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handoutMasterIdLst>
    <p:handoutMasterId r:id="rId35"/>
  </p:handoutMasterIdLst>
  <p:sldIdLst>
    <p:sldId id="302" r:id="rId2"/>
    <p:sldId id="257" r:id="rId3"/>
    <p:sldId id="258" r:id="rId4"/>
    <p:sldId id="273" r:id="rId5"/>
    <p:sldId id="290" r:id="rId6"/>
    <p:sldId id="291" r:id="rId7"/>
    <p:sldId id="271" r:id="rId8"/>
    <p:sldId id="292" r:id="rId9"/>
    <p:sldId id="293" r:id="rId10"/>
    <p:sldId id="274" r:id="rId11"/>
    <p:sldId id="259" r:id="rId12"/>
    <p:sldId id="294" r:id="rId13"/>
    <p:sldId id="264" r:id="rId14"/>
    <p:sldId id="265" r:id="rId15"/>
    <p:sldId id="260" r:id="rId16"/>
    <p:sldId id="267" r:id="rId17"/>
    <p:sldId id="295" r:id="rId18"/>
    <p:sldId id="268" r:id="rId19"/>
    <p:sldId id="269" r:id="rId20"/>
    <p:sldId id="277" r:id="rId21"/>
    <p:sldId id="261" r:id="rId22"/>
    <p:sldId id="280" r:id="rId23"/>
    <p:sldId id="296" r:id="rId24"/>
    <p:sldId id="297" r:id="rId25"/>
    <p:sldId id="298" r:id="rId26"/>
    <p:sldId id="263" r:id="rId27"/>
    <p:sldId id="299" r:id="rId28"/>
    <p:sldId id="300" r:id="rId29"/>
    <p:sldId id="301" r:id="rId30"/>
    <p:sldId id="303" r:id="rId31"/>
    <p:sldId id="304" r:id="rId32"/>
    <p:sldId id="289" r:id="rId33"/>
    <p:sldId id="28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041B974-CA19-F84A-86E3-20CA1BCBE3D5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D3FD779-8DF9-594D-B960-A7721BE76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A467E-8AA3-9C4C-8FF2-57CA948BFB18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35FF-8F8F-9343-9F37-F36647B86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E72E5-B8A3-5E4F-BCCA-4CACD26A9526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0474A-C3D1-C84B-8E47-3E5687865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E24C4-FEC2-5D4F-BD0C-498524000D4F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8FF04-B520-3E42-9D85-11B44ECE0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55D54-96EE-C34D-8BAB-655DC5E48533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9FA57-3F68-EB4E-8AF7-21E543D439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2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E6B4C-0AF0-AE48-8F46-7CC40344EC04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87E4-6C54-3A4A-9FDC-C2902FA68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835A7-E059-444D-B466-DC3642F0DCE1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B844B-CDDD-4740-A4DA-E7F1F14DDD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0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62086-DC6E-E047-8CC1-56B6DE63B71C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46F6-0C2B-9B44-A4FE-1B68FF5D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DAF99-26DA-9143-AEBE-EC2E81A19658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20AF-E6A1-BD41-8B17-3F10E06C5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75E8F-FDAD-6D43-A0DF-FFE97D8895CC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D62C3-C30E-9347-8670-E3B71BB01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1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C7BD4-592D-5B4B-8DFC-932A7B15ED1B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EDBC4-1404-A54C-973F-8E137B8D6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4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2C848-38BC-BB49-91D7-11CBB0F7B752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C2EDE-0CF7-464B-9091-0157964FED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D0C4270-3241-504F-BF9B-BB4A6E76F6F4}" type="datetimeFigureOut">
              <a:rPr lang="en-US"/>
              <a:pPr/>
              <a:t>9/14/11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071335A-1F6C-9C46-A6EB-5021A26449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752600" y="914400"/>
            <a:ext cx="7186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Amino Acids</a:t>
            </a:r>
          </a:p>
          <a:p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(Foundation Block)</a:t>
            </a: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3135313" y="3027363"/>
            <a:ext cx="4416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81000" y="2286000"/>
            <a:ext cx="8458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70C0"/>
                </a:solidFill>
                <a:latin typeface="Calibri" charset="0"/>
              </a:rPr>
              <a:t>Objectives</a:t>
            </a:r>
          </a:p>
          <a:p>
            <a:pPr eaLnBrk="1" hangingPunct="1">
              <a:buFontTx/>
              <a:buChar char="•"/>
            </a:pPr>
            <a:r>
              <a:rPr lang="en-US" sz="3600" b="1">
                <a:latin typeface="Calibri" charset="0"/>
              </a:rPr>
              <a:t>What are amino acids?</a:t>
            </a:r>
          </a:p>
          <a:p>
            <a:pPr eaLnBrk="1" hangingPunct="1">
              <a:buFontTx/>
              <a:buChar char="•"/>
            </a:pPr>
            <a:r>
              <a:rPr lang="en-US" sz="3600" b="1">
                <a:solidFill>
                  <a:srgbClr val="FF0000"/>
                </a:solidFill>
                <a:latin typeface="Calibri" charset="0"/>
              </a:rPr>
              <a:t>Structure</a:t>
            </a:r>
          </a:p>
          <a:p>
            <a:pPr eaLnBrk="1" hangingPunct="1">
              <a:buFontTx/>
              <a:buChar char="•"/>
            </a:pPr>
            <a:r>
              <a:rPr lang="en-US" sz="3600" b="1">
                <a:latin typeface="Calibri" charset="0"/>
              </a:rPr>
              <a:t>Types</a:t>
            </a:r>
          </a:p>
          <a:p>
            <a:pPr eaLnBrk="1" hangingPunct="1">
              <a:buFontTx/>
              <a:buChar char="•"/>
            </a:pPr>
            <a:r>
              <a:rPr lang="en-US" sz="3600" b="1">
                <a:solidFill>
                  <a:srgbClr val="FF0000"/>
                </a:solidFill>
                <a:latin typeface="Calibri" charset="0"/>
              </a:rPr>
              <a:t>Peptide bond: building blocks of proteins</a:t>
            </a:r>
          </a:p>
          <a:p>
            <a:pPr eaLnBrk="1" hangingPunct="1">
              <a:buFontTx/>
              <a:buChar char="•"/>
            </a:pPr>
            <a:r>
              <a:rPr lang="en-US" sz="3600" b="1">
                <a:latin typeface="Calibri" charset="0"/>
              </a:rPr>
              <a:t>Non-standard amino acids</a:t>
            </a:r>
          </a:p>
          <a:p>
            <a:pPr eaLnBrk="1" hangingPunct="1">
              <a:buFontTx/>
              <a:buChar char="•"/>
            </a:pPr>
            <a:r>
              <a:rPr lang="en-US" sz="3600" b="1">
                <a:solidFill>
                  <a:srgbClr val="FF0000"/>
                </a:solidFill>
                <a:latin typeface="Calibri" charset="0"/>
              </a:rPr>
              <a:t>Derivatives of amino acids 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219200" y="1600200"/>
            <a:ext cx="623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1 Lecture	            Dr. Sumbul Fatma</a:t>
            </a:r>
          </a:p>
        </p:txBody>
      </p:sp>
      <p:pic>
        <p:nvPicPr>
          <p:cNvPr id="3078" name="Picture 21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15173" r="21277" b="19072"/>
          <a:stretch>
            <a:fillRect/>
          </a:stretch>
        </p:blipFill>
        <p:spPr bwMode="auto">
          <a:xfrm>
            <a:off x="152400" y="228600"/>
            <a:ext cx="1219200" cy="1274763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Titration curve of glycine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</a:rPr>
              <a:t>pK1</a:t>
            </a:r>
            <a:r>
              <a:rPr lang="en-US" dirty="0" smtClean="0">
                <a:ea typeface="+mn-ea"/>
              </a:rPr>
              <a:t>- pH at which 50% of molecules are in </a:t>
            </a:r>
            <a:r>
              <a:rPr lang="en-US" dirty="0" err="1" smtClean="0">
                <a:ea typeface="+mn-ea"/>
              </a:rPr>
              <a:t>cation</a:t>
            </a:r>
            <a:r>
              <a:rPr lang="en-US" dirty="0" smtClean="0">
                <a:ea typeface="+mn-ea"/>
              </a:rPr>
              <a:t> form and 50% are in </a:t>
            </a:r>
            <a:r>
              <a:rPr lang="en-US" dirty="0" err="1" smtClean="0">
                <a:ea typeface="+mn-ea"/>
              </a:rPr>
              <a:t>zwitterion</a:t>
            </a:r>
            <a:r>
              <a:rPr lang="en-US" dirty="0" smtClean="0">
                <a:ea typeface="+mn-ea"/>
              </a:rPr>
              <a:t> form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  <a:ea typeface="+mn-ea"/>
              </a:rPr>
              <a:t>pK2-</a:t>
            </a:r>
            <a:r>
              <a:rPr lang="en-US" dirty="0" smtClean="0">
                <a:ea typeface="+mn-ea"/>
              </a:rPr>
              <a:t> pH at which 50% of molecules are in anion form and 50% are in </a:t>
            </a:r>
            <a:r>
              <a:rPr lang="en-US" dirty="0" err="1" smtClean="0">
                <a:ea typeface="+mn-ea"/>
              </a:rPr>
              <a:t>zwitterion</a:t>
            </a:r>
            <a:r>
              <a:rPr lang="en-US" dirty="0" smtClean="0">
                <a:ea typeface="+mn-ea"/>
              </a:rPr>
              <a:t> form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Buffering action is maximum around </a:t>
            </a:r>
            <a:r>
              <a:rPr lang="en-US" dirty="0" err="1" smtClean="0">
                <a:ea typeface="+mn-ea"/>
              </a:rPr>
              <a:t>pK</a:t>
            </a:r>
            <a:r>
              <a:rPr lang="en-US" dirty="0" smtClean="0">
                <a:ea typeface="+mn-ea"/>
              </a:rPr>
              <a:t> values and minimum at </a:t>
            </a:r>
            <a:r>
              <a:rPr lang="en-US" dirty="0" err="1" smtClean="0">
                <a:ea typeface="+mn-ea"/>
              </a:rPr>
              <a:t>pI</a:t>
            </a:r>
            <a:endParaRPr lang="en-US" dirty="0">
              <a:ea typeface="+mn-ea"/>
            </a:endParaRPr>
          </a:p>
        </p:txBody>
      </p:sp>
      <p:pic>
        <p:nvPicPr>
          <p:cNvPr id="11268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1148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Classification on the basis of side chain</a:t>
            </a:r>
            <a:endParaRPr lang="en-US" dirty="0">
              <a:ea typeface="+mj-ea"/>
            </a:endParaRPr>
          </a:p>
        </p:txBody>
      </p:sp>
      <p:sp>
        <p:nvSpPr>
          <p:cNvPr id="12291" name="AutoShape 2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373063"/>
            <a:ext cx="149542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2" name="AutoShape 4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373063"/>
            <a:ext cx="149542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3" name="AutoShape 6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373063"/>
            <a:ext cx="149542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4" name="AutoShape 8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5" name="AutoShape 10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6" name="AutoShape 12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7" name="AutoShape 14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8" name="AutoShape 16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299" name="AutoShape 18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2300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600">
                <a:solidFill>
                  <a:srgbClr val="0070C0"/>
                </a:solidFill>
                <a:latin typeface="Calibri" charset="0"/>
              </a:rPr>
              <a:t>Three major types of amino acids:</a:t>
            </a:r>
          </a:p>
          <a:p>
            <a:pPr lvl="1" algn="just" eaLnBrk="1" hangingPunct="1"/>
            <a:r>
              <a:rPr lang="en-US" sz="3500">
                <a:latin typeface="Calibri" charset="0"/>
              </a:rPr>
              <a:t>Nonpolar</a:t>
            </a:r>
          </a:p>
          <a:p>
            <a:pPr lvl="1" algn="just" eaLnBrk="1" hangingPunct="1"/>
            <a:r>
              <a:rPr lang="en-US" sz="3500">
                <a:solidFill>
                  <a:srgbClr val="FF0000"/>
                </a:solidFill>
                <a:latin typeface="Calibri" charset="0"/>
              </a:rPr>
              <a:t>Uncharged polar</a:t>
            </a:r>
          </a:p>
          <a:p>
            <a:pPr lvl="1" algn="just" eaLnBrk="1" hangingPunct="1"/>
            <a:r>
              <a:rPr lang="en-US" sz="3500">
                <a:latin typeface="Calibri" charset="0"/>
              </a:rPr>
              <a:t>Charged polar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Classification on the basis of side chain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Non-polar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Side chain does not bind or give off protons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ea typeface="+mn-ea"/>
              </a:rPr>
              <a:t>hydrophobic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>
              <a:ea typeface="+mn-ea"/>
            </a:endParaRPr>
          </a:p>
          <a:p>
            <a:pPr lvl="1" algn="just" eaLnBrk="1" fontAlgn="auto" hangingPunct="1">
              <a:spcAft>
                <a:spcPts val="0"/>
              </a:spcAft>
              <a:buClr>
                <a:srgbClr val="33CC33"/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+mn-ea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+mj-lt"/>
                <a:ea typeface="+mn-ea"/>
              </a:rPr>
              <a:t>Glycine</a:t>
            </a:r>
            <a:r>
              <a:rPr lang="en-US" dirty="0" smtClean="0">
                <a:solidFill>
                  <a:srgbClr val="FF9900"/>
                </a:solidFill>
                <a:latin typeface="+mj-lt"/>
                <a:ea typeface="+mn-ea"/>
              </a:rPr>
              <a:t>			</a:t>
            </a:r>
            <a:r>
              <a:rPr lang="en-US" dirty="0" err="1" smtClean="0">
                <a:solidFill>
                  <a:srgbClr val="FF0000"/>
                </a:solidFill>
                <a:latin typeface="+mj-lt"/>
                <a:ea typeface="+mn-ea"/>
              </a:rPr>
              <a:t>Alanine</a:t>
            </a:r>
            <a:endParaRPr lang="en-US" dirty="0" smtClean="0">
              <a:solidFill>
                <a:srgbClr val="FF0000"/>
              </a:solidFill>
              <a:latin typeface="+mj-lt"/>
              <a:ea typeface="+mn-ea"/>
            </a:endParaRPr>
          </a:p>
          <a:p>
            <a:pPr lvl="1" algn="just" eaLnBrk="1" fontAlgn="auto" hangingPunct="1">
              <a:spcAft>
                <a:spcPts val="0"/>
              </a:spcAft>
              <a:buClr>
                <a:srgbClr val="33CC33"/>
              </a:buClr>
              <a:buFont typeface="Arial" pitchFamily="34" charset="0"/>
              <a:buNone/>
              <a:defRPr/>
            </a:pPr>
            <a:r>
              <a:rPr lang="en-US" dirty="0" smtClean="0">
                <a:latin typeface="+mj-lt"/>
                <a:ea typeface="+mn-ea"/>
              </a:rPr>
              <a:t>	</a:t>
            </a:r>
            <a:r>
              <a:rPr lang="en-US" dirty="0" err="1" smtClean="0">
                <a:latin typeface="+mj-lt"/>
                <a:ea typeface="+mn-ea"/>
              </a:rPr>
              <a:t>Valine</a:t>
            </a:r>
            <a:r>
              <a:rPr lang="en-US" dirty="0" smtClean="0">
                <a:latin typeface="+mj-lt"/>
                <a:ea typeface="+mn-ea"/>
              </a:rPr>
              <a:t>			</a:t>
            </a:r>
            <a:r>
              <a:rPr lang="en-US" dirty="0" err="1" smtClean="0">
                <a:latin typeface="+mj-lt"/>
                <a:ea typeface="+mn-ea"/>
              </a:rPr>
              <a:t>Leucine</a:t>
            </a:r>
            <a:endParaRPr lang="en-US" dirty="0" smtClean="0">
              <a:latin typeface="+mj-lt"/>
              <a:ea typeface="+mn-ea"/>
            </a:endParaRPr>
          </a:p>
          <a:p>
            <a:pPr lvl="1" algn="just" eaLnBrk="1" fontAlgn="auto" hangingPunct="1">
              <a:spcAft>
                <a:spcPts val="0"/>
              </a:spcAft>
              <a:buClr>
                <a:srgbClr val="33CC33"/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+mn-ea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+mj-lt"/>
                <a:ea typeface="+mn-ea"/>
              </a:rPr>
              <a:t>Isoleucine</a:t>
            </a:r>
            <a:r>
              <a:rPr lang="en-US" dirty="0" smtClean="0">
                <a:solidFill>
                  <a:srgbClr val="FF9900"/>
                </a:solidFill>
                <a:latin typeface="+mj-lt"/>
                <a:ea typeface="+mn-ea"/>
              </a:rPr>
              <a:t>		</a:t>
            </a:r>
            <a:r>
              <a:rPr lang="en-US" dirty="0" err="1" smtClean="0">
                <a:solidFill>
                  <a:srgbClr val="FF0000"/>
                </a:solidFill>
                <a:latin typeface="+mj-lt"/>
                <a:ea typeface="+mn-ea"/>
              </a:rPr>
              <a:t>Methionine</a:t>
            </a:r>
            <a:endParaRPr lang="en-US" dirty="0" smtClean="0">
              <a:solidFill>
                <a:srgbClr val="FF0000"/>
              </a:solidFill>
              <a:latin typeface="+mj-lt"/>
              <a:ea typeface="+mn-ea"/>
            </a:endParaRPr>
          </a:p>
          <a:p>
            <a:pPr lvl="1" algn="just" eaLnBrk="1" fontAlgn="auto" hangingPunct="1">
              <a:spcAft>
                <a:spcPts val="0"/>
              </a:spcAft>
              <a:buClr>
                <a:srgbClr val="33CC33"/>
              </a:buClr>
              <a:buFont typeface="Arial" pitchFamily="34" charset="0"/>
              <a:buNone/>
              <a:defRPr/>
            </a:pPr>
            <a:r>
              <a:rPr lang="en-US" dirty="0" smtClean="0">
                <a:latin typeface="+mj-lt"/>
                <a:ea typeface="+mn-ea"/>
              </a:rPr>
              <a:t>	</a:t>
            </a:r>
            <a:r>
              <a:rPr lang="en-US" dirty="0" err="1" smtClean="0">
                <a:latin typeface="+mj-lt"/>
                <a:ea typeface="+mn-ea"/>
              </a:rPr>
              <a:t>Proline</a:t>
            </a:r>
            <a:r>
              <a:rPr lang="en-US" dirty="0" smtClean="0">
                <a:latin typeface="+mj-lt"/>
                <a:ea typeface="+mn-ea"/>
              </a:rPr>
              <a:t>			Phenylalanine</a:t>
            </a:r>
          </a:p>
          <a:p>
            <a:pPr lvl="1" algn="just" eaLnBrk="1" fontAlgn="auto" hangingPunct="1">
              <a:spcAft>
                <a:spcPts val="0"/>
              </a:spcAft>
              <a:buClr>
                <a:srgbClr val="33CC33"/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+mn-ea"/>
              </a:rPr>
              <a:t>	Tryptophan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3316" name="AutoShape 2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373063"/>
            <a:ext cx="149542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7" name="AutoShape 4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373063"/>
            <a:ext cx="149542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8" name="AutoShape 6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373063"/>
            <a:ext cx="1495425" cy="79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9" name="AutoShape 8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20" name="AutoShape 10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21" name="AutoShape 12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22" name="AutoShape 14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23" name="AutoShape 16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24" name="AutoShape 18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>
            <a:fillRect/>
          </a:stretch>
        </p:blipFill>
        <p:spPr bwMode="auto">
          <a:xfrm>
            <a:off x="685800" y="152400"/>
            <a:ext cx="7772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24600" y="4648200"/>
            <a:ext cx="1981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Proline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Imino acid</a:t>
            </a:r>
          </a:p>
          <a:p>
            <a:pPr lvl="1" eaLnBrk="1" hangingPunct="1"/>
            <a:r>
              <a:rPr lang="en-US">
                <a:latin typeface="Calibri" charset="0"/>
              </a:rPr>
              <a:t>Has a secondary amino group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7"/>
          <a:stretch>
            <a:fillRect/>
          </a:stretch>
        </p:blipFill>
        <p:spPr bwMode="auto">
          <a:xfrm>
            <a:off x="1752600" y="2895600"/>
            <a:ext cx="57197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Classification on the basis of side chain</a:t>
            </a:r>
            <a:endParaRPr lang="en-US" dirty="0"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70C0"/>
                </a:solidFill>
                <a:latin typeface="Calibri" charset="0"/>
              </a:rPr>
              <a:t>Uncharged Polar</a:t>
            </a:r>
          </a:p>
          <a:p>
            <a:pPr eaLnBrk="1" hangingPunct="1"/>
            <a:r>
              <a:rPr lang="en-US">
                <a:latin typeface="Calibri" charset="0"/>
              </a:rPr>
              <a:t>Have zero net charge at neutral pH</a:t>
            </a:r>
          </a:p>
          <a:p>
            <a:pPr eaLnBrk="1" hangingPunct="1"/>
            <a:r>
              <a:rPr lang="en-US">
                <a:latin typeface="Calibri" charset="0"/>
              </a:rPr>
              <a:t>Hydrophillic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lvl="1" algn="just" eaLnBrk="1" hangingPunct="1">
              <a:buClr>
                <a:schemeClr val="tx1"/>
              </a:buClr>
            </a:pPr>
            <a:r>
              <a:rPr lang="en-US" sz="3500">
                <a:solidFill>
                  <a:srgbClr val="FF0000"/>
                </a:solidFill>
                <a:latin typeface="Calibri" charset="0"/>
              </a:rPr>
              <a:t>Serine</a:t>
            </a:r>
            <a:r>
              <a:rPr lang="en-US" sz="3500">
                <a:solidFill>
                  <a:srgbClr val="FF9900"/>
                </a:solidFill>
                <a:latin typeface="Calibri" charset="0"/>
              </a:rPr>
              <a:t>		</a:t>
            </a:r>
            <a:r>
              <a:rPr lang="en-US" sz="3500">
                <a:solidFill>
                  <a:srgbClr val="FF0000"/>
                </a:solidFill>
                <a:latin typeface="Calibri" charset="0"/>
              </a:rPr>
              <a:t>Threonine</a:t>
            </a:r>
          </a:p>
          <a:p>
            <a:pPr lvl="1" algn="just" eaLnBrk="1" hangingPunct="1">
              <a:buClr>
                <a:schemeClr val="tx1"/>
              </a:buClr>
            </a:pPr>
            <a:r>
              <a:rPr lang="en-US" sz="3500">
                <a:latin typeface="Calibri" charset="0"/>
              </a:rPr>
              <a:t>Asparagine	Glutamine</a:t>
            </a:r>
          </a:p>
          <a:p>
            <a:pPr lvl="1" algn="just" eaLnBrk="1" hangingPunct="1">
              <a:buClr>
                <a:schemeClr val="tx1"/>
              </a:buClr>
            </a:pPr>
            <a:r>
              <a:rPr lang="en-US" sz="3500">
                <a:solidFill>
                  <a:srgbClr val="FF0000"/>
                </a:solidFill>
                <a:latin typeface="Calibri" charset="0"/>
              </a:rPr>
              <a:t>Tyrosine</a:t>
            </a:r>
            <a:r>
              <a:rPr lang="en-US" sz="3500">
                <a:solidFill>
                  <a:srgbClr val="FF9900"/>
                </a:solidFill>
                <a:latin typeface="Calibri" charset="0"/>
              </a:rPr>
              <a:t>		</a:t>
            </a:r>
            <a:r>
              <a:rPr lang="en-US" sz="3500">
                <a:solidFill>
                  <a:srgbClr val="FF0000"/>
                </a:solidFill>
                <a:latin typeface="Calibri" charset="0"/>
              </a:rPr>
              <a:t>Cysteine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lvl="1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4"/>
          <a:stretch>
            <a:fillRect/>
          </a:stretch>
        </p:blipFill>
        <p:spPr bwMode="auto">
          <a:xfrm>
            <a:off x="381000" y="8382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Classification on the basis of side chain</a:t>
            </a:r>
            <a:endParaRPr lang="en-US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70C0"/>
                </a:solidFill>
                <a:latin typeface="Calibri" charset="0"/>
              </a:rPr>
              <a:t>Charged Polar</a:t>
            </a:r>
          </a:p>
          <a:p>
            <a:pPr lvl="1" eaLnBrk="1" hangingPunct="1"/>
            <a:r>
              <a:rPr lang="en-US">
                <a:latin typeface="Calibri" charset="0"/>
              </a:rPr>
              <a:t>Acidic amino acids</a:t>
            </a:r>
          </a:p>
          <a:p>
            <a:pPr lvl="1" eaLnBrk="1" hangingPunct="1"/>
            <a:r>
              <a:rPr lang="en-US">
                <a:latin typeface="Calibri" charset="0"/>
              </a:rPr>
              <a:t>Basic amino acids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Polar acidic amino acids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Have a negative charge on the R-group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2" b="33742"/>
          <a:stretch>
            <a:fillRect/>
          </a:stretch>
        </p:blipFill>
        <p:spPr bwMode="auto">
          <a:xfrm>
            <a:off x="152400" y="2909888"/>
            <a:ext cx="85344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Polar basic amino acids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Have a positive charge on the R-group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0" b="1840"/>
          <a:stretch>
            <a:fillRect/>
          </a:stretch>
        </p:blipFill>
        <p:spPr bwMode="auto">
          <a:xfrm>
            <a:off x="152400" y="2743200"/>
            <a:ext cx="85344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Amino acids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Building blocks of proteins</a:t>
            </a:r>
          </a:p>
          <a:p>
            <a:pPr eaLnBrk="1" hangingPunct="1"/>
            <a:r>
              <a:rPr lang="en-US">
                <a:solidFill>
                  <a:srgbClr val="002060"/>
                </a:solidFill>
                <a:latin typeface="Calibri" charset="0"/>
              </a:rPr>
              <a:t>Amino acids are joined together by peptide bond like a chain in a protein</a:t>
            </a:r>
          </a:p>
          <a:p>
            <a:pPr eaLnBrk="1" hangingPunct="1"/>
            <a:r>
              <a:rPr lang="en-US">
                <a:latin typeface="Calibri" charset="0"/>
              </a:rPr>
              <a:t>There are 20 standard amino acids present in mammalian proteins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Peptide bond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Amino acids can be polymerized to form chains</a:t>
            </a:r>
          </a:p>
          <a:p>
            <a:pPr eaLnBrk="1" hangingPunct="1"/>
            <a:r>
              <a:rPr lang="en-US">
                <a:solidFill>
                  <a:srgbClr val="0070C0"/>
                </a:solidFill>
                <a:latin typeface="Calibri" charset="0"/>
              </a:rPr>
              <a:t>Amino acids are joined together in a chain by peptide bond [CO-NH linkage]  </a:t>
            </a:r>
          </a:p>
          <a:p>
            <a:pPr eaLnBrk="1" hangingPunct="1"/>
            <a:r>
              <a:rPr lang="el-GR">
                <a:latin typeface="Calibri" charset="0"/>
              </a:rPr>
              <a:t>α</a:t>
            </a:r>
            <a:r>
              <a:rPr lang="en-US">
                <a:latin typeface="Calibri" charset="0"/>
              </a:rPr>
              <a:t>-carboxyl group of one amino acid reacts with </a:t>
            </a:r>
            <a:r>
              <a:rPr lang="el-GR">
                <a:latin typeface="Calibri" charset="0"/>
              </a:rPr>
              <a:t>α</a:t>
            </a:r>
            <a:r>
              <a:rPr lang="en-US">
                <a:latin typeface="Calibri" charset="0"/>
              </a:rPr>
              <a:t>-amino group of another amino acid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1355725" y="4635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b="1">
                <a:latin typeface="Calibri" charset="0"/>
              </a:rPr>
              <a:t>Proteins are made by controlled polymerization of amino acids</a:t>
            </a:r>
            <a:endParaRPr lang="en-US" sz="4400">
              <a:latin typeface="Times" charset="0"/>
            </a:endParaRPr>
          </a:p>
        </p:txBody>
      </p:sp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469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Peptides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2 aa- dipeptide</a:t>
            </a:r>
          </a:p>
          <a:p>
            <a:pPr eaLnBrk="1" hangingPunct="1"/>
            <a:r>
              <a:rPr lang="en-US">
                <a:latin typeface="Calibri" charset="0"/>
              </a:rPr>
              <a:t>3-?</a:t>
            </a:r>
          </a:p>
          <a:p>
            <a:pPr eaLnBrk="1" hangingPunct="1"/>
            <a:r>
              <a:rPr lang="en-US">
                <a:latin typeface="Calibri" charset="0"/>
              </a:rPr>
              <a:t>4- ?</a:t>
            </a:r>
          </a:p>
          <a:p>
            <a:pPr eaLnBrk="1" hangingPunct="1"/>
            <a:r>
              <a:rPr lang="en-US">
                <a:latin typeface="Calibri" charset="0"/>
              </a:rPr>
              <a:t>Upto 10- oligo peptide</a:t>
            </a:r>
          </a:p>
          <a:p>
            <a:pPr eaLnBrk="1" hangingPunct="1"/>
            <a:r>
              <a:rPr lang="en-US">
                <a:latin typeface="Calibri" charset="0"/>
              </a:rPr>
              <a:t>10-50- polypeptide</a:t>
            </a:r>
          </a:p>
          <a:p>
            <a:pPr eaLnBrk="1" hangingPunct="1"/>
            <a:r>
              <a:rPr lang="en-US">
                <a:latin typeface="Calibri" charset="0"/>
              </a:rPr>
              <a:t>More than 50 - proteins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Peptide bond contd..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Each amino acid in a chain makes two peptide bonds</a:t>
            </a:r>
          </a:p>
          <a:p>
            <a:pPr algn="just" eaLnBrk="1" hangingPunct="1"/>
            <a:r>
              <a:rPr lang="en-US">
                <a:solidFill>
                  <a:srgbClr val="0070C0"/>
                </a:solidFill>
                <a:latin typeface="Calibri" charset="0"/>
              </a:rPr>
              <a:t>The amino acids at the two ends of a chain make only one peptide bond</a:t>
            </a:r>
          </a:p>
          <a:p>
            <a:pPr algn="just" eaLnBrk="1" hangingPunct="1"/>
            <a:r>
              <a:rPr lang="en-US">
                <a:latin typeface="Calibri" charset="0"/>
              </a:rPr>
              <a:t>The aa with a free amino group is called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amino terminus </a:t>
            </a:r>
            <a:r>
              <a:rPr lang="en-US">
                <a:latin typeface="Calibri" charset="0"/>
              </a:rPr>
              <a:t>or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N-terminus</a:t>
            </a:r>
          </a:p>
          <a:p>
            <a:pPr algn="just" eaLnBrk="1" hangingPunct="1"/>
            <a:r>
              <a:rPr lang="en-US">
                <a:solidFill>
                  <a:srgbClr val="0070C0"/>
                </a:solidFill>
                <a:latin typeface="Calibri" charset="0"/>
              </a:rPr>
              <a:t>The aa with a free carboxylic group is called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carboxyl terminus </a:t>
            </a:r>
            <a:r>
              <a:rPr lang="en-US">
                <a:solidFill>
                  <a:srgbClr val="0070C0"/>
                </a:solidFill>
                <a:latin typeface="Calibri" charset="0"/>
              </a:rPr>
              <a:t>or</a:t>
            </a:r>
            <a:r>
              <a:rPr lang="en-US">
                <a:solidFill>
                  <a:srgbClr val="FF9900"/>
                </a:solidFill>
                <a:latin typeface="Calibri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C-terminus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Voet </a:t>
            </a:r>
            <a:r>
              <a:rPr lang="en-US" i="1">
                <a:solidFill>
                  <a:srgbClr val="898989"/>
                </a:solidFill>
                <a:latin typeface="Calibri" charset="0"/>
              </a:rPr>
              <a:t>Biochemistry</a:t>
            </a:r>
            <a:r>
              <a:rPr lang="en-US">
                <a:solidFill>
                  <a:srgbClr val="898989"/>
                </a:solidFill>
                <a:latin typeface="Calibri" charset="0"/>
              </a:rPr>
              <a:t> 3e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© 2004 John Wiley &amp; Sons, Inc.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tetrapeptide Ala-Tyr-Asp-Gly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 rot="-5400000">
            <a:off x="-73024" y="4878387"/>
            <a:ext cx="658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Page 71</a:t>
            </a:r>
          </a:p>
        </p:txBody>
      </p:sp>
      <p:pic>
        <p:nvPicPr>
          <p:cNvPr id="2560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85775"/>
            <a:ext cx="7772400" cy="497205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00050" y="5486400"/>
            <a:ext cx="874395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>
                <a:latin typeface="+mj-lt"/>
                <a:ea typeface="+mj-ea"/>
                <a:cs typeface="+mj-cs"/>
              </a:rPr>
              <a:t>The tetrapeptide Ala-Tyr-Asp-Gly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77200" cy="472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3600">
                <a:solidFill>
                  <a:srgbClr val="0070C0"/>
                </a:solidFill>
                <a:latin typeface="Calibri" charset="0"/>
              </a:rPr>
              <a:t>All aa are optically active except glycine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3500">
                <a:latin typeface="Calibri" charset="0"/>
              </a:rPr>
              <a:t>They rotate the plane of polarized light in a polarimeter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3900">
                <a:solidFill>
                  <a:srgbClr val="0070C0"/>
                </a:solidFill>
                <a:latin typeface="Calibri" charset="0"/>
              </a:rPr>
              <a:t>Optically active molecules are asymmetric: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3200">
                <a:latin typeface="Calibri" charset="0"/>
              </a:rPr>
              <a:t>They are not superimposable on their mirror image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3200">
                <a:solidFill>
                  <a:srgbClr val="0070C0"/>
                </a:solidFill>
                <a:latin typeface="Calibri" charset="0"/>
              </a:rPr>
              <a:t>Asymmetric means </a:t>
            </a:r>
            <a:r>
              <a:rPr lang="el-GR" sz="3200">
                <a:solidFill>
                  <a:srgbClr val="0070C0"/>
                </a:solidFill>
                <a:latin typeface="Calibri" charset="0"/>
              </a:rPr>
              <a:t>α</a:t>
            </a:r>
            <a:r>
              <a:rPr lang="en-US" sz="3200">
                <a:solidFill>
                  <a:srgbClr val="0070C0"/>
                </a:solidFill>
                <a:latin typeface="Calibri" charset="0"/>
              </a:rPr>
              <a:t>-C is bonded to four different groups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1658938" y="457200"/>
            <a:ext cx="58928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Optical activity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7651" name="Picture 2" descr="http://t1.gstatic.com/images?q=tbn:ANd9GcQx5i7E6NWp1v6u44PPyGQbWs-Q_5wX2ioXxDQnGl9ylVbHCRA&amp;t=1&amp;h=167&amp;w=223&amp;usg=__PL9QyRB8Yj9666TPFqpDWuUeKZ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416050"/>
            <a:ext cx="6961187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4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7653" name="AutoShape 6" descr="data:image/jpeg;base64,/9j/4AAQSkZJRgABAQAAAQABAAD/2wCEAAkGBhQSERIUEhAVEhIUGBgXFBcWFRUYGxgeFxcYGBYbGhoZHCYgGCIkHBYfITIgIycpLCwsFyAxNTAqOiYrLikBCQoKBQUFDQUFDSkYEhgpKSkpKSkpKSkpKSkpKSkpKSkpKSkpKSkpKSkpKSkpKSkpKSkpKSkpKSkpKSkpKSkpKf/AABEIAGwAzAMBIgACEQEDEQH/xAAbAAEAAgMBAQAAAAAAAAAAAAAABgcCBAUBA//EADsQAAIBAwMCBQIDBAgHAAAAAAECAwAEEQUSIQYxBxNBUWEUIjJxgSNCkfAzUmKhsbLB0RUlY4KSk/H/xAAUAQEAAAAAAAAAAAAAAAAAAAAA/8QAFBEBAAAAAAAAAAAAAAAAAAAAAP/aAAwDAQACEQMRAD8AvGub1Ek5t5PpQhucfsvMzs3Z9cfGcfOK6VYue1BVfRfW2pXl7NbvDaItqSlxt8zg5dRs+87vuUewxn4rDSuu9Wm1GSw+nst8BDSsDPt2AplkJk5P3cAiuD0Xo09xquseRfyWe2YlvLWNy4aSTGdx9Md/n5rLpEyWet6szyPdyQ20jljgPIVWNwCF9SOMAd6C5Ne12K0t5J5m2xxjceCT3AAAHuSB+tQTTeo9ZvIfqra2s0gbLQxStL5ki8j8SkKM/OKiHUfW11qWn39vJbCN4kgnPl78BWkXKOG5DAMDn+weOKs3w11BH0qyK8gRKh/NPtYfxoNjw/6kkvbQyTxiKZZZIpEAbClGx+8TzgjPJ5zzUl3VCNU1m/mYtpP0MkAysjymTd5quwkA2kAgYXnnPPNaUUnUIzmLTGz65mH+VhQWG7fNV/1P17P9aun6bEkt3+KZpCfLiXAPOMbjhge/qBz2rJbvXx+K205h/ZlnXH8WNRrootb9R3y3RCzXMZePaWKtv2SYRm7gDI/NSKDqTdUara3Vva3UVo5uNypOnmqjPsJQHkbcMADwMhuMdzr9PddanPqctlItkPpyTOwEwGxWUN5Z38nDYAPHHNWTeanEjxRvKqSSkiJScM5UZO0dzgd6pfR9Ga66j1MRXclqU3ndCy7j9yArznjI544NBI16y1Y6n9AIrEPsMu79vgp3ByGznntjuTVoRt7kZxz/AK4+KpjStPe26lKPcS3bi1YhpCokP2ZCcYBPHH559K7XRvibd3F+La5tBCsqPJGMOjxKpcDzPMP3Z2YyAOWH6BaINe1ilZUClKUClKUClKUClKUClKUCtbUtPWeJ4n3bJFKttYqcEYOGHI/StmlBD9E8KrK0l86ETLJknP1EvOfRhnDD88961D4TWcbNNAsi3I+6OV553w4GUZhv+8B8Eg8Gp3Xm2gr3ojw9ntJJ5Lm7W5E6sJFCMu9nbLO5Y5c/ujPYH5NZ3HhtpqTCNZJbc3G5hbx3MkaybQN2EB5wCPX1qfbQBwKhHVCj/jejen2Xn+SOglmkaRFbQpDAgjiQYVR/PJ9yeTW5sHtRa9oMSlcDqfoi2vhH56MXi/o3Rijrnvhl55/0qQ1hL6e3rQRDpbpSwZZJYZXumIeAzSTPI6gfayIx/o+/dcH5pY+EmnwyrNHHKkqkMGFxPnuDg/fyDjkHvXO8EMfQT4OR9XcY/ilWHQQqXwjsN7ShJfOOTvNxOeSMc/eMj4z2yK5vTnhjPBqJvp9Redm3b1WMx79ylVDfdgqucgY7gVY9ebaDxKypSgUpSgUpSgUpSgUpSgUpSgUpWlrOp/TwSTeW8vlqW2RjLtj0UepoN2lQHQvGO2u7hIIra6Ltw2YhhO+d/wB32gY7msIvGq0afyBbXvnZ2lPIG5Tx+Jd+R39qCwDUG6oj/wCeaNj0W8J/9cf+9ThmwOeKqzV/EG3k1GG5hiubmGySdJZIIGdAZtgzuzjACE59c0FqLXtcTpHqyHUYDNb79gdkO9dpBUAnjJ9GH8a7dArGTt/P99escCo71T1xb2OwSl2kkOI44kLyPzjhe2PkkfFBxvBmMjT2JAGbm4PHr+0I/wAR/dU8qrvD3q+C0jSwkS4S5LzOqSQGMsHLygAE+o4Huwx6iulY+NFpLcC3S2vPOLBSnkDKnIB3DflQCeSRxQT+lV1f+N9pFO0D2t55isV2+UuTj1A35IPofWrAt596ggEZAPIweRmg+tKVyOo+qILGFprh9iDgY5ZyeyqPU8dqDr0qAt4x26bPqLS8thIQI2lgIVgT3DZwQByfj3rs9R9fW1myRyeZLPJ/Rwwp5kjDtkAHAGe2SM+gNBJaVHunut4LxnRBJFNGcSQzL5cq9uSh5xyOfmtTVvEm3hneBI57qaMZlW2iMvle+85AX8u/HpQSylRhfEO2e0e6h824jRgrpFEzSKScYaM4K49c+3rXO0TxbtrsTG3truQQoXfbCD7faMOcsc8L34NBOKVAdB8Yre7uVt4rW63FtrM0YAjPON+GO3JXH51PqBSlKBWEi5/Tms61dSRzE4iYJKVIjZhuAYj7SVH4gDzigpPp29u49b1j6O1W6YuQ4eYR7QJBtIJzu59P/lbHSN7MepbuS7iW3kFuxkVX3qoVIsHd6/bg1IelfDy+tL2a7a9t2a4bM6+S/wBw3bm2/cNhz75r4r4bXovZb972F3lUpNGtuSHjwoaNQz9yq4yfWgw6t8UIbzS9RW0MgkSMfjQpujkkEbOnPK4JGeDz2FSDwlsY10m0MfG9TI+P67Md38CMfko+cwnw76bke7uPP0l7aCWGSIhw6qqErsjj38ljyWZickZGKkOi9Galp6tDZXlu9qWJQXCSs0WSWwAhwfn5OaCdaNoUNqJRAmwSyNK4BON7BQxAP4c7RwOK6NcnpnSpIIds07XEzMzySNwCzY4ReyKAAAo9s+tdag8ftVP9OzGfqq9MwO63idIAf3VXaAR+YYn1/EauBjxUE6p6BklvI76xnW2u0AVyykpKvAAbaQewwffAoJJqvTUFxJbySpmS3fzIWBwVPtx3H9k8cCqdsb25j6m1A2tutxIRIrI0nljb+yy29s4+7HHyasey0HUJZI5L28jxFzHDbK8cbPztaUltzgf1BxUf0Tw0v4NSe/a9gZ5WPmqI3wyMQXVfuG04UAcnBFBxbGS5k6pt2u7dbaRoGwiyJJ9ohlAO4e5BHarpPHaq2v8AoHUJNRXUEvrcTIhSMG3k2qhVwON5ycOT7Zqx4AcYY5IGCfc+pxnj8qDh9JdXi+WdhBJD5MrRYcfi2+o9vy/KoD4iuZOoNJgl5h+1gD2LFyW+D+AD9at8L8VEeu+hVv1jdJDBdW7b7eYc7SDuwR6rkZ+DQdrXun4bqB4Z03xvgnnBBByGBHII9/8ASq98MWabVtaknUGaJxEp/qoryoFX42ov54ruRaLqs+yO8vII4FKl/plkWWYLzguxxGCQM7c8Z5GcVlqvR9xFete6c8KSyqFuIpQ4jlx+FwVBKsO2cHPxk0EM8WL17TWrC4t0JmMLZCgZcBmGD78Gu/4EW4OmtKTukmnkZz3JIwOT3+c/NdXSeiZnvRf6hIklwi7II4twihHOcFuXPJ5IA57dq1LDo2+0+WYabJbvaTMX8i4Ei+UzeqFASw+DjgAUHG6dm8rqm9iiXEUkZaUA8Btsbb8dhliR75kb3rg+D2pX8dtc/R2UVwhmyxecRMGKLwBjnjHPzU90noK4tkuLhLiKTVLlgXnkjYoq7gdqoDkABRjPsPaub0T0FqGmx3Ecd1bMsuXUmKQkSAAKe44wOV/Kg5fgczm51nzECS+ahkAP4WLXG9QfUBgcVcQqrej+gNSsr2Sc3du8dzJvugI2Bfl3+zIGOZD2IHPxVpJ2FB7SlKBSlKBSlKDF1yCO1Vtp/UU+lXP02pTGW2nYm2u2y2CTkxSknK/B9Py7WWa5mv6BFeQPBcJ5kbjkeoPoVP7pHvQdBHGPis6rHRdYl0aWOyv3Mlk522d2f3e37Kbn7cehP+H4bLWQY/n9KD13ABJOAKiPXPXAtQkEEf1N7PxDCOe/G9/ZR84zg8juPeteuPplSG3Tz76fiCIc4/6j47KO+c/7150P0ObUyXFzKbi+nwZpTj7eMbI8fhUduO+B2xig3eiNFuLe3P1dwZ7iRzJIc5VSwA2J8DH8SakYrxVxXtApSlApSlApSlApSlApSlApSlApSlApSlApSlAr5XEwUZYhR7kgD9STX1rT1XTY54zFNGssbY3KyhgeeOD7d/0oNXU9Pt76B4pVSaJ+GGQR+hU8Edwe9V/Bqeo6Z51pHE2oRBCbGYFf2YBxsnJI4QDuPQf+MQ6W1SXR5vOZT/wu7mniZRk+WYpnQHHuFX/uUMOdoqZ9PdD2Emp35+mjlhCWzRKRuQedG7sygnGDt/TPFB1uiOmordzcTXMdzqM4zJJvRtue6RqCMKB6jHA9BxUtj1eInieMk4x96c57cbqozoiSxtNX1MzxfbG7rbgQSSBBuZThVVtvHGT74ro9C6RY3Ou3xjtkNvGivCjRMgRgYxkRsBtOc44/Kgu9GzWVYpWVApSlApSlApSlApSlApSlApSlApSlApSlApSlArn65qDQxF0gkuHBGI49m5snnG8gcCuhWLCgrbpXR5LmwuLK9sJrfzHmdmfZtJlmMqFCGJLruHcYyo55IrX8K+n7rTzqazxySeWYlhxz5qxrKVEe7A7MBj0zirMY4YfPFegfz+maCqPD2wurfUNQnm064jju2LKxMX2gMz4b9pnJzgYJ5IrzQFvY9au7xtKuRFcqsa5MIKY2Dc3347KTxmraI7V4y0GcdZVinr/PoKyoFKUoFKUoFKUoFKUoFKUoFKUoFKUoP//Z"/>
          <p:cNvSpPr>
            <a:spLocks noChangeAspect="1" noChangeArrowheads="1"/>
          </p:cNvSpPr>
          <p:nvPr/>
        </p:nvSpPr>
        <p:spPr bwMode="auto">
          <a:xfrm>
            <a:off x="155575" y="-487363"/>
            <a:ext cx="1943100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848600" cy="4724400"/>
          </a:xfrm>
        </p:spPr>
        <p:txBody>
          <a:bodyPr/>
          <a:lstStyle/>
          <a:p>
            <a:pPr lvl="1" algn="just" eaLnBrk="1" hangingPunct="1">
              <a:buClr>
                <a:srgbClr val="33CC33"/>
              </a:buClr>
            </a:pPr>
            <a:r>
              <a:rPr lang="en-US" sz="3500">
                <a:solidFill>
                  <a:srgbClr val="0070C0"/>
                </a:solidFill>
                <a:latin typeface="Calibri" charset="0"/>
              </a:rPr>
              <a:t>Glycine contains two hydrogen atoms on </a:t>
            </a:r>
            <a:r>
              <a:rPr lang="el-GR" sz="3600">
                <a:solidFill>
                  <a:srgbClr val="0070C0"/>
                </a:solidFill>
                <a:latin typeface="Calibri" charset="0"/>
              </a:rPr>
              <a:t>α</a:t>
            </a:r>
            <a:r>
              <a:rPr lang="en-US" sz="3600">
                <a:solidFill>
                  <a:srgbClr val="0070C0"/>
                </a:solidFill>
                <a:latin typeface="Calibri" charset="0"/>
              </a:rPr>
              <a:t>-C</a:t>
            </a:r>
            <a:endParaRPr lang="en-US" sz="3500">
              <a:solidFill>
                <a:srgbClr val="0070C0"/>
              </a:solidFill>
              <a:latin typeface="Calibri" charset="0"/>
            </a:endParaRPr>
          </a:p>
          <a:p>
            <a:pPr lvl="1" algn="just" eaLnBrk="1" hangingPunct="1">
              <a:buClr>
                <a:srgbClr val="33CC33"/>
              </a:buClr>
            </a:pPr>
            <a:r>
              <a:rPr lang="en-US" sz="3500">
                <a:latin typeface="Calibri" charset="0"/>
              </a:rPr>
              <a:t>The </a:t>
            </a:r>
            <a:r>
              <a:rPr lang="el-GR" sz="3600">
                <a:latin typeface="Calibri" charset="0"/>
              </a:rPr>
              <a:t>α</a:t>
            </a:r>
            <a:r>
              <a:rPr lang="en-US" sz="3600">
                <a:latin typeface="Calibri" charset="0"/>
              </a:rPr>
              <a:t>-C</a:t>
            </a:r>
            <a:r>
              <a:rPr lang="en-US" sz="3500">
                <a:latin typeface="Calibri" charset="0"/>
              </a:rPr>
              <a:t> of glycine is not asymmetric</a:t>
            </a:r>
          </a:p>
          <a:p>
            <a:pPr lvl="1" algn="just" eaLnBrk="1" hangingPunct="1">
              <a:buClr>
                <a:srgbClr val="33CC33"/>
              </a:buClr>
            </a:pPr>
            <a:r>
              <a:rPr lang="en-US" sz="3500">
                <a:solidFill>
                  <a:srgbClr val="0070C0"/>
                </a:solidFill>
                <a:latin typeface="Calibri" charset="0"/>
              </a:rPr>
              <a:t>Therefore glycine is optically inactive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Voet </a:t>
            </a:r>
            <a:r>
              <a:rPr lang="en-US" i="1">
                <a:solidFill>
                  <a:srgbClr val="898989"/>
                </a:solidFill>
                <a:latin typeface="Calibri" charset="0"/>
              </a:rPr>
              <a:t>Biochemistry</a:t>
            </a:r>
            <a:r>
              <a:rPr lang="en-US">
                <a:solidFill>
                  <a:srgbClr val="898989"/>
                </a:solidFill>
                <a:latin typeface="Calibri" charset="0"/>
              </a:rPr>
              <a:t> 3e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© 2004 John Wiley &amp; Sons, Inc.</a:t>
            </a: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</a:rPr>
              <a:t>Schematic diagram of a polarimeter</a:t>
            </a:r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772400" cy="4522788"/>
          </a:xfrm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 rot="-5400000">
            <a:off x="-66674" y="4878387"/>
            <a:ext cx="658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Page 72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 and L- amino acids</a:t>
            </a:r>
          </a:p>
        </p:txBody>
      </p:sp>
      <p:sp>
        <p:nvSpPr>
          <p:cNvPr id="3543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>
                <a:solidFill>
                  <a:srgbClr val="0070C0"/>
                </a:solidFill>
                <a:latin typeface="Calibri" charset="0"/>
              </a:rPr>
              <a:t>L-Amino acids rotate polarized light to the left</a:t>
            </a:r>
          </a:p>
          <a:p>
            <a:pPr algn="just" eaLnBrk="1" hangingPunct="1"/>
            <a:r>
              <a:rPr lang="en-US" sz="3000">
                <a:latin typeface="Calibri" charset="0"/>
              </a:rPr>
              <a:t>D-Amino acids rotate polarized light to the right</a:t>
            </a:r>
          </a:p>
          <a:p>
            <a:pPr algn="just" eaLnBrk="1" hangingPunct="1"/>
            <a:r>
              <a:rPr lang="en-US" sz="3000">
                <a:solidFill>
                  <a:srgbClr val="0070C0"/>
                </a:solidFill>
                <a:latin typeface="Calibri" charset="0"/>
              </a:rPr>
              <a:t>Both L and D forms are chemically same</a:t>
            </a:r>
          </a:p>
          <a:p>
            <a:pPr eaLnBrk="1" hangingPunct="1"/>
            <a:r>
              <a:rPr lang="en-US" sz="3000">
                <a:solidFill>
                  <a:srgbClr val="FF0000"/>
                </a:solidFill>
                <a:latin typeface="Calibri" charset="0"/>
              </a:rPr>
              <a:t>L-amino acids </a:t>
            </a:r>
            <a:r>
              <a:rPr lang="en-US" sz="3000">
                <a:latin typeface="Calibri" charset="0"/>
              </a:rPr>
              <a:t>– natural amino acids</a:t>
            </a:r>
          </a:p>
          <a:p>
            <a:pPr eaLnBrk="1" hangingPunct="1"/>
            <a:r>
              <a:rPr lang="en-US" sz="3000">
                <a:solidFill>
                  <a:srgbClr val="FF0000"/>
                </a:solidFill>
                <a:latin typeface="Calibri" charset="0"/>
              </a:rPr>
              <a:t>D-amino acids </a:t>
            </a:r>
            <a:r>
              <a:rPr lang="en-US" sz="3000">
                <a:latin typeface="Calibri" charset="0"/>
              </a:rPr>
              <a:t>are found in antibiotics (like Gramicidin-S, Actinomycin-D and Valinomycin) and in plant and bacterial cell walls </a:t>
            </a:r>
          </a:p>
          <a:p>
            <a:pPr lvl="1" algn="just" eaLnBrk="1" hangingPunct="1">
              <a:buClr>
                <a:srgbClr val="33CC33"/>
              </a:buClr>
            </a:pPr>
            <a:endParaRPr lang="en-US" sz="3100">
              <a:solidFill>
                <a:srgbClr val="0070C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4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Structure of amino acids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Groups attached to </a:t>
            </a:r>
            <a:r>
              <a:rPr lang="el-GR">
                <a:latin typeface="Calibri" charset="0"/>
              </a:rPr>
              <a:t>α</a:t>
            </a:r>
            <a:r>
              <a:rPr lang="en-US">
                <a:latin typeface="Calibri" charset="0"/>
              </a:rPr>
              <a:t>- carbon</a:t>
            </a:r>
          </a:p>
          <a:p>
            <a:pPr lvl="1" eaLnBrk="1" hangingPunct="1"/>
            <a:r>
              <a:rPr lang="en-US">
                <a:latin typeface="Calibri" charset="0"/>
              </a:rPr>
              <a:t>a carboxyl group</a:t>
            </a:r>
          </a:p>
          <a:p>
            <a:pPr lvl="1" eaLnBrk="1" hangingPunct="1"/>
            <a:r>
              <a:rPr lang="en-US">
                <a:latin typeface="Calibri" charset="0"/>
              </a:rPr>
              <a:t>an amino group</a:t>
            </a:r>
          </a:p>
          <a:p>
            <a:pPr lvl="1" eaLnBrk="1" hangingPunct="1"/>
            <a:r>
              <a:rPr lang="en-US">
                <a:latin typeface="Calibri" charset="0"/>
              </a:rPr>
              <a:t>a side chain (R)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solidFill>
                  <a:srgbClr val="002060"/>
                </a:solidFill>
                <a:latin typeface="Calibri" charset="0"/>
              </a:rPr>
              <a:t>Side chain groups </a:t>
            </a:r>
          </a:p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2060"/>
                </a:solidFill>
                <a:latin typeface="Calibri" charset="0"/>
              </a:rPr>
              <a:t>are variable</a:t>
            </a:r>
          </a:p>
        </p:txBody>
      </p:sp>
      <p:pic>
        <p:nvPicPr>
          <p:cNvPr id="5124" name="Picture 2" descr="http://t2.gstatic.com/images?q=tbn:ANd9GcRJBRQx7OmOnsT3Re4Q0AbE31SPNMAlWD8gecHFZrsB2bUY3Ns&amp;t=1&amp;usg=__EZBi_VH6OVbDI3RSqN_TcufB74o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/>
          <a:stretch>
            <a:fillRect/>
          </a:stretch>
        </p:blipFill>
        <p:spPr bwMode="auto">
          <a:xfrm>
            <a:off x="4114800" y="3200400"/>
            <a:ext cx="47831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1658938" y="457200"/>
            <a:ext cx="5892800" cy="1447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Non-standard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amino acids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Voet </a:t>
            </a:r>
            <a:r>
              <a:rPr lang="en-US" i="1">
                <a:solidFill>
                  <a:srgbClr val="898989"/>
                </a:solidFill>
                <a:latin typeface="Calibri" charset="0"/>
              </a:rPr>
              <a:t>Biochemistry</a:t>
            </a:r>
            <a:r>
              <a:rPr lang="en-US">
                <a:solidFill>
                  <a:srgbClr val="898989"/>
                </a:solidFill>
                <a:latin typeface="Calibri" charset="0"/>
              </a:rPr>
              <a:t> 3e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© 2004 John Wiley &amp; Sons, Inc.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Some uncommon amino acid residues that are components of certain proteins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 rot="-5400000">
            <a:off x="-73024" y="4878387"/>
            <a:ext cx="6588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Page 77</a:t>
            </a:r>
          </a:p>
        </p:txBody>
      </p:sp>
      <p:pic>
        <p:nvPicPr>
          <p:cNvPr id="327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79550"/>
            <a:ext cx="6629400" cy="52260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Amino acid derivatives of importance</a:t>
            </a:r>
            <a:endParaRPr lang="en-US" dirty="0">
              <a:ea typeface="+mj-e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Gamma amino butyric acid </a:t>
            </a:r>
            <a:r>
              <a:rPr lang="en-US">
                <a:latin typeface="Calibri" charset="0"/>
              </a:rPr>
              <a:t>(GABA, a derivative of glutamic acid) and 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dopamine</a:t>
            </a:r>
            <a:r>
              <a:rPr lang="en-US">
                <a:latin typeface="Calibri" charset="0"/>
              </a:rPr>
              <a:t> (from tyrosine) are neurotransmitters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Histamine</a:t>
            </a:r>
            <a:r>
              <a:rPr lang="en-US">
                <a:latin typeface="Calibri" charset="0"/>
              </a:rPr>
              <a:t> (Histidine) is the mediator of allergic reactions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Thyroxine</a:t>
            </a:r>
            <a:r>
              <a:rPr lang="en-US">
                <a:latin typeface="Calibri" charset="0"/>
              </a:rPr>
              <a:t> (Tyrosine) is an important thyroid hormone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References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Lippincott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Illustrated reviews: Biochemistry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edition – unit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Calibri" charset="0"/>
              </a:rPr>
              <a:t>	            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</a:rPr>
              <a:t>		     </a:t>
            </a:r>
            <a:r>
              <a:rPr lang="en-US" sz="2800">
                <a:solidFill>
                  <a:schemeClr val="accent1"/>
                </a:solidFill>
                <a:latin typeface="Calibri" charset="0"/>
                <a:cs typeface="Arial" charset="0"/>
              </a:rPr>
              <a:t>I</a:t>
            </a:r>
            <a:endParaRPr lang="en-US" sz="2800">
              <a:solidFill>
                <a:schemeClr val="accent1"/>
              </a:solidFill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Calibri" charset="0"/>
              </a:rPr>
              <a:t>	</a:t>
            </a:r>
            <a:r>
              <a:rPr lang="en-US" sz="2800">
                <a:latin typeface="Calibri" charset="0"/>
              </a:rPr>
              <a:t>H</a:t>
            </a:r>
            <a:r>
              <a:rPr lang="en-US" sz="2800" baseline="-25000">
                <a:latin typeface="Calibri" charset="0"/>
              </a:rPr>
              <a:t>2</a:t>
            </a:r>
            <a:r>
              <a:rPr lang="en-US" sz="2800">
                <a:latin typeface="Calibri" charset="0"/>
              </a:rPr>
              <a:t>N</a:t>
            </a:r>
            <a:r>
              <a:rPr lang="en-US" sz="2800">
                <a:latin typeface="Calibri" charset="0"/>
                <a:cs typeface="Arial" charset="0"/>
              </a:rPr>
              <a:t>—C —COOH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cs typeface="Arial" charset="0"/>
              </a:rPr>
              <a:t>		     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cs typeface="Arial" charset="0"/>
              </a:rPr>
              <a:t>	          H	</a:t>
            </a:r>
            <a:r>
              <a:rPr lang="en-US" sz="2800">
                <a:solidFill>
                  <a:schemeClr val="accent1"/>
                </a:solidFill>
                <a:latin typeface="Calibri" charset="0"/>
                <a:cs typeface="Arial" charset="0"/>
              </a:rPr>
              <a:t>	glycine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</a:rPr>
              <a:t>		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</a:rPr>
              <a:t>	          </a:t>
            </a:r>
            <a:r>
              <a:rPr lang="en-US" sz="2800">
                <a:solidFill>
                  <a:schemeClr val="accent1"/>
                </a:solidFill>
                <a:latin typeface="Calibri" charset="0"/>
              </a:rPr>
              <a:t>CH</a:t>
            </a:r>
            <a:r>
              <a:rPr lang="en-US" sz="2800" baseline="-25000">
                <a:solidFill>
                  <a:schemeClr val="accent1"/>
                </a:solidFill>
                <a:latin typeface="Calibri" charset="0"/>
              </a:rPr>
              <a:t>3</a:t>
            </a:r>
            <a:r>
              <a:rPr lang="en-US" sz="2800">
                <a:solidFill>
                  <a:schemeClr val="accent1"/>
                </a:solidFill>
                <a:latin typeface="Calibri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>
                <a:solidFill>
                  <a:schemeClr val="accent1"/>
                </a:solidFill>
                <a:latin typeface="Calibri" charset="0"/>
              </a:rPr>
              <a:t>		     </a:t>
            </a:r>
            <a:r>
              <a:rPr lang="en-US" sz="2800">
                <a:solidFill>
                  <a:schemeClr val="accent1"/>
                </a:solidFill>
                <a:latin typeface="Calibri" charset="0"/>
                <a:cs typeface="Arial" charset="0"/>
              </a:rPr>
              <a:t>I</a:t>
            </a:r>
            <a:endParaRPr lang="en-US" sz="2800">
              <a:solidFill>
                <a:schemeClr val="accent1"/>
              </a:solidFill>
              <a:latin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FontTx/>
              <a:buNone/>
            </a:pPr>
            <a:r>
              <a:rPr lang="en-US" sz="2800">
                <a:latin typeface="Calibri" charset="0"/>
              </a:rPr>
              <a:t>	H</a:t>
            </a:r>
            <a:r>
              <a:rPr lang="en-US" sz="2800" baseline="-25000">
                <a:latin typeface="Calibri" charset="0"/>
              </a:rPr>
              <a:t>2</a:t>
            </a:r>
            <a:r>
              <a:rPr lang="en-US" sz="2800">
                <a:latin typeface="Calibri" charset="0"/>
              </a:rPr>
              <a:t>N</a:t>
            </a:r>
            <a:r>
              <a:rPr lang="en-US" sz="2800">
                <a:latin typeface="Calibri" charset="0"/>
                <a:cs typeface="Arial" charset="0"/>
              </a:rPr>
              <a:t>—C —COOH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cs typeface="Arial" charset="0"/>
              </a:rPr>
              <a:t>		     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>
                <a:latin typeface="Calibri" charset="0"/>
                <a:cs typeface="Arial" charset="0"/>
              </a:rPr>
              <a:t>	          H		</a:t>
            </a:r>
            <a:r>
              <a:rPr lang="en-US" sz="2800">
                <a:solidFill>
                  <a:schemeClr val="accent1"/>
                </a:solidFill>
                <a:latin typeface="Calibri" charset="0"/>
                <a:cs typeface="Arial" charset="0"/>
              </a:rPr>
              <a:t>alanine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>
              <a:latin typeface="Calibri" charset="0"/>
              <a:cs typeface="Arial" charset="0"/>
            </a:endParaRP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5715000" y="1981200"/>
          <a:ext cx="22860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1771429" imgH="1257476" progId="PBrush">
                  <p:embed/>
                </p:oleObj>
              </mc:Choice>
              <mc:Fallback>
                <p:oleObj name="Bitmap Image" r:id="rId3" imgW="1771429" imgH="1257476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22860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5562600" y="4048125"/>
          <a:ext cx="2514600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5" imgW="2076740" imgH="1685714" progId="PBrush">
                  <p:embed/>
                </p:oleObj>
              </mc:Choice>
              <mc:Fallback>
                <p:oleObj name="Bitmap Image" r:id="rId5" imgW="2076740" imgH="168571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48125"/>
                        <a:ext cx="2514600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1066800"/>
            <a:ext cx="7315200" cy="47244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endParaRPr lang="en-US" sz="3600">
              <a:latin typeface="Palatino" charset="0"/>
            </a:endParaRPr>
          </a:p>
          <a:p>
            <a:pPr algn="just" eaLnBrk="1" hangingPunct="1"/>
            <a:r>
              <a:rPr lang="en-US" sz="3600">
                <a:latin typeface="Arial" charset="0"/>
                <a:cs typeface="Arial" charset="0"/>
              </a:rPr>
              <a:t>The amino and carboxylic groups of amino acids can readily ionize</a:t>
            </a:r>
          </a:p>
          <a:p>
            <a:pPr algn="just" eaLnBrk="1" hangingPunct="1">
              <a:buClr>
                <a:srgbClr val="33CC33"/>
              </a:buClr>
            </a:pPr>
            <a:endParaRPr lang="en-US" sz="36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Voet </a:t>
            </a:r>
            <a:r>
              <a:rPr lang="en-US" i="1">
                <a:solidFill>
                  <a:srgbClr val="898989"/>
                </a:solidFill>
                <a:latin typeface="Calibri" charset="0"/>
              </a:rPr>
              <a:t>Biochemistry</a:t>
            </a:r>
            <a:r>
              <a:rPr lang="en-US">
                <a:solidFill>
                  <a:srgbClr val="898989"/>
                </a:solidFill>
                <a:latin typeface="Calibri" charset="0"/>
              </a:rPr>
              <a:t> 3e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Calibri" charset="0"/>
              </a:rPr>
              <a:t>© 2004 John Wiley &amp; Sons, Inc.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6553200" cy="4541838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00200" y="5638800"/>
            <a:ext cx="605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Calibri" charset="0"/>
              </a:rPr>
              <a:t>Net charge is zero on the molecule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47800" y="228600"/>
            <a:ext cx="5595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latin typeface="Calibri" charset="0"/>
              </a:rPr>
              <a:t>Zwitterions (Dipolar ions)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Isoelectric point (pI)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pH at which the molecule carries no net charge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In acidic solution-cationic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In alkaline solution- anionic</a:t>
            </a:r>
            <a:endParaRPr lang="en-US" dirty="0">
              <a:ea typeface="+mn-ea"/>
            </a:endParaRPr>
          </a:p>
        </p:txBody>
      </p:sp>
      <p:pic>
        <p:nvPicPr>
          <p:cNvPr id="8196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76469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1828800"/>
            <a:ext cx="7315200" cy="28956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Calibri" charset="0"/>
              </a:rPr>
              <a:t>It is the ability of an acid to donate a proton (dissociate)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Calibri" charset="0"/>
              </a:rPr>
              <a:t>Also known as </a:t>
            </a:r>
            <a:r>
              <a:rPr lang="en-US" sz="3600">
                <a:solidFill>
                  <a:srgbClr val="FF0000"/>
                </a:solidFill>
                <a:latin typeface="Calibri" charset="0"/>
              </a:rPr>
              <a:t>pKa</a:t>
            </a:r>
            <a:r>
              <a:rPr lang="en-US" sz="3600">
                <a:latin typeface="Calibri" charset="0"/>
              </a:rPr>
              <a:t> or acid dissociation constant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58938" y="457200"/>
            <a:ext cx="589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>
                <a:effectLst>
                  <a:outerShdw blurRad="38100" dist="38100" dir="2700000" algn="tl">
                    <a:srgbClr val="DDDDDD"/>
                  </a:outerShdw>
                </a:effectLst>
                <a:latin typeface="Palatino" charset="0"/>
              </a:rPr>
              <a:t>pK Value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9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2663" y="1066800"/>
            <a:ext cx="7315200" cy="3581400"/>
          </a:xfrm>
        </p:spPr>
        <p:txBody>
          <a:bodyPr/>
          <a:lstStyle/>
          <a:p>
            <a:pPr algn="just" eaLnBrk="1" hangingPunct="1">
              <a:buClr>
                <a:srgbClr val="33CC33"/>
              </a:buClr>
            </a:pPr>
            <a:r>
              <a:rPr lang="en-US" sz="3600">
                <a:solidFill>
                  <a:srgbClr val="0070C0"/>
                </a:solidFill>
                <a:latin typeface="Calibri" charset="0"/>
              </a:rPr>
              <a:t>The pK values of a-carboxylic group is in the range of 2.2</a:t>
            </a:r>
          </a:p>
          <a:p>
            <a:pPr algn="just" eaLnBrk="1" hangingPunct="1">
              <a:buClr>
                <a:srgbClr val="33CC33"/>
              </a:buClr>
            </a:pPr>
            <a:r>
              <a:rPr lang="en-US" sz="3600">
                <a:latin typeface="Calibri" charset="0"/>
              </a:rPr>
              <a:t>The pK values of a-amino group is in the range of 9.4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426</TotalTime>
  <Words>774</Words>
  <Application>Microsoft Macintosh PowerPoint</Application>
  <PresentationFormat>On-screen Show (4:3)</PresentationFormat>
  <Paragraphs>139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Palatino</vt:lpstr>
      <vt:lpstr>Times</vt:lpstr>
      <vt:lpstr>Office Theme</vt:lpstr>
      <vt:lpstr>Bitmap Image</vt:lpstr>
      <vt:lpstr>PowerPoint Presentation</vt:lpstr>
      <vt:lpstr>Amino acids</vt:lpstr>
      <vt:lpstr>Structure of amino acids</vt:lpstr>
      <vt:lpstr>Examples</vt:lpstr>
      <vt:lpstr>PowerPoint Presentation</vt:lpstr>
      <vt:lpstr>PowerPoint Presentation</vt:lpstr>
      <vt:lpstr>Isoelectric point (pI)</vt:lpstr>
      <vt:lpstr>pK Value</vt:lpstr>
      <vt:lpstr>PowerPoint Presentation</vt:lpstr>
      <vt:lpstr>Titration curve of glycine</vt:lpstr>
      <vt:lpstr>Classification on the basis of side chain</vt:lpstr>
      <vt:lpstr>Classification on the basis of side chain</vt:lpstr>
      <vt:lpstr>PowerPoint Presentation</vt:lpstr>
      <vt:lpstr>Proline</vt:lpstr>
      <vt:lpstr>Classification on the basis of side chain</vt:lpstr>
      <vt:lpstr>PowerPoint Presentation</vt:lpstr>
      <vt:lpstr>Classification on the basis of side chain</vt:lpstr>
      <vt:lpstr>Polar acidic amino acids</vt:lpstr>
      <vt:lpstr>Polar basic amino acids</vt:lpstr>
      <vt:lpstr>Peptide bond</vt:lpstr>
      <vt:lpstr>PowerPoint Presentation</vt:lpstr>
      <vt:lpstr>Peptides</vt:lpstr>
      <vt:lpstr>Peptide bond contd..</vt:lpstr>
      <vt:lpstr>The tetrapeptide Ala-Tyr-Asp-Gly</vt:lpstr>
      <vt:lpstr>Optical activity</vt:lpstr>
      <vt:lpstr>PowerPoint Presentation</vt:lpstr>
      <vt:lpstr>PowerPoint Presentation</vt:lpstr>
      <vt:lpstr>Schematic diagram of a polarimeter</vt:lpstr>
      <vt:lpstr>D and L- amino acids</vt:lpstr>
      <vt:lpstr>Non-standard amino acids</vt:lpstr>
      <vt:lpstr>Some uncommon amino acid residues that are components of certain proteins</vt:lpstr>
      <vt:lpstr>Amino acid derivatives of importance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Aminoacids</dc:title>
  <dc:creator>ddf</dc:creator>
  <cp:lastModifiedBy>User</cp:lastModifiedBy>
  <cp:revision>39</cp:revision>
  <dcterms:created xsi:type="dcterms:W3CDTF">2006-08-16T00:00:00Z</dcterms:created>
  <dcterms:modified xsi:type="dcterms:W3CDTF">2011-09-14T09:46:03Z</dcterms:modified>
</cp:coreProperties>
</file>