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9" r:id="rId4"/>
    <p:sldId id="286" r:id="rId5"/>
    <p:sldId id="258" r:id="rId6"/>
    <p:sldId id="261" r:id="rId7"/>
    <p:sldId id="262" r:id="rId8"/>
    <p:sldId id="263" r:id="rId9"/>
    <p:sldId id="283" r:id="rId10"/>
    <p:sldId id="264" r:id="rId11"/>
    <p:sldId id="265" r:id="rId12"/>
    <p:sldId id="266" r:id="rId13"/>
    <p:sldId id="267" r:id="rId14"/>
    <p:sldId id="268" r:id="rId15"/>
    <p:sldId id="284" r:id="rId16"/>
    <p:sldId id="269" r:id="rId17"/>
    <p:sldId id="287" r:id="rId18"/>
    <p:sldId id="271" r:id="rId19"/>
    <p:sldId id="285" r:id="rId20"/>
    <p:sldId id="272" r:id="rId21"/>
    <p:sldId id="273" r:id="rId22"/>
    <p:sldId id="274" r:id="rId23"/>
    <p:sldId id="276" r:id="rId24"/>
    <p:sldId id="282" r:id="rId25"/>
    <p:sldId id="275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8D7A28-E69B-5C42-9DD4-F83612E78A22}" type="datetimeFigureOut">
              <a:rPr lang="en-US"/>
              <a:pPr/>
              <a:t>9/25/11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EC17A-91BB-3145-B4C2-F1EACF2EAC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D87D91-E03A-2047-A769-ABDF9F742A6B}" type="datetimeFigureOut">
              <a:rPr lang="en-US"/>
              <a:pPr/>
              <a:t>9/25/11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C78D7-9206-5044-9A67-93CA0B6C4A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69391B-6A02-3448-9906-8E51068A457A}" type="datetimeFigureOut">
              <a:rPr lang="en-US"/>
              <a:pPr/>
              <a:t>9/25/11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D88C1-6EDB-1549-81AC-697047CA9A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7378CC-CE30-E14B-B41B-DA7BC4FAFB28}" type="datetimeFigureOut">
              <a:rPr lang="en-US"/>
              <a:pPr/>
              <a:t>9/25/11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32D8B-AE2D-BF4E-BF27-E967D03D2D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D7FCB2-15FB-EF45-8E16-0956E959D4A3}" type="datetimeFigureOut">
              <a:rPr lang="en-US"/>
              <a:pPr/>
              <a:t>9/25/11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4F540-F9BE-C04D-823F-5AE60A21BC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B59DA0-52E6-124F-B8DC-0132EDD25679}" type="datetimeFigureOut">
              <a:rPr lang="en-US"/>
              <a:pPr/>
              <a:t>9/25/11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A39A9-7280-5344-9BD9-984F75F646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7C7AEB-CD24-B84D-BBBB-B91315878A26}" type="datetimeFigureOut">
              <a:rPr lang="en-US"/>
              <a:pPr/>
              <a:t>9/25/11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42BA4-62FA-0344-900F-41C03661AE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BBDB7C-A1ED-1D45-BFF7-0AE768A3EFDB}" type="datetimeFigureOut">
              <a:rPr lang="en-US"/>
              <a:pPr/>
              <a:t>9/25/11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EB161-E57F-204A-89B2-0C1FF1DBA6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AD14C4-95E8-DC4B-8EAC-AB2CB5DCB60C}" type="datetimeFigureOut">
              <a:rPr lang="en-US"/>
              <a:pPr/>
              <a:t>9/25/11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37062-3096-844C-B155-2F6B42880E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0B787E-9CD2-8C44-9679-D539DA787D85}" type="datetimeFigureOut">
              <a:rPr lang="en-US"/>
              <a:pPr/>
              <a:t>9/25/11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F397E-45F3-E94C-86AC-6C0A252FA7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D2A864-434B-1648-97AC-329C4B6147CF}" type="datetimeFigureOut">
              <a:rPr lang="en-US"/>
              <a:pPr/>
              <a:t>9/25/11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55025-A43C-5643-BDBB-FED4F9D53D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0C6FC95-C5E5-5445-85A4-4BAD7ED91C99}" type="datetimeFigureOut">
              <a:rPr lang="en-US"/>
              <a:pPr/>
              <a:t>9/25/11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7E8B84F8-9C6A-B140-9FD3-989D551910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fatma@mail.ksu.edu.sa" TargetMode="External"/><Relationship Id="rId3" Type="http://schemas.openxmlformats.org/officeDocument/2006/relationships/hyperlink" Target="mailto:sumbulfatma@gmai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hyperlink" Target="http://en.wikipedia.org/wiki/File:Ehlers-Danlos_syndrome4.jpg" TargetMode="External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File:Ehlers-Danlos_thumb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9600" b="1"/>
              <a:t>Proteins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b="1">
                <a:solidFill>
                  <a:srgbClr val="898989"/>
                </a:solidFill>
              </a:rPr>
              <a:t>Dr. Sumbul Fatma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>
                <a:solidFill>
                  <a:srgbClr val="898989"/>
                </a:solidFill>
              </a:rPr>
              <a:t>Clinical Chemistry Unit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>
                <a:solidFill>
                  <a:srgbClr val="898989"/>
                </a:solidFill>
              </a:rPr>
              <a:t>Department of Pathology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>
                <a:solidFill>
                  <a:srgbClr val="898989"/>
                </a:solidFill>
              </a:rPr>
              <a:t>Tel- 014673314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>
                <a:solidFill>
                  <a:srgbClr val="898989"/>
                </a:solidFill>
              </a:rPr>
              <a:t>Email- </a:t>
            </a:r>
            <a:r>
              <a:rPr lang="en-US" sz="1800" b="1">
                <a:solidFill>
                  <a:srgbClr val="898989"/>
                </a:solidFill>
                <a:hlinkClick r:id="rId2"/>
              </a:rPr>
              <a:t>sfatma@ksu.edu.sa</a:t>
            </a:r>
            <a:endParaRPr lang="en-US" sz="1800" b="1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1">
                <a:solidFill>
                  <a:srgbClr val="898989"/>
                </a:solidFill>
                <a:hlinkClick r:id="rId3"/>
              </a:rPr>
              <a:t>sumbulfatma@gmail.com</a:t>
            </a:r>
            <a:endParaRPr lang="en-US" sz="1800" b="1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800" b="1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  <a:ea typeface="Arial" charset="0"/>
                <a:cs typeface="Arial" charset="0"/>
              </a:rPr>
              <a:t>b</a:t>
            </a: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Palatino" charset="0"/>
                <a:cs typeface="Palatino" charset="0"/>
              </a:rPr>
              <a:t> Sheets</a:t>
            </a:r>
            <a:endParaRPr lang="en-US" b="1"/>
          </a:p>
        </p:txBody>
      </p:sp>
      <p:sp>
        <p:nvSpPr>
          <p:cNvPr id="11267" name="Rectangle 1"/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3505200" cy="6402388"/>
          </a:xfrm>
        </p:spPr>
        <p:txBody>
          <a:bodyPr lIns="0" tIns="0" rIns="0" bIns="0" anchor="ctr">
            <a:spAutoFit/>
          </a:bodyPr>
          <a:lstStyle/>
          <a:p>
            <a:pPr marL="0" indent="0">
              <a:spcBef>
                <a:spcPct val="0"/>
              </a:spcBef>
              <a:buFontTx/>
              <a:buChar char="•"/>
            </a:pPr>
            <a:r>
              <a:rPr lang="en-US">
                <a:latin typeface="Arial" charset="0"/>
                <a:ea typeface="Palatino" charset="0"/>
                <a:cs typeface="Palatino" charset="0"/>
              </a:rPr>
              <a:t>  Two or more polypeptide chains make hydrogen bonding with each other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en-US">
              <a:latin typeface="Arial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ct val="0"/>
              </a:spcBef>
              <a:buFontTx/>
              <a:buChar char="•"/>
            </a:pPr>
            <a:r>
              <a:rPr lang="en-US">
                <a:latin typeface="Arial" charset="0"/>
                <a:ea typeface="Palatino" charset="0"/>
                <a:cs typeface="Palatino" charset="0"/>
              </a:rPr>
              <a:t>   Also called pleated sheets because they appear as folded structures with edges</a:t>
            </a:r>
            <a:endParaRPr lang="en-US">
              <a:latin typeface="Arial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   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295400"/>
            <a:ext cx="495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Antiparallel </a:t>
            </a:r>
            <a:r>
              <a:rPr lang="el-GR">
                <a:effectLst>
                  <a:outerShdw blurRad="38100" dist="38100" dir="2700000" algn="tl">
                    <a:srgbClr val="DDDDDD"/>
                  </a:outerShdw>
                </a:effectLst>
              </a:rPr>
              <a:t>β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 sheets</a:t>
            </a:r>
            <a:endParaRPr lang="en-US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/>
              <a:t>Two or more hydrogen-bonded polypeptide chains run in opposite direction</a:t>
            </a:r>
          </a:p>
          <a:p>
            <a:pPr eaLnBrk="1" hangingPunct="1"/>
            <a:r>
              <a:rPr lang="en-US" b="1"/>
              <a:t>Hydrogen bonding is more stable</a:t>
            </a:r>
          </a:p>
          <a:p>
            <a:pPr eaLnBrk="1" hangingPunct="1"/>
            <a:endParaRPr lang="en-US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/>
          <a:srcRect t="55731" r="48212"/>
          <a:stretch>
            <a:fillRect/>
          </a:stretch>
        </p:blipFill>
        <p:spPr bwMode="auto">
          <a:xfrm>
            <a:off x="7086600" y="0"/>
            <a:ext cx="205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/>
          <a:srcRect b="52112"/>
          <a:stretch>
            <a:fillRect/>
          </a:stretch>
        </p:blipFill>
        <p:spPr bwMode="auto">
          <a:xfrm>
            <a:off x="1431925" y="3581400"/>
            <a:ext cx="64166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Parallel </a:t>
            </a:r>
            <a:r>
              <a:rPr lang="el-GR">
                <a:effectLst>
                  <a:outerShdw blurRad="38100" dist="38100" dir="2700000" algn="tl">
                    <a:srgbClr val="DDDDDD"/>
                  </a:outerShdw>
                </a:effectLst>
              </a:rPr>
              <a:t>β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 sheets</a:t>
            </a:r>
            <a:endParaRPr lang="en-US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/>
              <a:t>Two or more hydrogen-bonded polypeptide chains run in the same direction</a:t>
            </a:r>
          </a:p>
          <a:p>
            <a:pPr eaLnBrk="1" hangingPunct="1"/>
            <a:r>
              <a:rPr lang="en-US" b="1"/>
              <a:t>Hydrogen bonding is less stable (distorted)</a:t>
            </a:r>
          </a:p>
          <a:p>
            <a:pPr eaLnBrk="1" hangingPunct="1"/>
            <a:endParaRPr lang="en-US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 l="54802" t="52570"/>
          <a:stretch>
            <a:fillRect/>
          </a:stretch>
        </p:blipFill>
        <p:spPr bwMode="auto">
          <a:xfrm>
            <a:off x="7315200" y="152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/>
          <a:srcRect t="47888"/>
          <a:stretch>
            <a:fillRect/>
          </a:stretch>
        </p:blipFill>
        <p:spPr bwMode="auto">
          <a:xfrm>
            <a:off x="1143000" y="3429000"/>
            <a:ext cx="63246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Collagen – a triple helix</a:t>
            </a:r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/>
          <a:lstStyle/>
          <a:p>
            <a:pPr eaLnBrk="1" hangingPunct="1"/>
            <a:r>
              <a:rPr lang="en-US" b="1"/>
              <a:t>A fibrous protein</a:t>
            </a:r>
          </a:p>
          <a:p>
            <a:pPr eaLnBrk="1" hangingPunct="1"/>
            <a:r>
              <a:rPr lang="en-US" b="1"/>
              <a:t>Part of connective tissues: bone, teeth, cartilage, tendon, skin, blood vessels</a:t>
            </a:r>
          </a:p>
          <a:p>
            <a:pPr eaLnBrk="1" hangingPunct="1"/>
            <a:r>
              <a:rPr lang="en-US" b="1"/>
              <a:t>Contains three left-handed coiled chains (not </a:t>
            </a:r>
            <a:r>
              <a:rPr lang="el-GR" b="1"/>
              <a:t>α</a:t>
            </a:r>
            <a:r>
              <a:rPr lang="en-US" b="1"/>
              <a:t> helix)</a:t>
            </a:r>
          </a:p>
          <a:p>
            <a:pPr eaLnBrk="1" hangingPunct="1"/>
            <a:r>
              <a:rPr lang="en-US" b="1"/>
              <a:t>Three residues per turn</a:t>
            </a:r>
          </a:p>
          <a:p>
            <a:pPr eaLnBrk="1" hangingPunct="1"/>
            <a:endParaRPr lang="en-US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5563" y="0"/>
            <a:ext cx="2738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Proline in collagen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/>
              <a:t>Rich in proline amino acid</a:t>
            </a:r>
          </a:p>
          <a:p>
            <a:pPr eaLnBrk="1" hangingPunct="1"/>
            <a:r>
              <a:rPr lang="en-US" b="1"/>
              <a:t>Proline prevents collagen chains to form </a:t>
            </a:r>
            <a:r>
              <a:rPr lang="el-GR" b="1"/>
              <a:t>α</a:t>
            </a:r>
            <a:r>
              <a:rPr lang="en-US" b="1"/>
              <a:t>-helix because:</a:t>
            </a:r>
          </a:p>
          <a:p>
            <a:pPr lvl="1" eaLnBrk="1" hangingPunct="1"/>
            <a:r>
              <a:rPr lang="en-US" b="1"/>
              <a:t>It does not have back bone amino group (it is cyclic)</a:t>
            </a:r>
          </a:p>
          <a:p>
            <a:pPr lvl="1" eaLnBrk="1" hangingPunct="1"/>
            <a:r>
              <a:rPr lang="en-US" b="1"/>
              <a:t>Therefore hydrogen bonding within the helix is not possible</a:t>
            </a:r>
          </a:p>
          <a:p>
            <a:pPr eaLnBrk="1" hangingPunct="1"/>
            <a:endParaRPr lang="en-US" b="1"/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/>
              <a:t>Non-standard amino acids in collagen</a:t>
            </a:r>
            <a:endParaRPr lang="en-US" sz="400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28600" y="1722438"/>
            <a:ext cx="4267200" cy="4525962"/>
          </a:xfrm>
        </p:spPr>
        <p:txBody>
          <a:bodyPr/>
          <a:lstStyle/>
          <a:p>
            <a:pPr eaLnBrk="1" hangingPunct="1"/>
            <a:r>
              <a:rPr lang="en-US" b="1"/>
              <a:t>Proline is converted to 4-hydroxyprolyl residue by prolyl hydroxylase enzyme</a:t>
            </a:r>
          </a:p>
          <a:p>
            <a:pPr eaLnBrk="1" hangingPunct="1"/>
            <a:r>
              <a:rPr lang="en-US" b="1"/>
              <a:t>The enzyme requires vitamin C for its function</a:t>
            </a:r>
            <a:endParaRPr lang="en-US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4850" y="1524000"/>
            <a:ext cx="40957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Collagen diseases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342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/>
              <a:t>Scurvy: due to vitamin C deficiency</a:t>
            </a:r>
          </a:p>
          <a:p>
            <a:pPr eaLnBrk="1" hangingPunct="1">
              <a:lnSpc>
                <a:spcPct val="90000"/>
              </a:lnSpc>
            </a:pPr>
            <a:endParaRPr lang="en-US" b="1"/>
          </a:p>
          <a:p>
            <a:pPr eaLnBrk="1" hangingPunct="1">
              <a:lnSpc>
                <a:spcPct val="90000"/>
              </a:lnSpc>
            </a:pPr>
            <a:endParaRPr lang="en-US" b="1"/>
          </a:p>
          <a:p>
            <a:pPr eaLnBrk="1" hangingPunct="1">
              <a:lnSpc>
                <a:spcPct val="90000"/>
              </a:lnSpc>
            </a:pPr>
            <a:r>
              <a:rPr lang="en-US" b="1"/>
              <a:t>Ehlers-Danlos syndromes: hyperextensibility of joints and skin</a:t>
            </a:r>
          </a:p>
          <a:p>
            <a:pPr eaLnBrk="1" hangingPunct="1">
              <a:lnSpc>
                <a:spcPct val="90000"/>
              </a:lnSpc>
            </a:pPr>
            <a:endParaRPr lang="en-US" b="1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b="1"/>
          </a:p>
          <a:p>
            <a:pPr eaLnBrk="1" hangingPunct="1">
              <a:lnSpc>
                <a:spcPct val="90000"/>
              </a:lnSpc>
            </a:pPr>
            <a:r>
              <a:rPr lang="en-US" b="1"/>
              <a:t>Mutations in collagen gene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</p:txBody>
      </p:sp>
      <p:grpSp>
        <p:nvGrpSpPr>
          <p:cNvPr id="17412" name="Group 6"/>
          <p:cNvGrpSpPr>
            <a:grpSpLocks/>
          </p:cNvGrpSpPr>
          <p:nvPr/>
        </p:nvGrpSpPr>
        <p:grpSpPr bwMode="auto">
          <a:xfrm>
            <a:off x="7086600" y="3276600"/>
            <a:ext cx="1905000" cy="2984500"/>
            <a:chOff x="6858000" y="3873903"/>
            <a:chExt cx="1905000" cy="2984097"/>
          </a:xfrm>
        </p:grpSpPr>
        <p:pic>
          <p:nvPicPr>
            <p:cNvPr id="17414" name="Picture 2" descr="http://upload.wikimedia.org/wikipedia/commons/thumb/3/3c/Ehlers-Danlos_thumb.jpg/200px-Ehlers-Danlos_thumb.jpg">
              <a:hlinkClick r:id="rId2" tooltip="Individual with EDS displaying hypermobile joints.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00" y="5429250"/>
              <a:ext cx="190500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Picture 4" descr="http://upload.wikimedia.org/wikipedia/commons/thumb/2/2e/Ehlers-Danlos_syndrome4.jpg/220px-Ehlers-Danlos_syndrome4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0" y="3873903"/>
              <a:ext cx="1866900" cy="1688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811213"/>
            <a:ext cx="2209800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Other Secondary Structures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Turns (reverse turns)</a:t>
            </a:r>
          </a:p>
          <a:p>
            <a:pPr eaLnBrk="1" hangingPunct="1"/>
            <a:r>
              <a:rPr lang="en-US"/>
              <a:t>Loops</a:t>
            </a:r>
          </a:p>
          <a:p>
            <a:pPr eaLnBrk="1" hangingPunct="1"/>
            <a:r>
              <a:rPr lang="el-GR"/>
              <a:t>Β</a:t>
            </a:r>
            <a:r>
              <a:rPr lang="en-US"/>
              <a:t> bends</a:t>
            </a:r>
          </a:p>
          <a:p>
            <a:pPr eaLnBrk="1" hangingPunct="1"/>
            <a:r>
              <a:rPr lang="en-US"/>
              <a:t>Random coils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/>
              <a:t>Supersecondary structures or motifs</a:t>
            </a:r>
            <a:endParaRPr lang="en-US" sz="400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b="1"/>
              <a:t>β α β</a:t>
            </a:r>
            <a:r>
              <a:rPr lang="en-US" b="1"/>
              <a:t> motif: a helix connects two </a:t>
            </a:r>
            <a:r>
              <a:rPr lang="el-GR" b="1"/>
              <a:t>β</a:t>
            </a:r>
            <a:r>
              <a:rPr lang="en-US" b="1"/>
              <a:t> sheets</a:t>
            </a:r>
          </a:p>
          <a:p>
            <a:pPr eaLnBrk="1" hangingPunct="1"/>
            <a:r>
              <a:rPr lang="el-GR" b="1"/>
              <a:t>β</a:t>
            </a:r>
            <a:r>
              <a:rPr lang="en-US" b="1"/>
              <a:t> hairpin: reverse turns connect antiparallel </a:t>
            </a:r>
            <a:r>
              <a:rPr lang="el-GR" b="1"/>
              <a:t>β</a:t>
            </a:r>
            <a:r>
              <a:rPr lang="en-US" b="1"/>
              <a:t> sheets</a:t>
            </a:r>
          </a:p>
          <a:p>
            <a:pPr eaLnBrk="1" hangingPunct="1"/>
            <a:r>
              <a:rPr lang="el-GR" b="1"/>
              <a:t>α α</a:t>
            </a:r>
            <a:r>
              <a:rPr lang="en-US" b="1"/>
              <a:t> motif: two </a:t>
            </a:r>
            <a:r>
              <a:rPr lang="el-GR" b="1"/>
              <a:t>α</a:t>
            </a:r>
            <a:r>
              <a:rPr lang="en-US" b="1"/>
              <a:t> helices together</a:t>
            </a:r>
          </a:p>
          <a:p>
            <a:pPr eaLnBrk="1" hangingPunct="1"/>
            <a:r>
              <a:rPr lang="el-GR" b="1"/>
              <a:t>β</a:t>
            </a:r>
            <a:r>
              <a:rPr lang="en-US" b="1"/>
              <a:t> barrels: rolls of </a:t>
            </a:r>
            <a:r>
              <a:rPr lang="el-GR" b="1"/>
              <a:t>β</a:t>
            </a:r>
            <a:r>
              <a:rPr lang="en-US" b="1"/>
              <a:t> sheets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/>
          <a:srcRect r="63853"/>
          <a:stretch>
            <a:fillRect/>
          </a:stretch>
        </p:blipFill>
        <p:spPr bwMode="auto">
          <a:xfrm>
            <a:off x="5867400" y="838200"/>
            <a:ext cx="2209800" cy="40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6477000" y="4876800"/>
            <a:ext cx="1025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b="1">
                <a:latin typeface="Calibri" charset="0"/>
              </a:rPr>
              <a:t>β</a:t>
            </a:r>
            <a:r>
              <a:rPr lang="en-US" b="1">
                <a:latin typeface="Calibri" charset="0"/>
              </a:rPr>
              <a:t> barrels</a:t>
            </a:r>
            <a:endParaRPr lang="en-US">
              <a:latin typeface="Calibri" charset="0"/>
            </a:endParaRPr>
          </a:p>
        </p:txBody>
      </p:sp>
      <p:grpSp>
        <p:nvGrpSpPr>
          <p:cNvPr id="20484" name="Group 17"/>
          <p:cNvGrpSpPr>
            <a:grpSpLocks/>
          </p:cNvGrpSpPr>
          <p:nvPr/>
        </p:nvGrpSpPr>
        <p:grpSpPr bwMode="auto">
          <a:xfrm>
            <a:off x="914400" y="381000"/>
            <a:ext cx="3963988" cy="3417888"/>
            <a:chOff x="914400" y="381000"/>
            <a:chExt cx="3963865" cy="3417332"/>
          </a:xfrm>
        </p:grpSpPr>
        <p:pic>
          <p:nvPicPr>
            <p:cNvPr id="20486" name="Picture 2"/>
            <p:cNvPicPr>
              <a:picLocks noChangeAspect="1" noChangeArrowheads="1"/>
            </p:cNvPicPr>
            <p:nvPr/>
          </p:nvPicPr>
          <p:blipFill>
            <a:blip r:embed="rId3"/>
            <a:srcRect t="28487" r="45770"/>
            <a:stretch>
              <a:fillRect/>
            </a:stretch>
          </p:blipFill>
          <p:spPr bwMode="auto">
            <a:xfrm>
              <a:off x="914400" y="762000"/>
              <a:ext cx="3429000" cy="1912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7" name="TextBox 5"/>
            <p:cNvSpPr txBox="1">
              <a:spLocks noChangeArrowheads="1"/>
            </p:cNvSpPr>
            <p:nvPr/>
          </p:nvSpPr>
          <p:spPr bwMode="auto">
            <a:xfrm>
              <a:off x="1219201" y="2667000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l-GR" b="1">
                  <a:latin typeface="Calibri" charset="0"/>
                </a:rPr>
                <a:t>β α β</a:t>
              </a:r>
              <a:endParaRPr lang="en-US">
                <a:latin typeface="Calibri" charset="0"/>
              </a:endParaRPr>
            </a:p>
          </p:txBody>
        </p:sp>
        <p:sp>
          <p:nvSpPr>
            <p:cNvPr id="20488" name="Rectangle 6"/>
            <p:cNvSpPr>
              <a:spLocks noChangeArrowheads="1"/>
            </p:cNvSpPr>
            <p:nvPr/>
          </p:nvSpPr>
          <p:spPr bwMode="auto">
            <a:xfrm>
              <a:off x="2209800" y="2743200"/>
              <a:ext cx="10422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l-GR" b="1">
                  <a:latin typeface="Calibri" charset="0"/>
                </a:rPr>
                <a:t>β</a:t>
              </a:r>
              <a:r>
                <a:rPr lang="en-US" b="1">
                  <a:latin typeface="Calibri" charset="0"/>
                </a:rPr>
                <a:t> hairpin</a:t>
              </a:r>
              <a:endParaRPr lang="en-US">
                <a:latin typeface="Calibri" charset="0"/>
              </a:endParaRPr>
            </a:p>
          </p:txBody>
        </p:sp>
        <p:sp>
          <p:nvSpPr>
            <p:cNvPr id="20489" name="Rectangle 7"/>
            <p:cNvSpPr>
              <a:spLocks noChangeArrowheads="1"/>
            </p:cNvSpPr>
            <p:nvPr/>
          </p:nvSpPr>
          <p:spPr bwMode="auto">
            <a:xfrm>
              <a:off x="3581400" y="2743200"/>
              <a:ext cx="5629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l-GR" b="1">
                  <a:latin typeface="Calibri" charset="0"/>
                </a:rPr>
                <a:t>α α</a:t>
              </a:r>
              <a:r>
                <a:rPr lang="en-US" b="1">
                  <a:latin typeface="Calibri" charset="0"/>
                </a:rPr>
                <a:t> </a:t>
              </a:r>
              <a:endParaRPr lang="en-US">
                <a:latin typeface="Calibri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5400000">
              <a:off x="1600219" y="1066658"/>
              <a:ext cx="609501" cy="4571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>
              <a:off x="2666986" y="990471"/>
              <a:ext cx="609501" cy="4571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6200000" flipV="1">
              <a:off x="3848064" y="2704682"/>
              <a:ext cx="838064" cy="60958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93" name="TextBox 14"/>
            <p:cNvSpPr txBox="1">
              <a:spLocks noChangeArrowheads="1"/>
            </p:cNvSpPr>
            <p:nvPr/>
          </p:nvSpPr>
          <p:spPr bwMode="auto">
            <a:xfrm>
              <a:off x="1447800" y="381000"/>
              <a:ext cx="128560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Calibri" charset="0"/>
                </a:rPr>
                <a:t>Crosssover</a:t>
              </a:r>
            </a:p>
            <a:p>
              <a:r>
                <a:rPr lang="en-US" b="1">
                  <a:latin typeface="Calibri" charset="0"/>
                </a:rPr>
                <a:t> connection</a:t>
              </a:r>
            </a:p>
          </p:txBody>
        </p:sp>
        <p:sp>
          <p:nvSpPr>
            <p:cNvPr id="20494" name="TextBox 15"/>
            <p:cNvSpPr txBox="1">
              <a:spLocks noChangeArrowheads="1"/>
            </p:cNvSpPr>
            <p:nvPr/>
          </p:nvSpPr>
          <p:spPr bwMode="auto">
            <a:xfrm>
              <a:off x="2743200" y="533400"/>
              <a:ext cx="19208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Calibri" charset="0"/>
                </a:rPr>
                <a:t>Reverse turn/loop</a:t>
              </a:r>
            </a:p>
          </p:txBody>
        </p:sp>
        <p:sp>
          <p:nvSpPr>
            <p:cNvPr id="20495" name="TextBox 16"/>
            <p:cNvSpPr txBox="1">
              <a:spLocks noChangeArrowheads="1"/>
            </p:cNvSpPr>
            <p:nvPr/>
          </p:nvSpPr>
          <p:spPr bwMode="auto">
            <a:xfrm>
              <a:off x="4267200" y="3429000"/>
              <a:ext cx="61106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Calibri" charset="0"/>
                </a:rPr>
                <a:t>loop</a:t>
              </a:r>
            </a:p>
          </p:txBody>
        </p:sp>
      </p:grp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7719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What are proteins?</a:t>
            </a:r>
            <a:endParaRPr lang="en-US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/>
              <a:t>Proteins are polymers of amino acids joined together by peptide bonds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Tertiary Structure</a:t>
            </a:r>
            <a:endParaRPr lang="en-US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/>
              <a:t>It is the 3-d structure of an entire polypeptide chain including side chains</a:t>
            </a:r>
          </a:p>
          <a:p>
            <a:pPr eaLnBrk="1" hangingPunct="1"/>
            <a:r>
              <a:rPr lang="en-US" b="1"/>
              <a:t>It includes the folding of secondary structure (</a:t>
            </a:r>
            <a:r>
              <a:rPr lang="el-GR" b="1"/>
              <a:t>α</a:t>
            </a:r>
            <a:r>
              <a:rPr lang="en-US" b="1"/>
              <a:t> helix and </a:t>
            </a:r>
            <a:r>
              <a:rPr lang="el-GR" b="1"/>
              <a:t>β</a:t>
            </a:r>
            <a:r>
              <a:rPr lang="en-US" b="1"/>
              <a:t> sheets) and side chains</a:t>
            </a:r>
          </a:p>
          <a:p>
            <a:pPr eaLnBrk="1" hangingPunct="1"/>
            <a:r>
              <a:rPr lang="en-US" b="1"/>
              <a:t>Helices and sheets can be combined to form tertiary structure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Domains</a:t>
            </a:r>
            <a:endParaRPr lang="en-US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/>
              <a:t>Polypeptide chains (&gt;200 amino acids) fold into two or more clusters known as domains</a:t>
            </a:r>
          </a:p>
          <a:p>
            <a:pPr eaLnBrk="1" hangingPunct="1"/>
            <a:r>
              <a:rPr lang="en-US" b="1"/>
              <a:t>Domains are functional units that look like globular proteins</a:t>
            </a:r>
          </a:p>
          <a:p>
            <a:pPr eaLnBrk="1" hangingPunct="1"/>
            <a:r>
              <a:rPr lang="en-US" b="1"/>
              <a:t>Domains are parts of protein subunits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Quaternary Structure</a:t>
            </a:r>
            <a:endParaRPr lang="en-US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/>
              <a:t>Many proteins contain two or more polypeptide chains</a:t>
            </a:r>
          </a:p>
          <a:p>
            <a:pPr eaLnBrk="1" hangingPunct="1"/>
            <a:r>
              <a:rPr lang="en-US" b="1"/>
              <a:t>Each chain forms a three-dimensional structure called subunit</a:t>
            </a:r>
          </a:p>
          <a:p>
            <a:pPr eaLnBrk="1" hangingPunct="1"/>
            <a:r>
              <a:rPr lang="en-US" b="1"/>
              <a:t>It is the 3D arrangement of different subunits of a protein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Hemoglobin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/>
              <a:t>Hemoglobin is a globular protein</a:t>
            </a:r>
          </a:p>
          <a:p>
            <a:pPr eaLnBrk="1" hangingPunct="1"/>
            <a:r>
              <a:rPr lang="en-US" b="1"/>
              <a:t>A multisubunit protein is called oligomer</a:t>
            </a:r>
          </a:p>
          <a:p>
            <a:pPr eaLnBrk="1" hangingPunct="1"/>
            <a:r>
              <a:rPr lang="en-US" b="1"/>
              <a:t>Composed of </a:t>
            </a:r>
            <a:r>
              <a:rPr lang="el-GR" b="1"/>
              <a:t>α </a:t>
            </a:r>
            <a:r>
              <a:rPr lang="en-US" b="1" baseline="-25000"/>
              <a:t>2</a:t>
            </a:r>
            <a:r>
              <a:rPr lang="el-GR" b="1"/>
              <a:t> β </a:t>
            </a:r>
            <a:r>
              <a:rPr lang="en-US" b="1" baseline="-25000"/>
              <a:t>2</a:t>
            </a:r>
            <a:r>
              <a:rPr lang="en-US" b="1"/>
              <a:t> subunits (4 subunits)</a:t>
            </a:r>
          </a:p>
          <a:p>
            <a:pPr eaLnBrk="1" hangingPunct="1"/>
            <a:r>
              <a:rPr lang="en-US" b="1"/>
              <a:t>Two same subunits are called protomers</a:t>
            </a:r>
          </a:p>
          <a:p>
            <a:pPr eaLnBrk="1" hangingPunct="1"/>
            <a:endParaRPr lang="en-US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 l="28999"/>
          <a:stretch>
            <a:fillRect/>
          </a:stretch>
        </p:blipFill>
        <p:spPr bwMode="auto">
          <a:xfrm>
            <a:off x="2667000" y="3803650"/>
            <a:ext cx="3186113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academic.brooklyn.cuny.edu/biology/bio4fv/page/prot_struct-41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52400"/>
            <a:ext cx="3657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</a:rPr>
              <a:t>Forces that stabilize protein structure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700" b="1">
                <a:solidFill>
                  <a:srgbClr val="00B0F0"/>
                </a:solidFill>
              </a:rPr>
              <a:t>Hydrophobic effect: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/>
              <a:t>Nonpolar groups to minimize their contacts with water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/>
              <a:t>Nonpolar side chains are in the interior of a protein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b="1">
                <a:solidFill>
                  <a:srgbClr val="00B0F0"/>
                </a:solidFill>
              </a:rPr>
              <a:t>Hydrogen bonding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/>
              <a:t>A weak electrostatic bond between one electronegative atom like O or N and a hydrogen atom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b="1">
                <a:solidFill>
                  <a:srgbClr val="00B0F0"/>
                </a:solidFill>
              </a:rPr>
              <a:t>Electrostatic interactions (ion pairing):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/>
              <a:t>Between positive and negative charges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b="1">
                <a:solidFill>
                  <a:srgbClr val="00B0F0"/>
                </a:solidFill>
              </a:rPr>
              <a:t>van der Waals forces (weak polar forces):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/>
              <a:t>Weak electrostatic interactions between neutral molecules</a:t>
            </a:r>
          </a:p>
          <a:p>
            <a:pPr eaLnBrk="1" hangingPunct="1">
              <a:lnSpc>
                <a:spcPct val="90000"/>
              </a:lnSpc>
            </a:pPr>
            <a:endParaRPr lang="en-US" sz="2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Protein denaturation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>
                <a:solidFill>
                  <a:srgbClr val="00B0F0"/>
                </a:solidFill>
              </a:rPr>
              <a:t>Denaturation: </a:t>
            </a:r>
            <a:r>
              <a:rPr lang="en-US" b="1"/>
              <a:t>A process in which a protein looses its native structure</a:t>
            </a:r>
          </a:p>
          <a:p>
            <a:pPr eaLnBrk="1" hangingPunct="1">
              <a:lnSpc>
                <a:spcPct val="90000"/>
              </a:lnSpc>
            </a:pPr>
            <a:r>
              <a:rPr lang="en-US" b="1">
                <a:solidFill>
                  <a:srgbClr val="00B0F0"/>
                </a:solidFill>
              </a:rPr>
              <a:t>Factors that cause denaturation: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>
                <a:solidFill>
                  <a:srgbClr val="C00000"/>
                </a:solidFill>
              </a:rPr>
              <a:t>Heat: </a:t>
            </a:r>
            <a:r>
              <a:rPr lang="en-US" b="1"/>
              <a:t>disrupts hydrogen bonding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>
                <a:solidFill>
                  <a:srgbClr val="C00000"/>
                </a:solidFill>
              </a:rPr>
              <a:t>Change in pH: </a:t>
            </a:r>
            <a:r>
              <a:rPr lang="en-US" b="1"/>
              <a:t>alters ionization states of aa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>
                <a:solidFill>
                  <a:srgbClr val="C00000"/>
                </a:solidFill>
              </a:rPr>
              <a:t>Detergents: </a:t>
            </a:r>
            <a:r>
              <a:rPr lang="en-US" b="1"/>
              <a:t>interfere with hydrophobic interactions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>
                <a:solidFill>
                  <a:srgbClr val="C00000"/>
                </a:solidFill>
              </a:rPr>
              <a:t>Chaotropic agents: </a:t>
            </a:r>
            <a:r>
              <a:rPr lang="en-US" b="1"/>
              <a:t>ions or small organic molecules that disrupt hydrophobic interactions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Protein Misfolding</a:t>
            </a:r>
            <a:endParaRPr lang="en-US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/>
              <a:t>Every protein must fold to achieve its normal conformation and function</a:t>
            </a:r>
          </a:p>
          <a:p>
            <a:pPr eaLnBrk="1" hangingPunct="1"/>
            <a:r>
              <a:rPr lang="en-US" b="1"/>
              <a:t>Abnormal folding of proteins leads to a number of diseases in humans</a:t>
            </a:r>
          </a:p>
          <a:p>
            <a:pPr eaLnBrk="1" hangingPunct="1"/>
            <a:r>
              <a:rPr lang="en-US" b="1">
                <a:solidFill>
                  <a:srgbClr val="C00000"/>
                </a:solidFill>
              </a:rPr>
              <a:t>Alzheimer’s disease:</a:t>
            </a:r>
          </a:p>
          <a:p>
            <a:pPr lvl="1" eaLnBrk="1" hangingPunct="1"/>
            <a:r>
              <a:rPr lang="el-GR" b="1"/>
              <a:t>β</a:t>
            </a:r>
            <a:r>
              <a:rPr lang="en-US" b="1"/>
              <a:t> amyloid protein is a misfolded protein</a:t>
            </a:r>
          </a:p>
          <a:p>
            <a:pPr lvl="1" eaLnBrk="1" hangingPunct="1"/>
            <a:r>
              <a:rPr lang="en-US" b="1"/>
              <a:t>It forms fibrous deposits or plaques in the brains of Alzheimer’s patients</a:t>
            </a:r>
          </a:p>
          <a:p>
            <a:pPr eaLnBrk="1" hangingPunct="1"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C00000"/>
                </a:solidFill>
              </a:rPr>
              <a:t>Creutzfeldt-Jacob or prion disease:</a:t>
            </a:r>
          </a:p>
          <a:p>
            <a:pPr lvl="1" eaLnBrk="1" hangingPunct="1"/>
            <a:r>
              <a:rPr lang="en-US" b="1"/>
              <a:t>Prion protein is present in normal brain tissue</a:t>
            </a:r>
          </a:p>
          <a:p>
            <a:pPr lvl="1" eaLnBrk="1" hangingPunct="1"/>
            <a:r>
              <a:rPr lang="en-US" b="1"/>
              <a:t>In diseased brains, the same protein is misfolded</a:t>
            </a:r>
          </a:p>
          <a:p>
            <a:pPr lvl="1" eaLnBrk="1" hangingPunct="1"/>
            <a:r>
              <a:rPr lang="en-US" b="1"/>
              <a:t>Therefore it forms insoluble fibrous aggregates that damage brain cells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Peptide Bond (amide bond)</a:t>
            </a:r>
          </a:p>
        </p:txBody>
      </p:sp>
      <p:pic>
        <p:nvPicPr>
          <p:cNvPr id="4099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231900"/>
            <a:ext cx="8042275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ers.rcn.com/jkimball.ma.ultranet/BiologyPages/T/Tripeptid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80975"/>
            <a:ext cx="434340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381000" y="3581400"/>
            <a:ext cx="85344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600" b="1">
                <a:latin typeface="Calibri" charset="0"/>
              </a:rPr>
              <a:t>    Each amino acid in a chain makes two peptide bonds</a:t>
            </a:r>
          </a:p>
          <a:p>
            <a:pPr>
              <a:buFont typeface="Arial" charset="0"/>
              <a:buChar char="•"/>
            </a:pPr>
            <a:r>
              <a:rPr lang="en-US" sz="2600" b="1">
                <a:latin typeface="Calibri" charset="0"/>
              </a:rPr>
              <a:t>    The amino acids at the two ends of a chain make only one peptide bond</a:t>
            </a:r>
          </a:p>
          <a:p>
            <a:pPr>
              <a:buFont typeface="Arial" charset="0"/>
              <a:buChar char="•"/>
            </a:pPr>
            <a:r>
              <a:rPr lang="en-US" sz="2600" b="1">
                <a:latin typeface="Calibri" charset="0"/>
              </a:rPr>
              <a:t>   The aa with a free amino group is called amino terminus or N-terminus</a:t>
            </a:r>
          </a:p>
          <a:p>
            <a:pPr>
              <a:buFont typeface="Arial" charset="0"/>
              <a:buChar char="•"/>
            </a:pPr>
            <a:r>
              <a:rPr lang="en-US" sz="2600" b="1">
                <a:latin typeface="Calibri" charset="0"/>
              </a:rPr>
              <a:t>   The aa with a free carboxylic group is called carboxyl terminus or C-terminus</a:t>
            </a:r>
          </a:p>
          <a:p>
            <a:pPr>
              <a:buFont typeface="Arial" charset="0"/>
              <a:buChar char="•"/>
            </a:pPr>
            <a:endParaRPr lang="en-US" sz="2600" b="1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Peptides</a:t>
            </a:r>
            <a:endParaRPr lang="en-US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/>
              <a:t>Amino acids can be polymerized to form chains</a:t>
            </a:r>
          </a:p>
          <a:p>
            <a:pPr eaLnBrk="1" hangingPunct="1"/>
            <a:r>
              <a:rPr lang="en-US" b="1"/>
              <a:t>2 aa- dipeptide</a:t>
            </a:r>
          </a:p>
          <a:p>
            <a:pPr eaLnBrk="1" hangingPunct="1"/>
            <a:r>
              <a:rPr lang="en-US" b="1"/>
              <a:t>3-?</a:t>
            </a:r>
          </a:p>
          <a:p>
            <a:pPr eaLnBrk="1" hangingPunct="1"/>
            <a:r>
              <a:rPr lang="en-US" b="1"/>
              <a:t>4- ?</a:t>
            </a:r>
          </a:p>
          <a:p>
            <a:pPr eaLnBrk="1" hangingPunct="1"/>
            <a:r>
              <a:rPr lang="en-US" b="1"/>
              <a:t>Few (~ 10)- oligo peptide</a:t>
            </a:r>
          </a:p>
          <a:p>
            <a:pPr eaLnBrk="1" hangingPunct="1"/>
            <a:r>
              <a:rPr lang="en-US" b="1"/>
              <a:t>more- polypeptide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Primary Structure</a:t>
            </a:r>
            <a:endParaRPr lang="en-US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648200" cy="4449763"/>
          </a:xfrm>
        </p:spPr>
        <p:txBody>
          <a:bodyPr/>
          <a:lstStyle/>
          <a:p>
            <a:pPr eaLnBrk="1" hangingPunct="1"/>
            <a:r>
              <a:rPr lang="en-US" b="1"/>
              <a:t>It is the linear sequence of amino acids</a:t>
            </a:r>
          </a:p>
          <a:p>
            <a:pPr eaLnBrk="1" hangingPunct="1"/>
            <a:r>
              <a:rPr lang="en-US" b="1"/>
              <a:t>Covalent bonds</a:t>
            </a:r>
          </a:p>
          <a:p>
            <a:pPr lvl="1" eaLnBrk="1" hangingPunct="1"/>
            <a:r>
              <a:rPr lang="en-US" b="1"/>
              <a:t>Peptide bond</a:t>
            </a:r>
          </a:p>
          <a:p>
            <a:pPr lvl="1" eaLnBrk="1" hangingPunct="1"/>
            <a:r>
              <a:rPr lang="en-US" b="1"/>
              <a:t>Dislphide bond</a:t>
            </a:r>
          </a:p>
          <a:p>
            <a:pPr lvl="1" eaLnBrk="1" hangingPunct="1">
              <a:buFont typeface="Arial" charset="0"/>
              <a:buNone/>
            </a:pPr>
            <a:r>
              <a:rPr lang="en-US" b="1"/>
              <a:t>	 (if any)</a:t>
            </a:r>
          </a:p>
          <a:p>
            <a:pPr eaLnBrk="1" hangingPunct="1"/>
            <a:endParaRPr lang="en-US"/>
          </a:p>
        </p:txBody>
      </p:sp>
      <p:pic>
        <p:nvPicPr>
          <p:cNvPr id="7172" name="Picture 2" descr="http://users.rcn.com/jkimball.ma.ultranet/BiologyPages/P/Peptid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028950"/>
            <a:ext cx="5487988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Secondary Structure</a:t>
            </a:r>
            <a:endParaRPr lang="en-US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/>
              <a:t>It is the local three-dimensional arrangement of a </a:t>
            </a:r>
            <a:r>
              <a:rPr lang="en-US" b="1">
                <a:solidFill>
                  <a:srgbClr val="C00000"/>
                </a:solidFill>
              </a:rPr>
              <a:t>polypeptide backbone</a:t>
            </a:r>
          </a:p>
          <a:p>
            <a:pPr eaLnBrk="1" hangingPunct="1"/>
            <a:r>
              <a:rPr lang="en-US" b="1"/>
              <a:t>Excluding the conformations (3D arrangements) of its side chains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>
                <a:effectLst>
                  <a:outerShdw blurRad="38100" dist="38100" dir="2700000" algn="tl">
                    <a:srgbClr val="DDDDDD"/>
                  </a:outerShdw>
                </a:effectLst>
              </a:rPr>
              <a:t>α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 Helix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>
                <a:effectLst>
                  <a:outerShdw blurRad="38100" dist="38100" dir="2700000" algn="tl">
                    <a:srgbClr val="DDDDDD"/>
                  </a:outerShdw>
                </a:effectLst>
              </a:rPr>
              <a:t>α</a:t>
            </a:r>
            <a:r>
              <a:rPr lang="en-US" b="1"/>
              <a:t> helix is right-handed</a:t>
            </a:r>
          </a:p>
          <a:p>
            <a:pPr eaLnBrk="1" hangingPunct="1">
              <a:lnSpc>
                <a:spcPct val="90000"/>
              </a:lnSpc>
            </a:pPr>
            <a:r>
              <a:rPr lang="en-US" b="1"/>
              <a:t>It has 3.6 amino acid residues per turn</a:t>
            </a:r>
          </a:p>
          <a:p>
            <a:pPr eaLnBrk="1" hangingPunct="1">
              <a:lnSpc>
                <a:spcPct val="90000"/>
              </a:lnSpc>
            </a:pPr>
            <a:r>
              <a:rPr lang="en-US" b="1"/>
              <a:t>Stabilized by hydrogen bonding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/>
              <a:t>Between 1</a:t>
            </a:r>
            <a:r>
              <a:rPr lang="en-US" b="1" baseline="30000"/>
              <a:t>st</a:t>
            </a:r>
            <a:r>
              <a:rPr lang="en-US" b="1"/>
              <a:t> carboxylic group and 4</a:t>
            </a:r>
            <a:r>
              <a:rPr lang="en-US" b="1" baseline="30000"/>
              <a:t>th</a:t>
            </a:r>
            <a:r>
              <a:rPr lang="en-US" b="1"/>
              <a:t> amino group</a:t>
            </a:r>
          </a:p>
          <a:p>
            <a:pPr eaLnBrk="1" hangingPunct="1">
              <a:lnSpc>
                <a:spcPct val="90000"/>
              </a:lnSpc>
            </a:pPr>
            <a:r>
              <a:rPr lang="en-US" b="1"/>
              <a:t>The side chains point outward and downward from the helix</a:t>
            </a:r>
          </a:p>
          <a:p>
            <a:pPr eaLnBrk="1" hangingPunct="1">
              <a:lnSpc>
                <a:spcPct val="90000"/>
              </a:lnSpc>
            </a:pPr>
            <a:r>
              <a:rPr lang="en-US" b="1"/>
              <a:t>The core of the helix is tightly packed and its atoms are in van der Waals contact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/>
          <a:srcRect l="85468"/>
          <a:stretch>
            <a:fillRect/>
          </a:stretch>
        </p:blipFill>
        <p:spPr bwMode="auto">
          <a:xfrm>
            <a:off x="7315200" y="152400"/>
            <a:ext cx="11620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3" y="1905000"/>
            <a:ext cx="7996237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2592</TotalTime>
  <Words>848</Words>
  <Application>Microsoft Office PowerPoint</Application>
  <PresentationFormat>On-screen Show (4:3)</PresentationFormat>
  <Paragraphs>131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Symbol</vt:lpstr>
      <vt:lpstr>Arial Narrow</vt:lpstr>
      <vt:lpstr>Palatino</vt:lpstr>
      <vt:lpstr>Times New Roman</vt:lpstr>
      <vt:lpstr>Office Theme</vt:lpstr>
      <vt:lpstr>Proteins</vt:lpstr>
      <vt:lpstr>What are proteins?</vt:lpstr>
      <vt:lpstr>Peptide Bond (amide bond)</vt:lpstr>
      <vt:lpstr>Slide 4</vt:lpstr>
      <vt:lpstr>Peptides</vt:lpstr>
      <vt:lpstr>Primary Structure</vt:lpstr>
      <vt:lpstr>Secondary Structure</vt:lpstr>
      <vt:lpstr>α Helix</vt:lpstr>
      <vt:lpstr>Slide 9</vt:lpstr>
      <vt:lpstr>b Sheets</vt:lpstr>
      <vt:lpstr>Antiparallel β sheets</vt:lpstr>
      <vt:lpstr>Parallel β sheets</vt:lpstr>
      <vt:lpstr>Collagen – a triple helix</vt:lpstr>
      <vt:lpstr>Proline in collagen</vt:lpstr>
      <vt:lpstr>Non-standard amino acids in collagen</vt:lpstr>
      <vt:lpstr>Collagen diseases</vt:lpstr>
      <vt:lpstr>Other Secondary Structures</vt:lpstr>
      <vt:lpstr>Supersecondary structures or motifs</vt:lpstr>
      <vt:lpstr>Slide 19</vt:lpstr>
      <vt:lpstr>Tertiary Structure</vt:lpstr>
      <vt:lpstr>Domains</vt:lpstr>
      <vt:lpstr>Quaternary Structure</vt:lpstr>
      <vt:lpstr>Hemoglobin</vt:lpstr>
      <vt:lpstr>Slide 24</vt:lpstr>
      <vt:lpstr>Forces that stabilize protein structure</vt:lpstr>
      <vt:lpstr>Protein denaturation</vt:lpstr>
      <vt:lpstr>Protein Misfolding</vt:lpstr>
      <vt:lpstr>Slide 28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ddf</dc:creator>
  <cp:lastModifiedBy>User</cp:lastModifiedBy>
  <cp:revision>23</cp:revision>
  <dcterms:created xsi:type="dcterms:W3CDTF">2011-09-25T09:13:41Z</dcterms:created>
  <dcterms:modified xsi:type="dcterms:W3CDTF">2011-09-25T09:14:10Z</dcterms:modified>
</cp:coreProperties>
</file>