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86" r:id="rId4"/>
    <p:sldId id="287" r:id="rId5"/>
    <p:sldId id="257" r:id="rId6"/>
    <p:sldId id="259" r:id="rId7"/>
    <p:sldId id="288" r:id="rId8"/>
    <p:sldId id="262" r:id="rId9"/>
    <p:sldId id="292" r:id="rId10"/>
    <p:sldId id="263" r:id="rId11"/>
    <p:sldId id="264" r:id="rId12"/>
    <p:sldId id="265" r:id="rId13"/>
    <p:sldId id="267" r:id="rId14"/>
    <p:sldId id="293" r:id="rId15"/>
    <p:sldId id="269" r:id="rId16"/>
    <p:sldId id="290" r:id="rId17"/>
    <p:sldId id="289" r:id="rId18"/>
    <p:sldId id="266" r:id="rId19"/>
    <p:sldId id="291" r:id="rId20"/>
    <p:sldId id="271" r:id="rId21"/>
    <p:sldId id="272" r:id="rId22"/>
    <p:sldId id="274" r:id="rId23"/>
    <p:sldId id="273" r:id="rId24"/>
    <p:sldId id="277" r:id="rId25"/>
    <p:sldId id="275" r:id="rId26"/>
    <p:sldId id="284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3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A7220C-4A5C-9E4E-899C-B95A9E5EDBDE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CCA782-BE01-1E40-976B-3818558F5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9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CFE9F-BEAF-4C45-A654-EC28E3807E16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C93C9-39DC-E841-B630-7349B52A3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8C48FD87-F85E-B742-B310-AD799522F4FD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A5AB07D7-7533-3D4F-BC38-ADD3AF4F9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9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DBCCD-F312-FE43-A7F4-9485B0A8769C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B935-D627-D94E-AD51-914112287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8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360E8-94CE-C64A-AC4B-E2FB1CA4D5C4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CCFB30A-4200-874E-AB8C-B692006A0D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5D5EE-4FD9-6F45-9F73-AB794907132B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01E17-185F-0841-AD9A-C8E6C7011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1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92CD4-405E-4145-9F55-57264F393C02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7FFEC-D412-B149-BE4C-05A3ED02BF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0C255-7FFF-7444-B39E-71C593D34827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FEB1-277F-774F-9065-C903B1F93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512B3-E616-AC46-8C6C-1C594E52D36E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1854D5-C35D-6048-B7BD-9D4F3FE3D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7BA59-7D39-3E4C-A700-5C8F7C684125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6BF0-10D6-2143-9988-B10029C77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9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6ECFB940-9F56-7948-A847-61C792F1632C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D07BB987-5CA2-4040-8356-DE0AFF07A4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fld id="{A73F56C7-C713-5240-8105-0651AD791CD8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fld id="{7227AFEA-BD6E-504C-8996-498B3F5F0A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9" r:id="rId2"/>
    <p:sldLayoutId id="2147483834" r:id="rId3"/>
    <p:sldLayoutId id="2147483835" r:id="rId4"/>
    <p:sldLayoutId id="2147483836" r:id="rId5"/>
    <p:sldLayoutId id="2147483830" r:id="rId6"/>
    <p:sldLayoutId id="2147483837" r:id="rId7"/>
    <p:sldLayoutId id="2147483831" r:id="rId8"/>
    <p:sldLayoutId id="2147483838" r:id="rId9"/>
    <p:sldLayoutId id="2147483832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96200" cy="2203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ea typeface="+mj-ea"/>
                <a:cs typeface="Arial" pitchFamily="34" charset="0"/>
              </a:rPr>
              <a:t>Carbohydrates: structure and Function</a:t>
            </a:r>
            <a:endParaRPr lang="en-US" sz="5400" b="1" dirty="0">
              <a:ea typeface="+mj-ea"/>
              <a:cs typeface="Arial" pitchFamily="34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57200" y="3978275"/>
            <a:ext cx="7772400" cy="1508125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Berlin Sans FB" charset="0"/>
              </a:rPr>
              <a:t>By</a:t>
            </a:r>
          </a:p>
          <a:p>
            <a:pPr algn="ctr" eaLnBrk="1" hangingPunct="1"/>
            <a:r>
              <a:rPr lang="en-US" sz="3600">
                <a:latin typeface="Berlin Sans FB" charset="0"/>
              </a:rPr>
              <a:t>Dr. Sumbul Fatma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9718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Epimers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088"/>
            <a:ext cx="4572000" cy="45720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>
                <a:ea typeface="+mn-ea"/>
              </a:rPr>
              <a:t>Epimers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ea typeface="+mn-ea"/>
              </a:rPr>
              <a:t>CHO dimers that differ in configuration around only one specific carbon atom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ea typeface="+mn-ea"/>
              </a:rPr>
              <a:t>	-</a:t>
            </a:r>
            <a:r>
              <a:rPr lang="en-US" b="1" dirty="0" smtClean="0">
                <a:solidFill>
                  <a:srgbClr val="002060"/>
                </a:solidFill>
                <a:ea typeface="+mn-ea"/>
              </a:rPr>
              <a:t>Glucose and galactose, C4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ea typeface="+mn-ea"/>
              </a:rPr>
              <a:t>	-</a:t>
            </a:r>
            <a:r>
              <a:rPr lang="en-US" b="1" dirty="0" smtClean="0">
                <a:solidFill>
                  <a:srgbClr val="C00000"/>
                </a:solidFill>
                <a:ea typeface="+mn-ea"/>
              </a:rPr>
              <a:t>Glucose and Mannose, C2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 smtClean="0">
              <a:ea typeface="+mn-ea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err="1" smtClean="0">
                <a:ea typeface="+mn-ea"/>
              </a:rPr>
              <a:t>Galactose</a:t>
            </a:r>
            <a:r>
              <a:rPr lang="en-US" b="1" dirty="0" smtClean="0">
                <a:ea typeface="+mn-ea"/>
              </a:rPr>
              <a:t> and mannose </a:t>
            </a:r>
            <a:r>
              <a:rPr lang="en-US" b="1" dirty="0" smtClean="0">
                <a:solidFill>
                  <a:srgbClr val="C00000"/>
                </a:solidFill>
                <a:ea typeface="+mn-ea"/>
              </a:rPr>
              <a:t>are not </a:t>
            </a:r>
            <a:r>
              <a:rPr lang="en-US" b="1" dirty="0" err="1" smtClean="0">
                <a:ea typeface="+mn-ea"/>
              </a:rPr>
              <a:t>epimers</a:t>
            </a:r>
            <a:r>
              <a:rPr lang="en-US" b="1" dirty="0" smtClean="0">
                <a:ea typeface="+mn-ea"/>
              </a:rPr>
              <a:t>	</a:t>
            </a:r>
            <a:endParaRPr lang="en-US" b="1" dirty="0">
              <a:ea typeface="+mn-ea"/>
            </a:endParaRPr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2322" r="29015" b="11771"/>
          <a:stretch>
            <a:fillRect/>
          </a:stretch>
        </p:blipFill>
        <p:spPr>
          <a:xfrm>
            <a:off x="4800600" y="57150"/>
            <a:ext cx="4114800" cy="67437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828800"/>
            <a:ext cx="4038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700" b="1">
              <a:latin typeface="Tw Cen MT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700" b="1">
                <a:latin typeface="Tw Cen MT" charset="0"/>
              </a:rPr>
              <a:t>	</a:t>
            </a:r>
            <a:r>
              <a:rPr lang="en-US" sz="2700">
                <a:latin typeface="Tw Cen MT" charset="0"/>
              </a:rPr>
              <a:t>Structures that are </a:t>
            </a:r>
            <a:r>
              <a:rPr lang="en-US" sz="2700" b="1">
                <a:latin typeface="Tw Cen MT" charset="0"/>
              </a:rPr>
              <a:t>mirror images </a:t>
            </a:r>
            <a:r>
              <a:rPr lang="en-US" sz="2700">
                <a:latin typeface="Tw Cen MT" charset="0"/>
              </a:rPr>
              <a:t>of each other and are designated as D- and L- sugars based on the position of –OH grp on the </a:t>
            </a:r>
            <a:r>
              <a:rPr lang="en-US" sz="2700" b="1">
                <a:latin typeface="Tw Cen MT" charset="0"/>
              </a:rPr>
              <a:t>asymmetric carbon farthest from the carbonyl carbon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700">
              <a:latin typeface="Tw Cen MT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700">
                <a:latin typeface="Tw Cen MT" charset="0"/>
              </a:rPr>
              <a:t>	Majority of sugars in humans are </a:t>
            </a:r>
            <a:r>
              <a:rPr lang="en-US" sz="2700" b="1">
                <a:latin typeface="Tw Cen MT" charset="0"/>
              </a:rPr>
              <a:t>D-sugars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Enantiomers (D- and L-Forms)</a:t>
            </a:r>
          </a:p>
        </p:txBody>
      </p:sp>
      <p:pic>
        <p:nvPicPr>
          <p:cNvPr id="6" name="Picture 2" descr="C:\Documents and Settings\Dr.Chisti\Desktop\OLD Computer\Biochemistry\lippincot Pic\c07\07_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1785" r="9821" b="41071"/>
          <a:stretch>
            <a:fillRect/>
          </a:stretch>
        </p:blipFill>
        <p:spPr>
          <a:xfrm>
            <a:off x="4114800" y="1676400"/>
            <a:ext cx="4778375" cy="50085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b="1">
                <a:latin typeface="Arial" charset="0"/>
                <a:cs typeface="Arial" charset="0"/>
              </a:rPr>
              <a:t>α</a:t>
            </a:r>
            <a:r>
              <a:rPr lang="en-US" b="1">
                <a:latin typeface="Arial" charset="0"/>
                <a:cs typeface="Arial" charset="0"/>
              </a:rPr>
              <a:t>- and </a:t>
            </a:r>
            <a:r>
              <a:rPr lang="el-GR" b="1">
                <a:latin typeface="Arial" charset="0"/>
                <a:cs typeface="Arial" charset="0"/>
              </a:rPr>
              <a:t>β</a:t>
            </a:r>
            <a:r>
              <a:rPr lang="en-US" b="1">
                <a:latin typeface="Arial" charset="0"/>
                <a:cs typeface="Arial" charset="0"/>
              </a:rPr>
              <a:t>-Forms</a:t>
            </a:r>
            <a:endParaRPr lang="en-US" b="1">
              <a:latin typeface="Tw Cen MT" charset="0"/>
            </a:endParaRP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5562600" y="4422775"/>
          <a:ext cx="35560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2796207" imgH="1825705" progId="Word.Picture.8">
                  <p:embed/>
                </p:oleObj>
              </mc:Choice>
              <mc:Fallback>
                <p:oleObj name="Picture" r:id="rId3" imgW="2796207" imgH="1825705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22775"/>
                        <a:ext cx="355600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5694363" y="1219200"/>
          <a:ext cx="3144837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icture" r:id="rId5" imgW="3144681" imgH="3088199" progId="Word.Picture.8">
                  <p:embed/>
                </p:oleObj>
              </mc:Choice>
              <mc:Fallback>
                <p:oleObj name="Picture" r:id="rId5" imgW="3144681" imgH="3088199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1219200"/>
                        <a:ext cx="3144837" cy="308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1847850"/>
            <a:ext cx="53340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q"/>
            </a:pPr>
            <a:r>
              <a:rPr lang="en-US" sz="2800">
                <a:latin typeface="Tw Cen MT" charset="0"/>
              </a:rPr>
              <a:t> </a:t>
            </a:r>
            <a:r>
              <a:rPr lang="en-US" sz="2800" b="1">
                <a:latin typeface="Tw Cen MT" charset="0"/>
              </a:rPr>
              <a:t>Cyclization of Monosaccharides </a:t>
            </a:r>
            <a:r>
              <a:rPr lang="en-US" sz="2800">
                <a:latin typeface="Tw Cen MT" charset="0"/>
              </a:rPr>
              <a:t>Monosaccharides with 5 or more carbon are predominantly found in the ring form</a:t>
            </a:r>
          </a:p>
          <a:p>
            <a:pPr eaLnBrk="1" hangingPunct="1">
              <a:buFont typeface="Wingdings" charset="0"/>
              <a:buChar char="q"/>
            </a:pPr>
            <a:endParaRPr lang="en-US" sz="2800">
              <a:latin typeface="Tw Cen MT" charset="0"/>
            </a:endParaRPr>
          </a:p>
          <a:p>
            <a:pPr eaLnBrk="1" hangingPunct="1">
              <a:buFontTx/>
              <a:buChar char="-"/>
            </a:pPr>
            <a:r>
              <a:rPr lang="en-US" sz="2400">
                <a:latin typeface="Tw Cen MT" charset="0"/>
              </a:rPr>
              <a:t>The aldehyde or ketone grp reacts 	with the –OH grp on the same sugar</a:t>
            </a:r>
          </a:p>
          <a:p>
            <a:pPr eaLnBrk="1" hangingPunct="1"/>
            <a:endParaRPr lang="en-US" sz="2400">
              <a:latin typeface="Tw Cen MT" charset="0"/>
            </a:endParaRPr>
          </a:p>
          <a:p>
            <a:pPr eaLnBrk="1" hangingPunct="1">
              <a:buFontTx/>
              <a:buChar char="-"/>
            </a:pPr>
            <a:r>
              <a:rPr lang="en-US" sz="2400">
                <a:latin typeface="Tw Cen MT" charset="0"/>
              </a:rPr>
              <a:t>Cyclization creates an </a:t>
            </a:r>
            <a:r>
              <a:rPr lang="en-US" sz="2400" b="1">
                <a:latin typeface="Tw Cen MT" charset="0"/>
              </a:rPr>
              <a:t>anomeric</a:t>
            </a:r>
            <a:r>
              <a:rPr lang="en-US" sz="2400">
                <a:latin typeface="Tw Cen MT" charset="0"/>
              </a:rPr>
              <a:t> </a:t>
            </a:r>
            <a:r>
              <a:rPr lang="en-US" sz="2400" b="1">
                <a:latin typeface="Tw Cen MT" charset="0"/>
              </a:rPr>
              <a:t>carbon</a:t>
            </a:r>
            <a:r>
              <a:rPr lang="en-US" sz="2400">
                <a:latin typeface="Tw Cen MT" charset="0"/>
              </a:rPr>
              <a:t>  (former carbonyl carbon) generating the </a:t>
            </a:r>
            <a:r>
              <a:rPr lang="el-GR" sz="2400"/>
              <a:t>α</a:t>
            </a:r>
            <a:r>
              <a:rPr lang="en-US" sz="2400"/>
              <a:t> and </a:t>
            </a:r>
            <a:r>
              <a:rPr lang="el-GR" sz="2400"/>
              <a:t>β</a:t>
            </a:r>
            <a:r>
              <a:rPr lang="en-US" sz="2400"/>
              <a:t> configurations</a:t>
            </a:r>
          </a:p>
          <a:p>
            <a:pPr eaLnBrk="1" hangingPunct="1"/>
            <a:endParaRPr lang="en-US" sz="240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Mutarotation</a:t>
            </a:r>
            <a:endParaRPr lang="en-US">
              <a:latin typeface="Tw Cen MT" charset="0"/>
            </a:endParaRPr>
          </a:p>
        </p:txBody>
      </p:sp>
      <p:sp>
        <p:nvSpPr>
          <p:cNvPr id="2150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65288"/>
            <a:ext cx="8001000" cy="16875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In solution,</a:t>
            </a:r>
            <a:r>
              <a:rPr lang="en-US">
                <a:latin typeface="Tw Cen MT" charset="0"/>
              </a:rPr>
              <a:t> the cyclic </a:t>
            </a:r>
            <a:r>
              <a:rPr lang="el-GR">
                <a:latin typeface="Arial" charset="0"/>
                <a:cs typeface="Arial" charset="0"/>
              </a:rPr>
              <a:t>α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l-GR">
                <a:latin typeface="Arial" charset="0"/>
                <a:cs typeface="Arial" charset="0"/>
              </a:rPr>
              <a:t>β</a:t>
            </a:r>
            <a:r>
              <a:rPr lang="en-US">
                <a:latin typeface="Arial" charset="0"/>
                <a:cs typeface="Arial" charset="0"/>
              </a:rPr>
              <a:t> anomers of a sugar are in equilibrium with each other, and can be interconverted spontaneously</a:t>
            </a:r>
            <a:endParaRPr lang="en-US">
              <a:latin typeface="Tw Cen MT" charset="0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1366838" y="5943600"/>
            <a:ext cx="185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w Cen MT" charset="0"/>
              </a:rPr>
              <a:t>Fischer Projection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111500"/>
            <a:ext cx="90519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5824538" y="6259513"/>
            <a:ext cx="202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Tw Cen MT" charset="0"/>
              </a:rPr>
              <a:t>Haworth Projection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196975" y="6265863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w Cen MT" charset="0"/>
              </a:rPr>
              <a:t>Fischer Projection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Sugar Isomers</a:t>
            </a:r>
            <a:endParaRPr lang="en-US">
              <a:latin typeface="Tw Cen MT" charset="0"/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970088"/>
            <a:ext cx="8001000" cy="3668712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charset="0"/>
              <a:buAutoNum type="arabicPeriod"/>
            </a:pPr>
            <a:r>
              <a:rPr lang="en-US" sz="3600" b="1">
                <a:latin typeface="Times New Roman" charset="0"/>
                <a:cs typeface="Times New Roman" charset="0"/>
              </a:rPr>
              <a:t>Aldo-keto</a:t>
            </a:r>
          </a:p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charset="0"/>
              <a:buAutoNum type="arabicPeriod"/>
            </a:pPr>
            <a:r>
              <a:rPr lang="en-US" sz="3600" b="1">
                <a:latin typeface="Times New Roman" charset="0"/>
                <a:cs typeface="Times New Roman" charset="0"/>
              </a:rPr>
              <a:t>Epimers</a:t>
            </a:r>
          </a:p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charset="0"/>
              <a:buAutoNum type="arabicPeriod"/>
            </a:pPr>
            <a:r>
              <a:rPr lang="en-US" sz="3600" b="1">
                <a:latin typeface="Times New Roman" charset="0"/>
                <a:cs typeface="Times New Roman" charset="0"/>
              </a:rPr>
              <a:t>D- and L-Forms</a:t>
            </a:r>
          </a:p>
          <a:p>
            <a:pPr marL="514350" indent="-514350" eaLnBrk="1" hangingPunct="1">
              <a:spcAft>
                <a:spcPts val="2400"/>
              </a:spcAft>
              <a:buClr>
                <a:srgbClr val="C00000"/>
              </a:buClr>
              <a:buSzPct val="100000"/>
              <a:buFont typeface="Wingdings" charset="0"/>
              <a:buAutoNum type="arabicPeriod"/>
            </a:pPr>
            <a:r>
              <a:rPr lang="el-GR" sz="3600" b="1">
                <a:latin typeface="Times New Roman" charset="0"/>
                <a:cs typeface="Times New Roman" charset="0"/>
              </a:rPr>
              <a:t>α</a:t>
            </a:r>
            <a:r>
              <a:rPr lang="en-US" sz="3600" b="1">
                <a:latin typeface="Times New Roman" charset="0"/>
                <a:cs typeface="Times New Roman" charset="0"/>
              </a:rPr>
              <a:t>- and </a:t>
            </a:r>
            <a:r>
              <a:rPr lang="el-GR" sz="3600" b="1">
                <a:latin typeface="Times New Roman" charset="0"/>
                <a:cs typeface="Times New Roman" charset="0"/>
              </a:rPr>
              <a:t>β</a:t>
            </a:r>
            <a:r>
              <a:rPr lang="en-US" sz="3600" b="1">
                <a:latin typeface="Times New Roman" charset="0"/>
                <a:cs typeface="Times New Roman" charset="0"/>
              </a:rPr>
              <a:t>-anomers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Disaccharides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610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>
                <a:latin typeface="Tw Cen MT" charset="0"/>
              </a:rPr>
              <a:t>Joining of 2 monosaccharides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600" b="1">
                <a:latin typeface="Tw Cen MT" charset="0"/>
              </a:rPr>
              <a:t>				</a:t>
            </a:r>
            <a:r>
              <a:rPr lang="en-US" sz="3600" b="1">
                <a:solidFill>
                  <a:srgbClr val="C00000"/>
                </a:solidFill>
                <a:latin typeface="Tw Cen MT" charset="0"/>
              </a:rPr>
              <a:t>by O-glycosidic bond:</a:t>
            </a:r>
          </a:p>
          <a:p>
            <a:pPr eaLnBrk="1" hangingPunct="1">
              <a:lnSpc>
                <a:spcPct val="80000"/>
              </a:lnSpc>
            </a:pPr>
            <a:endParaRPr lang="en-US" sz="2200">
              <a:latin typeface="Tw Cen MT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Tw Cen MT" charset="0"/>
              </a:rPr>
              <a:t>	 	</a:t>
            </a:r>
            <a:r>
              <a:rPr lang="en-US" sz="3300" b="1">
                <a:solidFill>
                  <a:srgbClr val="002060"/>
                </a:solidFill>
                <a:latin typeface="Tw Cen MT" charset="0"/>
              </a:rPr>
              <a:t>Maltose</a:t>
            </a:r>
            <a:r>
              <a:rPr lang="en-US" sz="3300" b="1">
                <a:latin typeface="Tw Cen MT" charset="0"/>
              </a:rPr>
              <a:t> (</a:t>
            </a:r>
            <a:r>
              <a:rPr lang="el-GR" sz="3300" b="1">
                <a:latin typeface="Times New Roman" charset="0"/>
                <a:cs typeface="Times New Roman" charset="0"/>
              </a:rPr>
              <a:t>α</a:t>
            </a:r>
            <a:r>
              <a:rPr lang="en-US" sz="3300" b="1">
                <a:latin typeface="Times New Roman" charset="0"/>
                <a:cs typeface="Times New Roman" charset="0"/>
              </a:rPr>
              <a:t>-</a:t>
            </a:r>
            <a:r>
              <a:rPr lang="en-US" sz="3300" b="1">
                <a:latin typeface="Tw Cen MT" charset="0"/>
              </a:rPr>
              <a:t>1, 4)= glucose +  glucose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300" b="1">
                <a:latin typeface="Tw Cen MT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300" b="1">
                <a:latin typeface="Tw Cen MT" charset="0"/>
              </a:rPr>
              <a:t>		</a:t>
            </a:r>
            <a:r>
              <a:rPr lang="en-US" sz="3300" b="1">
                <a:solidFill>
                  <a:srgbClr val="002060"/>
                </a:solidFill>
                <a:latin typeface="Tw Cen MT" charset="0"/>
              </a:rPr>
              <a:t>Sucrose</a:t>
            </a:r>
            <a:r>
              <a:rPr lang="en-US" sz="3300" b="1">
                <a:latin typeface="Tw Cen MT" charset="0"/>
              </a:rPr>
              <a:t> (</a:t>
            </a:r>
            <a:r>
              <a:rPr lang="el-GR" sz="3300" b="1">
                <a:latin typeface="Times New Roman" charset="0"/>
                <a:cs typeface="Times New Roman" charset="0"/>
              </a:rPr>
              <a:t>α</a:t>
            </a:r>
            <a:r>
              <a:rPr lang="en-US" sz="3300" b="1">
                <a:latin typeface="Times New Roman" charset="0"/>
                <a:cs typeface="Times New Roman" charset="0"/>
              </a:rPr>
              <a:t>-</a:t>
            </a:r>
            <a:r>
              <a:rPr lang="en-US" sz="3300" b="1">
                <a:latin typeface="Tw Cen MT" charset="0"/>
              </a:rPr>
              <a:t>1,2)	= glucose 	+  fructose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300" b="1">
                <a:latin typeface="Tw Cen MT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300" b="1">
                <a:latin typeface="Tw Cen MT" charset="0"/>
              </a:rPr>
              <a:t>		</a:t>
            </a:r>
            <a:r>
              <a:rPr lang="en-US" sz="3300" b="1">
                <a:solidFill>
                  <a:srgbClr val="002060"/>
                </a:solidFill>
                <a:latin typeface="Tw Cen MT" charset="0"/>
              </a:rPr>
              <a:t>Lactose</a:t>
            </a:r>
            <a:r>
              <a:rPr lang="en-US" sz="3300" b="1">
                <a:latin typeface="Tw Cen MT" charset="0"/>
              </a:rPr>
              <a:t> (</a:t>
            </a:r>
            <a:r>
              <a:rPr lang="el-GR" sz="3300" b="1">
                <a:latin typeface="Verdana" charset="0"/>
              </a:rPr>
              <a:t>β</a:t>
            </a:r>
            <a:r>
              <a:rPr lang="en-US" sz="3300" b="1">
                <a:latin typeface="Verdana" charset="0"/>
              </a:rPr>
              <a:t>-</a:t>
            </a:r>
            <a:r>
              <a:rPr lang="en-US" sz="3300" b="1">
                <a:latin typeface="Tw Cen MT" charset="0"/>
              </a:rPr>
              <a:t>1,4)	= glucose 	+ galactose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Tw Cen MT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Disaccharides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4000" b="1">
                <a:solidFill>
                  <a:srgbClr val="C00000"/>
                </a:solidFill>
                <a:latin typeface="Tw Cen MT" charset="0"/>
              </a:rPr>
              <a:t>Lactose</a:t>
            </a:r>
          </a:p>
          <a:p>
            <a:pPr algn="ctr" eaLnBrk="1" hangingPunct="1">
              <a:buFont typeface="Wingdings" charset="0"/>
              <a:buNone/>
            </a:pPr>
            <a:endParaRPr lang="en-US" sz="4000" b="1">
              <a:latin typeface="Tw Cen MT" charset="0"/>
            </a:endParaRPr>
          </a:p>
        </p:txBody>
      </p:sp>
      <p:pic>
        <p:nvPicPr>
          <p:cNvPr id="6" name="Picture 5" descr="C:\Documents and Settings\Dr.Chisti\Desktop\OLD Computer\Biochemistry\lippincot Pic\c07\07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3510" r="4454" b="33333"/>
          <a:stretch>
            <a:fillRect/>
          </a:stretch>
        </p:blipFill>
        <p:spPr bwMode="auto">
          <a:xfrm>
            <a:off x="1096963" y="2286000"/>
            <a:ext cx="70104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340600" y="9144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w Cen MT" charset="0"/>
              </a:rPr>
              <a:t>CONT</a:t>
            </a:r>
            <a:r>
              <a:rPr lang="ja-JP" altLang="en-US" b="1">
                <a:latin typeface="Tw Cen MT" charset="0"/>
              </a:rPr>
              <a:t>’</a:t>
            </a:r>
            <a:r>
              <a:rPr lang="en-US" b="1">
                <a:latin typeface="Tw Cen MT" charset="0"/>
              </a:rPr>
              <a:t>D</a:t>
            </a:r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Polysaccharides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78825" cy="4572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Tw Cen MT" charset="0"/>
              </a:rPr>
              <a:t>Homopolysaccharides:</a:t>
            </a:r>
            <a:endParaRPr lang="en-US" sz="3600">
              <a:solidFill>
                <a:srgbClr val="C00000"/>
              </a:solidFill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>
                <a:latin typeface="Tw Cen MT" charset="0"/>
              </a:rPr>
              <a:t>	</a:t>
            </a:r>
            <a:r>
              <a:rPr lang="en-US" sz="3600" b="1">
                <a:solidFill>
                  <a:srgbClr val="002060"/>
                </a:solidFill>
                <a:latin typeface="Tw Cen MT" charset="0"/>
              </a:rPr>
              <a:t>Branched</a:t>
            </a:r>
            <a:r>
              <a:rPr lang="en-US" sz="3600">
                <a:latin typeface="Tw Cen MT" charset="0"/>
              </a:rPr>
              <a:t>: </a:t>
            </a:r>
          </a:p>
          <a:p>
            <a:pPr eaLnBrk="1" hangingPunct="1">
              <a:buFont typeface="Wingdings" charset="0"/>
              <a:buNone/>
            </a:pPr>
            <a:r>
              <a:rPr lang="en-US" sz="3600">
                <a:latin typeface="Tw Cen MT" charset="0"/>
              </a:rPr>
              <a:t>	   </a:t>
            </a:r>
            <a:r>
              <a:rPr lang="en-US" sz="3200" b="1">
                <a:latin typeface="Tw Cen MT" charset="0"/>
              </a:rPr>
              <a:t>Glycogen and starch (</a:t>
            </a:r>
            <a:r>
              <a:rPr lang="el-GR" sz="3200" b="1">
                <a:latin typeface="Times New Roman" charset="0"/>
                <a:cs typeface="Times New Roman" charset="0"/>
              </a:rPr>
              <a:t>α</a:t>
            </a:r>
            <a:r>
              <a:rPr lang="en-US" sz="3200" b="1">
                <a:latin typeface="Tw Cen MT" charset="0"/>
              </a:rPr>
              <a:t>-glycosidic polymer)</a:t>
            </a:r>
          </a:p>
          <a:p>
            <a:pPr eaLnBrk="1" hangingPunct="1">
              <a:buFont typeface="Wingdings" charset="0"/>
              <a:buNone/>
            </a:pPr>
            <a:r>
              <a:rPr lang="en-US" sz="3600">
                <a:latin typeface="Tw Cen MT" charset="0"/>
              </a:rPr>
              <a:t>	</a:t>
            </a:r>
            <a:r>
              <a:rPr lang="en-US" sz="3600" b="1">
                <a:solidFill>
                  <a:srgbClr val="002060"/>
                </a:solidFill>
                <a:latin typeface="Tw Cen MT" charset="0"/>
              </a:rPr>
              <a:t>Unbranched: 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solidFill>
                  <a:srgbClr val="002060"/>
                </a:solidFill>
                <a:latin typeface="Tw Cen MT" charset="0"/>
              </a:rPr>
              <a:t>	   </a:t>
            </a:r>
            <a:r>
              <a:rPr lang="en-US" sz="3200" b="1">
                <a:latin typeface="Tw Cen MT" charset="0"/>
              </a:rPr>
              <a:t>Cellulose (</a:t>
            </a:r>
            <a:r>
              <a:rPr lang="el-GR" sz="3200" b="1">
                <a:latin typeface="Verdana" charset="0"/>
              </a:rPr>
              <a:t>β</a:t>
            </a:r>
            <a:r>
              <a:rPr lang="en-US" sz="3200" b="1">
                <a:latin typeface="Tw Cen MT" charset="0"/>
              </a:rPr>
              <a:t>-glycosidic polymer)</a:t>
            </a:r>
            <a:endParaRPr lang="en-US" sz="3600">
              <a:latin typeface="Tw Cen MT" charset="0"/>
            </a:endParaRPr>
          </a:p>
          <a:p>
            <a:pPr eaLnBrk="1" hangingPunct="1"/>
            <a:r>
              <a:rPr lang="en-US" sz="3600" b="1">
                <a:solidFill>
                  <a:srgbClr val="C00000"/>
                </a:solidFill>
                <a:latin typeface="Tw Cen MT" charset="0"/>
              </a:rPr>
              <a:t>Heteropolysaccharides: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Tw Cen MT" charset="0"/>
              </a:rPr>
              <a:t>	   e.g., glycosaminoglycans (GAGs)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Reducing Sugars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w Cen MT" charset="0"/>
              </a:rPr>
              <a:t>If the O on the anomeric C of a sugar is not attached to any other structure </a:t>
            </a:r>
            <a:r>
              <a:rPr lang="en-US" b="1">
                <a:solidFill>
                  <a:srgbClr val="C00000"/>
                </a:solidFill>
                <a:latin typeface="Tw Cen MT" charset="0"/>
              </a:rPr>
              <a:t>(Free)</a:t>
            </a:r>
            <a:r>
              <a:rPr lang="en-US" b="1">
                <a:latin typeface="Tw Cen MT" charset="0"/>
              </a:rPr>
              <a:t>,</a:t>
            </a:r>
            <a:r>
              <a:rPr lang="en-US" b="1">
                <a:solidFill>
                  <a:srgbClr val="C00000"/>
                </a:solidFill>
                <a:latin typeface="Tw Cen MT" charset="0"/>
              </a:rPr>
              <a:t> </a:t>
            </a:r>
            <a:r>
              <a:rPr lang="en-US">
                <a:latin typeface="Tw Cen MT" charset="0"/>
              </a:rPr>
              <a:t>that sugar can act as a reducing agent 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w Cen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Tw Cen MT" charset="0"/>
              </a:rPr>
              <a:t>R</a:t>
            </a:r>
            <a:r>
              <a:rPr lang="en-US">
                <a:latin typeface="Tw Cen MT" charset="0"/>
              </a:rPr>
              <a:t>educing sugars reduce chromogenic agents like Benedict</a:t>
            </a:r>
            <a:r>
              <a:rPr lang="ja-JP" altLang="en-US">
                <a:latin typeface="Tw Cen MT" charset="0"/>
              </a:rPr>
              <a:t>’</a:t>
            </a:r>
            <a:r>
              <a:rPr lang="en-US">
                <a:latin typeface="Tw Cen MT" charset="0"/>
              </a:rPr>
              <a:t>s reagent or Fehling</a:t>
            </a:r>
            <a:r>
              <a:rPr lang="ja-JP" altLang="en-US">
                <a:latin typeface="Tw Cen MT" charset="0"/>
              </a:rPr>
              <a:t>’</a:t>
            </a:r>
            <a:r>
              <a:rPr lang="en-US">
                <a:latin typeface="Tw Cen MT" charset="0"/>
              </a:rPr>
              <a:t>s solution to give a colored precipitate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w Cen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Tw Cen MT" charset="0"/>
              </a:rPr>
              <a:t>U</a:t>
            </a:r>
            <a:r>
              <a:rPr lang="en-US">
                <a:latin typeface="Tw Cen MT" charset="0"/>
              </a:rPr>
              <a:t>rine is tested for the presence of reducing sugars using these colorimetric tests</a:t>
            </a:r>
            <a:endParaRPr lang="en-US" b="1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Reducing Sugars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w Cen MT" charset="0"/>
              </a:rPr>
              <a:t>Examples:</a:t>
            </a:r>
          </a:p>
          <a:p>
            <a:pPr eaLnBrk="1" hangingPunct="1">
              <a:spcAft>
                <a:spcPts val="1800"/>
              </a:spcAft>
              <a:buFont typeface="Wingdings" charset="0"/>
              <a:buNone/>
            </a:pPr>
            <a:r>
              <a:rPr lang="en-US" sz="3600" b="1">
                <a:latin typeface="Tw Cen MT" charset="0"/>
              </a:rPr>
              <a:t>	Monosaccharides</a:t>
            </a:r>
          </a:p>
          <a:p>
            <a:pPr eaLnBrk="1" hangingPunct="1">
              <a:spcAft>
                <a:spcPts val="1800"/>
              </a:spcAft>
              <a:buFont typeface="Wingdings" charset="0"/>
              <a:buNone/>
            </a:pPr>
            <a:r>
              <a:rPr lang="en-US" sz="3600" b="1">
                <a:latin typeface="Tw Cen MT" charset="0"/>
              </a:rPr>
              <a:t>	Maltose and Lactose</a:t>
            </a:r>
          </a:p>
          <a:p>
            <a:pPr eaLnBrk="1" hangingPunct="1">
              <a:buFont typeface="Wingdings" charset="0"/>
              <a:buNone/>
            </a:pPr>
            <a:endParaRPr lang="en-US" sz="3600" b="1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Tw Cen MT" charset="0"/>
              </a:rPr>
              <a:t>	Sucrose is non-reducing, Why?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493000" y="925513"/>
            <a:ext cx="96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w Cen MT" charset="0"/>
              </a:rPr>
              <a:t>CONT</a:t>
            </a:r>
            <a:r>
              <a:rPr lang="ja-JP" altLang="en-US" b="1">
                <a:latin typeface="Tw Cen MT" charset="0"/>
              </a:rPr>
              <a:t>’</a:t>
            </a:r>
            <a:r>
              <a:rPr lang="en-US" b="1">
                <a:latin typeface="Tw Cen MT" charset="0"/>
              </a:rPr>
              <a:t>D</a:t>
            </a:r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848600" cy="4906963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" charset="0"/>
              <a:buNone/>
            </a:pPr>
            <a:r>
              <a:rPr lang="en-US" sz="3600" b="1">
                <a:latin typeface="Times New Roman" charset="0"/>
                <a:cs typeface="Times New Roman" charset="0"/>
              </a:rPr>
              <a:t>To understand:</a:t>
            </a:r>
          </a:p>
          <a:p>
            <a:pPr eaLnBrk="1" hangingPunct="1">
              <a:spcAft>
                <a:spcPts val="1800"/>
              </a:spcAft>
            </a:pPr>
            <a:r>
              <a:rPr lang="en-US" sz="3600" b="1">
                <a:latin typeface="Times New Roman" charset="0"/>
                <a:cs typeface="Times New Roman" charset="0"/>
              </a:rPr>
              <a:t>The structure of carbohydrates of physiological significance</a:t>
            </a:r>
          </a:p>
          <a:p>
            <a:pPr eaLnBrk="1" hangingPunct="1">
              <a:spcAft>
                <a:spcPts val="1800"/>
              </a:spcAft>
            </a:pPr>
            <a:r>
              <a:rPr lang="en-US" sz="3600" b="1">
                <a:latin typeface="Times New Roman" charset="0"/>
                <a:cs typeface="Times New Roman" charset="0"/>
              </a:rPr>
              <a:t>The main role of carbohydrates in providing and storing of energy </a:t>
            </a:r>
          </a:p>
          <a:p>
            <a:pPr eaLnBrk="1" hangingPunct="1">
              <a:spcAft>
                <a:spcPts val="1800"/>
              </a:spcAft>
            </a:pPr>
            <a:r>
              <a:rPr lang="en-US" sz="3600" b="1">
                <a:latin typeface="Times New Roman" charset="0"/>
                <a:cs typeface="Times New Roman" charset="0"/>
              </a:rPr>
              <a:t>The structure and function of glycosaminoglycans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Complex Carbohydrates</a:t>
            </a:r>
            <a:endParaRPr lang="en-US"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572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Tw Cen MT" charset="0"/>
              </a:rPr>
              <a:t>Carbohydrates attached to non-carbohydrate structures by </a:t>
            </a:r>
            <a:r>
              <a:rPr lang="en-US" sz="3200" b="1">
                <a:solidFill>
                  <a:srgbClr val="002060"/>
                </a:solidFill>
                <a:latin typeface="Tw Cen MT" charset="0"/>
              </a:rPr>
              <a:t>glycosidic bonds (O- or N-type) </a:t>
            </a:r>
            <a:r>
              <a:rPr lang="en-US" sz="3200" b="1">
                <a:latin typeface="Tw Cen MT" charset="0"/>
              </a:rPr>
              <a:t>e.g., </a:t>
            </a:r>
          </a:p>
          <a:p>
            <a:pPr eaLnBrk="1" hangingPunct="1"/>
            <a:endParaRPr lang="en-US" sz="3200" b="1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 b="1">
                <a:latin typeface="Tw Cen MT" charset="0"/>
              </a:rPr>
              <a:t>1. </a:t>
            </a:r>
            <a:r>
              <a:rPr lang="en-US" sz="3200" b="1">
                <a:solidFill>
                  <a:srgbClr val="C00000"/>
                </a:solidFill>
                <a:latin typeface="Tw Cen MT" charset="0"/>
              </a:rPr>
              <a:t>Purine and pyrimidine bases </a:t>
            </a:r>
            <a:r>
              <a:rPr lang="en-US" sz="3200" b="1">
                <a:latin typeface="Tw Cen MT" charset="0"/>
              </a:rPr>
              <a:t>in nucleic acids</a:t>
            </a:r>
          </a:p>
          <a:p>
            <a:pPr eaLnBrk="1" hangingPunct="1">
              <a:buFont typeface="Wingdings" charset="0"/>
              <a:buNone/>
            </a:pPr>
            <a:r>
              <a:rPr lang="en-US" sz="3200" b="1">
                <a:latin typeface="Tw Cen MT" charset="0"/>
              </a:rPr>
              <a:t>2. </a:t>
            </a:r>
            <a:r>
              <a:rPr lang="en-US" sz="3200" b="1">
                <a:solidFill>
                  <a:srgbClr val="C00000"/>
                </a:solidFill>
                <a:latin typeface="Tw Cen MT" charset="0"/>
              </a:rPr>
              <a:t>Bilirubin</a:t>
            </a:r>
          </a:p>
          <a:p>
            <a:pPr eaLnBrk="1" hangingPunct="1">
              <a:buFont typeface="Wingdings" charset="0"/>
              <a:buNone/>
            </a:pPr>
            <a:r>
              <a:rPr lang="en-US" sz="3200" b="1">
                <a:latin typeface="Tw Cen MT" charset="0"/>
              </a:rPr>
              <a:t>3. </a:t>
            </a:r>
            <a:r>
              <a:rPr lang="en-US" sz="3200" b="1">
                <a:solidFill>
                  <a:srgbClr val="C00000"/>
                </a:solidFill>
                <a:latin typeface="Tw Cen MT" charset="0"/>
              </a:rPr>
              <a:t>Proteins</a:t>
            </a:r>
            <a:r>
              <a:rPr lang="en-US" sz="3200" b="1">
                <a:latin typeface="Tw Cen MT" charset="0"/>
              </a:rPr>
              <a:t> in glycoproteins and proteoglycans</a:t>
            </a:r>
          </a:p>
          <a:p>
            <a:pPr eaLnBrk="1" hangingPunct="1">
              <a:buFont typeface="Wingdings" charset="0"/>
              <a:buNone/>
            </a:pPr>
            <a:r>
              <a:rPr lang="en-US" sz="3200" b="1">
                <a:latin typeface="Tw Cen MT" charset="0"/>
              </a:rPr>
              <a:t>4. </a:t>
            </a:r>
            <a:r>
              <a:rPr lang="en-US" sz="3200" b="1">
                <a:solidFill>
                  <a:srgbClr val="C00000"/>
                </a:solidFill>
                <a:latin typeface="Tw Cen MT" charset="0"/>
              </a:rPr>
              <a:t>Lipids</a:t>
            </a:r>
            <a:r>
              <a:rPr lang="en-US" sz="3200" b="1">
                <a:latin typeface="Tw Cen MT" charset="0"/>
              </a:rPr>
              <a:t> found in glycolipids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Glycosidic Bonds</a:t>
            </a:r>
          </a:p>
        </p:txBody>
      </p:sp>
      <p:pic>
        <p:nvPicPr>
          <p:cNvPr id="6" name="Picture 2" descr="C:\Documents and Settings\Dr.Chisti\Desktop\OLD Computer\Biochemistry\lippincot Pic\c07\07_0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3070" r="16597" b="15076"/>
          <a:stretch>
            <a:fillRect/>
          </a:stretch>
        </p:blipFill>
        <p:spPr>
          <a:xfrm>
            <a:off x="3429000" y="1524000"/>
            <a:ext cx="4953000" cy="5334000"/>
          </a:xfrm>
        </p:spPr>
      </p:pic>
      <p:sp>
        <p:nvSpPr>
          <p:cNvPr id="29700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2667000"/>
            <a:ext cx="3886200" cy="3494088"/>
          </a:xfrm>
        </p:spPr>
        <p:txBody>
          <a:bodyPr/>
          <a:lstStyle/>
          <a:p>
            <a:pPr eaLnBrk="1" hangingPunct="1"/>
            <a:r>
              <a:rPr lang="en-US" sz="3600" b="1">
                <a:latin typeface="Tw Cen MT" charset="0"/>
              </a:rPr>
              <a:t>N-Glycosidic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81000" y="48768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0"/>
              <a:buChar char=""/>
            </a:pPr>
            <a:r>
              <a:rPr lang="en-US" sz="3600" b="1">
                <a:latin typeface="Tw Cen MT" charset="0"/>
              </a:rPr>
              <a:t>O-Glycosidic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Glycosaminoglycans (GAGs)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</a:rPr>
              <a:t>Glycosaminoglycans (GAGs) are large complexes of </a:t>
            </a:r>
            <a:r>
              <a:rPr lang="en-US" b="1" dirty="0" smtClean="0">
                <a:ea typeface="+mn-ea"/>
              </a:rPr>
              <a:t>negatively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dirty="0" smtClean="0">
                <a:ea typeface="+mn-ea"/>
              </a:rPr>
              <a:t>charged </a:t>
            </a:r>
            <a:r>
              <a:rPr lang="en-US" b="1" dirty="0" err="1" smtClean="0">
                <a:ea typeface="+mn-ea"/>
              </a:rPr>
              <a:t>hetero</a:t>
            </a:r>
            <a:r>
              <a:rPr lang="en-US" dirty="0" err="1" smtClean="0">
                <a:ea typeface="+mn-ea"/>
              </a:rPr>
              <a:t>polysaccharide</a:t>
            </a:r>
            <a:r>
              <a:rPr lang="en-US" dirty="0" smtClean="0">
                <a:ea typeface="+mn-ea"/>
              </a:rPr>
              <a:t> chains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</a:rPr>
              <a:t>are associated with a small amount of protein, forming </a:t>
            </a:r>
            <a:r>
              <a:rPr lang="en-US" b="1" dirty="0" err="1" smtClean="0">
                <a:ea typeface="+mn-ea"/>
              </a:rPr>
              <a:t>proteoglycans</a:t>
            </a:r>
            <a:r>
              <a:rPr lang="en-US" dirty="0" smtClean="0">
                <a:ea typeface="+mn-ea"/>
              </a:rPr>
              <a:t>, which consist of over 95 percent carbohydrate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</a:rPr>
              <a:t>bind with large amounts of water, producing the gel-like matrix that forms body's ground substance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</a:rPr>
              <a:t>The viscous, lubricating properties of mucous secretions also result from GAGs, which led to the original naming of these compounds as </a:t>
            </a:r>
            <a:r>
              <a:rPr lang="en-US" dirty="0" err="1" smtClean="0">
                <a:solidFill>
                  <a:srgbClr val="002060"/>
                </a:solidFill>
                <a:ea typeface="+mn-ea"/>
              </a:rPr>
              <a:t>mucopolysaccharides</a:t>
            </a:r>
            <a:r>
              <a:rPr lang="en-US" dirty="0" smtClean="0">
                <a:ea typeface="+mn-ea"/>
              </a:rPr>
              <a:t> 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609600" y="24765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>
                <a:latin typeface="Tw Cen MT" charset="0"/>
              </a:rPr>
              <a:t>Glycosaminoglycans (GAGs)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5638800" cy="55626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b="1" dirty="0" smtClean="0">
                <a:solidFill>
                  <a:schemeClr val="hlink"/>
                </a:solidFill>
                <a:ea typeface="+mn-ea"/>
              </a:rPr>
              <a:t> GAGs </a:t>
            </a:r>
            <a:r>
              <a:rPr lang="en-US" sz="2300" dirty="0" smtClean="0">
                <a:ea typeface="+mn-ea"/>
              </a:rPr>
              <a:t>are linear polymers of </a:t>
            </a:r>
            <a:r>
              <a:rPr lang="en-US" sz="2300" b="1" dirty="0" smtClean="0">
                <a:solidFill>
                  <a:srgbClr val="000099"/>
                </a:solidFill>
                <a:ea typeface="+mn-ea"/>
              </a:rPr>
              <a:t>repeating disaccharide </a:t>
            </a:r>
            <a:r>
              <a:rPr lang="en-US" sz="2300" dirty="0" smtClean="0">
                <a:ea typeface="+mn-ea"/>
              </a:rPr>
              <a:t>units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r>
              <a:rPr lang="en-US" sz="2300" dirty="0" smtClean="0">
                <a:ea typeface="+mn-ea"/>
              </a:rPr>
              <a:t>	</a:t>
            </a:r>
            <a:r>
              <a:rPr lang="en-US" sz="2300" b="1" dirty="0" smtClean="0">
                <a:solidFill>
                  <a:srgbClr val="C00000"/>
                </a:solidFill>
                <a:ea typeface="+mn-ea"/>
              </a:rPr>
              <a:t>[acidic sugar-amino sugar]n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endParaRPr lang="en-US" sz="2300" dirty="0" smtClean="0">
              <a:ea typeface="+mn-ea"/>
            </a:endParaRP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dirty="0" smtClean="0">
                <a:ea typeface="+mn-ea"/>
              </a:rPr>
              <a:t> The amino sugar (usually sulfated) is either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r>
              <a:rPr lang="en-US" sz="2300" dirty="0" smtClean="0">
                <a:ea typeface="+mn-ea"/>
              </a:rPr>
              <a:t>	</a:t>
            </a:r>
            <a:r>
              <a:rPr lang="en-US" sz="2300" b="1" dirty="0" smtClean="0">
                <a:solidFill>
                  <a:srgbClr val="002060"/>
                </a:solidFill>
                <a:ea typeface="+mn-ea"/>
              </a:rPr>
              <a:t>D-glucosamine or D-</a:t>
            </a:r>
            <a:r>
              <a:rPr lang="en-US" sz="2300" b="1" dirty="0" err="1" smtClean="0">
                <a:solidFill>
                  <a:srgbClr val="002060"/>
                </a:solidFill>
                <a:ea typeface="+mn-ea"/>
              </a:rPr>
              <a:t>galactosamine</a:t>
            </a:r>
            <a:endParaRPr lang="en-US" sz="2300" b="1" dirty="0" smtClean="0">
              <a:solidFill>
                <a:srgbClr val="002060"/>
              </a:solidFill>
              <a:ea typeface="+mn-ea"/>
            </a:endParaRP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endParaRPr lang="en-US" sz="2300" dirty="0" smtClean="0">
              <a:ea typeface="+mn-ea"/>
            </a:endParaRP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dirty="0" smtClean="0">
                <a:ea typeface="+mn-ea"/>
              </a:rPr>
              <a:t> The acidic sugar is either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Font typeface="Wingdings"/>
              <a:buNone/>
              <a:defRPr/>
            </a:pPr>
            <a:r>
              <a:rPr lang="en-US" sz="2300" dirty="0" smtClean="0">
                <a:ea typeface="+mn-ea"/>
              </a:rPr>
              <a:t>	</a:t>
            </a:r>
            <a:r>
              <a:rPr lang="en-US" sz="2300" b="1" dirty="0" smtClean="0">
                <a:solidFill>
                  <a:srgbClr val="002060"/>
                </a:solidFill>
                <a:ea typeface="+mn-ea"/>
              </a:rPr>
              <a:t>D-</a:t>
            </a:r>
            <a:r>
              <a:rPr lang="en-US" sz="2300" b="1" dirty="0" err="1" smtClean="0">
                <a:solidFill>
                  <a:srgbClr val="002060"/>
                </a:solidFill>
                <a:ea typeface="+mn-ea"/>
              </a:rPr>
              <a:t>glucuronic</a:t>
            </a:r>
            <a:r>
              <a:rPr lang="en-US" sz="2300" b="1" dirty="0" smtClean="0">
                <a:solidFill>
                  <a:srgbClr val="002060"/>
                </a:solidFill>
                <a:ea typeface="+mn-ea"/>
              </a:rPr>
              <a:t> acid or L-</a:t>
            </a:r>
            <a:r>
              <a:rPr lang="en-US" sz="2300" b="1" dirty="0" err="1" smtClean="0">
                <a:solidFill>
                  <a:srgbClr val="002060"/>
                </a:solidFill>
                <a:ea typeface="+mn-ea"/>
              </a:rPr>
              <a:t>iduronic</a:t>
            </a:r>
            <a:r>
              <a:rPr lang="en-US" sz="2300" b="1" dirty="0" smtClean="0">
                <a:solidFill>
                  <a:srgbClr val="002060"/>
                </a:solidFill>
                <a:ea typeface="+mn-ea"/>
              </a:rPr>
              <a:t> acid</a:t>
            </a:r>
            <a:endParaRPr lang="en-US" sz="2300" dirty="0" smtClean="0">
              <a:ea typeface="+mn-ea"/>
            </a:endParaRP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Char char=""/>
              <a:defRPr/>
            </a:pPr>
            <a:r>
              <a:rPr lang="en-US" sz="2300" dirty="0" smtClean="0">
                <a:ea typeface="+mn-ea"/>
              </a:rPr>
              <a:t> GAGs are strongly negatively-charged: 	</a:t>
            </a:r>
            <a:r>
              <a:rPr lang="en-US" sz="2300" b="1" dirty="0" smtClean="0">
                <a:solidFill>
                  <a:srgbClr val="002060"/>
                </a:solidFill>
                <a:ea typeface="+mn-ea"/>
              </a:rPr>
              <a:t>carboxyl groups of acidic sugars </a:t>
            </a:r>
          </a:p>
          <a:p>
            <a:pPr marL="0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 typeface="Wingdings"/>
              <a:buNone/>
              <a:defRPr/>
            </a:pPr>
            <a:r>
              <a:rPr lang="en-US" sz="2300" b="1" dirty="0" smtClean="0">
                <a:solidFill>
                  <a:srgbClr val="002060"/>
                </a:solidFill>
                <a:ea typeface="+mn-ea"/>
              </a:rPr>
              <a:t>	Sulfate groups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300" dirty="0">
              <a:ea typeface="+mn-ea"/>
            </a:endParaRPr>
          </a:p>
        </p:txBody>
      </p:sp>
      <p:pic>
        <p:nvPicPr>
          <p:cNvPr id="31748" name="Picture 4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59" r="16406" b="21844"/>
          <a:stretch>
            <a:fillRect/>
          </a:stretch>
        </p:blipFill>
        <p:spPr bwMode="auto">
          <a:xfrm>
            <a:off x="5486400" y="1847850"/>
            <a:ext cx="36115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w Cen MT" charset="0"/>
              </a:rPr>
              <a:t>Resilience of GAGs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12888"/>
            <a:ext cx="6553200" cy="50403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100" b="1">
                <a:solidFill>
                  <a:srgbClr val="C00000"/>
                </a:solidFill>
                <a:latin typeface="Tw Cen MT" charset="0"/>
              </a:rPr>
              <a:t>Relationship between glycosaminoglycan structure and function </a:t>
            </a:r>
          </a:p>
          <a:p>
            <a:pPr eaLnBrk="1" hangingPunct="1"/>
            <a:r>
              <a:rPr lang="en-US" sz="2100">
                <a:latin typeface="Tw Cen MT" charset="0"/>
              </a:rPr>
              <a:t>Because of negative charges, the GAG chains tend to be extended in solution and repel each other and when brought together, they "slip" past each other</a:t>
            </a:r>
          </a:p>
          <a:p>
            <a:pPr eaLnBrk="1" hangingPunct="1">
              <a:buFont typeface="Wingdings" charset="0"/>
              <a:buNone/>
            </a:pPr>
            <a:r>
              <a:rPr lang="en-US" sz="2100">
                <a:latin typeface="Tw Cen MT" charset="0"/>
              </a:rPr>
              <a:t>This produces the </a:t>
            </a:r>
            <a:r>
              <a:rPr lang="en-US" sz="2100" u="sng">
                <a:latin typeface="Tw Cen MT" charset="0"/>
              </a:rPr>
              <a:t>"</a:t>
            </a:r>
            <a:r>
              <a:rPr lang="en-US" sz="2100" b="1" u="sng">
                <a:latin typeface="Tw Cen MT" charset="0"/>
              </a:rPr>
              <a:t>slippery" consistency of mucous secretions and synovial fluid</a:t>
            </a:r>
          </a:p>
          <a:p>
            <a:pPr eaLnBrk="1" hangingPunct="1"/>
            <a:r>
              <a:rPr lang="en-US" sz="2100">
                <a:latin typeface="Tw Cen MT" charset="0"/>
              </a:rPr>
              <a:t>When a solution of GAGs is compressed, the water is "squeezed out" and the GAGs are forced to occupy a smaller volume. When the compression is released, the GAGs spring back to their original, hydrated volume because of the repulsion of their negative charges</a:t>
            </a:r>
          </a:p>
          <a:p>
            <a:pPr eaLnBrk="1" hangingPunct="1">
              <a:buFont typeface="Wingdings" charset="0"/>
              <a:buNone/>
            </a:pPr>
            <a:r>
              <a:rPr lang="en-US" sz="2100">
                <a:latin typeface="Tw Cen MT" charset="0"/>
              </a:rPr>
              <a:t>This property contributes to the </a:t>
            </a:r>
            <a:r>
              <a:rPr lang="en-US" sz="2100" b="1" u="sng">
                <a:latin typeface="Tw Cen MT" charset="0"/>
              </a:rPr>
              <a:t>resilience of synovial fluid and the vitreous humor of the eye</a:t>
            </a:r>
            <a:endParaRPr lang="en-US" sz="2100" u="sng">
              <a:latin typeface="Tw Cen MT" charset="0"/>
            </a:endParaRPr>
          </a:p>
        </p:txBody>
      </p:sp>
      <p:pic>
        <p:nvPicPr>
          <p:cNvPr id="5" name="Picture 2" descr="E:\c14\1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3067" r="39844" b="12065"/>
          <a:stretch>
            <a:fillRect/>
          </a:stretch>
        </p:blipFill>
        <p:spPr bwMode="auto">
          <a:xfrm>
            <a:off x="6705600" y="214313"/>
            <a:ext cx="2286000" cy="6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088"/>
            <a:ext cx="8763000" cy="4964112"/>
          </a:xfrm>
        </p:spPr>
        <p:txBody>
          <a:bodyPr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ea typeface="+mn-ea"/>
              </a:rPr>
              <a:t>Examples of GAGs are: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200" b="1" dirty="0" smtClean="0">
              <a:ea typeface="+mn-ea"/>
            </a:endParaRPr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err="1" smtClean="0">
                <a:ea typeface="+mn-ea"/>
              </a:rPr>
              <a:t>Chondroitin</a:t>
            </a:r>
            <a:r>
              <a:rPr lang="en-US" sz="3200" b="1" dirty="0" smtClean="0">
                <a:ea typeface="+mn-ea"/>
              </a:rPr>
              <a:t> sulfates: Most abundant GAG</a:t>
            </a:r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err="1" smtClean="0">
                <a:ea typeface="+mn-ea"/>
              </a:rPr>
              <a:t>Keratan</a:t>
            </a:r>
            <a:r>
              <a:rPr lang="en-US" sz="3200" b="1" dirty="0" smtClean="0">
                <a:ea typeface="+mn-ea"/>
              </a:rPr>
              <a:t> sulfates: </a:t>
            </a:r>
            <a:r>
              <a:rPr lang="en-US" sz="3200" dirty="0" smtClean="0">
                <a:ea typeface="+mn-ea"/>
              </a:rPr>
              <a:t>Most heterogeneous GAGs</a:t>
            </a:r>
            <a:endParaRPr lang="en-US" sz="3200" b="1" dirty="0" smtClean="0">
              <a:ea typeface="+mn-ea"/>
            </a:endParaRPr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err="1" smtClean="0">
                <a:ea typeface="+mn-ea"/>
              </a:rPr>
              <a:t>Hyaluronic</a:t>
            </a:r>
            <a:r>
              <a:rPr lang="en-US" sz="3200" b="1" dirty="0" smtClean="0">
                <a:ea typeface="+mn-ea"/>
              </a:rPr>
              <a:t> acid: Compared to other GAGs, it is </a:t>
            </a:r>
            <a:r>
              <a:rPr lang="en-US" sz="3200" b="1" dirty="0" err="1" smtClean="0">
                <a:ea typeface="+mn-ea"/>
              </a:rPr>
              <a:t>unsulfated</a:t>
            </a:r>
            <a:r>
              <a:rPr lang="en-US" sz="3200" b="1" dirty="0" smtClean="0">
                <a:ea typeface="+mn-ea"/>
              </a:rPr>
              <a:t> and not covalently attached to protein</a:t>
            </a:r>
          </a:p>
          <a:p>
            <a:pPr marL="1108710" lvl="2" indent="-514350" eaLnBrk="1" fontAlgn="auto" hangingPunct="1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smtClean="0">
                <a:ea typeface="+mn-ea"/>
              </a:rPr>
              <a:t>Heparin: Unlike other GAGs, </a:t>
            </a:r>
            <a:r>
              <a:rPr lang="en-US" sz="3200" dirty="0" smtClean="0">
                <a:ea typeface="+mn-ea"/>
              </a:rPr>
              <a:t>Unlike other GAGs that are extracellular, heparin is </a:t>
            </a:r>
            <a:r>
              <a:rPr lang="en-US" sz="3200" b="1" dirty="0" smtClean="0">
                <a:solidFill>
                  <a:srgbClr val="C00000"/>
                </a:solidFill>
                <a:ea typeface="+mn-ea"/>
              </a:rPr>
              <a:t>intracellular and serves as an anticoagulant</a:t>
            </a:r>
            <a:r>
              <a:rPr lang="en-US" sz="3200" dirty="0" smtClean="0">
                <a:ea typeface="+mn-ea"/>
              </a:rPr>
              <a:t> </a:t>
            </a:r>
            <a:endParaRPr lang="en-US" sz="32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200" b="1" dirty="0">
              <a:ea typeface="+mn-ea"/>
            </a:endParaRPr>
          </a:p>
        </p:txBody>
      </p:sp>
      <p:sp>
        <p:nvSpPr>
          <p:cNvPr id="337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Members of GAGs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Take home Message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>
                <a:latin typeface="Tw Cen MT" charset="0"/>
              </a:rPr>
              <a:t>Structure and function of carbohydrates</a:t>
            </a:r>
          </a:p>
          <a:p>
            <a:pPr eaLnBrk="1" hangingPunct="1"/>
            <a:r>
              <a:rPr lang="en-US">
                <a:latin typeface="Tw Cen MT" charset="0"/>
              </a:rPr>
              <a:t>Mono-, Di-, and Poly-saccharides</a:t>
            </a:r>
          </a:p>
          <a:p>
            <a:pPr eaLnBrk="1" hangingPunct="1"/>
            <a:r>
              <a:rPr lang="en-US">
                <a:latin typeface="Tw Cen MT" charset="0"/>
              </a:rPr>
              <a:t>Sugar Isomers: Aldo-keto, epimers, D- and L-, </a:t>
            </a:r>
            <a:r>
              <a:rPr lang="el-GR">
                <a:latin typeface="Calibri" charset="0"/>
              </a:rPr>
              <a:t>α</a:t>
            </a:r>
            <a:r>
              <a:rPr lang="en-US">
                <a:latin typeface="Tw Cen MT" charset="0"/>
              </a:rPr>
              <a:t>- and </a:t>
            </a:r>
            <a:r>
              <a:rPr lang="el-GR">
                <a:latin typeface="Calibri" charset="0"/>
              </a:rPr>
              <a:t>β</a:t>
            </a:r>
            <a:r>
              <a:rPr lang="en-US">
                <a:latin typeface="Tw Cen MT" charset="0"/>
              </a:rPr>
              <a:t>-anomers</a:t>
            </a:r>
          </a:p>
          <a:p>
            <a:pPr eaLnBrk="1" hangingPunct="1"/>
            <a:r>
              <a:rPr lang="en-US">
                <a:latin typeface="Tw Cen MT" charset="0"/>
              </a:rPr>
              <a:t>Complex carbohydrates: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w Cen MT" charset="0"/>
              </a:rPr>
              <a:t>		e.g., Glycosaminoglycans and proteoglycans</a:t>
            </a:r>
          </a:p>
          <a:p>
            <a:pPr eaLnBrk="1" hangingPunct="1"/>
            <a:r>
              <a:rPr lang="en-US">
                <a:latin typeface="Tw Cen MT" charset="0"/>
              </a:rPr>
              <a:t>Structure and function of GAGs</a:t>
            </a:r>
          </a:p>
          <a:p>
            <a:pPr eaLnBrk="1" hangingPunct="1"/>
            <a:r>
              <a:rPr lang="en-US">
                <a:latin typeface="Tw Cen MT" charset="0"/>
              </a:rPr>
              <a:t>Examples of GAGs: chondroitin sulfate, keratin sulfate, hyaluronic acid and heparin</a:t>
            </a:r>
          </a:p>
          <a:p>
            <a:pPr eaLnBrk="1" hangingPunct="1"/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Reference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Lippincott</a:t>
            </a:r>
            <a:r>
              <a:rPr lang="ja-JP" altLang="en-US">
                <a:latin typeface="Tw Cen MT" charset="0"/>
              </a:rPr>
              <a:t>’</a:t>
            </a:r>
            <a:r>
              <a:rPr lang="en-US">
                <a:latin typeface="Tw Cen MT" charset="0"/>
              </a:rPr>
              <a:t>s Illustrated reviews- Biochemistry, 4</a:t>
            </a:r>
            <a:r>
              <a:rPr lang="en-US" baseline="30000">
                <a:latin typeface="Tw Cen MT" charset="0"/>
              </a:rPr>
              <a:t>th</a:t>
            </a:r>
            <a:r>
              <a:rPr lang="en-US">
                <a:latin typeface="Tw Cen MT" charset="0"/>
              </a:rPr>
              <a:t> Edition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722438"/>
            <a:ext cx="8610600" cy="4525962"/>
          </a:xfrm>
        </p:spPr>
        <p:txBody>
          <a:bodyPr/>
          <a:lstStyle/>
          <a:p>
            <a:pPr marL="514350" indent="-514350" eaLnBrk="1" hangingPunct="1">
              <a:buFont typeface="Wingdings" charset="0"/>
              <a:buNone/>
            </a:pPr>
            <a:r>
              <a:rPr lang="en-US" sz="32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Carbohydrates: </a:t>
            </a:r>
          </a:p>
          <a:p>
            <a:pPr marL="514350" indent="-514350" eaLnBrk="1" hangingPunct="1">
              <a:buFont typeface="Wingdings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The most abundant organic molecules in nature</a:t>
            </a:r>
          </a:p>
          <a:p>
            <a:pPr marL="514350" indent="-514350" eaLnBrk="1" hangingPunct="1">
              <a:buFont typeface="Wingdings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The empiric formula is (CH</a:t>
            </a:r>
            <a:r>
              <a:rPr lang="en-US" sz="3200" b="1" baseline="-25000">
                <a:latin typeface="Times New Roman" charset="0"/>
                <a:cs typeface="Times New Roman" charset="0"/>
              </a:rPr>
              <a:t>2</a:t>
            </a:r>
            <a:r>
              <a:rPr lang="en-US" sz="3200" b="1">
                <a:latin typeface="Times New Roman" charset="0"/>
                <a:cs typeface="Times New Roman" charset="0"/>
              </a:rPr>
              <a:t>O)n,  </a:t>
            </a:r>
            <a:r>
              <a:rPr lang="ja-JP" altLang="en-US" sz="32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32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hydrates of carbon</a:t>
            </a:r>
            <a:r>
              <a:rPr lang="ja-JP" altLang="en-US" sz="32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”</a:t>
            </a:r>
            <a:endParaRPr lang="en-US" sz="3200" b="1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  <a:p>
            <a:pPr marL="514350" indent="-514350" eaLnBrk="1" hangingPunct="1">
              <a:buFont typeface="Wingdings" charset="0"/>
              <a:buNone/>
            </a:pPr>
            <a:r>
              <a:rPr lang="en-US" sz="32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Carbohydrates:</a:t>
            </a:r>
            <a:endParaRPr lang="en-US" sz="3200" b="1" baseline="-2500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marL="833438" lvl="1" indent="-514350" eaLnBrk="1" hangingPunct="1">
              <a:buFont typeface="Wingdings 2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provide important part of energy in diet</a:t>
            </a:r>
          </a:p>
          <a:p>
            <a:pPr marL="833438" lvl="1" indent="-514350" eaLnBrk="1" hangingPunct="1">
              <a:buFont typeface="Wingdings 2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Act as the storage form of energy in the body</a:t>
            </a:r>
          </a:p>
          <a:p>
            <a:pPr marL="833438" lvl="1" indent="-514350" eaLnBrk="1" hangingPunct="1">
              <a:buFont typeface="Wingdings 2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are structural component of cell membranes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722438"/>
            <a:ext cx="8077200" cy="4525962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1800"/>
              </a:spcAft>
              <a:buFont typeface="Wingdings"/>
              <a:buChar char=""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Many diseases associated with disorders of carbohydrate metabolism including: </a:t>
            </a: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Diabetes mellitus </a:t>
            </a: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Galactosemia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Glycogen storage diseases</a:t>
            </a:r>
          </a:p>
          <a:p>
            <a:pPr marL="640080" lvl="1" indent="-274320" eaLnBrk="1" fontAlgn="auto" hangingPunct="1">
              <a:spcAft>
                <a:spcPts val="180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Lactose intolerance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162800" y="838200"/>
            <a:ext cx="122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w Cen MT" charset="0"/>
              </a:rPr>
              <a:t>CONT</a:t>
            </a:r>
            <a:r>
              <a:rPr lang="ja-JP" altLang="en-US" sz="2400" b="1">
                <a:latin typeface="Tw Cen MT" charset="0"/>
              </a:rPr>
              <a:t>’</a:t>
            </a:r>
            <a:r>
              <a:rPr lang="en-US" sz="2400" b="1">
                <a:latin typeface="Tw Cen MT" charset="0"/>
              </a:rPr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CLASSIFICATION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2027238"/>
            <a:ext cx="8686800" cy="3763962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3600" b="1">
                <a:solidFill>
                  <a:srgbClr val="C00000"/>
                </a:solidFill>
                <a:latin typeface="Tw Cen MT" charset="0"/>
              </a:rPr>
              <a:t>Monosaccharides</a:t>
            </a:r>
            <a:r>
              <a:rPr lang="en-US" sz="3200" b="1">
                <a:latin typeface="Tw Cen MT" charset="0"/>
              </a:rPr>
              <a:t>: Simple sugar      </a:t>
            </a:r>
          </a:p>
          <a:p>
            <a:pPr eaLnBrk="1" hangingPunct="1">
              <a:spcAft>
                <a:spcPts val="1800"/>
              </a:spcAft>
            </a:pPr>
            <a:r>
              <a:rPr lang="en-US" sz="3600" b="1">
                <a:solidFill>
                  <a:srgbClr val="C00000"/>
                </a:solidFill>
                <a:latin typeface="Tw Cen MT" charset="0"/>
              </a:rPr>
              <a:t>Disaccharides</a:t>
            </a:r>
            <a:r>
              <a:rPr lang="en-US" sz="3200" b="1">
                <a:latin typeface="Tw Cen MT" charset="0"/>
              </a:rPr>
              <a:t>: 2 monosaccharide units</a:t>
            </a:r>
          </a:p>
          <a:p>
            <a:pPr eaLnBrk="1" hangingPunct="1">
              <a:spcAft>
                <a:spcPts val="1800"/>
              </a:spcAft>
            </a:pPr>
            <a:r>
              <a:rPr lang="en-US" sz="3600" b="1">
                <a:solidFill>
                  <a:srgbClr val="C00000"/>
                </a:solidFill>
                <a:latin typeface="Tw Cen MT" charset="0"/>
              </a:rPr>
              <a:t>Oligosaccharides</a:t>
            </a:r>
            <a:r>
              <a:rPr lang="en-US" sz="3200" b="1">
                <a:latin typeface="Tw Cen MT" charset="0"/>
              </a:rPr>
              <a:t>: 3-10 monosaccharide units</a:t>
            </a:r>
          </a:p>
          <a:p>
            <a:pPr eaLnBrk="1" hangingPunct="1">
              <a:spcAft>
                <a:spcPts val="600"/>
              </a:spcAft>
            </a:pPr>
            <a:r>
              <a:rPr lang="en-US" sz="3600" b="1">
                <a:solidFill>
                  <a:srgbClr val="C00000"/>
                </a:solidFill>
                <a:latin typeface="Tw Cen MT" charset="0"/>
              </a:rPr>
              <a:t>Polysaccharides</a:t>
            </a:r>
            <a:r>
              <a:rPr lang="en-US" sz="3200" b="1">
                <a:latin typeface="Tw Cen MT" charset="0"/>
              </a:rPr>
              <a:t>: more than 10 sugar units</a:t>
            </a:r>
          </a:p>
          <a:p>
            <a:pPr lvl="1" eaLnBrk="1" hangingPunct="1">
              <a:spcAft>
                <a:spcPts val="1800"/>
              </a:spcAft>
              <a:buFont typeface="Wingdings 2" charset="0"/>
              <a:buNone/>
            </a:pPr>
            <a:r>
              <a:rPr lang="en-US" sz="3200" b="1">
                <a:latin typeface="Tw Cen MT" charset="0"/>
              </a:rPr>
              <a:t>Homopolysaccharides &amp; heteropolysaccharides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Monosaccharides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89088"/>
            <a:ext cx="4038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b="1">
                <a:latin typeface="Tw Cen MT" charset="0"/>
              </a:rPr>
              <a:t>Further classified based on: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600" b="1">
              <a:latin typeface="Tw Cen MT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b="1">
                <a:latin typeface="Tw Cen MT" charset="0"/>
              </a:rPr>
              <a:t>	</a:t>
            </a:r>
            <a:r>
              <a:rPr lang="en-US" sz="2400" b="1">
                <a:latin typeface="Tw Cen MT" charset="0"/>
              </a:rPr>
              <a:t>1. No. of carbon atoms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Tw Cen MT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Tw Cen MT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Tw Cen MT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Tw Cen MT" charset="0"/>
              </a:rPr>
              <a:t>2. Functional sugar group: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b="1">
                <a:latin typeface="Tw Cen MT" charset="0"/>
              </a:rPr>
              <a:t>	Aldehyde group – </a:t>
            </a:r>
            <a:r>
              <a:rPr lang="en-US" sz="3200" b="1">
                <a:solidFill>
                  <a:srgbClr val="C00000"/>
                </a:solidFill>
                <a:latin typeface="Tw Cen MT" charset="0"/>
              </a:rPr>
              <a:t>aldoses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b="1">
                <a:latin typeface="Tw Cen MT" charset="0"/>
              </a:rPr>
              <a:t>	Keto group – </a:t>
            </a:r>
            <a:r>
              <a:rPr lang="en-US" sz="3200" b="1">
                <a:solidFill>
                  <a:srgbClr val="002060"/>
                </a:solidFill>
                <a:latin typeface="Tw Cen MT" charset="0"/>
              </a:rPr>
              <a:t>ketoses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600" b="1">
              <a:latin typeface="Tw Cen MT" charset="0"/>
            </a:endParaRPr>
          </a:p>
        </p:txBody>
      </p:sp>
      <p:pic>
        <p:nvPicPr>
          <p:cNvPr id="15364" name="Picture 1" descr="C:\Documents and Settings\Dr.Chisti\Desktop\OLD Computer\Biochemistry\lippincot Pic\c07\07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703" r="6596" b="29630"/>
          <a:stretch>
            <a:fillRect/>
          </a:stretch>
        </p:blipFill>
        <p:spPr bwMode="auto">
          <a:xfrm>
            <a:off x="4114800" y="2057400"/>
            <a:ext cx="487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Documents and Settings\Dr.Chisti\Desktop\OLD Computer\Biochemistry\lippincot Pic\c07\07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6522" b="22250"/>
          <a:stretch>
            <a:fillRect/>
          </a:stretch>
        </p:blipFill>
        <p:spPr bwMode="auto">
          <a:xfrm>
            <a:off x="4356100" y="4267200"/>
            <a:ext cx="4330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Monosaccharides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350838" y="2286000"/>
          <a:ext cx="8458200" cy="312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3352800"/>
                <a:gridCol w="3352800"/>
              </a:tblGrid>
              <a:tr h="838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</a:rPr>
                        <a:t>Aldose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Ketose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9" marB="45719" anchor="ctr"/>
                </a:tc>
              </a:tr>
              <a:tr h="836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Triose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Glyceraldehyde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Dihydroxyacetone</a:t>
                      </a:r>
                      <a:endParaRPr lang="en-US" sz="3200" b="1" dirty="0"/>
                    </a:p>
                  </a:txBody>
                  <a:tcPr marT="45719" marB="45719" anchor="ctr"/>
                </a:tc>
              </a:tr>
              <a:tr h="7075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Pentose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Ribose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Ribulose</a:t>
                      </a:r>
                      <a:endParaRPr lang="en-US" sz="3200" b="1" dirty="0"/>
                    </a:p>
                  </a:txBody>
                  <a:tcPr marT="45719" marB="45719" anchor="ctr"/>
                </a:tc>
              </a:tr>
              <a:tr h="740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Hexose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Glucose</a:t>
                      </a:r>
                      <a:endParaRPr lang="en-US" sz="3200" b="1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Fructose</a:t>
                      </a:r>
                      <a:endParaRPr lang="en-US" sz="3200" b="1" dirty="0"/>
                    </a:p>
                  </a:txBody>
                  <a:tcPr marT="45719" marB="45719" anchor="ctr"/>
                </a:tc>
              </a:tr>
            </a:tbl>
          </a:graphicData>
        </a:graphic>
      </p:graphicFrame>
      <p:sp>
        <p:nvSpPr>
          <p:cNvPr id="16409" name="Rectangle 9"/>
          <p:cNvSpPr>
            <a:spLocks noChangeArrowheads="1"/>
          </p:cNvSpPr>
          <p:nvPr/>
        </p:nvSpPr>
        <p:spPr bwMode="auto">
          <a:xfrm>
            <a:off x="7569200" y="9144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w Cen MT" charset="0"/>
              </a:rPr>
              <a:t>CONT</a:t>
            </a:r>
            <a:r>
              <a:rPr lang="ja-JP" altLang="en-US" b="1">
                <a:latin typeface="Tw Cen MT" charset="0"/>
              </a:rPr>
              <a:t>’</a:t>
            </a:r>
            <a:r>
              <a:rPr lang="en-US" b="1">
                <a:latin typeface="Tw Cen MT" charset="0"/>
              </a:rPr>
              <a:t>D</a:t>
            </a:r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895600" cy="9906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Tw Cen MT" charset="0"/>
              </a:rPr>
              <a:t>Isomerism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4343400" cy="50292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smtClean="0">
                <a:ea typeface="+mn-ea"/>
              </a:rPr>
              <a:t>Isomers</a:t>
            </a:r>
          </a:p>
          <a:p>
            <a:pPr marL="58738" indent="-5873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ea typeface="+mn-ea"/>
              </a:rPr>
              <a:t>Compounds having </a:t>
            </a:r>
            <a:r>
              <a:rPr lang="en-US" sz="3200" b="1" dirty="0" smtClean="0">
                <a:solidFill>
                  <a:srgbClr val="002060"/>
                </a:solidFill>
                <a:ea typeface="+mn-ea"/>
              </a:rPr>
              <a:t>same</a:t>
            </a:r>
            <a:r>
              <a:rPr lang="en-US" sz="3200" b="1" dirty="0" smtClean="0">
                <a:ea typeface="+mn-ea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a typeface="+mn-ea"/>
              </a:rPr>
              <a:t>chemical formula </a:t>
            </a:r>
            <a:r>
              <a:rPr lang="en-US" sz="3200" b="1" dirty="0" smtClean="0">
                <a:solidFill>
                  <a:srgbClr val="C00000"/>
                </a:solidFill>
                <a:ea typeface="+mn-ea"/>
              </a:rPr>
              <a:t>but different </a:t>
            </a:r>
          </a:p>
          <a:p>
            <a:pPr marL="58738" indent="-5873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a typeface="+mn-ea"/>
              </a:rPr>
              <a:t>structural formula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ea typeface="+mn-ea"/>
              </a:rPr>
              <a:t>	</a:t>
            </a:r>
            <a:endParaRPr lang="en-US" sz="3200" b="1" dirty="0">
              <a:ea typeface="+mn-ea"/>
            </a:endParaRPr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2322" r="29015" b="11771"/>
          <a:stretch>
            <a:fillRect/>
          </a:stretch>
        </p:blipFill>
        <p:spPr>
          <a:xfrm>
            <a:off x="4876800" y="217488"/>
            <a:ext cx="4038600" cy="65833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196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Aldo-</a:t>
            </a:r>
            <a:r>
              <a:rPr lang="en-US" b="1" dirty="0" err="1" smtClean="0">
                <a:ea typeface="+mj-ea"/>
              </a:rPr>
              <a:t>Keto</a:t>
            </a:r>
            <a:r>
              <a:rPr lang="en-US" b="1" dirty="0" smtClean="0">
                <a:ea typeface="+mj-ea"/>
              </a:rPr>
              <a:t> Isomers</a:t>
            </a:r>
            <a:endParaRPr lang="en-US" b="1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191000" cy="4572000"/>
          </a:xfrm>
        </p:spPr>
        <p:txBody>
          <a:bodyPr/>
          <a:lstStyle/>
          <a:p>
            <a:pPr eaLnBrk="1" hangingPunct="1"/>
            <a:endParaRPr lang="en-US" b="1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Tw Cen MT" charset="0"/>
              </a:rPr>
              <a:t>Example: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3600" b="1">
                <a:solidFill>
                  <a:srgbClr val="C00000"/>
                </a:solidFill>
                <a:latin typeface="Tw Cen MT" charset="0"/>
              </a:rPr>
              <a:t>Glucose (Aldose)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3600" b="1">
                <a:latin typeface="Tw Cen MT" charset="0"/>
              </a:rPr>
              <a:t>and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3600" b="1">
                <a:latin typeface="Tw Cen MT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w Cen MT" charset="0"/>
              </a:rPr>
              <a:t>Fructose (Ketose)</a:t>
            </a:r>
            <a:r>
              <a:rPr lang="en-US" sz="3600" b="1">
                <a:latin typeface="Tw Cen MT" charset="0"/>
              </a:rPr>
              <a:t>	</a:t>
            </a:r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2322" r="29015" b="11771"/>
          <a:stretch>
            <a:fillRect/>
          </a:stretch>
        </p:blipFill>
        <p:spPr>
          <a:xfrm>
            <a:off x="4495800" y="87313"/>
            <a:ext cx="4419600" cy="67437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727</TotalTime>
  <Words>730</Words>
  <Application>Microsoft Macintosh PowerPoint</Application>
  <PresentationFormat>On-screen Show (4:3)</PresentationFormat>
  <Paragraphs>174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Tw Cen MT</vt:lpstr>
      <vt:lpstr>Wingdings</vt:lpstr>
      <vt:lpstr>Wingdings 2</vt:lpstr>
      <vt:lpstr>Calibri</vt:lpstr>
      <vt:lpstr>Berlin Sans FB</vt:lpstr>
      <vt:lpstr>Times New Roman</vt:lpstr>
      <vt:lpstr>Verdana</vt:lpstr>
      <vt:lpstr>Median</vt:lpstr>
      <vt:lpstr>Picture</vt:lpstr>
      <vt:lpstr>Carbohydrates: structure and Function</vt:lpstr>
      <vt:lpstr>Objectives</vt:lpstr>
      <vt:lpstr>OVERVIEW</vt:lpstr>
      <vt:lpstr>OVERVIEW</vt:lpstr>
      <vt:lpstr>CLASSIFICATION</vt:lpstr>
      <vt:lpstr>Monosaccharides</vt:lpstr>
      <vt:lpstr>Monosaccharides</vt:lpstr>
      <vt:lpstr>Isomerism</vt:lpstr>
      <vt:lpstr>Aldo-Keto Isomers</vt:lpstr>
      <vt:lpstr>Epimers</vt:lpstr>
      <vt:lpstr>Enantiomers (D- and L-Forms)</vt:lpstr>
      <vt:lpstr>α- and β-Forms</vt:lpstr>
      <vt:lpstr>Mutarotation</vt:lpstr>
      <vt:lpstr>Sugar Isomers</vt:lpstr>
      <vt:lpstr>Disaccharides</vt:lpstr>
      <vt:lpstr>Disaccharides</vt:lpstr>
      <vt:lpstr>Polysaccharides</vt:lpstr>
      <vt:lpstr>Reducing Sugars</vt:lpstr>
      <vt:lpstr>Reducing Sugars</vt:lpstr>
      <vt:lpstr>Complex Carbohydrates</vt:lpstr>
      <vt:lpstr>Glycosidic Bonds</vt:lpstr>
      <vt:lpstr>Glycosaminoglycans (GAGs)</vt:lpstr>
      <vt:lpstr>Glycosaminoglycans (GAGs)</vt:lpstr>
      <vt:lpstr>Resilience of GAGs</vt:lpstr>
      <vt:lpstr>Members of GAGs</vt:lpstr>
      <vt:lpstr>Take home Message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structure and FunCTION</dc:title>
  <dc:creator/>
  <cp:lastModifiedBy>User</cp:lastModifiedBy>
  <cp:revision>82</cp:revision>
  <dcterms:created xsi:type="dcterms:W3CDTF">2006-08-16T00:00:00Z</dcterms:created>
  <dcterms:modified xsi:type="dcterms:W3CDTF">2011-09-28T12:30:57Z</dcterms:modified>
</cp:coreProperties>
</file>