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39"/>
  </p:notesMasterIdLst>
  <p:sldIdLst>
    <p:sldId id="256" r:id="rId2"/>
    <p:sldId id="258" r:id="rId3"/>
    <p:sldId id="298" r:id="rId4"/>
    <p:sldId id="292" r:id="rId5"/>
    <p:sldId id="260" r:id="rId6"/>
    <p:sldId id="261" r:id="rId7"/>
    <p:sldId id="274" r:id="rId8"/>
    <p:sldId id="293" r:id="rId9"/>
    <p:sldId id="275" r:id="rId10"/>
    <p:sldId id="276" r:id="rId11"/>
    <p:sldId id="297" r:id="rId12"/>
    <p:sldId id="272" r:id="rId13"/>
    <p:sldId id="273" r:id="rId14"/>
    <p:sldId id="270" r:id="rId15"/>
    <p:sldId id="268" r:id="rId16"/>
    <p:sldId id="294" r:id="rId17"/>
    <p:sldId id="269" r:id="rId18"/>
    <p:sldId id="264" r:id="rId19"/>
    <p:sldId id="265" r:id="rId20"/>
    <p:sldId id="266" r:id="rId21"/>
    <p:sldId id="267"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5" r:id="rId36"/>
    <p:sldId id="290" r:id="rId37"/>
    <p:sldId id="296"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4B1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71" autoAdjust="0"/>
  </p:normalViewPr>
  <p:slideViewPr>
    <p:cSldViewPr>
      <p:cViewPr varScale="1">
        <p:scale>
          <a:sx n="121" d="100"/>
          <a:sy n="121" d="100"/>
        </p:scale>
        <p:origin x="-287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25CF0F7-2CBD-6246-8DB3-6B058619F30E}" type="datetimeFigureOut">
              <a:rPr lang="en-US"/>
              <a:pPr/>
              <a:t>10/6/11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D3192F2-1B33-FD4D-AF61-DC7762561592}" type="slidenum">
              <a:rPr lang="en-US"/>
              <a:pPr/>
              <a:t>‹#›</a:t>
            </a:fld>
            <a:endParaRPr lang="en-US"/>
          </a:p>
        </p:txBody>
      </p:sp>
    </p:spTree>
    <p:extLst>
      <p:ext uri="{BB962C8B-B14F-4D97-AF65-F5344CB8AC3E}">
        <p14:creationId xmlns:p14="http://schemas.microsoft.com/office/powerpoint/2010/main" val="3307047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E499BC6-EDD3-DC43-88DA-175123114CE7}" type="slidenum">
              <a:rPr lang="en-US"/>
              <a:pPr eaLnBrk="1" hangingPunct="1"/>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B8B28C8-4B2F-4743-BB98-36142A3C7326}" type="datetimeFigureOut">
              <a:rPr lang="en-US"/>
              <a:pPr/>
              <a:t>10/6/11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E2EFD7-0D7F-A147-A5A8-C5F744172F2C}" type="slidenum">
              <a:rPr lang="en-US"/>
              <a:pPr/>
              <a:t>‹#›</a:t>
            </a:fld>
            <a:endParaRPr lang="en-US"/>
          </a:p>
        </p:txBody>
      </p:sp>
    </p:spTree>
    <p:extLst>
      <p:ext uri="{BB962C8B-B14F-4D97-AF65-F5344CB8AC3E}">
        <p14:creationId xmlns:p14="http://schemas.microsoft.com/office/powerpoint/2010/main" val="268935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FE0EAB6-E7CD-104D-A126-AA83EB5843EA}" type="datetimeFigureOut">
              <a:rPr lang="en-US"/>
              <a:pPr/>
              <a:t>10/6/11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77391B-A1D2-CB4F-B457-63C194E96F6C}" type="slidenum">
              <a:rPr lang="en-US"/>
              <a:pPr/>
              <a:t>‹#›</a:t>
            </a:fld>
            <a:endParaRPr lang="en-US"/>
          </a:p>
        </p:txBody>
      </p:sp>
    </p:spTree>
    <p:extLst>
      <p:ext uri="{BB962C8B-B14F-4D97-AF65-F5344CB8AC3E}">
        <p14:creationId xmlns:p14="http://schemas.microsoft.com/office/powerpoint/2010/main" val="356449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9E4D279-6EDF-F94D-A8F4-43EEF3FEC5E8}" type="datetimeFigureOut">
              <a:rPr lang="en-US"/>
              <a:pPr/>
              <a:t>10/6/11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0BE915F-84EB-C644-B222-71E0EC744FE8}" type="slidenum">
              <a:rPr lang="en-US"/>
              <a:pPr/>
              <a:t>‹#›</a:t>
            </a:fld>
            <a:endParaRPr lang="en-US"/>
          </a:p>
        </p:txBody>
      </p:sp>
    </p:spTree>
    <p:extLst>
      <p:ext uri="{BB962C8B-B14F-4D97-AF65-F5344CB8AC3E}">
        <p14:creationId xmlns:p14="http://schemas.microsoft.com/office/powerpoint/2010/main" val="94624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i="0" baseline="0">
                <a:latin typeface="Arial" pitchFamily="34" charset="0"/>
              </a:defRPr>
            </a:lvl1pPr>
            <a:lvl2pPr>
              <a:defRPr b="1" i="0" baseline="0">
                <a:latin typeface="Arial" pitchFamily="34" charset="0"/>
              </a:defRPr>
            </a:lvl2pPr>
            <a:lvl3pPr>
              <a:defRPr b="1" i="0" baseline="0">
                <a:latin typeface="Arial" pitchFamily="34" charset="0"/>
              </a:defRPr>
            </a:lvl3pPr>
            <a:lvl4pPr>
              <a:defRPr b="1" i="0" baseline="0">
                <a:latin typeface="Arial" pitchFamily="34" charset="0"/>
              </a:defRPr>
            </a:lvl4pPr>
            <a:lvl5pPr>
              <a:defRPr b="1" i="0" baseline="0">
                <a:latin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26526AE8-5F30-4F4A-B9AD-F3A6CC2DB270}" type="datetimeFigureOut">
              <a:rPr lang="en-US"/>
              <a:pPr/>
              <a:t>10/6/11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5EBE107-5A49-3944-873C-668034DF72AA}" type="slidenum">
              <a:rPr lang="en-US"/>
              <a:pPr/>
              <a:t>‹#›</a:t>
            </a:fld>
            <a:endParaRPr lang="en-US"/>
          </a:p>
        </p:txBody>
      </p:sp>
    </p:spTree>
    <p:extLst>
      <p:ext uri="{BB962C8B-B14F-4D97-AF65-F5344CB8AC3E}">
        <p14:creationId xmlns:p14="http://schemas.microsoft.com/office/powerpoint/2010/main" val="165673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D383AD4-8DB5-7746-B0A2-13BF2743D72A}" type="datetimeFigureOut">
              <a:rPr lang="en-US"/>
              <a:pPr/>
              <a:t>10/6/11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27AEDBF-0CED-B345-A88A-813DA310F8CC}" type="slidenum">
              <a:rPr lang="en-US"/>
              <a:pPr/>
              <a:t>‹#›</a:t>
            </a:fld>
            <a:endParaRPr lang="en-US"/>
          </a:p>
        </p:txBody>
      </p:sp>
    </p:spTree>
    <p:extLst>
      <p:ext uri="{BB962C8B-B14F-4D97-AF65-F5344CB8AC3E}">
        <p14:creationId xmlns:p14="http://schemas.microsoft.com/office/powerpoint/2010/main" val="342845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FD424C8-5951-E140-874A-E22C75094EC4}" type="datetimeFigureOut">
              <a:rPr lang="en-US"/>
              <a:pPr/>
              <a:t>10/6/11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C3488DB-5DD9-5A4E-AF8A-FB506C21E46E}" type="slidenum">
              <a:rPr lang="en-US"/>
              <a:pPr/>
              <a:t>‹#›</a:t>
            </a:fld>
            <a:endParaRPr lang="en-US"/>
          </a:p>
        </p:txBody>
      </p:sp>
    </p:spTree>
    <p:extLst>
      <p:ext uri="{BB962C8B-B14F-4D97-AF65-F5344CB8AC3E}">
        <p14:creationId xmlns:p14="http://schemas.microsoft.com/office/powerpoint/2010/main" val="184339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FB106B9-1DC6-C14F-8D48-4E7B8903FF9A}" type="datetimeFigureOut">
              <a:rPr lang="en-US"/>
              <a:pPr/>
              <a:t>10/6/11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3091AB7-39D1-3D44-A2E3-F72D2F5DE14A}" type="slidenum">
              <a:rPr lang="en-US"/>
              <a:pPr/>
              <a:t>‹#›</a:t>
            </a:fld>
            <a:endParaRPr lang="en-US"/>
          </a:p>
        </p:txBody>
      </p:sp>
    </p:spTree>
    <p:extLst>
      <p:ext uri="{BB962C8B-B14F-4D97-AF65-F5344CB8AC3E}">
        <p14:creationId xmlns:p14="http://schemas.microsoft.com/office/powerpoint/2010/main" val="238308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53F8A49-A927-DA43-918E-1F1CABE95F4E}" type="datetimeFigureOut">
              <a:rPr lang="en-US"/>
              <a:pPr/>
              <a:t>10/6/11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A130ADF-92CE-324E-A7AE-322E9C2BE8AC}" type="slidenum">
              <a:rPr lang="en-US"/>
              <a:pPr/>
              <a:t>‹#›</a:t>
            </a:fld>
            <a:endParaRPr lang="en-US"/>
          </a:p>
        </p:txBody>
      </p:sp>
    </p:spTree>
    <p:extLst>
      <p:ext uri="{BB962C8B-B14F-4D97-AF65-F5344CB8AC3E}">
        <p14:creationId xmlns:p14="http://schemas.microsoft.com/office/powerpoint/2010/main" val="193058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0778807-4812-6142-87BD-FE492B78ED9E}" type="datetimeFigureOut">
              <a:rPr lang="en-US"/>
              <a:pPr/>
              <a:t>10/6/11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922B05D-BE51-1C42-B0D7-AC059EC77549}" type="slidenum">
              <a:rPr lang="en-US"/>
              <a:pPr/>
              <a:t>‹#›</a:t>
            </a:fld>
            <a:endParaRPr lang="en-US"/>
          </a:p>
        </p:txBody>
      </p:sp>
    </p:spTree>
    <p:extLst>
      <p:ext uri="{BB962C8B-B14F-4D97-AF65-F5344CB8AC3E}">
        <p14:creationId xmlns:p14="http://schemas.microsoft.com/office/powerpoint/2010/main" val="137712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059377F-A275-CF47-B066-CBE83C37053A}" type="datetimeFigureOut">
              <a:rPr lang="en-US"/>
              <a:pPr/>
              <a:t>10/6/11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3AE056E-DC5A-9545-8B71-3F669EBECC3A}" type="slidenum">
              <a:rPr lang="en-US"/>
              <a:pPr/>
              <a:t>‹#›</a:t>
            </a:fld>
            <a:endParaRPr lang="en-US"/>
          </a:p>
        </p:txBody>
      </p:sp>
    </p:spTree>
    <p:extLst>
      <p:ext uri="{BB962C8B-B14F-4D97-AF65-F5344CB8AC3E}">
        <p14:creationId xmlns:p14="http://schemas.microsoft.com/office/powerpoint/2010/main" val="98852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A32B8A7-F5C6-7E47-9132-D55291CE6230}" type="datetimeFigureOut">
              <a:rPr lang="en-US"/>
              <a:pPr/>
              <a:t>10/6/11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F80A487-0B30-F64C-99F2-56DA010FD8B6}" type="slidenum">
              <a:rPr lang="en-US"/>
              <a:pPr/>
              <a:t>‹#›</a:t>
            </a:fld>
            <a:endParaRPr lang="en-US"/>
          </a:p>
        </p:txBody>
      </p:sp>
    </p:spTree>
    <p:extLst>
      <p:ext uri="{BB962C8B-B14F-4D97-AF65-F5344CB8AC3E}">
        <p14:creationId xmlns:p14="http://schemas.microsoft.com/office/powerpoint/2010/main" val="313821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alpha val="94901"/>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A898E"/>
                </a:solidFill>
              </a:defRPr>
            </a:lvl1pPr>
          </a:lstStyle>
          <a:p>
            <a:fld id="{34338D84-4793-A841-BA3B-BE30A64233E4}" type="datetimeFigureOut">
              <a:rPr lang="en-US"/>
              <a:pPr/>
              <a:t>10/6/11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A898E"/>
                </a:solidFill>
              </a:defRPr>
            </a:lvl1pPr>
          </a:lstStyle>
          <a:p>
            <a:fld id="{7504A550-7D05-F947-9527-9A0671CA79A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rtl="0" eaLnBrk="0" fontAlgn="base" hangingPunct="0">
        <a:spcBef>
          <a:spcPct val="0"/>
        </a:spcBef>
        <a:spcAft>
          <a:spcPct val="0"/>
        </a:spcAft>
        <a:defRPr sz="4400" b="1" kern="1200">
          <a:solidFill>
            <a:schemeClr val="tx1"/>
          </a:solidFill>
          <a:latin typeface="Arial" pitchFamily="34" charset="0"/>
          <a:ea typeface="ＭＳ Ｐゴシック" charset="0"/>
          <a:cs typeface="+mj-cs"/>
        </a:defRPr>
      </a:lvl1pPr>
      <a:lvl2pPr algn="ctr" rtl="0" eaLnBrk="0" fontAlgn="base" hangingPunct="0">
        <a:spcBef>
          <a:spcPct val="0"/>
        </a:spcBef>
        <a:spcAft>
          <a:spcPct val="0"/>
        </a:spcAft>
        <a:defRPr sz="4400" b="1">
          <a:solidFill>
            <a:schemeClr val="tx1"/>
          </a:solidFill>
          <a:latin typeface="Arial" charset="0"/>
          <a:ea typeface="ＭＳ Ｐゴシック" charset="0"/>
        </a:defRPr>
      </a:lvl2pPr>
      <a:lvl3pPr algn="ctr" rtl="0" eaLnBrk="0" fontAlgn="base" hangingPunct="0">
        <a:spcBef>
          <a:spcPct val="0"/>
        </a:spcBef>
        <a:spcAft>
          <a:spcPct val="0"/>
        </a:spcAft>
        <a:defRPr sz="4400" b="1">
          <a:solidFill>
            <a:schemeClr val="tx1"/>
          </a:solidFill>
          <a:latin typeface="Arial" charset="0"/>
          <a:ea typeface="ＭＳ Ｐゴシック" charset="0"/>
        </a:defRPr>
      </a:lvl3pPr>
      <a:lvl4pPr algn="ctr" rtl="0" eaLnBrk="0" fontAlgn="base" hangingPunct="0">
        <a:spcBef>
          <a:spcPct val="0"/>
        </a:spcBef>
        <a:spcAft>
          <a:spcPct val="0"/>
        </a:spcAft>
        <a:defRPr sz="4400" b="1">
          <a:solidFill>
            <a:schemeClr val="tx1"/>
          </a:solidFill>
          <a:latin typeface="Arial" charset="0"/>
          <a:ea typeface="ＭＳ Ｐゴシック" charset="0"/>
        </a:defRPr>
      </a:lvl4pPr>
      <a:lvl5pPr algn="ctr" rtl="0" eaLnBrk="0" fontAlgn="base" hangingPunct="0">
        <a:spcBef>
          <a:spcPct val="0"/>
        </a:spcBef>
        <a:spcAft>
          <a:spcPct val="0"/>
        </a:spcAft>
        <a:defRPr sz="4400" b="1">
          <a:solidFill>
            <a:schemeClr val="tx1"/>
          </a:solidFill>
          <a:latin typeface="Arial" charset="0"/>
          <a:ea typeface="ＭＳ Ｐゴシック" charset="0"/>
        </a:defRPr>
      </a:lvl5pPr>
      <a:lvl6pPr marL="457200" algn="ctr" rtl="0" fontAlgn="base">
        <a:spcBef>
          <a:spcPct val="0"/>
        </a:spcBef>
        <a:spcAft>
          <a:spcPct val="0"/>
        </a:spcAft>
        <a:defRPr sz="4400" b="1">
          <a:solidFill>
            <a:schemeClr val="tx1"/>
          </a:solidFill>
          <a:latin typeface="Arial" charset="0"/>
        </a:defRPr>
      </a:lvl6pPr>
      <a:lvl7pPr marL="914400" algn="ctr" rtl="0" fontAlgn="base">
        <a:spcBef>
          <a:spcPct val="0"/>
        </a:spcBef>
        <a:spcAft>
          <a:spcPct val="0"/>
        </a:spcAft>
        <a:defRPr sz="4400" b="1">
          <a:solidFill>
            <a:schemeClr val="tx1"/>
          </a:solidFill>
          <a:latin typeface="Arial" charset="0"/>
        </a:defRPr>
      </a:lvl7pPr>
      <a:lvl8pPr marL="1371600" algn="ctr" rtl="0" fontAlgn="base">
        <a:spcBef>
          <a:spcPct val="0"/>
        </a:spcBef>
        <a:spcAft>
          <a:spcPct val="0"/>
        </a:spcAft>
        <a:defRPr sz="4400" b="1">
          <a:solidFill>
            <a:schemeClr val="tx1"/>
          </a:solidFill>
          <a:latin typeface="Arial" charset="0"/>
        </a:defRPr>
      </a:lvl8pPr>
      <a:lvl9pPr marL="1828800" algn="ctr" rtl="0" fontAlgn="base">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Arial" pitchFamily="34" charset="0"/>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Arial" pitchFamily="34" charset="0"/>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Arial" pitchFamily="34" charset="0"/>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solidFill>
                  <a:srgbClr val="FFFF00"/>
                </a:solidFill>
                <a:latin typeface="Arial" charset="0"/>
              </a:rPr>
              <a:t>Enzymes and Coenzymes I</a:t>
            </a:r>
          </a:p>
        </p:txBody>
      </p:sp>
      <p:sp>
        <p:nvSpPr>
          <p:cNvPr id="2051" name="Subtitle 2"/>
          <p:cNvSpPr>
            <a:spLocks noGrp="1"/>
          </p:cNvSpPr>
          <p:nvPr>
            <p:ph type="subTitle" idx="1"/>
          </p:nvPr>
        </p:nvSpPr>
        <p:spPr/>
        <p:txBody>
          <a:bodyPr/>
          <a:lstStyle/>
          <a:p>
            <a:pPr eaLnBrk="1" hangingPunct="1"/>
            <a:r>
              <a:rPr lang="en-US">
                <a:solidFill>
                  <a:srgbClr val="D04B16"/>
                </a:solidFill>
                <a:latin typeface="Arial" charset="0"/>
              </a:rPr>
              <a:t>Dr. Sumbul Fatma</a:t>
            </a:r>
          </a:p>
          <a:p>
            <a:pPr eaLnBrk="1" hangingPunct="1"/>
            <a:r>
              <a:rPr lang="en-US">
                <a:solidFill>
                  <a:srgbClr val="D04B16"/>
                </a:solidFill>
                <a:latin typeface="Arial" charset="0"/>
              </a:rPr>
              <a:t>Clinical Chemistry Unit</a:t>
            </a:r>
          </a:p>
          <a:p>
            <a:pPr eaLnBrk="1" hangingPunct="1"/>
            <a:r>
              <a:rPr lang="en-US">
                <a:solidFill>
                  <a:srgbClr val="D04B16"/>
                </a:solidFill>
                <a:latin typeface="Arial" charset="0"/>
              </a:rPr>
              <a:t>Department of Pathology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8"/>
          <p:cNvSpPr>
            <a:spLocks noGrp="1"/>
          </p:cNvSpPr>
          <p:nvPr>
            <p:ph type="title"/>
          </p:nvPr>
        </p:nvSpPr>
        <p:spPr/>
        <p:txBody>
          <a:bodyPr/>
          <a:lstStyle/>
          <a:p>
            <a:pPr eaLnBrk="1" hangingPunct="1"/>
            <a:r>
              <a:rPr lang="en-US">
                <a:solidFill>
                  <a:srgbClr val="FFFF00"/>
                </a:solidFill>
                <a:latin typeface="Arial" charset="0"/>
                <a:cs typeface="Arial" charset="0"/>
              </a:rPr>
              <a:t>Induced fit binding</a:t>
            </a:r>
          </a:p>
        </p:txBody>
      </p:sp>
      <p:sp>
        <p:nvSpPr>
          <p:cNvPr id="11267" name="Content Placeholder 9"/>
          <p:cNvSpPr>
            <a:spLocks noGrp="1"/>
          </p:cNvSpPr>
          <p:nvPr>
            <p:ph sz="half" idx="1"/>
          </p:nvPr>
        </p:nvSpPr>
        <p:spPr>
          <a:xfrm>
            <a:off x="685800" y="1600200"/>
            <a:ext cx="8077200" cy="2133600"/>
          </a:xfrm>
        </p:spPr>
        <p:txBody>
          <a:bodyPr/>
          <a:lstStyle/>
          <a:p>
            <a:pPr marL="342900" lvl="1" indent="-342900" eaLnBrk="1" hangingPunct="1">
              <a:buFont typeface="Arial" charset="0"/>
              <a:buChar char="•"/>
            </a:pPr>
            <a:r>
              <a:rPr lang="en-US" sz="3200">
                <a:solidFill>
                  <a:schemeClr val="bg1"/>
                </a:solidFill>
                <a:latin typeface="Arial" charset="0"/>
                <a:cs typeface="Arial" charset="0"/>
              </a:rPr>
              <a:t>After the binding of substrate, the enzyme changes its shape to fit more perfectly with substrate</a:t>
            </a:r>
          </a:p>
          <a:p>
            <a:pPr eaLnBrk="1" hangingPunct="1"/>
            <a:endParaRPr lang="en-US">
              <a:solidFill>
                <a:schemeClr val="bg1"/>
              </a:solidFill>
              <a:latin typeface="Arial" charset="0"/>
              <a:cs typeface="Arial" charset="0"/>
            </a:endParaRPr>
          </a:p>
        </p:txBody>
      </p:sp>
      <p:pic>
        <p:nvPicPr>
          <p:cNvPr id="31748" name="Picture 4" descr="http://img.search.com/thumb/2/24/Induced_fit_diagram.svg/450px-Induced_fit_diagram.svg.png"/>
          <p:cNvPicPr>
            <a:picLocks noChangeAspect="1" noChangeArrowheads="1"/>
          </p:cNvPicPr>
          <p:nvPr/>
        </p:nvPicPr>
        <p:blipFill>
          <a:blip r:embed="rId2">
            <a:lum bright="24000" contrast="44000"/>
            <a:extLst>
              <a:ext uri="{28A0092B-C50C-407E-A947-70E740481C1C}">
                <a14:useLocalDpi xmlns:a14="http://schemas.microsoft.com/office/drawing/2010/main" val="0"/>
              </a:ext>
            </a:extLst>
          </a:blip>
          <a:srcRect/>
          <a:stretch>
            <a:fillRect/>
          </a:stretch>
        </p:blipFill>
        <p:spPr bwMode="auto">
          <a:xfrm>
            <a:off x="457200" y="3276600"/>
            <a:ext cx="8467725" cy="3311525"/>
          </a:xfrm>
          <a:prstGeom prst="rect">
            <a:avLst/>
          </a:prstGeom>
          <a:noFill/>
          <a:ln>
            <a:noFill/>
          </a:ln>
          <a:effectLst>
            <a:outerShdw blurRad="63500"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alpha val="0"/>
          </a:srgbClr>
        </a:solidFill>
        <a:effectLst/>
      </p:bgPr>
    </p:bg>
    <p:spTree>
      <p:nvGrpSpPr>
        <p:cNvPr id="1" name=""/>
        <p:cNvGrpSpPr/>
        <p:nvPr/>
      </p:nvGrpSpPr>
      <p:grpSpPr>
        <a:xfrm>
          <a:off x="0" y="0"/>
          <a:ext cx="0" cy="0"/>
          <a:chOff x="0" y="0"/>
          <a:chExt cx="0" cy="0"/>
        </a:xfrm>
      </p:grpSpPr>
      <p:pic>
        <p:nvPicPr>
          <p:cNvPr id="5" name="Picture 4" descr="http://img.search.com/thumb/2/24/Induced_fit_diagram.svg/450px-Induced_fit_diagram.svg.png"/>
          <p:cNvPicPr>
            <a:picLocks noChangeAspect="1" noChangeArrowheads="1"/>
          </p:cNvPicPr>
          <p:nvPr/>
        </p:nvPicPr>
        <p:blipFill>
          <a:blip r:embed="rId2">
            <a:lum bright="24000" contrast="44000"/>
            <a:extLst>
              <a:ext uri="{28A0092B-C50C-407E-A947-70E740481C1C}">
                <a14:useLocalDpi xmlns:a14="http://schemas.microsoft.com/office/drawing/2010/main" val="0"/>
              </a:ext>
            </a:extLst>
          </a:blip>
          <a:srcRect/>
          <a:stretch>
            <a:fillRect/>
          </a:stretch>
        </p:blipFill>
        <p:spPr bwMode="auto">
          <a:xfrm>
            <a:off x="304800" y="1447800"/>
            <a:ext cx="8467725" cy="4073525"/>
          </a:xfrm>
          <a:prstGeom prst="rect">
            <a:avLst/>
          </a:prstGeom>
          <a:noFill/>
          <a:ln>
            <a:noFill/>
          </a:ln>
          <a:effectLst>
            <a:outerShdw blurRad="63500"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rmAutofit/>
          </a:bodyPr>
          <a:lstStyle/>
          <a:p>
            <a:pPr eaLnBrk="1" fontAlgn="auto" hangingPunct="1">
              <a:spcAft>
                <a:spcPts val="0"/>
              </a:spcAft>
              <a:defRPr/>
            </a:pPr>
            <a:r>
              <a:rPr lang="en-US" dirty="0" smtClean="0">
                <a:solidFill>
                  <a:srgbClr val="FFFF00"/>
                </a:solidFill>
                <a:effectLst>
                  <a:outerShdw blurRad="38100" dist="38100" dir="2700000" algn="tl">
                    <a:srgbClr val="000000"/>
                  </a:outerShdw>
                </a:effectLst>
                <a:ea typeface="+mj-ea"/>
                <a:cs typeface="Arial" pitchFamily="34" charset="0"/>
              </a:rPr>
              <a:t>Classification of Enzymes</a:t>
            </a:r>
            <a:endParaRPr lang="en-US" dirty="0" smtClean="0">
              <a:ea typeface="+mj-ea"/>
              <a:cs typeface="Arial" pitchFamily="34" charset="0"/>
            </a:endParaRPr>
          </a:p>
        </p:txBody>
      </p:sp>
      <p:pic>
        <p:nvPicPr>
          <p:cNvPr id="13314" name="Picture 3"/>
          <p:cNvPicPr>
            <a:picLocks noGrp="1" noChangeAspect="1" noChangeArrowheads="1"/>
          </p:cNvPicPr>
          <p:nvPr>
            <p:ph idx="1"/>
          </p:nvPr>
        </p:nvPicPr>
        <p:blipFill>
          <a:blip r:embed="rId2">
            <a:lum contrast="40000"/>
            <a:grayscl/>
            <a:extLst>
              <a:ext uri="{28A0092B-C50C-407E-A947-70E740481C1C}">
                <a14:useLocalDpi xmlns:a14="http://schemas.microsoft.com/office/drawing/2010/main" val="0"/>
              </a:ext>
            </a:extLst>
          </a:blip>
          <a:srcRect/>
          <a:stretch>
            <a:fillRect/>
          </a:stretch>
        </p:blipFill>
        <p:spPr>
          <a:xfrm>
            <a:off x="304800" y="2597150"/>
            <a:ext cx="8394700" cy="4108450"/>
          </a:xfrm>
          <a:ln w="38100" cap="sq">
            <a:solidFill>
              <a:srgbClr val="000000"/>
            </a:solidFill>
            <a:miter lim="800000"/>
            <a:headEnd/>
            <a:tailEnd/>
          </a:ln>
          <a:effectLst>
            <a:outerShdw blurRad="63500" dist="38100" dir="2700000" algn="tl" rotWithShape="0">
              <a:srgbClr val="000000">
                <a:alpha val="42999"/>
              </a:srgbClr>
            </a:outerShdw>
          </a:effectLst>
        </p:spPr>
      </p:pic>
      <p:sp>
        <p:nvSpPr>
          <p:cNvPr id="13316" name="Text Box 4"/>
          <p:cNvSpPr txBox="1">
            <a:spLocks noChangeArrowheads="1"/>
          </p:cNvSpPr>
          <p:nvPr/>
        </p:nvSpPr>
        <p:spPr bwMode="auto">
          <a:xfrm rot="-5400000">
            <a:off x="-155575" y="4765675"/>
            <a:ext cx="8366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1000"/>
              <a:t>Page 470</a:t>
            </a:r>
            <a:endParaRPr lang="en-US" sz="1000">
              <a:latin typeface="Times" charset="0"/>
            </a:endParaRPr>
          </a:p>
        </p:txBody>
      </p:sp>
      <p:sp>
        <p:nvSpPr>
          <p:cNvPr id="13317" name="Rectangle 6"/>
          <p:cNvSpPr>
            <a:spLocks noChangeArrowheads="1"/>
          </p:cNvSpPr>
          <p:nvPr/>
        </p:nvSpPr>
        <p:spPr bwMode="auto">
          <a:xfrm>
            <a:off x="762000" y="1382713"/>
            <a:ext cx="78486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chemeClr val="bg1"/>
                </a:solidFill>
              </a:rPr>
              <a:t>Classified into six types according to the reaction catalyzed</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533400" y="381000"/>
            <a:ext cx="8305800" cy="1524000"/>
          </a:xfrm>
        </p:spPr>
        <p:txBody>
          <a:bodyPr>
            <a:norm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Enzyme nomenclature (Naming)</a:t>
            </a:r>
          </a:p>
        </p:txBody>
      </p:sp>
      <p:sp>
        <p:nvSpPr>
          <p:cNvPr id="241667" name="Rectangle 3"/>
          <p:cNvSpPr>
            <a:spLocks noGrp="1" noChangeArrowheads="1"/>
          </p:cNvSpPr>
          <p:nvPr>
            <p:ph idx="1"/>
          </p:nvPr>
        </p:nvSpPr>
        <p:spPr>
          <a:xfrm>
            <a:off x="711200" y="2209800"/>
            <a:ext cx="7924800" cy="4114800"/>
          </a:xfrm>
        </p:spPr>
        <p:txBody>
          <a:bodyPr rtlCol="0">
            <a:normAutofit lnSpcReduction="10000"/>
          </a:bodyPr>
          <a:lstStyle/>
          <a:p>
            <a:pPr algn="just" eaLnBrk="1" fontAlgn="auto" hangingPunct="1">
              <a:spcAft>
                <a:spcPts val="0"/>
              </a:spcAft>
              <a:buClr>
                <a:srgbClr val="33CC33"/>
              </a:buClr>
              <a:buFont typeface="Arial" pitchFamily="34" charset="0"/>
              <a:buChar char="•"/>
              <a:defRPr/>
            </a:pPr>
            <a:r>
              <a:rPr lang="en-US" dirty="0" smtClean="0">
                <a:solidFill>
                  <a:schemeClr val="bg1"/>
                </a:solidFill>
                <a:ea typeface="+mn-ea"/>
                <a:cs typeface="Arial" pitchFamily="34" charset="0"/>
              </a:rPr>
              <a:t>Enzyme nomenclature is based on the rules given by IUBMB (International Union of Biochemistry and Molecular Biology)</a:t>
            </a:r>
          </a:p>
          <a:p>
            <a:pPr algn="just" eaLnBrk="1" fontAlgn="auto" hangingPunct="1">
              <a:spcAft>
                <a:spcPts val="0"/>
              </a:spcAft>
              <a:buClr>
                <a:srgbClr val="33CC33"/>
              </a:buClr>
              <a:buFont typeface="Arial" pitchFamily="34" charset="0"/>
              <a:buChar char="•"/>
              <a:defRPr/>
            </a:pPr>
            <a:r>
              <a:rPr lang="en-US" dirty="0" smtClean="0">
                <a:solidFill>
                  <a:srgbClr val="FF9900"/>
                </a:solidFill>
                <a:ea typeface="+mn-ea"/>
                <a:cs typeface="Arial" pitchFamily="34" charset="0"/>
              </a:rPr>
              <a:t>EC 3.4.17.1 (</a:t>
            </a:r>
            <a:r>
              <a:rPr lang="en-US" dirty="0" err="1" smtClean="0">
                <a:solidFill>
                  <a:srgbClr val="FF9900"/>
                </a:solidFill>
                <a:ea typeface="+mn-ea"/>
                <a:cs typeface="Arial" pitchFamily="34" charset="0"/>
              </a:rPr>
              <a:t>carboxypeptidase</a:t>
            </a:r>
            <a:r>
              <a:rPr lang="en-US" dirty="0" smtClean="0">
                <a:solidFill>
                  <a:srgbClr val="FF9900"/>
                </a:solidFill>
                <a:ea typeface="+mn-ea"/>
                <a:cs typeface="Arial" pitchFamily="34" charset="0"/>
              </a:rPr>
              <a:t> A)</a:t>
            </a:r>
          </a:p>
          <a:p>
            <a:pPr algn="just" eaLnBrk="1" fontAlgn="auto" hangingPunct="1">
              <a:spcAft>
                <a:spcPts val="0"/>
              </a:spcAft>
              <a:buClr>
                <a:srgbClr val="33CC33"/>
              </a:buClr>
              <a:buFont typeface="Arial" pitchFamily="34" charset="0"/>
              <a:buNone/>
              <a:defRPr/>
            </a:pPr>
            <a:r>
              <a:rPr lang="en-US" dirty="0" smtClean="0">
                <a:solidFill>
                  <a:srgbClr val="FF9900"/>
                </a:solidFill>
                <a:ea typeface="+mn-ea"/>
                <a:cs typeface="Arial" pitchFamily="34" charset="0"/>
              </a:rPr>
              <a:t>	</a:t>
            </a:r>
            <a:r>
              <a:rPr lang="en-US" dirty="0">
                <a:solidFill>
                  <a:schemeClr val="bg1"/>
                </a:solidFill>
                <a:ea typeface="+mn-ea"/>
                <a:cs typeface="Arial" pitchFamily="34" charset="0"/>
              </a:rPr>
              <a:t>EC = Enzyme Commission</a:t>
            </a:r>
          </a:p>
          <a:p>
            <a:pPr algn="just" eaLnBrk="1" fontAlgn="auto" hangingPunct="1">
              <a:spcAft>
                <a:spcPts val="0"/>
              </a:spcAft>
              <a:buClr>
                <a:srgbClr val="33CC33"/>
              </a:buClr>
              <a:buFont typeface="Wingdings" pitchFamily="2" charset="2"/>
              <a:buNone/>
              <a:defRPr/>
            </a:pPr>
            <a:r>
              <a:rPr lang="en-US" dirty="0" smtClean="0">
                <a:solidFill>
                  <a:srgbClr val="FF9900"/>
                </a:solidFill>
                <a:ea typeface="+mn-ea"/>
                <a:cs typeface="Arial" pitchFamily="34" charset="0"/>
              </a:rPr>
              <a:t> </a:t>
            </a:r>
            <a:r>
              <a:rPr lang="en-US" dirty="0" err="1" smtClean="0">
                <a:solidFill>
                  <a:srgbClr val="FF9900"/>
                </a:solidFill>
                <a:ea typeface="+mn-ea"/>
                <a:cs typeface="Arial" pitchFamily="34" charset="0"/>
              </a:rPr>
              <a:t>Class.Subclass.Subsubclass.Enzyme</a:t>
            </a:r>
            <a:r>
              <a:rPr lang="en-US" dirty="0" smtClean="0">
                <a:solidFill>
                  <a:srgbClr val="FF9900"/>
                </a:solidFill>
                <a:ea typeface="+mn-ea"/>
                <a:cs typeface="Arial" pitchFamily="34" charset="0"/>
              </a:rPr>
              <a:t> number</a:t>
            </a:r>
          </a:p>
          <a:p>
            <a:pPr algn="just" eaLnBrk="1" fontAlgn="auto" hangingPunct="1">
              <a:spcAft>
                <a:spcPts val="0"/>
              </a:spcAft>
              <a:buClr>
                <a:srgbClr val="33CC33"/>
              </a:buClr>
              <a:buFont typeface="Wingdings" pitchFamily="2" charset="2"/>
              <a:buNone/>
              <a:defRPr/>
            </a:pPr>
            <a:endParaRPr lang="en-US" dirty="0" smtClean="0">
              <a:ea typeface="+mn-ea"/>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Effect transition="in" filter="fade">
                                      <p:cBhvr>
                                        <p:cTn id="7" dur="1000"/>
                                        <p:tgtEl>
                                          <p:spTgt spid="241667">
                                            <p:txEl>
                                              <p:pRg st="0" end="0"/>
                                            </p:txEl>
                                          </p:spTgt>
                                        </p:tgtEl>
                                      </p:cBhvr>
                                    </p:animEffect>
                                    <p:anim calcmode="lin" valueType="num">
                                      <p:cBhvr>
                                        <p:cTn id="8" dur="1000" fill="hold"/>
                                        <p:tgtEl>
                                          <p:spTgt spid="2416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16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1667">
                                            <p:txEl>
                                              <p:pRg st="1" end="1"/>
                                            </p:txEl>
                                          </p:spTgt>
                                        </p:tgtEl>
                                        <p:attrNameLst>
                                          <p:attrName>style.visibility</p:attrName>
                                        </p:attrNameLst>
                                      </p:cBhvr>
                                      <p:to>
                                        <p:strVal val="visible"/>
                                      </p:to>
                                    </p:set>
                                    <p:animEffect transition="in" filter="fade">
                                      <p:cBhvr>
                                        <p:cTn id="14" dur="1000"/>
                                        <p:tgtEl>
                                          <p:spTgt spid="241667">
                                            <p:txEl>
                                              <p:pRg st="1" end="1"/>
                                            </p:txEl>
                                          </p:spTgt>
                                        </p:tgtEl>
                                      </p:cBhvr>
                                    </p:animEffect>
                                    <p:anim calcmode="lin" valueType="num">
                                      <p:cBhvr>
                                        <p:cTn id="15" dur="1000" fill="hold"/>
                                        <p:tgtEl>
                                          <p:spTgt spid="2416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16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1667">
                                            <p:txEl>
                                              <p:pRg st="2" end="2"/>
                                            </p:txEl>
                                          </p:spTgt>
                                        </p:tgtEl>
                                        <p:attrNameLst>
                                          <p:attrName>style.visibility</p:attrName>
                                        </p:attrNameLst>
                                      </p:cBhvr>
                                      <p:to>
                                        <p:strVal val="visible"/>
                                      </p:to>
                                    </p:set>
                                    <p:animEffect transition="in" filter="fade">
                                      <p:cBhvr>
                                        <p:cTn id="21" dur="1000"/>
                                        <p:tgtEl>
                                          <p:spTgt spid="241667">
                                            <p:txEl>
                                              <p:pRg st="2" end="2"/>
                                            </p:txEl>
                                          </p:spTgt>
                                        </p:tgtEl>
                                      </p:cBhvr>
                                    </p:animEffect>
                                    <p:anim calcmode="lin" valueType="num">
                                      <p:cBhvr>
                                        <p:cTn id="22" dur="1000" fill="hold"/>
                                        <p:tgtEl>
                                          <p:spTgt spid="2416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16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41667">
                                            <p:txEl>
                                              <p:pRg st="3" end="3"/>
                                            </p:txEl>
                                          </p:spTgt>
                                        </p:tgtEl>
                                        <p:attrNameLst>
                                          <p:attrName>style.visibility</p:attrName>
                                        </p:attrNameLst>
                                      </p:cBhvr>
                                      <p:to>
                                        <p:strVal val="visible"/>
                                      </p:to>
                                    </p:set>
                                    <p:animEffect transition="in" filter="fade">
                                      <p:cBhvr>
                                        <p:cTn id="28" dur="1000"/>
                                        <p:tgtEl>
                                          <p:spTgt spid="241667">
                                            <p:txEl>
                                              <p:pRg st="3" end="3"/>
                                            </p:txEl>
                                          </p:spTgt>
                                        </p:tgtEl>
                                      </p:cBhvr>
                                    </p:animEffect>
                                    <p:anim calcmode="lin" valueType="num">
                                      <p:cBhvr>
                                        <p:cTn id="29" dur="1000" fill="hold"/>
                                        <p:tgtEl>
                                          <p:spTgt spid="2416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16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pPr eaLnBrk="1" hangingPunct="1"/>
            <a:r>
              <a:rPr lang="en-US">
                <a:solidFill>
                  <a:srgbClr val="FFFF00"/>
                </a:solidFill>
                <a:latin typeface="Arial" charset="0"/>
              </a:rPr>
              <a:t>Holoenzymes</a:t>
            </a:r>
          </a:p>
        </p:txBody>
      </p:sp>
      <p:sp>
        <p:nvSpPr>
          <p:cNvPr id="230403" name="Rectangle 3"/>
          <p:cNvSpPr>
            <a:spLocks noGrp="1" noChangeArrowheads="1"/>
          </p:cNvSpPr>
          <p:nvPr>
            <p:ph idx="1"/>
          </p:nvPr>
        </p:nvSpPr>
        <p:spPr/>
        <p:txBody>
          <a:bodyPr rtlCol="0">
            <a:normAutofit fontScale="92500"/>
          </a:bodyPr>
          <a:lstStyle/>
          <a:p>
            <a:pPr algn="just" eaLnBrk="1" fontAlgn="auto" hangingPunct="1">
              <a:spcAft>
                <a:spcPts val="0"/>
              </a:spcAft>
              <a:buClr>
                <a:srgbClr val="33CC33"/>
              </a:buClr>
              <a:buFont typeface="Arial" pitchFamily="34" charset="0"/>
              <a:buChar char="•"/>
              <a:defRPr/>
            </a:pPr>
            <a:r>
              <a:rPr lang="en-US" dirty="0" smtClean="0">
                <a:solidFill>
                  <a:schemeClr val="bg1"/>
                </a:solidFill>
                <a:ea typeface="+mn-ea"/>
                <a:cs typeface="Arial" pitchFamily="34" charset="0"/>
              </a:rPr>
              <a:t>Some enzymes require non-protein groups to become active</a:t>
            </a:r>
          </a:p>
          <a:p>
            <a:pPr algn="just" eaLnBrk="1" fontAlgn="auto" hangingPunct="1">
              <a:spcAft>
                <a:spcPts val="0"/>
              </a:spcAft>
              <a:buClr>
                <a:srgbClr val="33CC33"/>
              </a:buClr>
              <a:buFont typeface="Arial" pitchFamily="34" charset="0"/>
              <a:buNone/>
              <a:defRPr/>
            </a:pPr>
            <a:endParaRPr lang="en-US" dirty="0" smtClean="0">
              <a:solidFill>
                <a:schemeClr val="bg1"/>
              </a:solidFill>
              <a:ea typeface="+mn-ea"/>
              <a:cs typeface="Arial" pitchFamily="34" charset="0"/>
            </a:endParaRPr>
          </a:p>
          <a:p>
            <a:pPr algn="just" eaLnBrk="1" fontAlgn="auto" hangingPunct="1">
              <a:spcAft>
                <a:spcPts val="0"/>
              </a:spcAft>
              <a:buClr>
                <a:srgbClr val="33CC33"/>
              </a:buClr>
              <a:buFont typeface="Arial" pitchFamily="34" charset="0"/>
              <a:buChar char="•"/>
              <a:defRPr/>
            </a:pPr>
            <a:r>
              <a:rPr lang="en-US" dirty="0" smtClean="0">
                <a:solidFill>
                  <a:schemeClr val="accent4"/>
                </a:solidFill>
                <a:ea typeface="+mn-ea"/>
                <a:cs typeface="Arial" pitchFamily="34" charset="0"/>
              </a:rPr>
              <a:t>The inactive form of enzyme without its non-protein part is called an </a:t>
            </a:r>
            <a:r>
              <a:rPr lang="en-US" dirty="0" err="1" smtClean="0">
                <a:solidFill>
                  <a:srgbClr val="33CC33"/>
                </a:solidFill>
                <a:ea typeface="+mn-ea"/>
                <a:cs typeface="Arial" pitchFamily="34" charset="0"/>
              </a:rPr>
              <a:t>apoenzyme</a:t>
            </a:r>
            <a:endParaRPr lang="en-US" dirty="0" smtClean="0">
              <a:solidFill>
                <a:srgbClr val="33CC33"/>
              </a:solidFill>
              <a:ea typeface="+mn-ea"/>
              <a:cs typeface="Arial" pitchFamily="34" charset="0"/>
            </a:endParaRPr>
          </a:p>
          <a:p>
            <a:pPr algn="just" eaLnBrk="1" fontAlgn="auto" hangingPunct="1">
              <a:spcAft>
                <a:spcPts val="0"/>
              </a:spcAft>
              <a:buClr>
                <a:srgbClr val="33CC33"/>
              </a:buClr>
              <a:buFont typeface="Arial" pitchFamily="34" charset="0"/>
              <a:buNone/>
              <a:defRPr/>
            </a:pPr>
            <a:endParaRPr lang="en-US" dirty="0" smtClean="0">
              <a:solidFill>
                <a:srgbClr val="33CC33"/>
              </a:solidFill>
              <a:ea typeface="+mn-ea"/>
              <a:cs typeface="Arial" pitchFamily="34" charset="0"/>
            </a:endParaRPr>
          </a:p>
          <a:p>
            <a:pPr eaLnBrk="1" fontAlgn="auto" hangingPunct="1">
              <a:spcBef>
                <a:spcPts val="0"/>
              </a:spcBef>
              <a:spcAft>
                <a:spcPts val="0"/>
              </a:spcAft>
              <a:defRPr/>
            </a:pPr>
            <a:r>
              <a:rPr lang="en-US" dirty="0" err="1" smtClean="0">
                <a:solidFill>
                  <a:schemeClr val="bg1"/>
                </a:solidFill>
                <a:effectLst>
                  <a:outerShdw blurRad="38100" dist="38100" dir="2700000" algn="tl">
                    <a:srgbClr val="000000"/>
                  </a:outerShdw>
                </a:effectLst>
                <a:ea typeface="+mn-ea"/>
                <a:cs typeface="Arial" pitchFamily="34" charset="0"/>
              </a:rPr>
              <a:t>Apoenzyme</a:t>
            </a:r>
            <a:r>
              <a:rPr lang="en-US" dirty="0" smtClean="0">
                <a:solidFill>
                  <a:schemeClr val="bg1"/>
                </a:solidFill>
                <a:effectLst>
                  <a:outerShdw blurRad="38100" dist="38100" dir="2700000" algn="tl">
                    <a:srgbClr val="000000"/>
                  </a:outerShdw>
                </a:effectLst>
                <a:ea typeface="+mn-ea"/>
                <a:cs typeface="Arial" pitchFamily="34" charset="0"/>
              </a:rPr>
              <a:t> (inactive) + </a:t>
            </a:r>
            <a:r>
              <a:rPr lang="en-US" dirty="0" err="1" smtClean="0">
                <a:solidFill>
                  <a:schemeClr val="bg1"/>
                </a:solidFill>
                <a:effectLst>
                  <a:outerShdw blurRad="38100" dist="38100" dir="2700000" algn="tl">
                    <a:srgbClr val="000000"/>
                  </a:outerShdw>
                </a:effectLst>
                <a:ea typeface="+mn-ea"/>
                <a:cs typeface="Arial" pitchFamily="34" charset="0"/>
              </a:rPr>
              <a:t>nonprotein</a:t>
            </a:r>
            <a:r>
              <a:rPr lang="en-US" dirty="0" smtClean="0">
                <a:solidFill>
                  <a:schemeClr val="bg1"/>
                </a:solidFill>
                <a:effectLst>
                  <a:outerShdw blurRad="38100" dist="38100" dir="2700000" algn="tl">
                    <a:srgbClr val="000000"/>
                  </a:outerShdw>
                </a:effectLst>
                <a:ea typeface="+mn-ea"/>
                <a:cs typeface="Arial" pitchFamily="34" charset="0"/>
              </a:rPr>
              <a:t> part =</a:t>
            </a:r>
          </a:p>
          <a:p>
            <a:pPr eaLnBrk="1" fontAlgn="auto" hangingPunct="1">
              <a:spcBef>
                <a:spcPts val="0"/>
              </a:spcBef>
              <a:spcAft>
                <a:spcPts val="0"/>
              </a:spcAft>
              <a:buFont typeface="Arial" charset="0"/>
              <a:buNone/>
              <a:defRPr/>
            </a:pPr>
            <a:r>
              <a:rPr lang="en-US" dirty="0" smtClean="0">
                <a:effectLst>
                  <a:outerShdw blurRad="38100" dist="38100" dir="2700000" algn="tl">
                    <a:srgbClr val="000000"/>
                  </a:outerShdw>
                </a:effectLst>
                <a:ea typeface="+mn-ea"/>
                <a:cs typeface="Arial" pitchFamily="34" charset="0"/>
              </a:rPr>
              <a:t>				</a:t>
            </a:r>
            <a:r>
              <a:rPr lang="en-US" dirty="0" err="1" smtClean="0">
                <a:solidFill>
                  <a:srgbClr val="33CC33"/>
                </a:solidFill>
                <a:effectLst>
                  <a:outerShdw blurRad="38100" dist="38100" dir="2700000" algn="tl">
                    <a:srgbClr val="000000"/>
                  </a:outerShdw>
                </a:effectLst>
                <a:ea typeface="+mn-ea"/>
                <a:cs typeface="Arial" pitchFamily="34" charset="0"/>
              </a:rPr>
              <a:t>Holoenzyme</a:t>
            </a:r>
            <a:r>
              <a:rPr lang="en-US" dirty="0" smtClean="0">
                <a:solidFill>
                  <a:srgbClr val="33CC33"/>
                </a:solidFill>
                <a:effectLst>
                  <a:outerShdw blurRad="38100" dist="38100" dir="2700000" algn="tl">
                    <a:srgbClr val="000000"/>
                  </a:outerShdw>
                </a:effectLst>
                <a:ea typeface="+mn-ea"/>
                <a:cs typeface="Arial" pitchFamily="34" charset="0"/>
              </a:rPr>
              <a:t> (active)</a:t>
            </a:r>
          </a:p>
          <a:p>
            <a:pPr algn="just" eaLnBrk="1" fontAlgn="auto" hangingPunct="1">
              <a:spcAft>
                <a:spcPts val="0"/>
              </a:spcAft>
              <a:buClr>
                <a:srgbClr val="33CC33"/>
              </a:buClr>
              <a:buFont typeface="Wingdings" pitchFamily="2" charset="2"/>
              <a:buNone/>
              <a:defRPr/>
            </a:pPr>
            <a:endParaRPr lang="en-US" dirty="0" smtClean="0">
              <a:effectLst>
                <a:outerShdw blurRad="38100" dist="38100" dir="2700000" algn="tl">
                  <a:srgbClr val="000000"/>
                </a:outerShdw>
              </a:effectLst>
              <a:ea typeface="+mn-ea"/>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fade">
                                      <p:cBhvr>
                                        <p:cTn id="7" dur="1000"/>
                                        <p:tgtEl>
                                          <p:spTgt spid="230403">
                                            <p:txEl>
                                              <p:pRg st="0" end="0"/>
                                            </p:txEl>
                                          </p:spTgt>
                                        </p:tgtEl>
                                      </p:cBhvr>
                                    </p:animEffect>
                                    <p:anim calcmode="lin" valueType="num">
                                      <p:cBhvr>
                                        <p:cTn id="8" dur="1000" fill="hold"/>
                                        <p:tgtEl>
                                          <p:spTgt spid="2304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04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0403">
                                            <p:txEl>
                                              <p:pRg st="2" end="2"/>
                                            </p:txEl>
                                          </p:spTgt>
                                        </p:tgtEl>
                                        <p:attrNameLst>
                                          <p:attrName>style.visibility</p:attrName>
                                        </p:attrNameLst>
                                      </p:cBhvr>
                                      <p:to>
                                        <p:strVal val="visible"/>
                                      </p:to>
                                    </p:set>
                                    <p:animEffect transition="in" filter="fade">
                                      <p:cBhvr>
                                        <p:cTn id="14" dur="1000"/>
                                        <p:tgtEl>
                                          <p:spTgt spid="230403">
                                            <p:txEl>
                                              <p:pRg st="2" end="2"/>
                                            </p:txEl>
                                          </p:spTgt>
                                        </p:tgtEl>
                                      </p:cBhvr>
                                    </p:animEffect>
                                    <p:anim calcmode="lin" valueType="num">
                                      <p:cBhvr>
                                        <p:cTn id="15" dur="1000" fill="hold"/>
                                        <p:tgtEl>
                                          <p:spTgt spid="23040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04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609600" y="304800"/>
            <a:ext cx="8077200" cy="1524000"/>
          </a:xfrm>
        </p:spPr>
        <p:txBody>
          <a:bodyPr>
            <a:norm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Cofactors and Coenzymes</a:t>
            </a:r>
          </a:p>
        </p:txBody>
      </p:sp>
      <p:sp>
        <p:nvSpPr>
          <p:cNvPr id="233475" name="Rectangle 3"/>
          <p:cNvSpPr>
            <a:spLocks noGrp="1" noChangeArrowheads="1"/>
          </p:cNvSpPr>
          <p:nvPr>
            <p:ph idx="1"/>
          </p:nvPr>
        </p:nvSpPr>
        <p:spPr>
          <a:xfrm>
            <a:off x="533400" y="1828800"/>
            <a:ext cx="8229600" cy="4648200"/>
          </a:xfrm>
        </p:spPr>
        <p:txBody>
          <a:bodyPr/>
          <a:lstStyle/>
          <a:p>
            <a:pPr algn="just" eaLnBrk="1" hangingPunct="1">
              <a:buClr>
                <a:srgbClr val="33CC33"/>
              </a:buClr>
            </a:pPr>
            <a:r>
              <a:rPr lang="en-US">
                <a:solidFill>
                  <a:schemeClr val="bg1"/>
                </a:solidFill>
                <a:latin typeface="Arial" charset="0"/>
                <a:cs typeface="Arial" charset="0"/>
              </a:rPr>
              <a:t>If the non-protein part is a metal ion such as Cu</a:t>
            </a:r>
            <a:r>
              <a:rPr lang="en-US" baseline="30000">
                <a:solidFill>
                  <a:schemeClr val="bg1"/>
                </a:solidFill>
                <a:latin typeface="Arial" charset="0"/>
                <a:cs typeface="Arial" charset="0"/>
              </a:rPr>
              <a:t>2+</a:t>
            </a:r>
            <a:r>
              <a:rPr lang="en-US">
                <a:solidFill>
                  <a:schemeClr val="bg1"/>
                </a:solidFill>
                <a:latin typeface="Arial" charset="0"/>
                <a:cs typeface="Arial" charset="0"/>
              </a:rPr>
              <a:t>, Fe</a:t>
            </a:r>
            <a:r>
              <a:rPr lang="en-US" baseline="30000">
                <a:solidFill>
                  <a:schemeClr val="bg1"/>
                </a:solidFill>
                <a:latin typeface="Arial" charset="0"/>
                <a:cs typeface="Arial" charset="0"/>
              </a:rPr>
              <a:t>3+</a:t>
            </a:r>
            <a:r>
              <a:rPr lang="en-US">
                <a:solidFill>
                  <a:schemeClr val="bg1"/>
                </a:solidFill>
                <a:latin typeface="Arial" charset="0"/>
                <a:cs typeface="Arial" charset="0"/>
              </a:rPr>
              <a:t>, Zn</a:t>
            </a:r>
            <a:r>
              <a:rPr lang="en-US" baseline="30000">
                <a:solidFill>
                  <a:schemeClr val="bg1"/>
                </a:solidFill>
                <a:latin typeface="Arial" charset="0"/>
                <a:cs typeface="Arial" charset="0"/>
              </a:rPr>
              <a:t>2+</a:t>
            </a:r>
            <a:r>
              <a:rPr lang="en-US">
                <a:solidFill>
                  <a:schemeClr val="bg1"/>
                </a:solidFill>
                <a:latin typeface="Arial" charset="0"/>
                <a:cs typeface="Arial" charset="0"/>
              </a:rPr>
              <a:t>, etc., it is called </a:t>
            </a:r>
            <a:r>
              <a:rPr lang="en-US">
                <a:solidFill>
                  <a:srgbClr val="33CC33"/>
                </a:solidFill>
                <a:latin typeface="Arial" charset="0"/>
                <a:cs typeface="Arial" charset="0"/>
              </a:rPr>
              <a:t>cofactor</a:t>
            </a:r>
            <a:endParaRPr lang="en-US">
              <a:latin typeface="Arial" charset="0"/>
              <a:cs typeface="Arial" charset="0"/>
            </a:endParaRPr>
          </a:p>
          <a:p>
            <a:pPr algn="just" eaLnBrk="1" hangingPunct="1">
              <a:buClr>
                <a:srgbClr val="33CC33"/>
              </a:buClr>
            </a:pPr>
            <a:r>
              <a:rPr lang="en-US">
                <a:solidFill>
                  <a:srgbClr val="FF9900"/>
                </a:solidFill>
                <a:latin typeface="Arial" charset="0"/>
                <a:cs typeface="Arial" charset="0"/>
              </a:rPr>
              <a:t>If small organic molecules, known as </a:t>
            </a:r>
            <a:r>
              <a:rPr lang="en-US">
                <a:solidFill>
                  <a:srgbClr val="33CC33"/>
                </a:solidFill>
                <a:latin typeface="Arial" charset="0"/>
                <a:cs typeface="Arial" charset="0"/>
              </a:rPr>
              <a:t>coenzymes</a:t>
            </a:r>
            <a:r>
              <a:rPr lang="en-US">
                <a:solidFill>
                  <a:srgbClr val="FF9900"/>
                </a:solidFill>
                <a:latin typeface="Arial" charset="0"/>
                <a:cs typeface="Arial" charset="0"/>
              </a:rPr>
              <a:t> such as NAD</a:t>
            </a:r>
            <a:r>
              <a:rPr lang="en-US" baseline="30000">
                <a:solidFill>
                  <a:srgbClr val="FF9900"/>
                </a:solidFill>
                <a:latin typeface="Arial" charset="0"/>
                <a:cs typeface="Arial" charset="0"/>
              </a:rPr>
              <a:t>+</a:t>
            </a:r>
          </a:p>
          <a:p>
            <a:pPr lvl="1" algn="just" eaLnBrk="1" hangingPunct="1">
              <a:buClr>
                <a:srgbClr val="33CC33"/>
              </a:buClr>
            </a:pPr>
            <a:r>
              <a:rPr lang="en-US" sz="3200">
                <a:solidFill>
                  <a:schemeClr val="bg1"/>
                </a:solidFill>
                <a:latin typeface="Arial" charset="0"/>
                <a:cs typeface="Arial" charset="0"/>
              </a:rPr>
              <a:t>Prosthetic groups</a:t>
            </a:r>
          </a:p>
          <a:p>
            <a:pPr lvl="1" algn="just" eaLnBrk="1" hangingPunct="1">
              <a:buClr>
                <a:srgbClr val="33CC33"/>
              </a:buClr>
            </a:pPr>
            <a:r>
              <a:rPr lang="en-US" sz="3200">
                <a:solidFill>
                  <a:schemeClr val="bg1"/>
                </a:solidFill>
                <a:latin typeface="Arial" charset="0"/>
                <a:cs typeface="Arial" charset="0"/>
              </a:rPr>
              <a:t>Cosubstrates</a:t>
            </a:r>
          </a:p>
          <a:p>
            <a:pPr algn="just" eaLnBrk="1" hangingPunct="1">
              <a:buClr>
                <a:srgbClr val="33CC33"/>
              </a:buClr>
            </a:pPr>
            <a:endParaRPr lang="en-US">
              <a:solidFill>
                <a:srgbClr val="33CC33"/>
              </a:solidFill>
              <a:latin typeface="Arial" charset="0"/>
              <a:cs typeface="Arial" charset="0"/>
            </a:endParaRPr>
          </a:p>
          <a:p>
            <a:pPr algn="just" eaLnBrk="1" hangingPunct="1">
              <a:buClr>
                <a:srgbClr val="33CC33"/>
              </a:buClr>
              <a:buFont typeface="Arial" charset="0"/>
              <a:buNone/>
            </a:pPr>
            <a:endParaRPr lang="en-US">
              <a:solidFill>
                <a:srgbClr val="33CC33"/>
              </a:solidFill>
              <a:latin typeface="Arial"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fade">
                                      <p:cBhvr>
                                        <p:cTn id="7" dur="1000"/>
                                        <p:tgtEl>
                                          <p:spTgt spid="233475">
                                            <p:txEl>
                                              <p:pRg st="0" end="0"/>
                                            </p:txEl>
                                          </p:spTgt>
                                        </p:tgtEl>
                                      </p:cBhvr>
                                    </p:animEffect>
                                    <p:anim calcmode="lin" valueType="num">
                                      <p:cBhvr>
                                        <p:cTn id="8" dur="1000" fill="hold"/>
                                        <p:tgtEl>
                                          <p:spTgt spid="2334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34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3475">
                                            <p:txEl>
                                              <p:pRg st="1" end="1"/>
                                            </p:txEl>
                                          </p:spTgt>
                                        </p:tgtEl>
                                        <p:attrNameLst>
                                          <p:attrName>style.visibility</p:attrName>
                                        </p:attrNameLst>
                                      </p:cBhvr>
                                      <p:to>
                                        <p:strVal val="visible"/>
                                      </p:to>
                                    </p:set>
                                    <p:animEffect transition="in" filter="fade">
                                      <p:cBhvr>
                                        <p:cTn id="14" dur="1000"/>
                                        <p:tgtEl>
                                          <p:spTgt spid="233475">
                                            <p:txEl>
                                              <p:pRg st="1" end="1"/>
                                            </p:txEl>
                                          </p:spTgt>
                                        </p:tgtEl>
                                      </p:cBhvr>
                                    </p:animEffect>
                                    <p:anim calcmode="lin" valueType="num">
                                      <p:cBhvr>
                                        <p:cTn id="15" dur="1000" fill="hold"/>
                                        <p:tgtEl>
                                          <p:spTgt spid="2334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3475">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33475">
                                            <p:txEl>
                                              <p:pRg st="2" end="2"/>
                                            </p:txEl>
                                          </p:spTgt>
                                        </p:tgtEl>
                                        <p:attrNameLst>
                                          <p:attrName>style.visibility</p:attrName>
                                        </p:attrNameLst>
                                      </p:cBhvr>
                                      <p:to>
                                        <p:strVal val="visible"/>
                                      </p:to>
                                    </p:set>
                                    <p:animEffect transition="in" filter="fade">
                                      <p:cBhvr>
                                        <p:cTn id="19" dur="1000"/>
                                        <p:tgtEl>
                                          <p:spTgt spid="233475">
                                            <p:txEl>
                                              <p:pRg st="2" end="2"/>
                                            </p:txEl>
                                          </p:spTgt>
                                        </p:tgtEl>
                                      </p:cBhvr>
                                    </p:animEffect>
                                    <p:anim calcmode="lin" valueType="num">
                                      <p:cBhvr>
                                        <p:cTn id="20" dur="1000" fill="hold"/>
                                        <p:tgtEl>
                                          <p:spTgt spid="2334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33475">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233475">
                                            <p:txEl>
                                              <p:pRg st="3" end="3"/>
                                            </p:txEl>
                                          </p:spTgt>
                                        </p:tgtEl>
                                        <p:attrNameLst>
                                          <p:attrName>style.visibility</p:attrName>
                                        </p:attrNameLst>
                                      </p:cBhvr>
                                      <p:to>
                                        <p:strVal val="visible"/>
                                      </p:to>
                                    </p:set>
                                    <p:animEffect transition="in" filter="fade">
                                      <p:cBhvr>
                                        <p:cTn id="24" dur="1000"/>
                                        <p:tgtEl>
                                          <p:spTgt spid="233475">
                                            <p:txEl>
                                              <p:pRg st="3" end="3"/>
                                            </p:txEl>
                                          </p:spTgt>
                                        </p:tgtEl>
                                      </p:cBhvr>
                                    </p:animEffect>
                                    <p:anim calcmode="lin" valueType="num">
                                      <p:cBhvr>
                                        <p:cTn id="25" dur="1000" fill="hold"/>
                                        <p:tgtEl>
                                          <p:spTgt spid="2334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334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solidFill>
                  <a:srgbClr val="FFFF00"/>
                </a:solidFill>
                <a:latin typeface="Arial" charset="0"/>
              </a:rPr>
              <a:t>Coenzymes</a:t>
            </a:r>
          </a:p>
        </p:txBody>
      </p:sp>
      <p:sp>
        <p:nvSpPr>
          <p:cNvPr id="3" name="Content Placeholder 2"/>
          <p:cNvSpPr>
            <a:spLocks noGrp="1"/>
          </p:cNvSpPr>
          <p:nvPr>
            <p:ph idx="1"/>
          </p:nvPr>
        </p:nvSpPr>
        <p:spPr/>
        <p:txBody>
          <a:bodyPr rtlCol="0">
            <a:normAutofit/>
          </a:bodyPr>
          <a:lstStyle/>
          <a:p>
            <a:pPr algn="just" eaLnBrk="1" fontAlgn="auto" hangingPunct="1">
              <a:spcAft>
                <a:spcPts val="0"/>
              </a:spcAft>
              <a:buClr>
                <a:srgbClr val="33CC33"/>
              </a:buClr>
              <a:buFont typeface="Arial" pitchFamily="34" charset="0"/>
              <a:buChar char="•"/>
              <a:defRPr/>
            </a:pPr>
            <a:r>
              <a:rPr lang="en-US" dirty="0" smtClean="0">
                <a:solidFill>
                  <a:schemeClr val="bg1"/>
                </a:solidFill>
                <a:ea typeface="+mn-ea"/>
                <a:cs typeface="Arial" pitchFamily="34" charset="0"/>
              </a:rPr>
              <a:t>Coenzymes that are permanently associated with an enzyme known as </a:t>
            </a:r>
            <a:r>
              <a:rPr lang="en-US" dirty="0" smtClean="0">
                <a:solidFill>
                  <a:srgbClr val="33CC33"/>
                </a:solidFill>
                <a:ea typeface="+mn-ea"/>
                <a:cs typeface="Arial" pitchFamily="34" charset="0"/>
              </a:rPr>
              <a:t>prosthetic groups </a:t>
            </a:r>
            <a:r>
              <a:rPr lang="en-US" b="0" dirty="0" smtClean="0">
                <a:solidFill>
                  <a:schemeClr val="bg1"/>
                </a:solidFill>
                <a:ea typeface="+mn-ea"/>
                <a:cs typeface="Arial" pitchFamily="34" charset="0"/>
              </a:rPr>
              <a:t>e.g. FAD</a:t>
            </a:r>
          </a:p>
          <a:p>
            <a:pPr algn="just" eaLnBrk="1" fontAlgn="auto" hangingPunct="1">
              <a:spcAft>
                <a:spcPts val="0"/>
              </a:spcAft>
              <a:buClr>
                <a:srgbClr val="33CC33"/>
              </a:buClr>
              <a:buFont typeface="Arial" pitchFamily="34" charset="0"/>
              <a:buNone/>
              <a:defRPr/>
            </a:pPr>
            <a:endParaRPr lang="en-US" dirty="0" smtClean="0">
              <a:solidFill>
                <a:srgbClr val="33CC33"/>
              </a:solidFill>
              <a:ea typeface="+mn-ea"/>
              <a:cs typeface="Arial" pitchFamily="34" charset="0"/>
            </a:endParaRPr>
          </a:p>
          <a:p>
            <a:pPr algn="just" eaLnBrk="1" fontAlgn="auto" hangingPunct="1">
              <a:spcAft>
                <a:spcPts val="0"/>
              </a:spcAft>
              <a:buClr>
                <a:srgbClr val="33CC33"/>
              </a:buClr>
              <a:buFont typeface="Arial" pitchFamily="34" charset="0"/>
              <a:buChar char="•"/>
              <a:defRPr/>
            </a:pPr>
            <a:r>
              <a:rPr lang="en-US" dirty="0" smtClean="0">
                <a:solidFill>
                  <a:schemeClr val="accent6"/>
                </a:solidFill>
                <a:ea typeface="+mn-ea"/>
                <a:cs typeface="Arial" pitchFamily="34" charset="0"/>
              </a:rPr>
              <a:t>Coenzymes that only temporarily associate with an enzyme known as </a:t>
            </a:r>
            <a:r>
              <a:rPr lang="en-US" dirty="0" err="1" smtClean="0">
                <a:solidFill>
                  <a:srgbClr val="33CC33"/>
                </a:solidFill>
                <a:ea typeface="+mn-ea"/>
                <a:cs typeface="Arial" pitchFamily="34" charset="0"/>
              </a:rPr>
              <a:t>cosubstrates</a:t>
            </a:r>
            <a:r>
              <a:rPr lang="en-US" dirty="0" smtClean="0">
                <a:solidFill>
                  <a:srgbClr val="33CC33"/>
                </a:solidFill>
                <a:ea typeface="+mn-ea"/>
                <a:cs typeface="Arial" pitchFamily="34" charset="0"/>
              </a:rPr>
              <a:t> </a:t>
            </a:r>
            <a:r>
              <a:rPr lang="en-US" b="0" dirty="0" smtClean="0">
                <a:solidFill>
                  <a:srgbClr val="FFC000"/>
                </a:solidFill>
                <a:ea typeface="+mn-ea"/>
                <a:cs typeface="Arial" pitchFamily="34" charset="0"/>
              </a:rPr>
              <a:t>e.g. NAD</a:t>
            </a:r>
          </a:p>
          <a:p>
            <a:pPr algn="just" eaLnBrk="1" fontAlgn="auto" hangingPunct="1">
              <a:spcAft>
                <a:spcPts val="0"/>
              </a:spcAft>
              <a:buClr>
                <a:srgbClr val="33CC33"/>
              </a:buClr>
              <a:buFont typeface="Arial" pitchFamily="34" charset="0"/>
              <a:buNone/>
              <a:defRPr/>
            </a:pPr>
            <a:endParaRPr lang="en-US" dirty="0" smtClean="0">
              <a:solidFill>
                <a:srgbClr val="33CC33"/>
              </a:solidFill>
              <a:ea typeface="+mn-ea"/>
              <a:cs typeface="Arial" pitchFamily="34" charset="0"/>
            </a:endParaRPr>
          </a:p>
          <a:p>
            <a:pPr eaLnBrk="1" fontAlgn="auto" hangingPunct="1">
              <a:spcAft>
                <a:spcPts val="0"/>
              </a:spcAft>
              <a:buFont typeface="Arial" pitchFamily="34" charset="0"/>
              <a:buChar char="•"/>
              <a:defRPr/>
            </a:pPr>
            <a:endParaRPr lang="en-US" dirty="0" smtClean="0">
              <a:ea typeface="+mn-ea"/>
              <a:cs typeface="Arial" pitchFamily="34" charset="0"/>
            </a:endParaRPr>
          </a:p>
        </p:txBody>
      </p:sp>
      <p:sp>
        <p:nvSpPr>
          <p:cNvPr id="4" name="TextBox 3"/>
          <p:cNvSpPr txBox="1"/>
          <p:nvPr/>
        </p:nvSpPr>
        <p:spPr>
          <a:xfrm>
            <a:off x="488950" y="5549900"/>
            <a:ext cx="8274050" cy="1384300"/>
          </a:xfrm>
          <a:prstGeom prst="rect">
            <a:avLst/>
          </a:prstGeom>
          <a:noFill/>
        </p:spPr>
        <p:txBody>
          <a:bodyPr wrap="none">
            <a:spAutoFit/>
          </a:bodyPr>
          <a:lstStyle/>
          <a:p>
            <a:pPr fontAlgn="auto">
              <a:spcBef>
                <a:spcPts val="0"/>
              </a:spcBef>
              <a:spcAft>
                <a:spcPts val="0"/>
              </a:spcAft>
              <a:defRPr/>
            </a:pPr>
            <a:r>
              <a:rPr lang="en-US" sz="2800" b="1" dirty="0" err="1">
                <a:solidFill>
                  <a:schemeClr val="bg1"/>
                </a:solidFill>
                <a:effectLst>
                  <a:outerShdw blurRad="38100" dist="38100" dir="2700000" algn="tl">
                    <a:srgbClr val="000000"/>
                  </a:outerShdw>
                </a:effectLst>
                <a:latin typeface="Arial" pitchFamily="34" charset="0"/>
                <a:ea typeface="+mn-ea"/>
                <a:cs typeface="Arial" pitchFamily="34" charset="0"/>
              </a:rPr>
              <a:t>Apoenzyme</a:t>
            </a:r>
            <a:r>
              <a:rPr lang="en-US" sz="2800" b="1" dirty="0">
                <a:solidFill>
                  <a:schemeClr val="bg1"/>
                </a:solidFill>
                <a:effectLst>
                  <a:outerShdw blurRad="38100" dist="38100" dir="2700000" algn="tl">
                    <a:srgbClr val="000000"/>
                  </a:outerShdw>
                </a:effectLst>
                <a:latin typeface="Arial" pitchFamily="34" charset="0"/>
                <a:ea typeface="+mn-ea"/>
                <a:cs typeface="Arial" pitchFamily="34" charset="0"/>
              </a:rPr>
              <a:t> (inactive) + Cofactor/coenzyme =</a:t>
            </a:r>
          </a:p>
          <a:p>
            <a:pPr fontAlgn="auto">
              <a:spcBef>
                <a:spcPts val="0"/>
              </a:spcBef>
              <a:spcAft>
                <a:spcPts val="0"/>
              </a:spcAft>
              <a:defRPr/>
            </a:pPr>
            <a:r>
              <a:rPr lang="en-US" sz="2800" b="1" dirty="0">
                <a:effectLst>
                  <a:outerShdw blurRad="38100" dist="38100" dir="2700000" algn="tl">
                    <a:srgbClr val="000000"/>
                  </a:outerShdw>
                </a:effectLst>
                <a:latin typeface="Arial" pitchFamily="34" charset="0"/>
                <a:ea typeface="+mn-ea"/>
                <a:cs typeface="Arial" pitchFamily="34" charset="0"/>
              </a:rPr>
              <a:t>					</a:t>
            </a:r>
            <a:r>
              <a:rPr lang="en-US" sz="2800" b="1" dirty="0" err="1">
                <a:solidFill>
                  <a:srgbClr val="33CC33"/>
                </a:solidFill>
                <a:effectLst>
                  <a:outerShdw blurRad="38100" dist="38100" dir="2700000" algn="tl">
                    <a:srgbClr val="000000"/>
                  </a:outerShdw>
                </a:effectLst>
                <a:latin typeface="Arial" pitchFamily="34" charset="0"/>
                <a:ea typeface="+mn-ea"/>
                <a:cs typeface="Arial" pitchFamily="34" charset="0"/>
              </a:rPr>
              <a:t>Holoenzyme</a:t>
            </a:r>
            <a:r>
              <a:rPr lang="en-US" sz="2800" b="1" dirty="0">
                <a:solidFill>
                  <a:srgbClr val="33CC33"/>
                </a:solidFill>
                <a:effectLst>
                  <a:outerShdw blurRad="38100" dist="38100" dir="2700000" algn="tl">
                    <a:srgbClr val="000000"/>
                  </a:outerShdw>
                </a:effectLst>
                <a:latin typeface="Arial" pitchFamily="34" charset="0"/>
                <a:ea typeface="+mn-ea"/>
                <a:cs typeface="Arial" pitchFamily="34" charset="0"/>
              </a:rPr>
              <a:t> (active)</a:t>
            </a:r>
          </a:p>
          <a:p>
            <a:pPr fontAlgn="auto">
              <a:spcBef>
                <a:spcPts val="0"/>
              </a:spcBef>
              <a:spcAft>
                <a:spcPts val="0"/>
              </a:spcAft>
              <a:defRPr/>
            </a:pPr>
            <a:endParaRPr lang="en-US" sz="2800" dirty="0">
              <a:latin typeface="Arial" pitchFamily="34" charset="0"/>
              <a:ea typeface="+mn-ea"/>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990600" y="76200"/>
            <a:ext cx="7162800" cy="1524000"/>
          </a:xfrm>
        </p:spPr>
        <p:txBody>
          <a:bodyPr>
            <a:norm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Ribozymes, Isoenzymes and zymogens</a:t>
            </a:r>
          </a:p>
        </p:txBody>
      </p:sp>
      <p:sp>
        <p:nvSpPr>
          <p:cNvPr id="234499" name="Rectangle 3"/>
          <p:cNvSpPr>
            <a:spLocks noGrp="1" noChangeArrowheads="1"/>
          </p:cNvSpPr>
          <p:nvPr>
            <p:ph idx="1"/>
          </p:nvPr>
        </p:nvSpPr>
        <p:spPr>
          <a:xfrm>
            <a:off x="533400" y="1905000"/>
            <a:ext cx="8229600" cy="4419600"/>
          </a:xfrm>
        </p:spPr>
        <p:txBody>
          <a:bodyPr rtlCol="0">
            <a:normAutofit fontScale="92500" lnSpcReduction="20000"/>
          </a:bodyPr>
          <a:lstStyle/>
          <a:p>
            <a:pPr eaLnBrk="1" fontAlgn="auto" hangingPunct="1">
              <a:spcAft>
                <a:spcPts val="0"/>
              </a:spcAft>
              <a:buClr>
                <a:srgbClr val="33CC33"/>
              </a:buClr>
              <a:buFont typeface="Arial" pitchFamily="34" charset="0"/>
              <a:buChar char="•"/>
              <a:defRPr/>
            </a:pPr>
            <a:r>
              <a:rPr lang="en-US" dirty="0" err="1" smtClean="0">
                <a:solidFill>
                  <a:srgbClr val="33CC33"/>
                </a:solidFill>
                <a:ea typeface="+mn-ea"/>
                <a:cs typeface="Arial" pitchFamily="34" charset="0"/>
              </a:rPr>
              <a:t>Ribozymes</a:t>
            </a:r>
            <a:r>
              <a:rPr lang="en-US" dirty="0" smtClean="0">
                <a:solidFill>
                  <a:srgbClr val="33CC33"/>
                </a:solidFill>
                <a:ea typeface="+mn-ea"/>
                <a:cs typeface="Arial" pitchFamily="34" charset="0"/>
              </a:rPr>
              <a:t> </a:t>
            </a:r>
            <a:r>
              <a:rPr lang="en-US" dirty="0" smtClean="0">
                <a:solidFill>
                  <a:schemeClr val="bg1"/>
                </a:solidFill>
                <a:ea typeface="+mn-ea"/>
                <a:cs typeface="Arial" pitchFamily="34" charset="0"/>
              </a:rPr>
              <a:t>are RNAs with enzyme activity </a:t>
            </a:r>
          </a:p>
          <a:p>
            <a:pPr eaLnBrk="1" fontAlgn="auto" hangingPunct="1">
              <a:spcAft>
                <a:spcPts val="0"/>
              </a:spcAft>
              <a:buClr>
                <a:srgbClr val="33CC33"/>
              </a:buClr>
              <a:buFont typeface="Arial" pitchFamily="34" charset="0"/>
              <a:buNone/>
              <a:defRPr/>
            </a:pPr>
            <a:endParaRPr lang="en-US" dirty="0" smtClean="0">
              <a:solidFill>
                <a:schemeClr val="bg1"/>
              </a:solidFill>
              <a:ea typeface="+mn-ea"/>
              <a:cs typeface="Arial" pitchFamily="34" charset="0"/>
            </a:endParaRPr>
          </a:p>
          <a:p>
            <a:pPr eaLnBrk="1" fontAlgn="auto" hangingPunct="1">
              <a:spcAft>
                <a:spcPts val="0"/>
              </a:spcAft>
              <a:buClr>
                <a:srgbClr val="33CC33"/>
              </a:buClr>
              <a:buFont typeface="Arial" pitchFamily="34" charset="0"/>
              <a:buChar char="•"/>
              <a:defRPr/>
            </a:pPr>
            <a:r>
              <a:rPr lang="en-US" dirty="0" err="1" smtClean="0">
                <a:solidFill>
                  <a:srgbClr val="33CC33"/>
                </a:solidFill>
                <a:ea typeface="+mn-ea"/>
                <a:cs typeface="Arial" pitchFamily="34" charset="0"/>
              </a:rPr>
              <a:t>Isoenzymes</a:t>
            </a:r>
            <a:r>
              <a:rPr lang="en-US" dirty="0" smtClean="0">
                <a:ea typeface="+mn-ea"/>
                <a:cs typeface="Arial" pitchFamily="34" charset="0"/>
              </a:rPr>
              <a:t> </a:t>
            </a:r>
            <a:r>
              <a:rPr lang="en-US" dirty="0" smtClean="0">
                <a:solidFill>
                  <a:schemeClr val="accent4"/>
                </a:solidFill>
                <a:ea typeface="+mn-ea"/>
                <a:cs typeface="Arial" pitchFamily="34" charset="0"/>
              </a:rPr>
              <a:t>are enzymes that catalyze the same chemical reaction but they have slightly different structures</a:t>
            </a:r>
          </a:p>
          <a:p>
            <a:pPr eaLnBrk="1" fontAlgn="auto" hangingPunct="1">
              <a:spcAft>
                <a:spcPts val="0"/>
              </a:spcAft>
              <a:buClr>
                <a:srgbClr val="33CC33"/>
              </a:buClr>
              <a:buFont typeface="Arial" pitchFamily="34" charset="0"/>
              <a:buChar char="•"/>
              <a:defRPr/>
            </a:pPr>
            <a:endParaRPr lang="en-US" dirty="0" smtClean="0">
              <a:solidFill>
                <a:schemeClr val="accent4"/>
              </a:solidFill>
              <a:ea typeface="+mn-ea"/>
              <a:cs typeface="Arial" pitchFamily="34" charset="0"/>
            </a:endParaRPr>
          </a:p>
          <a:p>
            <a:pPr eaLnBrk="1" fontAlgn="auto" hangingPunct="1">
              <a:spcAft>
                <a:spcPts val="0"/>
              </a:spcAft>
              <a:buClr>
                <a:srgbClr val="33CC33"/>
              </a:buClr>
              <a:buFont typeface="Arial" pitchFamily="34" charset="0"/>
              <a:buChar char="•"/>
              <a:defRPr/>
            </a:pPr>
            <a:r>
              <a:rPr lang="en-US" dirty="0" smtClean="0">
                <a:solidFill>
                  <a:srgbClr val="00B050"/>
                </a:solidFill>
                <a:ea typeface="+mn-ea"/>
                <a:cs typeface="Arial" pitchFamily="34" charset="0"/>
              </a:rPr>
              <a:t>Zymogens </a:t>
            </a:r>
            <a:r>
              <a:rPr lang="en-US" dirty="0" smtClean="0">
                <a:solidFill>
                  <a:schemeClr val="bg1"/>
                </a:solidFill>
                <a:ea typeface="+mn-ea"/>
                <a:cs typeface="Arial" pitchFamily="34" charset="0"/>
              </a:rPr>
              <a:t>are inactive enzyme precursors that require a biochemical change to become active e.g. cleavage of a peptide blocking the active site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fade">
                                      <p:cBhvr>
                                        <p:cTn id="7" dur="1000"/>
                                        <p:tgtEl>
                                          <p:spTgt spid="234499">
                                            <p:txEl>
                                              <p:pRg st="0" end="0"/>
                                            </p:txEl>
                                          </p:spTgt>
                                        </p:tgtEl>
                                      </p:cBhvr>
                                    </p:animEffect>
                                    <p:anim calcmode="lin" valueType="num">
                                      <p:cBhvr>
                                        <p:cTn id="8" dur="10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44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34499">
                                            <p:txEl>
                                              <p:pRg st="2" end="2"/>
                                            </p:txEl>
                                          </p:spTgt>
                                        </p:tgtEl>
                                        <p:attrNameLst>
                                          <p:attrName>style.visibility</p:attrName>
                                        </p:attrNameLst>
                                      </p:cBhvr>
                                      <p:to>
                                        <p:strVal val="visible"/>
                                      </p:to>
                                    </p:set>
                                    <p:animEffect transition="in" filter="fade">
                                      <p:cBhvr>
                                        <p:cTn id="14" dur="1000"/>
                                        <p:tgtEl>
                                          <p:spTgt spid="234499">
                                            <p:txEl>
                                              <p:pRg st="2" end="2"/>
                                            </p:txEl>
                                          </p:spTgt>
                                        </p:tgtEl>
                                      </p:cBhvr>
                                    </p:animEffect>
                                    <p:anim calcmode="lin" valueType="num">
                                      <p:cBhvr>
                                        <p:cTn id="15" dur="1000" fill="hold"/>
                                        <p:tgtEl>
                                          <p:spTgt spid="2344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44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34499">
                                            <p:txEl>
                                              <p:pRg st="4" end="4"/>
                                            </p:txEl>
                                          </p:spTgt>
                                        </p:tgtEl>
                                        <p:attrNameLst>
                                          <p:attrName>style.visibility</p:attrName>
                                        </p:attrNameLst>
                                      </p:cBhvr>
                                      <p:to>
                                        <p:strVal val="visible"/>
                                      </p:to>
                                    </p:set>
                                    <p:animEffect transition="in" filter="fade">
                                      <p:cBhvr>
                                        <p:cTn id="21" dur="1000"/>
                                        <p:tgtEl>
                                          <p:spTgt spid="234499">
                                            <p:txEl>
                                              <p:pRg st="4" end="4"/>
                                            </p:txEl>
                                          </p:spTgt>
                                        </p:tgtEl>
                                      </p:cBhvr>
                                    </p:animEffect>
                                    <p:anim calcmode="lin" valueType="num">
                                      <p:cBhvr>
                                        <p:cTn id="22" dur="1000" fill="hold"/>
                                        <p:tgtEl>
                                          <p:spTgt spid="23449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344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304800" y="381000"/>
            <a:ext cx="8458200" cy="1143000"/>
          </a:xfrm>
        </p:spPr>
        <p:txBody>
          <a:bodyPr>
            <a:no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Enzymes decrease activation energy of a reaction</a:t>
            </a:r>
          </a:p>
        </p:txBody>
      </p:sp>
      <p:sp>
        <p:nvSpPr>
          <p:cNvPr id="227331" name="Rectangle 3"/>
          <p:cNvSpPr>
            <a:spLocks noGrp="1" noChangeArrowheads="1"/>
          </p:cNvSpPr>
          <p:nvPr>
            <p:ph idx="1"/>
          </p:nvPr>
        </p:nvSpPr>
        <p:spPr>
          <a:xfrm>
            <a:off x="533400" y="1828800"/>
            <a:ext cx="8382000" cy="4724400"/>
          </a:xfrm>
        </p:spPr>
        <p:txBody>
          <a:bodyPr rtlCol="0">
            <a:normAutofit lnSpcReduction="10000"/>
          </a:bodyPr>
          <a:lstStyle/>
          <a:p>
            <a:pPr algn="just" eaLnBrk="1" fontAlgn="auto" hangingPunct="1">
              <a:spcAft>
                <a:spcPts val="0"/>
              </a:spcAft>
              <a:buClr>
                <a:srgbClr val="33CC33"/>
              </a:buClr>
              <a:buFont typeface="Arial" pitchFamily="34" charset="0"/>
              <a:buChar char="•"/>
              <a:defRPr/>
            </a:pPr>
            <a:r>
              <a:rPr lang="en-US" dirty="0" smtClean="0">
                <a:solidFill>
                  <a:schemeClr val="bg1"/>
                </a:solidFill>
                <a:ea typeface="+mn-ea"/>
                <a:cs typeface="Arial" pitchFamily="34" charset="0"/>
              </a:rPr>
              <a:t>In every chemical reaction, the reactants pass through a </a:t>
            </a:r>
            <a:r>
              <a:rPr lang="en-US" u="sng" dirty="0" smtClean="0">
                <a:solidFill>
                  <a:srgbClr val="33CC33"/>
                </a:solidFill>
                <a:ea typeface="+mn-ea"/>
                <a:cs typeface="Arial" pitchFamily="34" charset="0"/>
              </a:rPr>
              <a:t>transition state</a:t>
            </a:r>
            <a:r>
              <a:rPr lang="en-US" u="sng" dirty="0" smtClean="0">
                <a:ea typeface="+mn-ea"/>
                <a:cs typeface="Arial" pitchFamily="34" charset="0"/>
              </a:rPr>
              <a:t> </a:t>
            </a:r>
            <a:r>
              <a:rPr lang="en-US" dirty="0" smtClean="0">
                <a:solidFill>
                  <a:schemeClr val="bg1"/>
                </a:solidFill>
                <a:ea typeface="+mn-ea"/>
                <a:cs typeface="Arial" pitchFamily="34" charset="0"/>
              </a:rPr>
              <a:t>that has greater energy than that of the reactants or products alone</a:t>
            </a:r>
          </a:p>
          <a:p>
            <a:pPr algn="just" eaLnBrk="1" fontAlgn="auto" hangingPunct="1">
              <a:spcAft>
                <a:spcPts val="0"/>
              </a:spcAft>
              <a:buClr>
                <a:srgbClr val="33CC33"/>
              </a:buClr>
              <a:buFont typeface="Arial" pitchFamily="34" charset="0"/>
              <a:buChar char="•"/>
              <a:defRPr/>
            </a:pPr>
            <a:r>
              <a:rPr lang="en-US" dirty="0" smtClean="0">
                <a:solidFill>
                  <a:srgbClr val="FF9900"/>
                </a:solidFill>
                <a:ea typeface="+mn-ea"/>
                <a:cs typeface="Arial" pitchFamily="34" charset="0"/>
              </a:rPr>
              <a:t>The difference in energy between the reactants and the transition state is called the </a:t>
            </a:r>
            <a:r>
              <a:rPr lang="en-US" u="sng" dirty="0" smtClean="0">
                <a:solidFill>
                  <a:srgbClr val="33CC33"/>
                </a:solidFill>
                <a:ea typeface="+mn-ea"/>
                <a:cs typeface="Arial" pitchFamily="34" charset="0"/>
              </a:rPr>
              <a:t>activation energy</a:t>
            </a:r>
          </a:p>
          <a:p>
            <a:pPr algn="just" eaLnBrk="1" fontAlgn="auto" hangingPunct="1">
              <a:spcAft>
                <a:spcPts val="0"/>
              </a:spcAft>
              <a:buClr>
                <a:srgbClr val="33CC33"/>
              </a:buClr>
              <a:buFont typeface="Arial" pitchFamily="34" charset="0"/>
              <a:buChar char="•"/>
              <a:defRPr/>
            </a:pPr>
            <a:r>
              <a:rPr lang="en-US" dirty="0" smtClean="0">
                <a:solidFill>
                  <a:schemeClr val="bg1"/>
                </a:solidFill>
                <a:ea typeface="+mn-ea"/>
                <a:cs typeface="Arial" pitchFamily="34" charset="0"/>
              </a:rPr>
              <a:t>If the activation energy is available then the reaction can proceed forming products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fade">
                                      <p:cBhvr>
                                        <p:cTn id="7" dur="1000"/>
                                        <p:tgtEl>
                                          <p:spTgt spid="227331">
                                            <p:txEl>
                                              <p:pRg st="0" end="0"/>
                                            </p:txEl>
                                          </p:spTgt>
                                        </p:tgtEl>
                                      </p:cBhvr>
                                    </p:animEffect>
                                    <p:anim calcmode="lin" valueType="num">
                                      <p:cBhvr>
                                        <p:cTn id="8" dur="1000" fill="hold"/>
                                        <p:tgtEl>
                                          <p:spTgt spid="227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73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7331">
                                            <p:txEl>
                                              <p:pRg st="1" end="1"/>
                                            </p:txEl>
                                          </p:spTgt>
                                        </p:tgtEl>
                                        <p:attrNameLst>
                                          <p:attrName>style.visibility</p:attrName>
                                        </p:attrNameLst>
                                      </p:cBhvr>
                                      <p:to>
                                        <p:strVal val="visible"/>
                                      </p:to>
                                    </p:set>
                                    <p:animEffect transition="in" filter="fade">
                                      <p:cBhvr>
                                        <p:cTn id="14" dur="1000"/>
                                        <p:tgtEl>
                                          <p:spTgt spid="227331">
                                            <p:txEl>
                                              <p:pRg st="1" end="1"/>
                                            </p:txEl>
                                          </p:spTgt>
                                        </p:tgtEl>
                                      </p:cBhvr>
                                    </p:animEffect>
                                    <p:anim calcmode="lin" valueType="num">
                                      <p:cBhvr>
                                        <p:cTn id="15" dur="1000" fill="hold"/>
                                        <p:tgtEl>
                                          <p:spTgt spid="2273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73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27331">
                                            <p:txEl>
                                              <p:pRg st="2" end="2"/>
                                            </p:txEl>
                                          </p:spTgt>
                                        </p:tgtEl>
                                        <p:attrNameLst>
                                          <p:attrName>style.visibility</p:attrName>
                                        </p:attrNameLst>
                                      </p:cBhvr>
                                      <p:to>
                                        <p:strVal val="visible"/>
                                      </p:to>
                                    </p:set>
                                    <p:animEffect transition="in" filter="fade">
                                      <p:cBhvr>
                                        <p:cTn id="21" dur="1000"/>
                                        <p:tgtEl>
                                          <p:spTgt spid="227331">
                                            <p:txEl>
                                              <p:pRg st="2" end="2"/>
                                            </p:txEl>
                                          </p:spTgt>
                                        </p:tgtEl>
                                      </p:cBhvr>
                                    </p:animEffect>
                                    <p:anim calcmode="lin" valueType="num">
                                      <p:cBhvr>
                                        <p:cTn id="22" dur="1000" fill="hold"/>
                                        <p:tgtEl>
                                          <p:spTgt spid="2273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73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8355" name="Rectangle 3"/>
          <p:cNvSpPr>
            <a:spLocks noGrp="1" noChangeArrowheads="1"/>
          </p:cNvSpPr>
          <p:nvPr>
            <p:ph idx="1"/>
          </p:nvPr>
        </p:nvSpPr>
        <p:spPr>
          <a:xfrm>
            <a:off x="457200" y="381000"/>
            <a:ext cx="8305800" cy="6324600"/>
          </a:xfrm>
        </p:spPr>
        <p:txBody>
          <a:bodyPr/>
          <a:lstStyle/>
          <a:p>
            <a:pPr algn="just" eaLnBrk="1" hangingPunct="1">
              <a:buClr>
                <a:srgbClr val="33CC33"/>
              </a:buClr>
            </a:pPr>
            <a:r>
              <a:rPr lang="en-US">
                <a:solidFill>
                  <a:schemeClr val="bg1"/>
                </a:solidFill>
                <a:latin typeface="Arial" charset="0"/>
                <a:cs typeface="Arial" charset="0"/>
              </a:rPr>
              <a:t>An enzyme reduces the </a:t>
            </a:r>
            <a:r>
              <a:rPr lang="en-US" u="sng">
                <a:solidFill>
                  <a:srgbClr val="33CC33"/>
                </a:solidFill>
                <a:latin typeface="Arial" charset="0"/>
                <a:cs typeface="Arial" charset="0"/>
              </a:rPr>
              <a:t>activation energy</a:t>
            </a:r>
            <a:r>
              <a:rPr lang="en-US" u="sng">
                <a:latin typeface="Arial" charset="0"/>
                <a:cs typeface="Arial" charset="0"/>
              </a:rPr>
              <a:t> </a:t>
            </a:r>
            <a:r>
              <a:rPr lang="en-US">
                <a:solidFill>
                  <a:schemeClr val="bg1"/>
                </a:solidFill>
                <a:latin typeface="Arial" charset="0"/>
                <a:cs typeface="Arial" charset="0"/>
              </a:rPr>
              <a:t>required for a reaction</a:t>
            </a:r>
          </a:p>
          <a:p>
            <a:pPr algn="just" eaLnBrk="1" hangingPunct="1">
              <a:buClr>
                <a:srgbClr val="33CC33"/>
              </a:buClr>
              <a:buFont typeface="Arial" charset="0"/>
              <a:buNone/>
            </a:pPr>
            <a:endParaRPr lang="en-US">
              <a:solidFill>
                <a:schemeClr val="bg1"/>
              </a:solidFill>
              <a:latin typeface="Arial" charset="0"/>
              <a:cs typeface="Arial" charset="0"/>
            </a:endParaRPr>
          </a:p>
          <a:p>
            <a:pPr algn="just" eaLnBrk="1" hangingPunct="1">
              <a:buClr>
                <a:srgbClr val="33CC33"/>
              </a:buClr>
            </a:pPr>
            <a:r>
              <a:rPr lang="en-US">
                <a:solidFill>
                  <a:srgbClr val="FF9900"/>
                </a:solidFill>
                <a:latin typeface="Arial" charset="0"/>
                <a:cs typeface="Arial" charset="0"/>
              </a:rPr>
              <a:t>It provides an alternative transition state of lower energy called the </a:t>
            </a:r>
            <a:r>
              <a:rPr lang="en-US" u="sng">
                <a:solidFill>
                  <a:srgbClr val="33CC33"/>
                </a:solidFill>
                <a:latin typeface="Arial" charset="0"/>
                <a:cs typeface="Arial" charset="0"/>
              </a:rPr>
              <a:t>enzyme-substrate complex</a:t>
            </a:r>
            <a:r>
              <a:rPr lang="en-US" u="sng">
                <a:solidFill>
                  <a:srgbClr val="FF9900"/>
                </a:solidFill>
                <a:latin typeface="Arial" charset="0"/>
                <a:cs typeface="Arial" charset="0"/>
              </a:rPr>
              <a:t> </a:t>
            </a:r>
            <a:r>
              <a:rPr lang="en-US">
                <a:solidFill>
                  <a:srgbClr val="FF9900"/>
                </a:solidFill>
                <a:latin typeface="Arial" charset="0"/>
                <a:cs typeface="Arial" charset="0"/>
              </a:rPr>
              <a:t>and thus speeds up the reaction</a:t>
            </a:r>
          </a:p>
          <a:p>
            <a:pPr algn="just" eaLnBrk="1" hangingPunct="1">
              <a:buClr>
                <a:srgbClr val="33CC33"/>
              </a:buClr>
            </a:pPr>
            <a:endParaRPr lang="en-US">
              <a:solidFill>
                <a:schemeClr val="bg1"/>
              </a:solidFill>
              <a:latin typeface="Arial" charset="0"/>
              <a:cs typeface="Arial" charset="0"/>
            </a:endParaRPr>
          </a:p>
          <a:p>
            <a:pPr algn="just" eaLnBrk="1" hangingPunct="1">
              <a:buClr>
                <a:srgbClr val="33CC33"/>
              </a:buClr>
            </a:pPr>
            <a:r>
              <a:rPr lang="en-US">
                <a:solidFill>
                  <a:schemeClr val="bg1"/>
                </a:solidFill>
                <a:latin typeface="Arial" charset="0"/>
                <a:cs typeface="Arial" charset="0"/>
              </a:rPr>
              <a:t>Enzymes decrease the activation energy but they do not alter the change in the </a:t>
            </a:r>
            <a:r>
              <a:rPr lang="en-US" u="sng">
                <a:solidFill>
                  <a:srgbClr val="33CC33"/>
                </a:solidFill>
                <a:latin typeface="Arial" charset="0"/>
                <a:cs typeface="Arial" charset="0"/>
              </a:rPr>
              <a:t>free energy (∆G)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fade">
                                      <p:cBhvr>
                                        <p:cTn id="7" dur="1000"/>
                                        <p:tgtEl>
                                          <p:spTgt spid="228355">
                                            <p:txEl>
                                              <p:pRg st="0" end="0"/>
                                            </p:txEl>
                                          </p:spTgt>
                                        </p:tgtEl>
                                      </p:cBhvr>
                                    </p:animEffect>
                                    <p:anim calcmode="lin" valueType="num">
                                      <p:cBhvr>
                                        <p:cTn id="8" dur="1000" fill="hold"/>
                                        <p:tgtEl>
                                          <p:spTgt spid="228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8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8355">
                                            <p:txEl>
                                              <p:pRg st="2" end="2"/>
                                            </p:txEl>
                                          </p:spTgt>
                                        </p:tgtEl>
                                        <p:attrNameLst>
                                          <p:attrName>style.visibility</p:attrName>
                                        </p:attrNameLst>
                                      </p:cBhvr>
                                      <p:to>
                                        <p:strVal val="visible"/>
                                      </p:to>
                                    </p:set>
                                    <p:animEffect transition="in" filter="fade">
                                      <p:cBhvr>
                                        <p:cTn id="14" dur="1000"/>
                                        <p:tgtEl>
                                          <p:spTgt spid="228355">
                                            <p:txEl>
                                              <p:pRg st="2" end="2"/>
                                            </p:txEl>
                                          </p:spTgt>
                                        </p:tgtEl>
                                      </p:cBhvr>
                                    </p:animEffect>
                                    <p:anim calcmode="lin" valueType="num">
                                      <p:cBhvr>
                                        <p:cTn id="15" dur="1000" fill="hold"/>
                                        <p:tgtEl>
                                          <p:spTgt spid="22835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8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28355">
                                            <p:txEl>
                                              <p:pRg st="4" end="4"/>
                                            </p:txEl>
                                          </p:spTgt>
                                        </p:tgtEl>
                                        <p:attrNameLst>
                                          <p:attrName>style.visibility</p:attrName>
                                        </p:attrNameLst>
                                      </p:cBhvr>
                                      <p:to>
                                        <p:strVal val="visible"/>
                                      </p:to>
                                    </p:set>
                                    <p:animEffect transition="in" filter="fade">
                                      <p:cBhvr>
                                        <p:cTn id="21" dur="1000"/>
                                        <p:tgtEl>
                                          <p:spTgt spid="228355">
                                            <p:txEl>
                                              <p:pRg st="4" end="4"/>
                                            </p:txEl>
                                          </p:spTgt>
                                        </p:tgtEl>
                                      </p:cBhvr>
                                    </p:animEffect>
                                    <p:anim calcmode="lin" valueType="num">
                                      <p:cBhvr>
                                        <p:cTn id="22" dur="1000" fill="hold"/>
                                        <p:tgtEl>
                                          <p:spTgt spid="22835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283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884363" y="304800"/>
            <a:ext cx="5308600" cy="1143000"/>
          </a:xfrm>
        </p:spPr>
        <p:txBody>
          <a:bodyPr>
            <a:normAutofit/>
          </a:bodyPr>
          <a:lstStyle/>
          <a:p>
            <a:pPr eaLnBrk="1" hangingPunct="1"/>
            <a:r>
              <a:rPr lang="en-US" sz="4000">
                <a:solidFill>
                  <a:srgbClr val="FFFF00"/>
                </a:solidFill>
                <a:effectLst>
                  <a:outerShdw blurRad="38100" dist="38100" dir="2700000" algn="tl">
                    <a:srgbClr val="000000"/>
                  </a:outerShdw>
                </a:effectLst>
                <a:latin typeface="Arial" charset="0"/>
              </a:rPr>
              <a:t>What are Enzymes?</a:t>
            </a:r>
          </a:p>
        </p:txBody>
      </p:sp>
      <p:sp>
        <p:nvSpPr>
          <p:cNvPr id="139267" name="Rectangle 3"/>
          <p:cNvSpPr>
            <a:spLocks noGrp="1" noChangeArrowheads="1"/>
          </p:cNvSpPr>
          <p:nvPr>
            <p:ph idx="1"/>
          </p:nvPr>
        </p:nvSpPr>
        <p:spPr>
          <a:xfrm>
            <a:off x="228600" y="1676400"/>
            <a:ext cx="8610600" cy="4724400"/>
          </a:xfrm>
        </p:spPr>
        <p:txBody>
          <a:bodyPr rtlCol="0">
            <a:normAutofit/>
          </a:bodyPr>
          <a:lstStyle/>
          <a:p>
            <a:pPr algn="just" eaLnBrk="1" fontAlgn="auto" hangingPunct="1">
              <a:lnSpc>
                <a:spcPct val="90000"/>
              </a:lnSpc>
              <a:spcAft>
                <a:spcPts val="0"/>
              </a:spcAft>
              <a:buClr>
                <a:srgbClr val="33CC33"/>
              </a:buClr>
              <a:buFont typeface="Arial" pitchFamily="34" charset="0"/>
              <a:buChar char="•"/>
              <a:defRPr/>
            </a:pPr>
            <a:r>
              <a:rPr lang="en-US" dirty="0" smtClean="0">
                <a:solidFill>
                  <a:schemeClr val="bg1"/>
                </a:solidFill>
                <a:ea typeface="+mn-ea"/>
              </a:rPr>
              <a:t>Enzymes are </a:t>
            </a:r>
            <a:r>
              <a:rPr lang="en-US" u="sng" dirty="0" smtClean="0">
                <a:solidFill>
                  <a:srgbClr val="D04B16"/>
                </a:solidFill>
                <a:ea typeface="+mn-ea"/>
              </a:rPr>
              <a:t>biological catalysts </a:t>
            </a:r>
            <a:r>
              <a:rPr lang="en-US" dirty="0" smtClean="0">
                <a:solidFill>
                  <a:schemeClr val="bg1"/>
                </a:solidFill>
                <a:ea typeface="+mn-ea"/>
              </a:rPr>
              <a:t>that speed up the rate of a reaction without being changed in the reaction</a:t>
            </a:r>
          </a:p>
          <a:p>
            <a:pPr algn="just" eaLnBrk="1" fontAlgn="auto" hangingPunct="1">
              <a:lnSpc>
                <a:spcPct val="90000"/>
              </a:lnSpc>
              <a:spcAft>
                <a:spcPts val="0"/>
              </a:spcAft>
              <a:buClr>
                <a:srgbClr val="33CC33"/>
              </a:buClr>
              <a:buFont typeface="Arial" pitchFamily="34" charset="0"/>
              <a:buChar char="•"/>
              <a:defRPr/>
            </a:pPr>
            <a:r>
              <a:rPr lang="en-US" dirty="0" smtClean="0">
                <a:solidFill>
                  <a:schemeClr val="accent4">
                    <a:lumMod val="60000"/>
                    <a:lumOff val="40000"/>
                  </a:schemeClr>
                </a:solidFill>
                <a:ea typeface="+mn-ea"/>
              </a:rPr>
              <a:t>All enzymes are protein in nature</a:t>
            </a:r>
          </a:p>
          <a:p>
            <a:pPr algn="just" eaLnBrk="1" fontAlgn="auto" hangingPunct="1">
              <a:lnSpc>
                <a:spcPct val="90000"/>
              </a:lnSpc>
              <a:spcAft>
                <a:spcPts val="0"/>
              </a:spcAft>
              <a:buClr>
                <a:srgbClr val="33CC33"/>
              </a:buClr>
              <a:buFont typeface="Arial" pitchFamily="34" charset="0"/>
              <a:buChar char="•"/>
              <a:defRPr/>
            </a:pPr>
            <a:r>
              <a:rPr lang="en-US" dirty="0" smtClean="0">
                <a:solidFill>
                  <a:schemeClr val="bg1"/>
                </a:solidFill>
                <a:ea typeface="+mn-ea"/>
              </a:rPr>
              <a:t>But all proteins are not enzymes</a:t>
            </a:r>
          </a:p>
          <a:p>
            <a:pPr algn="just" eaLnBrk="1" fontAlgn="auto" hangingPunct="1">
              <a:lnSpc>
                <a:spcPct val="90000"/>
              </a:lnSpc>
              <a:spcAft>
                <a:spcPts val="0"/>
              </a:spcAft>
              <a:buClr>
                <a:srgbClr val="33CC33"/>
              </a:buClr>
              <a:buFont typeface="Arial" pitchFamily="34" charset="0"/>
              <a:buChar char="•"/>
              <a:defRPr/>
            </a:pPr>
            <a:r>
              <a:rPr lang="en-US" dirty="0" smtClean="0">
                <a:solidFill>
                  <a:schemeClr val="accent4">
                    <a:lumMod val="60000"/>
                    <a:lumOff val="40000"/>
                  </a:schemeClr>
                </a:solidFill>
                <a:ea typeface="+mn-ea"/>
              </a:rPr>
              <a:t>Substance upon which the enzymes act are called </a:t>
            </a:r>
            <a:r>
              <a:rPr lang="en-US" u="sng" dirty="0" smtClean="0">
                <a:solidFill>
                  <a:srgbClr val="D04B16"/>
                </a:solidFill>
                <a:ea typeface="+mn-ea"/>
              </a:rPr>
              <a:t>substrates</a:t>
            </a:r>
          </a:p>
          <a:p>
            <a:pPr algn="just" eaLnBrk="1" fontAlgn="auto" hangingPunct="1">
              <a:lnSpc>
                <a:spcPct val="90000"/>
              </a:lnSpc>
              <a:spcAft>
                <a:spcPts val="0"/>
              </a:spcAft>
              <a:buClr>
                <a:srgbClr val="33CC33"/>
              </a:buClr>
              <a:buFont typeface="Arial" pitchFamily="34" charset="0"/>
              <a:buChar char="•"/>
              <a:defRPr/>
            </a:pPr>
            <a:r>
              <a:rPr lang="en-US" dirty="0" smtClean="0">
                <a:solidFill>
                  <a:schemeClr val="bg1"/>
                </a:solidFill>
                <a:ea typeface="+mn-ea"/>
              </a:rPr>
              <a:t>Enzyme converts substrates into </a:t>
            </a:r>
            <a:r>
              <a:rPr lang="en-US" u="sng" dirty="0" smtClean="0">
                <a:solidFill>
                  <a:srgbClr val="D04B16"/>
                </a:solidFill>
                <a:ea typeface="+mn-ea"/>
              </a:rPr>
              <a:t>product(s)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fade">
                                      <p:cBhvr>
                                        <p:cTn id="7" dur="1000"/>
                                        <p:tgtEl>
                                          <p:spTgt spid="139267">
                                            <p:txEl>
                                              <p:pRg st="0" end="0"/>
                                            </p:txEl>
                                          </p:spTgt>
                                        </p:tgtEl>
                                      </p:cBhvr>
                                    </p:animEffect>
                                    <p:anim calcmode="lin" valueType="num">
                                      <p:cBhvr>
                                        <p:cTn id="8" dur="1000" fill="hold"/>
                                        <p:tgtEl>
                                          <p:spTgt spid="139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9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9267">
                                            <p:txEl>
                                              <p:pRg st="1" end="1"/>
                                            </p:txEl>
                                          </p:spTgt>
                                        </p:tgtEl>
                                        <p:attrNameLst>
                                          <p:attrName>style.visibility</p:attrName>
                                        </p:attrNameLst>
                                      </p:cBhvr>
                                      <p:to>
                                        <p:strVal val="visible"/>
                                      </p:to>
                                    </p:set>
                                    <p:animEffect transition="in" filter="fade">
                                      <p:cBhvr>
                                        <p:cTn id="14" dur="1000"/>
                                        <p:tgtEl>
                                          <p:spTgt spid="139267">
                                            <p:txEl>
                                              <p:pRg st="1" end="1"/>
                                            </p:txEl>
                                          </p:spTgt>
                                        </p:tgtEl>
                                      </p:cBhvr>
                                    </p:animEffect>
                                    <p:anim calcmode="lin" valueType="num">
                                      <p:cBhvr>
                                        <p:cTn id="15" dur="10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9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39267">
                                            <p:txEl>
                                              <p:pRg st="2" end="2"/>
                                            </p:txEl>
                                          </p:spTgt>
                                        </p:tgtEl>
                                        <p:attrNameLst>
                                          <p:attrName>style.visibility</p:attrName>
                                        </p:attrNameLst>
                                      </p:cBhvr>
                                      <p:to>
                                        <p:strVal val="visible"/>
                                      </p:to>
                                    </p:set>
                                    <p:animEffect transition="in" filter="fade">
                                      <p:cBhvr>
                                        <p:cTn id="21" dur="1000"/>
                                        <p:tgtEl>
                                          <p:spTgt spid="139267">
                                            <p:txEl>
                                              <p:pRg st="2" end="2"/>
                                            </p:txEl>
                                          </p:spTgt>
                                        </p:tgtEl>
                                      </p:cBhvr>
                                    </p:animEffect>
                                    <p:anim calcmode="lin" valueType="num">
                                      <p:cBhvr>
                                        <p:cTn id="22" dur="1000" fill="hold"/>
                                        <p:tgtEl>
                                          <p:spTgt spid="1392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9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39267">
                                            <p:txEl>
                                              <p:pRg st="3" end="3"/>
                                            </p:txEl>
                                          </p:spTgt>
                                        </p:tgtEl>
                                        <p:attrNameLst>
                                          <p:attrName>style.visibility</p:attrName>
                                        </p:attrNameLst>
                                      </p:cBhvr>
                                      <p:to>
                                        <p:strVal val="visible"/>
                                      </p:to>
                                    </p:set>
                                    <p:animEffect transition="in" filter="fade">
                                      <p:cBhvr>
                                        <p:cTn id="28" dur="1000"/>
                                        <p:tgtEl>
                                          <p:spTgt spid="139267">
                                            <p:txEl>
                                              <p:pRg st="3" end="3"/>
                                            </p:txEl>
                                          </p:spTgt>
                                        </p:tgtEl>
                                      </p:cBhvr>
                                    </p:animEffect>
                                    <p:anim calcmode="lin" valueType="num">
                                      <p:cBhvr>
                                        <p:cTn id="29" dur="1000" fill="hold"/>
                                        <p:tgtEl>
                                          <p:spTgt spid="1392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92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39267">
                                            <p:txEl>
                                              <p:pRg st="4" end="4"/>
                                            </p:txEl>
                                          </p:spTgt>
                                        </p:tgtEl>
                                        <p:attrNameLst>
                                          <p:attrName>style.visibility</p:attrName>
                                        </p:attrNameLst>
                                      </p:cBhvr>
                                      <p:to>
                                        <p:strVal val="visible"/>
                                      </p:to>
                                    </p:set>
                                    <p:animEffect transition="in" filter="fade">
                                      <p:cBhvr>
                                        <p:cTn id="35" dur="1000"/>
                                        <p:tgtEl>
                                          <p:spTgt spid="139267">
                                            <p:txEl>
                                              <p:pRg st="4" end="4"/>
                                            </p:txEl>
                                          </p:spTgt>
                                        </p:tgtEl>
                                      </p:cBhvr>
                                    </p:animEffect>
                                    <p:anim calcmode="lin" valueType="num">
                                      <p:cBhvr>
                                        <p:cTn id="36" dur="1000" fill="hold"/>
                                        <p:tgtEl>
                                          <p:spTgt spid="13926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92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solidFill>
                  <a:srgbClr val="FFFF00"/>
                </a:solidFill>
                <a:ea typeface="+mj-ea"/>
              </a:rPr>
              <a:t>The effect of a catalyst on the transition state diagram of a reaction</a:t>
            </a:r>
          </a:p>
        </p:txBody>
      </p:sp>
      <p:pic>
        <p:nvPicPr>
          <p:cNvPr id="2150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30363" y="1987550"/>
            <a:ext cx="5380037" cy="4138613"/>
          </a:xfrm>
        </p:spPr>
      </p:pic>
      <p:sp>
        <p:nvSpPr>
          <p:cNvPr id="5" name="Footer Placeholder 3"/>
          <p:cNvSpPr>
            <a:spLocks noGrp="1"/>
          </p:cNvSpPr>
          <p:nvPr>
            <p:ph type="ftr" sz="quarter" idx="11"/>
          </p:nvPr>
        </p:nvSpPr>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8A898E"/>
                </a:solidFill>
              </a:rPr>
              <a:t>Voet </a:t>
            </a:r>
            <a:r>
              <a:rPr lang="en-US" i="1">
                <a:solidFill>
                  <a:srgbClr val="8A898E"/>
                </a:solidFill>
              </a:rPr>
              <a:t>Biochemistry</a:t>
            </a:r>
            <a:r>
              <a:rPr lang="en-US">
                <a:solidFill>
                  <a:srgbClr val="8A898E"/>
                </a:solidFill>
              </a:rPr>
              <a:t> 3e</a:t>
            </a:r>
          </a:p>
          <a:p>
            <a:pPr eaLnBrk="1" hangingPunct="1"/>
            <a:r>
              <a:rPr lang="en-US">
                <a:solidFill>
                  <a:srgbClr val="8A898E"/>
                </a:solidFill>
              </a:rPr>
              <a:t>© 2004 John Wiley &amp; Sons, Inc.</a:t>
            </a:r>
          </a:p>
        </p:txBody>
      </p:sp>
      <p:sp>
        <p:nvSpPr>
          <p:cNvPr id="21509" name="Text Box 4"/>
          <p:cNvSpPr txBox="1">
            <a:spLocks noChangeArrowheads="1"/>
          </p:cNvSpPr>
          <p:nvPr/>
        </p:nvSpPr>
        <p:spPr bwMode="auto">
          <a:xfrm rot="-5400000">
            <a:off x="-152400" y="4737100"/>
            <a:ext cx="8366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1000"/>
              <a:t>Page 477</a:t>
            </a:r>
            <a:endParaRPr lang="en-US" sz="1000">
              <a:latin typeface="Times"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304800" y="228600"/>
            <a:ext cx="8382000" cy="1143000"/>
          </a:xfrm>
        </p:spPr>
        <p:txBody>
          <a:bodyPr>
            <a:no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Enzyme Activity or Velocity</a:t>
            </a:r>
          </a:p>
        </p:txBody>
      </p:sp>
      <p:sp>
        <p:nvSpPr>
          <p:cNvPr id="144387" name="Rectangle 3"/>
          <p:cNvSpPr>
            <a:spLocks noGrp="1" noChangeArrowheads="1"/>
          </p:cNvSpPr>
          <p:nvPr>
            <p:ph idx="1"/>
          </p:nvPr>
        </p:nvSpPr>
        <p:spPr>
          <a:xfrm>
            <a:off x="609600" y="1905000"/>
            <a:ext cx="7772400" cy="4343400"/>
          </a:xfrm>
        </p:spPr>
        <p:txBody>
          <a:bodyPr rtlCol="0">
            <a:normAutofit/>
          </a:bodyPr>
          <a:lstStyle/>
          <a:p>
            <a:pPr algn="just" eaLnBrk="1" fontAlgn="auto" hangingPunct="1">
              <a:spcAft>
                <a:spcPts val="0"/>
              </a:spcAft>
              <a:buClr>
                <a:srgbClr val="33CC33"/>
              </a:buClr>
              <a:buFont typeface="Arial" pitchFamily="34" charset="0"/>
              <a:buChar char="•"/>
              <a:defRPr/>
            </a:pPr>
            <a:r>
              <a:rPr lang="en-US" dirty="0" smtClean="0">
                <a:solidFill>
                  <a:schemeClr val="bg1"/>
                </a:solidFill>
                <a:ea typeface="+mn-ea"/>
                <a:cs typeface="Arial" pitchFamily="34" charset="0"/>
              </a:rPr>
              <a:t>Velocity is the rate of a reaction catalyzed by an enzyme</a:t>
            </a:r>
          </a:p>
          <a:p>
            <a:pPr algn="just" eaLnBrk="1" fontAlgn="auto" hangingPunct="1">
              <a:spcAft>
                <a:spcPts val="0"/>
              </a:spcAft>
              <a:buClr>
                <a:srgbClr val="33CC33"/>
              </a:buClr>
              <a:buFont typeface="Arial" pitchFamily="34" charset="0"/>
              <a:buNone/>
              <a:defRPr/>
            </a:pPr>
            <a:endParaRPr lang="en-US" dirty="0" smtClean="0">
              <a:solidFill>
                <a:schemeClr val="bg1"/>
              </a:solidFill>
              <a:ea typeface="+mn-ea"/>
              <a:cs typeface="Arial" pitchFamily="34" charset="0"/>
            </a:endParaRPr>
          </a:p>
          <a:p>
            <a:pPr algn="just" eaLnBrk="1" fontAlgn="auto" hangingPunct="1">
              <a:spcAft>
                <a:spcPts val="0"/>
              </a:spcAft>
              <a:buClr>
                <a:srgbClr val="33CC33"/>
              </a:buClr>
              <a:buFont typeface="Arial" pitchFamily="34" charset="0"/>
              <a:buChar char="•"/>
              <a:defRPr/>
            </a:pPr>
            <a:r>
              <a:rPr lang="en-US" dirty="0" smtClean="0">
                <a:solidFill>
                  <a:schemeClr val="accent4"/>
                </a:solidFill>
                <a:ea typeface="+mn-ea"/>
                <a:cs typeface="Arial" pitchFamily="34" charset="0"/>
              </a:rPr>
              <a:t>Enzyme activity is expressed as:</a:t>
            </a:r>
          </a:p>
          <a:p>
            <a:pPr algn="just" eaLnBrk="1" fontAlgn="auto" hangingPunct="1">
              <a:spcAft>
                <a:spcPts val="0"/>
              </a:spcAft>
              <a:buClr>
                <a:srgbClr val="33CC33"/>
              </a:buClr>
              <a:buFont typeface="Wingdings" pitchFamily="2" charset="2"/>
              <a:buNone/>
              <a:defRPr/>
            </a:pPr>
            <a:r>
              <a:rPr lang="en-US" i="1" dirty="0" err="1" smtClean="0">
                <a:solidFill>
                  <a:srgbClr val="00B050"/>
                </a:solidFill>
                <a:ea typeface="+mn-ea"/>
                <a:cs typeface="Arial" pitchFamily="34" charset="0"/>
              </a:rPr>
              <a:t>m</a:t>
            </a:r>
            <a:r>
              <a:rPr lang="en-US" dirty="0" err="1" smtClean="0">
                <a:solidFill>
                  <a:srgbClr val="00B050"/>
                </a:solidFill>
                <a:ea typeface="+mn-ea"/>
                <a:cs typeface="Arial" pitchFamily="34" charset="0"/>
              </a:rPr>
              <a:t>moles</a:t>
            </a:r>
            <a:r>
              <a:rPr lang="en-US" dirty="0" smtClean="0">
                <a:solidFill>
                  <a:srgbClr val="00B050"/>
                </a:solidFill>
                <a:ea typeface="+mn-ea"/>
                <a:cs typeface="Arial" pitchFamily="34" charset="0"/>
              </a:rPr>
              <a:t> of product formed/min/mg enzyme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fade">
                                      <p:cBhvr>
                                        <p:cTn id="7" dur="1000"/>
                                        <p:tgtEl>
                                          <p:spTgt spid="144387">
                                            <p:txEl>
                                              <p:pRg st="0" end="0"/>
                                            </p:txEl>
                                          </p:spTgt>
                                        </p:tgtEl>
                                      </p:cBhvr>
                                    </p:animEffect>
                                    <p:anim calcmode="lin" valueType="num">
                                      <p:cBhvr>
                                        <p:cTn id="8" dur="10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4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4387">
                                            <p:txEl>
                                              <p:pRg st="2" end="2"/>
                                            </p:txEl>
                                          </p:spTgt>
                                        </p:tgtEl>
                                        <p:attrNameLst>
                                          <p:attrName>style.visibility</p:attrName>
                                        </p:attrNameLst>
                                      </p:cBhvr>
                                      <p:to>
                                        <p:strVal val="visible"/>
                                      </p:to>
                                    </p:set>
                                    <p:animEffect transition="in" filter="fade">
                                      <p:cBhvr>
                                        <p:cTn id="14" dur="1000"/>
                                        <p:tgtEl>
                                          <p:spTgt spid="144387">
                                            <p:txEl>
                                              <p:pRg st="2" end="2"/>
                                            </p:txEl>
                                          </p:spTgt>
                                        </p:tgtEl>
                                      </p:cBhvr>
                                    </p:animEffect>
                                    <p:anim calcmode="lin" valueType="num">
                                      <p:cBhvr>
                                        <p:cTn id="15" dur="1000" fill="hold"/>
                                        <p:tgtEl>
                                          <p:spTgt spid="1443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4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4387">
                                            <p:txEl>
                                              <p:pRg st="3" end="3"/>
                                            </p:txEl>
                                          </p:spTgt>
                                        </p:tgtEl>
                                        <p:attrNameLst>
                                          <p:attrName>style.visibility</p:attrName>
                                        </p:attrNameLst>
                                      </p:cBhvr>
                                      <p:to>
                                        <p:strVal val="visible"/>
                                      </p:to>
                                    </p:set>
                                    <p:animEffect transition="in" filter="fade">
                                      <p:cBhvr>
                                        <p:cTn id="21" dur="1000"/>
                                        <p:tgtEl>
                                          <p:spTgt spid="144387">
                                            <p:txEl>
                                              <p:pRg st="3" end="3"/>
                                            </p:txEl>
                                          </p:spTgt>
                                        </p:tgtEl>
                                      </p:cBhvr>
                                    </p:animEffect>
                                    <p:anim calcmode="lin" valueType="num">
                                      <p:cBhvr>
                                        <p:cTn id="22" dur="1000" fill="hold"/>
                                        <p:tgtEl>
                                          <p:spTgt spid="14438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4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228600"/>
            <a:ext cx="8305800" cy="1143000"/>
          </a:xfrm>
        </p:spPr>
        <p:txBody>
          <a:bodyPr>
            <a:no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Factors that affect enzyme activity</a:t>
            </a:r>
          </a:p>
        </p:txBody>
      </p:sp>
      <p:sp>
        <p:nvSpPr>
          <p:cNvPr id="246787" name="Rectangle 3"/>
          <p:cNvSpPr>
            <a:spLocks noGrp="1" noChangeArrowheads="1"/>
          </p:cNvSpPr>
          <p:nvPr>
            <p:ph idx="1"/>
          </p:nvPr>
        </p:nvSpPr>
        <p:spPr>
          <a:xfrm>
            <a:off x="465138" y="1905000"/>
            <a:ext cx="8145462" cy="5181600"/>
          </a:xfrm>
        </p:spPr>
        <p:txBody>
          <a:bodyPr rtlCol="0">
            <a:normAutofit/>
          </a:bodyPr>
          <a:lstStyle/>
          <a:p>
            <a:pPr algn="just" eaLnBrk="1" fontAlgn="auto" hangingPunct="1">
              <a:lnSpc>
                <a:spcPct val="90000"/>
              </a:lnSpc>
              <a:spcAft>
                <a:spcPts val="0"/>
              </a:spcAft>
              <a:buClr>
                <a:srgbClr val="33CC33"/>
              </a:buClr>
              <a:buFont typeface="Arial" pitchFamily="34" charset="0"/>
              <a:buChar char="•"/>
              <a:defRPr/>
            </a:pPr>
            <a:r>
              <a:rPr lang="en-US" sz="3000" u="sng" dirty="0" smtClean="0">
                <a:solidFill>
                  <a:srgbClr val="33CC33"/>
                </a:solidFill>
                <a:ea typeface="+mn-ea"/>
                <a:cs typeface="Arial" pitchFamily="34" charset="0"/>
              </a:rPr>
              <a:t>Effect of temperature</a:t>
            </a:r>
          </a:p>
          <a:p>
            <a:pPr lvl="1" algn="just" eaLnBrk="1" fontAlgn="auto" hangingPunct="1">
              <a:lnSpc>
                <a:spcPct val="90000"/>
              </a:lnSpc>
              <a:spcAft>
                <a:spcPts val="0"/>
              </a:spcAft>
              <a:buClr>
                <a:srgbClr val="33CC33"/>
              </a:buClr>
              <a:buFont typeface="Arial" pitchFamily="34" charset="0"/>
              <a:buChar char="–"/>
              <a:defRPr/>
            </a:pPr>
            <a:r>
              <a:rPr lang="en-US" sz="3000" dirty="0" smtClean="0">
                <a:solidFill>
                  <a:srgbClr val="FF9900"/>
                </a:solidFill>
                <a:ea typeface="+mn-ea"/>
                <a:cs typeface="Arial" pitchFamily="34" charset="0"/>
              </a:rPr>
              <a:t>Every enzyme has an optimal temp. for catalyzing a reaction</a:t>
            </a:r>
          </a:p>
          <a:p>
            <a:pPr lvl="1" algn="just" eaLnBrk="1" fontAlgn="auto" hangingPunct="1">
              <a:lnSpc>
                <a:spcPct val="90000"/>
              </a:lnSpc>
              <a:spcAft>
                <a:spcPts val="0"/>
              </a:spcAft>
              <a:buClr>
                <a:srgbClr val="33CC33"/>
              </a:buClr>
              <a:buFont typeface="Arial" pitchFamily="34" charset="0"/>
              <a:buChar char="–"/>
              <a:defRPr/>
            </a:pPr>
            <a:r>
              <a:rPr lang="en-US" sz="3000" dirty="0" smtClean="0">
                <a:solidFill>
                  <a:schemeClr val="bg1"/>
                </a:solidFill>
                <a:ea typeface="+mn-ea"/>
                <a:cs typeface="Arial" pitchFamily="34" charset="0"/>
              </a:rPr>
              <a:t>The rate of an enzyme reaction initially increases with rise in temperature</a:t>
            </a:r>
          </a:p>
          <a:p>
            <a:pPr lvl="1" algn="just" eaLnBrk="1" fontAlgn="auto" hangingPunct="1">
              <a:lnSpc>
                <a:spcPct val="90000"/>
              </a:lnSpc>
              <a:spcAft>
                <a:spcPts val="0"/>
              </a:spcAft>
              <a:buClr>
                <a:srgbClr val="33CC33"/>
              </a:buClr>
              <a:buFont typeface="Arial" pitchFamily="34" charset="0"/>
              <a:buChar char="–"/>
              <a:defRPr/>
            </a:pPr>
            <a:r>
              <a:rPr lang="en-US" sz="3000" dirty="0" smtClean="0">
                <a:solidFill>
                  <a:schemeClr val="accent4"/>
                </a:solidFill>
                <a:ea typeface="+mn-ea"/>
                <a:cs typeface="Arial" pitchFamily="34" charset="0"/>
              </a:rPr>
              <a:t>At high temp. enzymes are denatured and become inactive</a:t>
            </a:r>
          </a:p>
          <a:p>
            <a:pPr lvl="1" algn="just" eaLnBrk="1" fontAlgn="auto" hangingPunct="1">
              <a:lnSpc>
                <a:spcPct val="90000"/>
              </a:lnSpc>
              <a:spcAft>
                <a:spcPts val="0"/>
              </a:spcAft>
              <a:buClr>
                <a:srgbClr val="33CC33"/>
              </a:buClr>
              <a:buFont typeface="Arial" pitchFamily="34" charset="0"/>
              <a:buChar char="–"/>
              <a:defRPr/>
            </a:pPr>
            <a:r>
              <a:rPr lang="en-US" sz="3000" dirty="0" smtClean="0">
                <a:solidFill>
                  <a:schemeClr val="bg1"/>
                </a:solidFill>
                <a:ea typeface="+mn-ea"/>
                <a:cs typeface="Arial" pitchFamily="34" charset="0"/>
              </a:rPr>
              <a:t>In humans most enzyme have an optimal temp. of 37</a:t>
            </a:r>
            <a:r>
              <a:rPr lang="en-US" sz="3000" baseline="30000" dirty="0" smtClean="0">
                <a:solidFill>
                  <a:schemeClr val="bg1"/>
                </a:solidFill>
                <a:ea typeface="+mn-ea"/>
                <a:cs typeface="Arial" pitchFamily="34" charset="0"/>
              </a:rPr>
              <a:t>o</a:t>
            </a:r>
            <a:r>
              <a:rPr lang="en-US" sz="3000" dirty="0" smtClean="0">
                <a:solidFill>
                  <a:schemeClr val="bg1"/>
                </a:solidFill>
                <a:ea typeface="+mn-ea"/>
                <a:cs typeface="Arial" pitchFamily="34" charset="0"/>
              </a:rPr>
              <a:t>C</a:t>
            </a:r>
            <a:endParaRPr lang="en-US" sz="3000" baseline="30000" dirty="0" smtClean="0">
              <a:solidFill>
                <a:schemeClr val="bg1"/>
              </a:solidFill>
              <a:ea typeface="+mn-ea"/>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fade">
                                      <p:cBhvr>
                                        <p:cTn id="7" dur="1000"/>
                                        <p:tgtEl>
                                          <p:spTgt spid="246787">
                                            <p:txEl>
                                              <p:pRg st="0" end="0"/>
                                            </p:txEl>
                                          </p:spTgt>
                                        </p:tgtEl>
                                      </p:cBhvr>
                                    </p:animEffect>
                                    <p:anim calcmode="lin" valueType="num">
                                      <p:cBhvr>
                                        <p:cTn id="8" dur="1000" fill="hold"/>
                                        <p:tgtEl>
                                          <p:spTgt spid="246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678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fade">
                                      <p:cBhvr>
                                        <p:cTn id="12" dur="1000"/>
                                        <p:tgtEl>
                                          <p:spTgt spid="246787">
                                            <p:txEl>
                                              <p:pRg st="1" end="1"/>
                                            </p:txEl>
                                          </p:spTgt>
                                        </p:tgtEl>
                                      </p:cBhvr>
                                    </p:animEffect>
                                    <p:anim calcmode="lin" valueType="num">
                                      <p:cBhvr>
                                        <p:cTn id="13" dur="1000" fill="hold"/>
                                        <p:tgtEl>
                                          <p:spTgt spid="24678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46787">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fade">
                                      <p:cBhvr>
                                        <p:cTn id="17" dur="1000"/>
                                        <p:tgtEl>
                                          <p:spTgt spid="246787">
                                            <p:txEl>
                                              <p:pRg st="2" end="2"/>
                                            </p:txEl>
                                          </p:spTgt>
                                        </p:tgtEl>
                                      </p:cBhvr>
                                    </p:animEffect>
                                    <p:anim calcmode="lin" valueType="num">
                                      <p:cBhvr>
                                        <p:cTn id="18" dur="1000" fill="hold"/>
                                        <p:tgtEl>
                                          <p:spTgt spid="24678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46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46787">
                                            <p:txEl>
                                              <p:pRg st="3" end="3"/>
                                            </p:txEl>
                                          </p:spTgt>
                                        </p:tgtEl>
                                        <p:attrNameLst>
                                          <p:attrName>style.visibility</p:attrName>
                                        </p:attrNameLst>
                                      </p:cBhvr>
                                      <p:to>
                                        <p:strVal val="visible"/>
                                      </p:to>
                                    </p:set>
                                    <p:animEffect transition="in" filter="fade">
                                      <p:cBhvr>
                                        <p:cTn id="24" dur="1000"/>
                                        <p:tgtEl>
                                          <p:spTgt spid="246787">
                                            <p:txEl>
                                              <p:pRg st="3" end="3"/>
                                            </p:txEl>
                                          </p:spTgt>
                                        </p:tgtEl>
                                      </p:cBhvr>
                                    </p:animEffect>
                                    <p:anim calcmode="lin" valueType="num">
                                      <p:cBhvr>
                                        <p:cTn id="25" dur="1000" fill="hold"/>
                                        <p:tgtEl>
                                          <p:spTgt spid="24678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46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46787">
                                            <p:txEl>
                                              <p:pRg st="4" end="4"/>
                                            </p:txEl>
                                          </p:spTgt>
                                        </p:tgtEl>
                                        <p:attrNameLst>
                                          <p:attrName>style.visibility</p:attrName>
                                        </p:attrNameLst>
                                      </p:cBhvr>
                                      <p:to>
                                        <p:strVal val="visible"/>
                                      </p:to>
                                    </p:set>
                                    <p:animEffect transition="in" filter="fade">
                                      <p:cBhvr>
                                        <p:cTn id="31" dur="1000"/>
                                        <p:tgtEl>
                                          <p:spTgt spid="246787">
                                            <p:txEl>
                                              <p:pRg st="4" end="4"/>
                                            </p:txEl>
                                          </p:spTgt>
                                        </p:tgtEl>
                                      </p:cBhvr>
                                    </p:animEffect>
                                    <p:anim calcmode="lin" valueType="num">
                                      <p:cBhvr>
                                        <p:cTn id="32" dur="1000" fill="hold"/>
                                        <p:tgtEl>
                                          <p:spTgt spid="24678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467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457200" y="228600"/>
            <a:ext cx="8001000" cy="1143000"/>
          </a:xfrm>
        </p:spPr>
        <p:txBody>
          <a:bodyPr>
            <a:no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Factors that affect enzyme activity</a:t>
            </a:r>
          </a:p>
        </p:txBody>
      </p:sp>
      <p:sp>
        <p:nvSpPr>
          <p:cNvPr id="247811" name="Rectangle 3"/>
          <p:cNvSpPr>
            <a:spLocks noGrp="1" noChangeArrowheads="1"/>
          </p:cNvSpPr>
          <p:nvPr>
            <p:ph idx="1"/>
          </p:nvPr>
        </p:nvSpPr>
        <p:spPr>
          <a:xfrm>
            <a:off x="304800" y="1295400"/>
            <a:ext cx="7993063" cy="5181600"/>
          </a:xfrm>
        </p:spPr>
        <p:txBody>
          <a:bodyPr/>
          <a:lstStyle/>
          <a:p>
            <a:pPr algn="just" eaLnBrk="1" hangingPunct="1">
              <a:buClr>
                <a:srgbClr val="33CC33"/>
              </a:buClr>
            </a:pPr>
            <a:r>
              <a:rPr lang="en-US" u="sng">
                <a:solidFill>
                  <a:srgbClr val="33CC33"/>
                </a:solidFill>
                <a:latin typeface="Arial" charset="0"/>
                <a:cs typeface="Arial" charset="0"/>
              </a:rPr>
              <a:t>Effect of pH</a:t>
            </a:r>
          </a:p>
          <a:p>
            <a:pPr lvl="1" algn="just" eaLnBrk="1" hangingPunct="1">
              <a:buClr>
                <a:srgbClr val="33CC33"/>
              </a:buClr>
            </a:pPr>
            <a:r>
              <a:rPr lang="en-US" sz="3200">
                <a:solidFill>
                  <a:schemeClr val="bg1"/>
                </a:solidFill>
                <a:latin typeface="Arial" charset="0"/>
                <a:cs typeface="Arial" charset="0"/>
              </a:rPr>
              <a:t>Effect of pH on the ionizable groups in the active site of enzyme or in the substrate affect catalysis</a:t>
            </a:r>
          </a:p>
          <a:p>
            <a:pPr lvl="1" algn="just" eaLnBrk="1" hangingPunct="1">
              <a:buClr>
                <a:srgbClr val="33CC33"/>
              </a:buClr>
            </a:pPr>
            <a:r>
              <a:rPr lang="en-US" sz="3200">
                <a:solidFill>
                  <a:srgbClr val="FF9900"/>
                </a:solidFill>
                <a:latin typeface="Arial" charset="0"/>
                <a:cs typeface="Arial" charset="0"/>
              </a:rPr>
              <a:t>Every enzyme has an optimal pH for catalyzing a reaction</a:t>
            </a:r>
          </a:p>
          <a:p>
            <a:pPr lvl="1" algn="just" eaLnBrk="1" hangingPunct="1">
              <a:buClr>
                <a:srgbClr val="33CC33"/>
              </a:buClr>
            </a:pPr>
            <a:r>
              <a:rPr lang="en-US" sz="3200">
                <a:solidFill>
                  <a:schemeClr val="bg1"/>
                </a:solidFill>
                <a:latin typeface="Arial" charset="0"/>
                <a:cs typeface="Arial" charset="0"/>
              </a:rPr>
              <a:t>Most enzymes have highest activity between pH 6 and pH 8</a:t>
            </a:r>
          </a:p>
          <a:p>
            <a:pPr lvl="1" algn="just" eaLnBrk="1" hangingPunct="1">
              <a:buClr>
                <a:srgbClr val="33CC33"/>
              </a:buClr>
            </a:pPr>
            <a:r>
              <a:rPr lang="en-US" sz="3200">
                <a:solidFill>
                  <a:srgbClr val="FF9900"/>
                </a:solidFill>
                <a:latin typeface="Arial" charset="0"/>
                <a:cs typeface="Arial" charset="0"/>
              </a:rPr>
              <a:t>Pepsin has highest activity at pH 2</a:t>
            </a:r>
          </a:p>
          <a:p>
            <a:pPr lvl="1" algn="just" eaLnBrk="1" hangingPunct="1">
              <a:buClr>
                <a:srgbClr val="33CC33"/>
              </a:buClr>
            </a:pPr>
            <a:endParaRPr lang="en-US" sz="3200" baseline="30000">
              <a:solidFill>
                <a:srgbClr val="FF9900"/>
              </a:solidFill>
              <a:latin typeface="Arial"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Effect transition="in" filter="fade">
                                      <p:cBhvr>
                                        <p:cTn id="7" dur="1000"/>
                                        <p:tgtEl>
                                          <p:spTgt spid="247811">
                                            <p:txEl>
                                              <p:pRg st="0" end="0"/>
                                            </p:txEl>
                                          </p:spTgt>
                                        </p:tgtEl>
                                      </p:cBhvr>
                                    </p:animEffect>
                                    <p:anim calcmode="lin" valueType="num">
                                      <p:cBhvr>
                                        <p:cTn id="8" dur="1000" fill="hold"/>
                                        <p:tgtEl>
                                          <p:spTgt spid="247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781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47811">
                                            <p:txEl>
                                              <p:pRg st="1" end="1"/>
                                            </p:txEl>
                                          </p:spTgt>
                                        </p:tgtEl>
                                        <p:attrNameLst>
                                          <p:attrName>style.visibility</p:attrName>
                                        </p:attrNameLst>
                                      </p:cBhvr>
                                      <p:to>
                                        <p:strVal val="visible"/>
                                      </p:to>
                                    </p:set>
                                    <p:animEffect transition="in" filter="fade">
                                      <p:cBhvr>
                                        <p:cTn id="12" dur="1000"/>
                                        <p:tgtEl>
                                          <p:spTgt spid="247811">
                                            <p:txEl>
                                              <p:pRg st="1" end="1"/>
                                            </p:txEl>
                                          </p:spTgt>
                                        </p:tgtEl>
                                      </p:cBhvr>
                                    </p:animEffect>
                                    <p:anim calcmode="lin" valueType="num">
                                      <p:cBhvr>
                                        <p:cTn id="13" dur="1000" fill="hold"/>
                                        <p:tgtEl>
                                          <p:spTgt spid="2478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47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247811">
                                            <p:txEl>
                                              <p:pRg st="2" end="2"/>
                                            </p:txEl>
                                          </p:spTgt>
                                        </p:tgtEl>
                                        <p:attrNameLst>
                                          <p:attrName>style.visibility</p:attrName>
                                        </p:attrNameLst>
                                      </p:cBhvr>
                                      <p:to>
                                        <p:strVal val="visible"/>
                                      </p:to>
                                    </p:set>
                                    <p:animEffect transition="in" filter="fade">
                                      <p:cBhvr>
                                        <p:cTn id="19" dur="1000"/>
                                        <p:tgtEl>
                                          <p:spTgt spid="247811">
                                            <p:txEl>
                                              <p:pRg st="2" end="2"/>
                                            </p:txEl>
                                          </p:spTgt>
                                        </p:tgtEl>
                                      </p:cBhvr>
                                    </p:animEffect>
                                    <p:anim calcmode="lin" valueType="num">
                                      <p:cBhvr>
                                        <p:cTn id="20" dur="1000" fill="hold"/>
                                        <p:tgtEl>
                                          <p:spTgt spid="2478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47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47811">
                                            <p:txEl>
                                              <p:pRg st="3" end="3"/>
                                            </p:txEl>
                                          </p:spTgt>
                                        </p:tgtEl>
                                        <p:attrNameLst>
                                          <p:attrName>style.visibility</p:attrName>
                                        </p:attrNameLst>
                                      </p:cBhvr>
                                      <p:to>
                                        <p:strVal val="visible"/>
                                      </p:to>
                                    </p:set>
                                    <p:animEffect transition="in" filter="fade">
                                      <p:cBhvr>
                                        <p:cTn id="26" dur="1000"/>
                                        <p:tgtEl>
                                          <p:spTgt spid="247811">
                                            <p:txEl>
                                              <p:pRg st="3" end="3"/>
                                            </p:txEl>
                                          </p:spTgt>
                                        </p:tgtEl>
                                      </p:cBhvr>
                                    </p:animEffect>
                                    <p:anim calcmode="lin" valueType="num">
                                      <p:cBhvr>
                                        <p:cTn id="27" dur="1000" fill="hold"/>
                                        <p:tgtEl>
                                          <p:spTgt spid="24781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47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47811">
                                            <p:txEl>
                                              <p:pRg st="4" end="4"/>
                                            </p:txEl>
                                          </p:spTgt>
                                        </p:tgtEl>
                                        <p:attrNameLst>
                                          <p:attrName>style.visibility</p:attrName>
                                        </p:attrNameLst>
                                      </p:cBhvr>
                                      <p:to>
                                        <p:strVal val="visible"/>
                                      </p:to>
                                    </p:set>
                                    <p:animEffect transition="in" filter="fade">
                                      <p:cBhvr>
                                        <p:cTn id="33" dur="1000"/>
                                        <p:tgtEl>
                                          <p:spTgt spid="247811">
                                            <p:txEl>
                                              <p:pRg st="4" end="4"/>
                                            </p:txEl>
                                          </p:spTgt>
                                        </p:tgtEl>
                                      </p:cBhvr>
                                    </p:animEffect>
                                    <p:anim calcmode="lin" valueType="num">
                                      <p:cBhvr>
                                        <p:cTn id="34" dur="1000" fill="hold"/>
                                        <p:tgtEl>
                                          <p:spTgt spid="24781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478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228600" y="914400"/>
            <a:ext cx="8610600" cy="762000"/>
          </a:xfrm>
        </p:spPr>
        <p:txBody>
          <a:bodyPr rtlCol="0">
            <a:normAutofit fontScale="90000"/>
          </a:bodyPr>
          <a:lstStyle/>
          <a:p>
            <a:pPr eaLnBrk="1" fontAlgn="auto" hangingPunct="1">
              <a:spcAft>
                <a:spcPts val="0"/>
              </a:spcAft>
              <a:defRPr/>
            </a:pPr>
            <a:r>
              <a:rPr lang="en-US" dirty="0">
                <a:solidFill>
                  <a:srgbClr val="FFFF00"/>
                </a:solidFill>
                <a:ea typeface="+mj-ea"/>
              </a:rPr>
              <a:t>Effect of pH on the initial rate of the reaction catalyzed by most enzymes (the bell-shaped curve)</a:t>
            </a:r>
            <a:endParaRPr lang="en-US" dirty="0" smtClean="0">
              <a:solidFill>
                <a:srgbClr val="FFFF00"/>
              </a:solidFill>
              <a:ea typeface="+mj-ea"/>
            </a:endParaRPr>
          </a:p>
        </p:txBody>
      </p:sp>
      <p:pic>
        <p:nvPicPr>
          <p:cNvPr id="2560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98675" y="2586038"/>
            <a:ext cx="3844925" cy="3738562"/>
          </a:xfrm>
        </p:spPr>
      </p:pic>
      <p:sp>
        <p:nvSpPr>
          <p:cNvPr id="5" name="Footer Placeholder 3"/>
          <p:cNvSpPr>
            <a:spLocks noGrp="1"/>
          </p:cNvSpPr>
          <p:nvPr>
            <p:ph type="ftr" sz="quarter" idx="11"/>
          </p:nvPr>
        </p:nvSpPr>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8A898E"/>
                </a:solidFill>
              </a:rPr>
              <a:t>Voet </a:t>
            </a:r>
            <a:r>
              <a:rPr lang="en-US" i="1">
                <a:solidFill>
                  <a:srgbClr val="8A898E"/>
                </a:solidFill>
              </a:rPr>
              <a:t>Biochemistry</a:t>
            </a:r>
            <a:r>
              <a:rPr lang="en-US">
                <a:solidFill>
                  <a:srgbClr val="8A898E"/>
                </a:solidFill>
              </a:rPr>
              <a:t> 3e</a:t>
            </a:r>
          </a:p>
          <a:p>
            <a:pPr eaLnBrk="1" hangingPunct="1"/>
            <a:r>
              <a:rPr lang="en-US">
                <a:solidFill>
                  <a:srgbClr val="8A898E"/>
                </a:solidFill>
              </a:rPr>
              <a:t>© 2004 John Wiley &amp; Sons, Inc.</a:t>
            </a:r>
          </a:p>
        </p:txBody>
      </p:sp>
      <p:sp>
        <p:nvSpPr>
          <p:cNvPr id="25605" name="Text Box 4"/>
          <p:cNvSpPr txBox="1">
            <a:spLocks noChangeArrowheads="1"/>
          </p:cNvSpPr>
          <p:nvPr/>
        </p:nvSpPr>
        <p:spPr bwMode="auto">
          <a:xfrm rot="-5400000">
            <a:off x="-152399" y="4735512"/>
            <a:ext cx="8366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1000"/>
              <a:t>Page 487</a:t>
            </a:r>
            <a:endParaRPr lang="en-US" sz="1000">
              <a:latin typeface="Times"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914400" y="228600"/>
            <a:ext cx="7543800" cy="1143000"/>
          </a:xfrm>
        </p:spPr>
        <p:txBody>
          <a:bodyPr>
            <a:no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Factors that affect enzyme activity</a:t>
            </a:r>
          </a:p>
        </p:txBody>
      </p:sp>
      <p:sp>
        <p:nvSpPr>
          <p:cNvPr id="249859" name="Rectangle 3"/>
          <p:cNvSpPr>
            <a:spLocks noGrp="1" noChangeArrowheads="1"/>
          </p:cNvSpPr>
          <p:nvPr>
            <p:ph idx="1"/>
          </p:nvPr>
        </p:nvSpPr>
        <p:spPr>
          <a:xfrm>
            <a:off x="381000" y="1600200"/>
            <a:ext cx="8305800" cy="5181600"/>
          </a:xfrm>
        </p:spPr>
        <p:txBody>
          <a:bodyPr rtlCol="0">
            <a:normAutofit/>
          </a:bodyPr>
          <a:lstStyle/>
          <a:p>
            <a:pPr algn="just" eaLnBrk="1" fontAlgn="auto" hangingPunct="1">
              <a:spcAft>
                <a:spcPts val="0"/>
              </a:spcAft>
              <a:buClr>
                <a:srgbClr val="33CC33"/>
              </a:buClr>
              <a:buFont typeface="Arial" pitchFamily="34" charset="0"/>
              <a:buChar char="•"/>
              <a:defRPr/>
            </a:pPr>
            <a:r>
              <a:rPr lang="en-US" sz="2800" u="sng" dirty="0" smtClean="0">
                <a:solidFill>
                  <a:srgbClr val="33CC33"/>
                </a:solidFill>
                <a:ea typeface="+mn-ea"/>
                <a:cs typeface="Arial" pitchFamily="34" charset="0"/>
              </a:rPr>
              <a:t>Effect of [E] and [S]</a:t>
            </a:r>
            <a:endParaRPr lang="en-US" sz="2800" u="sng" dirty="0" smtClean="0">
              <a:solidFill>
                <a:schemeClr val="bg2"/>
              </a:solidFill>
              <a:ea typeface="+mn-ea"/>
              <a:cs typeface="Arial" pitchFamily="34" charset="0"/>
            </a:endParaRPr>
          </a:p>
          <a:p>
            <a:pPr lvl="1" algn="just" eaLnBrk="1" fontAlgn="auto" hangingPunct="1">
              <a:spcAft>
                <a:spcPts val="0"/>
              </a:spcAft>
              <a:buClr>
                <a:srgbClr val="33CC33"/>
              </a:buClr>
              <a:buFont typeface="Arial" pitchFamily="34" charset="0"/>
              <a:buChar char="–"/>
              <a:defRPr/>
            </a:pPr>
            <a:r>
              <a:rPr lang="en-US" dirty="0" smtClean="0">
                <a:solidFill>
                  <a:schemeClr val="bg1"/>
                </a:solidFill>
                <a:ea typeface="+mn-ea"/>
                <a:cs typeface="Arial" pitchFamily="34" charset="0"/>
              </a:rPr>
              <a:t>The reaction velocity increases initially with increasing [S]</a:t>
            </a:r>
          </a:p>
          <a:p>
            <a:pPr lvl="1" algn="just" eaLnBrk="1" fontAlgn="auto" hangingPunct="1">
              <a:spcAft>
                <a:spcPts val="0"/>
              </a:spcAft>
              <a:buClr>
                <a:srgbClr val="33CC33"/>
              </a:buClr>
              <a:buFont typeface="Arial" pitchFamily="34" charset="0"/>
              <a:buChar char="–"/>
              <a:defRPr/>
            </a:pPr>
            <a:r>
              <a:rPr lang="en-US" dirty="0" smtClean="0">
                <a:solidFill>
                  <a:srgbClr val="FF9900"/>
                </a:solidFill>
                <a:ea typeface="+mn-ea"/>
                <a:cs typeface="Arial" pitchFamily="34" charset="0"/>
              </a:rPr>
              <a:t>At low [S], the reaction rate is proportional to [S]</a:t>
            </a:r>
          </a:p>
          <a:p>
            <a:pPr lvl="1" algn="just" eaLnBrk="1" fontAlgn="auto" hangingPunct="1">
              <a:spcAft>
                <a:spcPts val="0"/>
              </a:spcAft>
              <a:buClr>
                <a:srgbClr val="33CC33"/>
              </a:buClr>
              <a:buFont typeface="Arial" pitchFamily="34" charset="0"/>
              <a:buChar char="–"/>
              <a:defRPr/>
            </a:pPr>
            <a:r>
              <a:rPr lang="en-US" dirty="0">
                <a:solidFill>
                  <a:schemeClr val="bg1"/>
                </a:solidFill>
                <a:ea typeface="+mn-ea"/>
                <a:cs typeface="Arial" pitchFamily="34" charset="0"/>
              </a:rPr>
              <a:t>Further addition of substrate has no effect on enzyme velocity (</a:t>
            </a:r>
            <a:r>
              <a:rPr lang="en-US" i="1" dirty="0">
                <a:solidFill>
                  <a:schemeClr val="bg1"/>
                </a:solidFill>
                <a:ea typeface="+mn-ea"/>
                <a:cs typeface="Arial" pitchFamily="34" charset="0"/>
              </a:rPr>
              <a:t>v</a:t>
            </a:r>
            <a:r>
              <a:rPr lang="en-US" dirty="0" smtClean="0">
                <a:solidFill>
                  <a:schemeClr val="bg1"/>
                </a:solidFill>
                <a:ea typeface="+mn-ea"/>
                <a:cs typeface="Arial" pitchFamily="34" charset="0"/>
              </a:rPr>
              <a:t>)</a:t>
            </a:r>
            <a:endParaRPr lang="en-US" dirty="0" smtClean="0">
              <a:solidFill>
                <a:srgbClr val="FF9900"/>
              </a:solidFill>
              <a:ea typeface="+mn-ea"/>
              <a:cs typeface="Arial" pitchFamily="34" charset="0"/>
            </a:endParaRPr>
          </a:p>
          <a:p>
            <a:pPr lvl="1" algn="just" eaLnBrk="1" fontAlgn="auto" hangingPunct="1">
              <a:spcAft>
                <a:spcPts val="0"/>
              </a:spcAft>
              <a:buClr>
                <a:srgbClr val="33CC33"/>
              </a:buClr>
              <a:buFont typeface="Arial" pitchFamily="34" charset="0"/>
              <a:buChar char="–"/>
              <a:defRPr/>
            </a:pPr>
            <a:r>
              <a:rPr lang="en-US" dirty="0">
                <a:solidFill>
                  <a:schemeClr val="accent4"/>
                </a:solidFill>
                <a:ea typeface="+mn-ea"/>
                <a:cs typeface="Arial" pitchFamily="34" charset="0"/>
              </a:rPr>
              <a:t>The rate of an enzyme reaction is directly proportional to the conc. of enzyme if the substrate concentration [S] is higher than enzyme</a:t>
            </a:r>
          </a:p>
          <a:p>
            <a:pPr lvl="1" algn="just" eaLnBrk="1" fontAlgn="auto" hangingPunct="1">
              <a:spcAft>
                <a:spcPts val="0"/>
              </a:spcAft>
              <a:buClr>
                <a:srgbClr val="33CC33"/>
              </a:buClr>
              <a:buFont typeface="Arial" pitchFamily="34" charset="0"/>
              <a:buChar char="–"/>
              <a:defRPr/>
            </a:pPr>
            <a:endParaRPr lang="en-US" dirty="0" smtClean="0">
              <a:solidFill>
                <a:srgbClr val="FF9900"/>
              </a:solidFill>
              <a:ea typeface="+mn-ea"/>
              <a:cs typeface="Arial"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Effect transition="in" filter="fade">
                                      <p:cBhvr>
                                        <p:cTn id="7" dur="1000"/>
                                        <p:tgtEl>
                                          <p:spTgt spid="249859">
                                            <p:txEl>
                                              <p:pRg st="0" end="0"/>
                                            </p:txEl>
                                          </p:spTgt>
                                        </p:tgtEl>
                                      </p:cBhvr>
                                    </p:animEffect>
                                    <p:anim calcmode="lin" valueType="num">
                                      <p:cBhvr>
                                        <p:cTn id="8" dur="1000" fill="hold"/>
                                        <p:tgtEl>
                                          <p:spTgt spid="2498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98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9859">
                                            <p:txEl>
                                              <p:pRg st="1" end="1"/>
                                            </p:txEl>
                                          </p:spTgt>
                                        </p:tgtEl>
                                        <p:attrNameLst>
                                          <p:attrName>style.visibility</p:attrName>
                                        </p:attrNameLst>
                                      </p:cBhvr>
                                      <p:to>
                                        <p:strVal val="visible"/>
                                      </p:to>
                                    </p:set>
                                    <p:animEffect transition="in" filter="fade">
                                      <p:cBhvr>
                                        <p:cTn id="14" dur="1000"/>
                                        <p:tgtEl>
                                          <p:spTgt spid="249859">
                                            <p:txEl>
                                              <p:pRg st="1" end="1"/>
                                            </p:txEl>
                                          </p:spTgt>
                                        </p:tgtEl>
                                      </p:cBhvr>
                                    </p:animEffect>
                                    <p:anim calcmode="lin" valueType="num">
                                      <p:cBhvr>
                                        <p:cTn id="15" dur="1000" fill="hold"/>
                                        <p:tgtEl>
                                          <p:spTgt spid="2498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98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9859">
                                            <p:txEl>
                                              <p:pRg st="2" end="2"/>
                                            </p:txEl>
                                          </p:spTgt>
                                        </p:tgtEl>
                                        <p:attrNameLst>
                                          <p:attrName>style.visibility</p:attrName>
                                        </p:attrNameLst>
                                      </p:cBhvr>
                                      <p:to>
                                        <p:strVal val="visible"/>
                                      </p:to>
                                    </p:set>
                                    <p:animEffect transition="in" filter="fade">
                                      <p:cBhvr>
                                        <p:cTn id="21" dur="1000"/>
                                        <p:tgtEl>
                                          <p:spTgt spid="249859">
                                            <p:txEl>
                                              <p:pRg st="2" end="2"/>
                                            </p:txEl>
                                          </p:spTgt>
                                        </p:tgtEl>
                                      </p:cBhvr>
                                    </p:animEffect>
                                    <p:anim calcmode="lin" valueType="num">
                                      <p:cBhvr>
                                        <p:cTn id="22" dur="1000" fill="hold"/>
                                        <p:tgtEl>
                                          <p:spTgt spid="2498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9859">
                                            <p:txEl>
                                              <p:pRg st="2" end="2"/>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249859">
                                            <p:txEl>
                                              <p:pRg st="3" end="3"/>
                                            </p:txEl>
                                          </p:spTgt>
                                        </p:tgtEl>
                                        <p:attrNameLst>
                                          <p:attrName>style.visibility</p:attrName>
                                        </p:attrNameLst>
                                      </p:cBhvr>
                                      <p:to>
                                        <p:strVal val="visible"/>
                                      </p:to>
                                    </p:set>
                                    <p:animEffect transition="in" filter="fade">
                                      <p:cBhvr>
                                        <p:cTn id="26" dur="1000"/>
                                        <p:tgtEl>
                                          <p:spTgt spid="249859">
                                            <p:txEl>
                                              <p:pRg st="3" end="3"/>
                                            </p:txEl>
                                          </p:spTgt>
                                        </p:tgtEl>
                                      </p:cBhvr>
                                    </p:animEffect>
                                    <p:anim calcmode="lin" valueType="num">
                                      <p:cBhvr>
                                        <p:cTn id="27" dur="1000" fill="hold"/>
                                        <p:tgtEl>
                                          <p:spTgt spid="24985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49859">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249859">
                                            <p:txEl>
                                              <p:pRg st="4" end="4"/>
                                            </p:txEl>
                                          </p:spTgt>
                                        </p:tgtEl>
                                        <p:attrNameLst>
                                          <p:attrName>style.visibility</p:attrName>
                                        </p:attrNameLst>
                                      </p:cBhvr>
                                      <p:to>
                                        <p:strVal val="visible"/>
                                      </p:to>
                                    </p:set>
                                    <p:animEffect transition="in" filter="fade">
                                      <p:cBhvr>
                                        <p:cTn id="31" dur="1000"/>
                                        <p:tgtEl>
                                          <p:spTgt spid="249859">
                                            <p:txEl>
                                              <p:pRg st="4" end="4"/>
                                            </p:txEl>
                                          </p:spTgt>
                                        </p:tgtEl>
                                      </p:cBhvr>
                                    </p:animEffect>
                                    <p:anim calcmode="lin" valueType="num">
                                      <p:cBhvr>
                                        <p:cTn id="32" dur="1000" fill="hold"/>
                                        <p:tgtEl>
                                          <p:spTgt spid="24985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4985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1884363" y="457200"/>
            <a:ext cx="5308600" cy="1143000"/>
          </a:xfrm>
        </p:spPr>
        <p:txBody>
          <a:bodyPr>
            <a:norm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Enzyme kinetics</a:t>
            </a:r>
          </a:p>
        </p:txBody>
      </p:sp>
      <p:sp>
        <p:nvSpPr>
          <p:cNvPr id="250883" name="Rectangle 3"/>
          <p:cNvSpPr>
            <a:spLocks noGrp="1" noChangeArrowheads="1"/>
          </p:cNvSpPr>
          <p:nvPr>
            <p:ph idx="1"/>
          </p:nvPr>
        </p:nvSpPr>
        <p:spPr>
          <a:xfrm>
            <a:off x="609600" y="1752600"/>
            <a:ext cx="8077200" cy="4114800"/>
          </a:xfrm>
        </p:spPr>
        <p:txBody>
          <a:bodyPr rtlCol="0">
            <a:normAutofit lnSpcReduction="10000"/>
          </a:bodyPr>
          <a:lstStyle/>
          <a:p>
            <a:pPr algn="just" eaLnBrk="1" fontAlgn="auto" hangingPunct="1">
              <a:spcAft>
                <a:spcPts val="0"/>
              </a:spcAft>
              <a:buClr>
                <a:srgbClr val="33CC33"/>
              </a:buClr>
              <a:buFont typeface="Arial" pitchFamily="34" charset="0"/>
              <a:buChar char="•"/>
              <a:defRPr/>
            </a:pPr>
            <a:r>
              <a:rPr lang="en-US" sz="3300" dirty="0" smtClean="0">
                <a:solidFill>
                  <a:schemeClr val="bg1"/>
                </a:solidFill>
                <a:ea typeface="+mn-ea"/>
                <a:cs typeface="Arial" pitchFamily="34" charset="0"/>
              </a:rPr>
              <a:t>The model of enzyme kinetics was first proposed by </a:t>
            </a:r>
            <a:r>
              <a:rPr lang="en-US" sz="3300" dirty="0" err="1" smtClean="0">
                <a:solidFill>
                  <a:schemeClr val="bg1"/>
                </a:solidFill>
                <a:ea typeface="+mn-ea"/>
                <a:cs typeface="Arial" pitchFamily="34" charset="0"/>
              </a:rPr>
              <a:t>Michaelis</a:t>
            </a:r>
            <a:r>
              <a:rPr lang="en-US" sz="3300" dirty="0" smtClean="0">
                <a:solidFill>
                  <a:schemeClr val="bg1"/>
                </a:solidFill>
                <a:ea typeface="+mn-ea"/>
                <a:cs typeface="Arial" pitchFamily="34" charset="0"/>
              </a:rPr>
              <a:t> and </a:t>
            </a:r>
            <a:r>
              <a:rPr lang="en-US" sz="3300" dirty="0" err="1" smtClean="0">
                <a:solidFill>
                  <a:schemeClr val="bg1"/>
                </a:solidFill>
                <a:ea typeface="+mn-ea"/>
                <a:cs typeface="Arial" pitchFamily="34" charset="0"/>
              </a:rPr>
              <a:t>Menten</a:t>
            </a:r>
            <a:r>
              <a:rPr lang="en-US" sz="3300" dirty="0" smtClean="0">
                <a:solidFill>
                  <a:schemeClr val="bg1"/>
                </a:solidFill>
                <a:ea typeface="+mn-ea"/>
                <a:cs typeface="Arial" pitchFamily="34" charset="0"/>
              </a:rPr>
              <a:t> in 1913 and later modified by Briggs and Haldane</a:t>
            </a:r>
          </a:p>
          <a:p>
            <a:pPr algn="just" eaLnBrk="1" fontAlgn="auto" hangingPunct="1">
              <a:spcAft>
                <a:spcPts val="0"/>
              </a:spcAft>
              <a:buClr>
                <a:srgbClr val="33CC33"/>
              </a:buClr>
              <a:buFont typeface="Arial" pitchFamily="34" charset="0"/>
              <a:buNone/>
              <a:defRPr/>
            </a:pPr>
            <a:endParaRPr lang="en-US" sz="3300" dirty="0" smtClean="0">
              <a:solidFill>
                <a:schemeClr val="bg1"/>
              </a:solidFill>
              <a:ea typeface="+mn-ea"/>
              <a:cs typeface="Arial" pitchFamily="34" charset="0"/>
            </a:endParaRPr>
          </a:p>
          <a:p>
            <a:pPr algn="just" eaLnBrk="1" fontAlgn="auto" hangingPunct="1">
              <a:spcAft>
                <a:spcPts val="0"/>
              </a:spcAft>
              <a:buClr>
                <a:srgbClr val="33CC33"/>
              </a:buClr>
              <a:buFont typeface="Arial" pitchFamily="34" charset="0"/>
              <a:buChar char="•"/>
              <a:defRPr/>
            </a:pPr>
            <a:r>
              <a:rPr lang="en-US" sz="3300" dirty="0" smtClean="0">
                <a:solidFill>
                  <a:srgbClr val="FF9900"/>
                </a:solidFill>
                <a:ea typeface="+mn-ea"/>
                <a:cs typeface="Arial" pitchFamily="34" charset="0"/>
              </a:rPr>
              <a:t>The </a:t>
            </a:r>
            <a:r>
              <a:rPr lang="en-US" sz="3300" dirty="0" err="1" smtClean="0">
                <a:solidFill>
                  <a:srgbClr val="FF9900"/>
                </a:solidFill>
                <a:ea typeface="+mn-ea"/>
                <a:cs typeface="Arial" pitchFamily="34" charset="0"/>
              </a:rPr>
              <a:t>Michaelis</a:t>
            </a:r>
            <a:r>
              <a:rPr lang="en-US" sz="3300" dirty="0" smtClean="0">
                <a:solidFill>
                  <a:srgbClr val="FF9900"/>
                </a:solidFill>
                <a:ea typeface="+mn-ea"/>
                <a:cs typeface="Arial" pitchFamily="34" charset="0"/>
              </a:rPr>
              <a:t> </a:t>
            </a:r>
            <a:r>
              <a:rPr lang="en-US" sz="3300" dirty="0" err="1" smtClean="0">
                <a:solidFill>
                  <a:srgbClr val="FF9900"/>
                </a:solidFill>
                <a:ea typeface="+mn-ea"/>
                <a:cs typeface="Arial" pitchFamily="34" charset="0"/>
              </a:rPr>
              <a:t>Menten</a:t>
            </a:r>
            <a:r>
              <a:rPr lang="en-US" sz="3300" dirty="0" smtClean="0">
                <a:solidFill>
                  <a:srgbClr val="FF9900"/>
                </a:solidFill>
                <a:ea typeface="+mn-ea"/>
                <a:cs typeface="Arial" pitchFamily="34" charset="0"/>
              </a:rPr>
              <a:t> equation describes the relationship of initial rate of an enzyme reaction to the [S]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Effect transition="in" filter="fade">
                                      <p:cBhvr>
                                        <p:cTn id="7" dur="1000"/>
                                        <p:tgtEl>
                                          <p:spTgt spid="250883">
                                            <p:txEl>
                                              <p:pRg st="0" end="0"/>
                                            </p:txEl>
                                          </p:spTgt>
                                        </p:tgtEl>
                                      </p:cBhvr>
                                    </p:animEffect>
                                    <p:anim calcmode="lin" valueType="num">
                                      <p:cBhvr>
                                        <p:cTn id="8" dur="1000" fill="hold"/>
                                        <p:tgtEl>
                                          <p:spTgt spid="2508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08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0883">
                                            <p:txEl>
                                              <p:pRg st="2" end="2"/>
                                            </p:txEl>
                                          </p:spTgt>
                                        </p:tgtEl>
                                        <p:attrNameLst>
                                          <p:attrName>style.visibility</p:attrName>
                                        </p:attrNameLst>
                                      </p:cBhvr>
                                      <p:to>
                                        <p:strVal val="visible"/>
                                      </p:to>
                                    </p:set>
                                    <p:animEffect transition="in" filter="fade">
                                      <p:cBhvr>
                                        <p:cTn id="14" dur="1000"/>
                                        <p:tgtEl>
                                          <p:spTgt spid="250883">
                                            <p:txEl>
                                              <p:pRg st="2" end="2"/>
                                            </p:txEl>
                                          </p:spTgt>
                                        </p:tgtEl>
                                      </p:cBhvr>
                                    </p:animEffect>
                                    <p:anim calcmode="lin" valueType="num">
                                      <p:cBhvr>
                                        <p:cTn id="15" dur="1000" fill="hold"/>
                                        <p:tgtEl>
                                          <p:spTgt spid="2508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08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1371600" y="838200"/>
            <a:ext cx="6088063" cy="5054600"/>
            <a:chOff x="2472" y="1296"/>
            <a:chExt cx="2064" cy="1440"/>
          </a:xfrm>
        </p:grpSpPr>
        <p:pic>
          <p:nvPicPr>
            <p:cNvPr id="28675" name="Picture 3"/>
            <p:cNvPicPr>
              <a:picLocks noChangeAspect="1" noChangeArrowheads="1"/>
            </p:cNvPicPr>
            <p:nvPr/>
          </p:nvPicPr>
          <p:blipFill>
            <a:blip r:embed="rId2">
              <a:extLst>
                <a:ext uri="{28A0092B-C50C-407E-A947-70E740481C1C}">
                  <a14:useLocalDpi xmlns:a14="http://schemas.microsoft.com/office/drawing/2010/main" val="0"/>
                </a:ext>
              </a:extLst>
            </a:blip>
            <a:srcRect l="55000"/>
            <a:stretch>
              <a:fillRect/>
            </a:stretch>
          </p:blipFill>
          <p:spPr bwMode="auto">
            <a:xfrm>
              <a:off x="3672" y="1296"/>
              <a:ext cx="864"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r="37500"/>
            <a:stretch>
              <a:fillRect/>
            </a:stretch>
          </p:blipFill>
          <p:spPr bwMode="auto">
            <a:xfrm>
              <a:off x="2472" y="1296"/>
              <a:ext cx="1200"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228600" y="152400"/>
            <a:ext cx="8686800" cy="1143000"/>
          </a:xfrm>
        </p:spPr>
        <p:txBody>
          <a:bodyPr>
            <a:no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Initial rate of enzyme reaction</a:t>
            </a:r>
          </a:p>
        </p:txBody>
      </p:sp>
      <p:sp>
        <p:nvSpPr>
          <p:cNvPr id="252931" name="Rectangle 3"/>
          <p:cNvSpPr>
            <a:spLocks noGrp="1" noChangeArrowheads="1"/>
          </p:cNvSpPr>
          <p:nvPr>
            <p:ph idx="1"/>
          </p:nvPr>
        </p:nvSpPr>
        <p:spPr>
          <a:xfrm>
            <a:off x="304800" y="1752600"/>
            <a:ext cx="8534400" cy="4114800"/>
          </a:xfrm>
        </p:spPr>
        <p:txBody>
          <a:bodyPr/>
          <a:lstStyle/>
          <a:p>
            <a:pPr algn="just" eaLnBrk="1" hangingPunct="1">
              <a:buClr>
                <a:srgbClr val="33CC33"/>
              </a:buClr>
              <a:buFont typeface="Wingdings" charset="0"/>
              <a:buNone/>
            </a:pPr>
            <a:r>
              <a:rPr lang="en-US" u="sng">
                <a:solidFill>
                  <a:srgbClr val="33CC33"/>
                </a:solidFill>
                <a:latin typeface="Arial" charset="0"/>
                <a:cs typeface="Arial" charset="0"/>
              </a:rPr>
              <a:t>Pre-steady state kinetics</a:t>
            </a:r>
          </a:p>
          <a:p>
            <a:pPr lvl="1" eaLnBrk="1" hangingPunct="1">
              <a:buClr>
                <a:srgbClr val="33CC33"/>
              </a:buClr>
            </a:pPr>
            <a:r>
              <a:rPr lang="en-US" sz="3200">
                <a:solidFill>
                  <a:schemeClr val="bg1"/>
                </a:solidFill>
                <a:latin typeface="Arial" charset="0"/>
                <a:cs typeface="Arial" charset="0"/>
              </a:rPr>
              <a:t>When an enzyme is mixed with high concentration of substrate, there is an initial short period of time (a few hundred microseconds) during which intermediates leading to the formation of product gradually build up</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2931">
                                            <p:txEl>
                                              <p:pRg st="0" end="0"/>
                                            </p:txEl>
                                          </p:spTgt>
                                        </p:tgtEl>
                                        <p:attrNameLst>
                                          <p:attrName>style.visibility</p:attrName>
                                        </p:attrNameLst>
                                      </p:cBhvr>
                                      <p:to>
                                        <p:strVal val="visible"/>
                                      </p:to>
                                    </p:set>
                                    <p:animEffect transition="in" filter="fade">
                                      <p:cBhvr>
                                        <p:cTn id="7" dur="1000"/>
                                        <p:tgtEl>
                                          <p:spTgt spid="252931">
                                            <p:txEl>
                                              <p:pRg st="0" end="0"/>
                                            </p:txEl>
                                          </p:spTgt>
                                        </p:tgtEl>
                                      </p:cBhvr>
                                    </p:animEffect>
                                    <p:anim calcmode="lin" valueType="num">
                                      <p:cBhvr>
                                        <p:cTn id="8" dur="1000" fill="hold"/>
                                        <p:tgtEl>
                                          <p:spTgt spid="252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293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2931">
                                            <p:txEl>
                                              <p:pRg st="1" end="1"/>
                                            </p:txEl>
                                          </p:spTgt>
                                        </p:tgtEl>
                                        <p:attrNameLst>
                                          <p:attrName>style.visibility</p:attrName>
                                        </p:attrNameLst>
                                      </p:cBhvr>
                                      <p:to>
                                        <p:strVal val="visible"/>
                                      </p:to>
                                    </p:set>
                                    <p:animEffect transition="in" filter="fade">
                                      <p:cBhvr>
                                        <p:cTn id="12" dur="1000"/>
                                        <p:tgtEl>
                                          <p:spTgt spid="252931">
                                            <p:txEl>
                                              <p:pRg st="1" end="1"/>
                                            </p:txEl>
                                          </p:spTgt>
                                        </p:tgtEl>
                                      </p:cBhvr>
                                    </p:animEffect>
                                    <p:anim calcmode="lin" valueType="num">
                                      <p:cBhvr>
                                        <p:cTn id="13" dur="1000" fill="hold"/>
                                        <p:tgtEl>
                                          <p:spTgt spid="2529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529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3954" name="Rectangle 2"/>
          <p:cNvSpPr>
            <a:spLocks noGrp="1" noChangeArrowheads="1"/>
          </p:cNvSpPr>
          <p:nvPr>
            <p:ph idx="1"/>
          </p:nvPr>
        </p:nvSpPr>
        <p:spPr>
          <a:xfrm>
            <a:off x="381000" y="1219200"/>
            <a:ext cx="8382000" cy="4953000"/>
          </a:xfrm>
        </p:spPr>
        <p:txBody>
          <a:bodyPr/>
          <a:lstStyle/>
          <a:p>
            <a:pPr algn="just" eaLnBrk="1" hangingPunct="1">
              <a:lnSpc>
                <a:spcPct val="90000"/>
              </a:lnSpc>
              <a:buClr>
                <a:srgbClr val="33CC33"/>
              </a:buClr>
            </a:pPr>
            <a:r>
              <a:rPr lang="en-US" u="sng">
                <a:solidFill>
                  <a:srgbClr val="33CC33"/>
                </a:solidFill>
                <a:latin typeface="Arial" charset="0"/>
                <a:cs typeface="Arial" charset="0"/>
              </a:rPr>
              <a:t>Steady state kinetics</a:t>
            </a:r>
          </a:p>
          <a:p>
            <a:pPr algn="just" eaLnBrk="1" hangingPunct="1">
              <a:lnSpc>
                <a:spcPct val="90000"/>
              </a:lnSpc>
              <a:buClr>
                <a:srgbClr val="33CC33"/>
              </a:buClr>
              <a:buFont typeface="Arial" charset="0"/>
              <a:buNone/>
            </a:pPr>
            <a:endParaRPr lang="en-US" u="sng">
              <a:solidFill>
                <a:srgbClr val="33CC33"/>
              </a:solidFill>
              <a:latin typeface="Arial" charset="0"/>
              <a:cs typeface="Arial" charset="0"/>
            </a:endParaRPr>
          </a:p>
          <a:p>
            <a:pPr lvl="1" algn="just" eaLnBrk="1" hangingPunct="1">
              <a:lnSpc>
                <a:spcPct val="90000"/>
              </a:lnSpc>
              <a:buClr>
                <a:srgbClr val="33CC33"/>
              </a:buClr>
            </a:pPr>
            <a:r>
              <a:rPr lang="en-US" sz="3200">
                <a:solidFill>
                  <a:schemeClr val="bg1"/>
                </a:solidFill>
                <a:latin typeface="Arial" charset="0"/>
                <a:cs typeface="Arial" charset="0"/>
              </a:rPr>
              <a:t>After initial state, the reaction rate and the concentration of intermediates change slowly with time called steady state reaction</a:t>
            </a:r>
          </a:p>
          <a:p>
            <a:pPr lvl="1" algn="just" eaLnBrk="1" hangingPunct="1">
              <a:lnSpc>
                <a:spcPct val="90000"/>
              </a:lnSpc>
              <a:buClr>
                <a:srgbClr val="33CC33"/>
              </a:buClr>
            </a:pPr>
            <a:r>
              <a:rPr lang="en-US" sz="3200">
                <a:solidFill>
                  <a:srgbClr val="FF9900"/>
                </a:solidFill>
                <a:latin typeface="Arial" charset="0"/>
                <a:cs typeface="Arial" charset="0"/>
              </a:rPr>
              <a:t>An intermediate is said to be steady state when its rate of synthesis is equal to its rate of degradation</a:t>
            </a:r>
          </a:p>
          <a:p>
            <a:pPr lvl="1" algn="just" eaLnBrk="1" hangingPunct="1">
              <a:lnSpc>
                <a:spcPct val="90000"/>
              </a:lnSpc>
              <a:buClr>
                <a:srgbClr val="33CC33"/>
              </a:buClr>
              <a:buFont typeface="Arial" charset="0"/>
              <a:buNone/>
            </a:pPr>
            <a:endParaRPr lang="en-US" sz="3200">
              <a:solidFill>
                <a:srgbClr val="FF9900"/>
              </a:solidFill>
              <a:latin typeface="Arial"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3954">
                                            <p:txEl>
                                              <p:pRg st="0" end="0"/>
                                            </p:txEl>
                                          </p:spTgt>
                                        </p:tgtEl>
                                        <p:attrNameLst>
                                          <p:attrName>style.visibility</p:attrName>
                                        </p:attrNameLst>
                                      </p:cBhvr>
                                      <p:to>
                                        <p:strVal val="visible"/>
                                      </p:to>
                                    </p:set>
                                    <p:animEffect transition="in" filter="fade">
                                      <p:cBhvr>
                                        <p:cTn id="7" dur="1000"/>
                                        <p:tgtEl>
                                          <p:spTgt spid="253954">
                                            <p:txEl>
                                              <p:pRg st="0" end="0"/>
                                            </p:txEl>
                                          </p:spTgt>
                                        </p:tgtEl>
                                      </p:cBhvr>
                                    </p:animEffect>
                                    <p:anim calcmode="lin" valueType="num">
                                      <p:cBhvr>
                                        <p:cTn id="8" dur="1000" fill="hold"/>
                                        <p:tgtEl>
                                          <p:spTgt spid="2539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3954">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53954">
                                            <p:txEl>
                                              <p:pRg st="2" end="2"/>
                                            </p:txEl>
                                          </p:spTgt>
                                        </p:tgtEl>
                                        <p:attrNameLst>
                                          <p:attrName>style.visibility</p:attrName>
                                        </p:attrNameLst>
                                      </p:cBhvr>
                                      <p:to>
                                        <p:strVal val="visible"/>
                                      </p:to>
                                    </p:set>
                                    <p:animEffect transition="in" filter="fade">
                                      <p:cBhvr>
                                        <p:cTn id="12" dur="1000"/>
                                        <p:tgtEl>
                                          <p:spTgt spid="253954">
                                            <p:txEl>
                                              <p:pRg st="2" end="2"/>
                                            </p:txEl>
                                          </p:spTgt>
                                        </p:tgtEl>
                                      </p:cBhvr>
                                    </p:animEffect>
                                    <p:anim calcmode="lin" valueType="num">
                                      <p:cBhvr>
                                        <p:cTn id="13" dur="1000" fill="hold"/>
                                        <p:tgtEl>
                                          <p:spTgt spid="25395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53954">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53954">
                                            <p:txEl>
                                              <p:pRg st="3" end="3"/>
                                            </p:txEl>
                                          </p:spTgt>
                                        </p:tgtEl>
                                        <p:attrNameLst>
                                          <p:attrName>style.visibility</p:attrName>
                                        </p:attrNameLst>
                                      </p:cBhvr>
                                      <p:to>
                                        <p:strVal val="visible"/>
                                      </p:to>
                                    </p:set>
                                    <p:animEffect transition="in" filter="fade">
                                      <p:cBhvr>
                                        <p:cTn id="17" dur="1000"/>
                                        <p:tgtEl>
                                          <p:spTgt spid="253954">
                                            <p:txEl>
                                              <p:pRg st="3" end="3"/>
                                            </p:txEl>
                                          </p:spTgt>
                                        </p:tgtEl>
                                      </p:cBhvr>
                                    </p:animEffect>
                                    <p:anim calcmode="lin" valueType="num">
                                      <p:cBhvr>
                                        <p:cTn id="18" dur="1000" fill="hold"/>
                                        <p:tgtEl>
                                          <p:spTgt spid="25395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5395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a:latin typeface="Arial" charset="0"/>
            </a:endParaRPr>
          </a:p>
        </p:txBody>
      </p:sp>
      <p:pic>
        <p:nvPicPr>
          <p:cNvPr id="4099" name="Picture 15" descr="fig142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1000"/>
            <a:ext cx="5334000" cy="584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762000" y="76200"/>
            <a:ext cx="7696200" cy="1143000"/>
          </a:xfrm>
        </p:spPr>
        <p:txBody>
          <a:bodyPr>
            <a:no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Michaelis Menten Equation</a:t>
            </a:r>
          </a:p>
        </p:txBody>
      </p:sp>
      <p:sp>
        <p:nvSpPr>
          <p:cNvPr id="31747" name="Rectangle 3"/>
          <p:cNvSpPr>
            <a:spLocks noGrp="1" noChangeArrowheads="1"/>
          </p:cNvSpPr>
          <p:nvPr>
            <p:ph idx="1"/>
          </p:nvPr>
        </p:nvSpPr>
        <p:spPr>
          <a:xfrm>
            <a:off x="3108325" y="2057400"/>
            <a:ext cx="5959475" cy="2895600"/>
          </a:xfrm>
        </p:spPr>
        <p:txBody>
          <a:bodyPr/>
          <a:lstStyle/>
          <a:p>
            <a:pPr eaLnBrk="1" hangingPunct="1">
              <a:buClr>
                <a:srgbClr val="33CC33"/>
              </a:buClr>
              <a:buFont typeface="Wingdings" charset="0"/>
              <a:buNone/>
            </a:pPr>
            <a:r>
              <a:rPr lang="en-US" sz="3600">
                <a:solidFill>
                  <a:srgbClr val="FF9900"/>
                </a:solidFill>
                <a:latin typeface="Arial" charset="0"/>
                <a:cs typeface="Arial" charset="0"/>
              </a:rPr>
              <a:t>				V</a:t>
            </a:r>
            <a:r>
              <a:rPr lang="en-US" sz="3600" baseline="-25000">
                <a:solidFill>
                  <a:srgbClr val="FF9900"/>
                </a:solidFill>
                <a:latin typeface="Arial" charset="0"/>
                <a:cs typeface="Arial" charset="0"/>
              </a:rPr>
              <a:t>max</a:t>
            </a:r>
            <a:r>
              <a:rPr lang="en-US" sz="3600">
                <a:solidFill>
                  <a:srgbClr val="FF9900"/>
                </a:solidFill>
                <a:latin typeface="Arial" charset="0"/>
                <a:cs typeface="Arial" charset="0"/>
              </a:rPr>
              <a:t> [S]</a:t>
            </a:r>
          </a:p>
          <a:p>
            <a:pPr algn="ctr" eaLnBrk="1" hangingPunct="1">
              <a:buClr>
                <a:srgbClr val="33CC33"/>
              </a:buClr>
              <a:buFont typeface="Wingdings" charset="0"/>
              <a:buNone/>
            </a:pPr>
            <a:r>
              <a:rPr lang="en-US" sz="3600" i="1">
                <a:solidFill>
                  <a:srgbClr val="FF9900"/>
                </a:solidFill>
                <a:latin typeface="Arial" charset="0"/>
                <a:cs typeface="Arial" charset="0"/>
              </a:rPr>
              <a:t>v</a:t>
            </a:r>
            <a:r>
              <a:rPr lang="en-US" sz="3600" baseline="-25000">
                <a:solidFill>
                  <a:srgbClr val="FF9900"/>
                </a:solidFill>
                <a:latin typeface="Arial" charset="0"/>
                <a:cs typeface="Arial" charset="0"/>
              </a:rPr>
              <a:t>o</a:t>
            </a:r>
            <a:r>
              <a:rPr lang="en-US" sz="3600">
                <a:solidFill>
                  <a:srgbClr val="FF9900"/>
                </a:solidFill>
                <a:latin typeface="Arial" charset="0"/>
                <a:cs typeface="Arial" charset="0"/>
              </a:rPr>
              <a:t> = ------------</a:t>
            </a:r>
          </a:p>
          <a:p>
            <a:pPr eaLnBrk="1" hangingPunct="1">
              <a:buClr>
                <a:srgbClr val="33CC33"/>
              </a:buClr>
              <a:buFont typeface="Wingdings" charset="0"/>
              <a:buNone/>
            </a:pPr>
            <a:r>
              <a:rPr lang="en-US" sz="3600">
                <a:solidFill>
                  <a:srgbClr val="FF9900"/>
                </a:solidFill>
                <a:latin typeface="Arial" charset="0"/>
                <a:cs typeface="Arial" charset="0"/>
              </a:rPr>
              <a:t>				K</a:t>
            </a:r>
            <a:r>
              <a:rPr lang="en-US" sz="3600" baseline="-25000">
                <a:solidFill>
                  <a:srgbClr val="FF9900"/>
                </a:solidFill>
                <a:latin typeface="Arial" charset="0"/>
                <a:cs typeface="Arial" charset="0"/>
              </a:rPr>
              <a:t>m</a:t>
            </a:r>
            <a:r>
              <a:rPr lang="en-US" sz="3600">
                <a:solidFill>
                  <a:srgbClr val="FF9900"/>
                </a:solidFill>
                <a:latin typeface="Arial" charset="0"/>
                <a:cs typeface="Arial" charset="0"/>
              </a:rPr>
              <a:t> + [S]</a:t>
            </a:r>
          </a:p>
        </p:txBody>
      </p:sp>
      <p:sp>
        <p:nvSpPr>
          <p:cNvPr id="31748" name="Rectangle 4"/>
          <p:cNvSpPr>
            <a:spLocks noChangeArrowheads="1"/>
          </p:cNvSpPr>
          <p:nvPr/>
        </p:nvSpPr>
        <p:spPr bwMode="auto">
          <a:xfrm>
            <a:off x="5064125" y="4267200"/>
            <a:ext cx="453707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buClr>
                <a:srgbClr val="33CC33"/>
              </a:buClr>
              <a:buSzPct val="60000"/>
              <a:buFont typeface="Wingdings" charset="0"/>
              <a:buNone/>
            </a:pPr>
            <a:r>
              <a:rPr lang="en-US" sz="2800">
                <a:solidFill>
                  <a:schemeClr val="bg1"/>
                </a:solidFill>
              </a:rPr>
              <a:t>[S] = substrate concentration</a:t>
            </a:r>
          </a:p>
          <a:p>
            <a:pPr marL="342900" indent="-342900">
              <a:spcBef>
                <a:spcPct val="20000"/>
              </a:spcBef>
              <a:buClr>
                <a:srgbClr val="33CC33"/>
              </a:buClr>
              <a:buSzPct val="60000"/>
              <a:buFont typeface="Wingdings" charset="0"/>
              <a:buNone/>
            </a:pPr>
            <a:r>
              <a:rPr lang="en-US" sz="2800">
                <a:solidFill>
                  <a:schemeClr val="bg1"/>
                </a:solidFill>
              </a:rPr>
              <a:t>V</a:t>
            </a:r>
            <a:r>
              <a:rPr lang="en-US" sz="2800" baseline="-25000">
                <a:solidFill>
                  <a:schemeClr val="bg1"/>
                </a:solidFill>
              </a:rPr>
              <a:t>max</a:t>
            </a:r>
            <a:r>
              <a:rPr lang="en-US" sz="2800">
                <a:solidFill>
                  <a:schemeClr val="bg1"/>
                </a:solidFill>
              </a:rPr>
              <a:t> = maximum velocity</a:t>
            </a:r>
          </a:p>
          <a:p>
            <a:pPr marL="342900" indent="-342900">
              <a:spcBef>
                <a:spcPct val="20000"/>
              </a:spcBef>
              <a:buClr>
                <a:srgbClr val="33CC33"/>
              </a:buClr>
              <a:buSzPct val="60000"/>
              <a:buFont typeface="Wingdings" charset="0"/>
              <a:buNone/>
            </a:pPr>
            <a:r>
              <a:rPr lang="en-US" sz="2800">
                <a:solidFill>
                  <a:schemeClr val="bg1"/>
                </a:solidFill>
              </a:rPr>
              <a:t>K</a:t>
            </a:r>
            <a:r>
              <a:rPr lang="en-US" sz="2800" baseline="-25000">
                <a:solidFill>
                  <a:schemeClr val="bg1"/>
                </a:solidFill>
              </a:rPr>
              <a:t>m</a:t>
            </a:r>
            <a:r>
              <a:rPr lang="en-US" sz="2800">
                <a:solidFill>
                  <a:schemeClr val="bg1"/>
                </a:solidFill>
              </a:rPr>
              <a:t> = Michaelis constant</a:t>
            </a:r>
          </a:p>
        </p:txBody>
      </p:sp>
      <p:sp>
        <p:nvSpPr>
          <p:cNvPr id="31749" name="Rectangle 4"/>
          <p:cNvSpPr>
            <a:spLocks noChangeArrowheads="1"/>
          </p:cNvSpPr>
          <p:nvPr/>
        </p:nvSpPr>
        <p:spPr bwMode="auto">
          <a:xfrm>
            <a:off x="381000" y="2057400"/>
            <a:ext cx="38862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lnSpc>
                <a:spcPct val="90000"/>
              </a:lnSpc>
              <a:buClr>
                <a:srgbClr val="33CC33"/>
              </a:buClr>
              <a:buFont typeface="Arial" charset="0"/>
              <a:buChar char="•"/>
            </a:pPr>
            <a:r>
              <a:rPr lang="en-US" sz="3600">
                <a:solidFill>
                  <a:schemeClr val="bg1"/>
                </a:solidFill>
              </a:rPr>
              <a:t>It measures the initial velocity (</a:t>
            </a:r>
            <a:r>
              <a:rPr lang="en-US" sz="3600" i="1">
                <a:solidFill>
                  <a:schemeClr val="bg1"/>
                </a:solidFill>
              </a:rPr>
              <a:t>v</a:t>
            </a:r>
            <a:r>
              <a:rPr lang="en-US" sz="3600" baseline="-25000">
                <a:solidFill>
                  <a:schemeClr val="bg1"/>
                </a:solidFill>
              </a:rPr>
              <a:t>o</a:t>
            </a:r>
            <a:r>
              <a:rPr lang="en-US" sz="3600">
                <a:solidFill>
                  <a:schemeClr val="bg1"/>
                </a:solidFill>
              </a:rPr>
              <a:t>) of an enzyme reaction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304800" y="457200"/>
            <a:ext cx="8610600" cy="1143000"/>
          </a:xfrm>
        </p:spPr>
        <p:txBody>
          <a:bodyPr>
            <a:normAutofit/>
          </a:bodyPr>
          <a:lstStyle/>
          <a:p>
            <a:pPr eaLnBrk="1" hangingPunct="1"/>
            <a:r>
              <a:rPr lang="en-US" sz="4000" b="0">
                <a:solidFill>
                  <a:srgbClr val="FFFF00"/>
                </a:solidFill>
                <a:latin typeface="Arial" charset="0"/>
              </a:rPr>
              <a:t>Initial velocity </a:t>
            </a:r>
            <a:r>
              <a:rPr lang="en-US" sz="4000" b="0" i="1">
                <a:solidFill>
                  <a:srgbClr val="FFFF00"/>
                </a:solidFill>
                <a:latin typeface="Arial" charset="0"/>
              </a:rPr>
              <a:t>v</a:t>
            </a:r>
            <a:r>
              <a:rPr lang="en-US" sz="4000" b="0" baseline="-25000">
                <a:solidFill>
                  <a:srgbClr val="FFFF00"/>
                </a:solidFill>
                <a:latin typeface="Arial" charset="0"/>
              </a:rPr>
              <a:t>o</a:t>
            </a:r>
            <a:r>
              <a:rPr lang="en-US" sz="4000" b="0">
                <a:solidFill>
                  <a:srgbClr val="FFFF00"/>
                </a:solidFill>
                <a:latin typeface="Arial" charset="0"/>
              </a:rPr>
              <a:t> of a simple Michaelis–Menten reaction versus the substrate concentration[S]</a:t>
            </a:r>
          </a:p>
        </p:txBody>
      </p:sp>
      <p:pic>
        <p:nvPicPr>
          <p:cNvPr id="32771" name="Picture 11" descr="http://ocw.mit.edu/courses/biological-engineering/20-320-biomolecular-kinetics-and-cell-dynamics-spring-2006/chp_michael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038350"/>
            <a:ext cx="533400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8051" name="Rectangle 3"/>
          <p:cNvSpPr>
            <a:spLocks noGrp="1" noChangeArrowheads="1"/>
          </p:cNvSpPr>
          <p:nvPr>
            <p:ph type="title"/>
          </p:nvPr>
        </p:nvSpPr>
        <p:spPr>
          <a:xfrm>
            <a:off x="914400" y="533400"/>
            <a:ext cx="7239000" cy="1143000"/>
          </a:xfrm>
        </p:spPr>
        <p:txBody>
          <a:bodyPr>
            <a:noAutofit/>
          </a:bodyPr>
          <a:lstStyle/>
          <a:p>
            <a:pPr eaLnBrk="1" hangingPunct="1"/>
            <a:r>
              <a:rPr lang="en-US" i="1">
                <a:solidFill>
                  <a:srgbClr val="FFFF00"/>
                </a:solidFill>
                <a:effectLst>
                  <a:outerShdw blurRad="38100" dist="38100" dir="2700000" algn="tl">
                    <a:srgbClr val="000000"/>
                  </a:outerShdw>
                </a:effectLst>
                <a:latin typeface="Arial" charset="0"/>
                <a:cs typeface="Arial" charset="0"/>
              </a:rPr>
              <a:t>K</a:t>
            </a:r>
            <a:r>
              <a:rPr lang="en-US" baseline="-25000">
                <a:solidFill>
                  <a:srgbClr val="FFFF00"/>
                </a:solidFill>
                <a:effectLst>
                  <a:outerShdw blurRad="38100" dist="38100" dir="2700000" algn="tl">
                    <a:srgbClr val="000000"/>
                  </a:outerShdw>
                </a:effectLst>
                <a:latin typeface="Arial" charset="0"/>
                <a:cs typeface="Arial" charset="0"/>
              </a:rPr>
              <a:t>m</a:t>
            </a:r>
            <a:r>
              <a:rPr lang="en-US">
                <a:solidFill>
                  <a:srgbClr val="FFFF00"/>
                </a:solidFill>
                <a:effectLst>
                  <a:outerShdw blurRad="38100" dist="38100" dir="2700000" algn="tl">
                    <a:srgbClr val="000000"/>
                  </a:outerShdw>
                </a:effectLst>
                <a:latin typeface="Arial" charset="0"/>
                <a:cs typeface="Arial" charset="0"/>
              </a:rPr>
              <a:t> (Michaelis Constant)</a:t>
            </a:r>
          </a:p>
        </p:txBody>
      </p:sp>
      <p:sp>
        <p:nvSpPr>
          <p:cNvPr id="258050" name="Rectangle 2"/>
          <p:cNvSpPr>
            <a:spLocks noGrp="1" noChangeArrowheads="1"/>
          </p:cNvSpPr>
          <p:nvPr>
            <p:ph idx="1"/>
          </p:nvPr>
        </p:nvSpPr>
        <p:spPr>
          <a:xfrm>
            <a:off x="982663" y="1981200"/>
            <a:ext cx="7315200" cy="3962400"/>
          </a:xfrm>
        </p:spPr>
        <p:txBody>
          <a:bodyPr/>
          <a:lstStyle/>
          <a:p>
            <a:pPr algn="just" eaLnBrk="1" hangingPunct="1">
              <a:buClr>
                <a:srgbClr val="33CC33"/>
              </a:buClr>
            </a:pPr>
            <a:r>
              <a:rPr lang="en-US" sz="3300" i="1">
                <a:solidFill>
                  <a:schemeClr val="bg1"/>
                </a:solidFill>
                <a:latin typeface="Arial" charset="0"/>
                <a:cs typeface="Arial" charset="0"/>
              </a:rPr>
              <a:t>K</a:t>
            </a:r>
            <a:r>
              <a:rPr lang="en-US" sz="3300" baseline="-25000">
                <a:solidFill>
                  <a:schemeClr val="bg1"/>
                </a:solidFill>
                <a:latin typeface="Arial" charset="0"/>
                <a:cs typeface="Arial" charset="0"/>
              </a:rPr>
              <a:t>m</a:t>
            </a:r>
            <a:r>
              <a:rPr lang="en-US" sz="3300">
                <a:solidFill>
                  <a:schemeClr val="bg1"/>
                </a:solidFill>
                <a:latin typeface="Arial" charset="0"/>
                <a:cs typeface="Arial" charset="0"/>
              </a:rPr>
              <a:t> is the substrate concentration at which the initial rate is one-half of the maximum rate (½ V</a:t>
            </a:r>
            <a:r>
              <a:rPr lang="en-US" sz="3300" baseline="-25000">
                <a:solidFill>
                  <a:schemeClr val="bg1"/>
                </a:solidFill>
                <a:latin typeface="Arial" charset="0"/>
                <a:cs typeface="Arial" charset="0"/>
              </a:rPr>
              <a:t>max</a:t>
            </a:r>
            <a:r>
              <a:rPr lang="en-US" sz="3300">
                <a:solidFill>
                  <a:schemeClr val="bg1"/>
                </a:solidFill>
                <a:latin typeface="Arial" charset="0"/>
                <a:cs typeface="Arial" charset="0"/>
              </a:rPr>
              <a:t>)</a:t>
            </a:r>
          </a:p>
          <a:p>
            <a:pPr algn="just" eaLnBrk="1" hangingPunct="1">
              <a:buClr>
                <a:srgbClr val="33CC33"/>
              </a:buClr>
              <a:buFont typeface="Arial" charset="0"/>
              <a:buNone/>
            </a:pPr>
            <a:endParaRPr lang="en-US" sz="3300">
              <a:solidFill>
                <a:schemeClr val="bg1"/>
              </a:solidFill>
              <a:latin typeface="Arial" charset="0"/>
              <a:cs typeface="Arial" charset="0"/>
            </a:endParaRPr>
          </a:p>
          <a:p>
            <a:pPr algn="just" eaLnBrk="1" hangingPunct="1">
              <a:buClr>
                <a:srgbClr val="33CC33"/>
              </a:buClr>
            </a:pPr>
            <a:r>
              <a:rPr lang="en-US" sz="3300">
                <a:solidFill>
                  <a:srgbClr val="FF9900"/>
                </a:solidFill>
                <a:latin typeface="Arial" charset="0"/>
                <a:cs typeface="Arial" charset="0"/>
              </a:rPr>
              <a:t>It is the [S] required to saturate half of all of the active sites of an enzyme</a:t>
            </a:r>
            <a:endParaRPr lang="en-US" sz="3300" baseline="-25000">
              <a:solidFill>
                <a:srgbClr val="FF9900"/>
              </a:solidFill>
              <a:latin typeface="Arial"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8050">
                                            <p:txEl>
                                              <p:pRg st="0" end="0"/>
                                            </p:txEl>
                                          </p:spTgt>
                                        </p:tgtEl>
                                        <p:attrNameLst>
                                          <p:attrName>style.visibility</p:attrName>
                                        </p:attrNameLst>
                                      </p:cBhvr>
                                      <p:to>
                                        <p:strVal val="visible"/>
                                      </p:to>
                                    </p:set>
                                    <p:animEffect transition="in" filter="fade">
                                      <p:cBhvr>
                                        <p:cTn id="7" dur="1000"/>
                                        <p:tgtEl>
                                          <p:spTgt spid="258050">
                                            <p:txEl>
                                              <p:pRg st="0" end="0"/>
                                            </p:txEl>
                                          </p:spTgt>
                                        </p:tgtEl>
                                      </p:cBhvr>
                                    </p:animEffect>
                                    <p:anim calcmode="lin" valueType="num">
                                      <p:cBhvr>
                                        <p:cTn id="8" dur="1000" fill="hold"/>
                                        <p:tgtEl>
                                          <p:spTgt spid="25805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805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8050">
                                            <p:txEl>
                                              <p:pRg st="2" end="2"/>
                                            </p:txEl>
                                          </p:spTgt>
                                        </p:tgtEl>
                                        <p:attrNameLst>
                                          <p:attrName>style.visibility</p:attrName>
                                        </p:attrNameLst>
                                      </p:cBhvr>
                                      <p:to>
                                        <p:strVal val="visible"/>
                                      </p:to>
                                    </p:set>
                                    <p:animEffect transition="in" filter="fade">
                                      <p:cBhvr>
                                        <p:cTn id="14" dur="1000"/>
                                        <p:tgtEl>
                                          <p:spTgt spid="258050">
                                            <p:txEl>
                                              <p:pRg st="2" end="2"/>
                                            </p:txEl>
                                          </p:spTgt>
                                        </p:tgtEl>
                                      </p:cBhvr>
                                    </p:animEffect>
                                    <p:anim calcmode="lin" valueType="num">
                                      <p:cBhvr>
                                        <p:cTn id="15" dur="1000" fill="hold"/>
                                        <p:tgtEl>
                                          <p:spTgt spid="25805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805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9074" name="Rectangle 2"/>
          <p:cNvSpPr>
            <a:spLocks noGrp="1" noChangeArrowheads="1"/>
          </p:cNvSpPr>
          <p:nvPr>
            <p:ph idx="1"/>
          </p:nvPr>
        </p:nvSpPr>
        <p:spPr>
          <a:xfrm>
            <a:off x="457200" y="685800"/>
            <a:ext cx="8153400" cy="5791200"/>
          </a:xfrm>
        </p:spPr>
        <p:txBody>
          <a:bodyPr/>
          <a:lstStyle/>
          <a:p>
            <a:pPr algn="just" eaLnBrk="1" hangingPunct="1">
              <a:buClr>
                <a:srgbClr val="33CC33"/>
              </a:buClr>
            </a:pPr>
            <a:r>
              <a:rPr lang="en-US">
                <a:solidFill>
                  <a:srgbClr val="FF9900"/>
                </a:solidFill>
                <a:latin typeface="Arial" charset="0"/>
                <a:cs typeface="Arial" charset="0"/>
              </a:rPr>
              <a:t>The </a:t>
            </a:r>
            <a:r>
              <a:rPr lang="en-US" i="1">
                <a:solidFill>
                  <a:srgbClr val="FF9900"/>
                </a:solidFill>
                <a:latin typeface="Arial" charset="0"/>
                <a:cs typeface="Arial" charset="0"/>
              </a:rPr>
              <a:t>K</a:t>
            </a:r>
            <a:r>
              <a:rPr lang="en-US" baseline="-25000">
                <a:solidFill>
                  <a:srgbClr val="FF9900"/>
                </a:solidFill>
                <a:latin typeface="Arial" charset="0"/>
                <a:cs typeface="Arial" charset="0"/>
              </a:rPr>
              <a:t>m</a:t>
            </a:r>
            <a:r>
              <a:rPr lang="en-US">
                <a:solidFill>
                  <a:srgbClr val="FF9900"/>
                </a:solidFill>
                <a:latin typeface="Arial" charset="0"/>
                <a:cs typeface="Arial" charset="0"/>
              </a:rPr>
              <a:t> value of a substrate depends on its affinity with the enzyme</a:t>
            </a:r>
          </a:p>
          <a:p>
            <a:pPr algn="just" eaLnBrk="1" hangingPunct="1">
              <a:buClr>
                <a:srgbClr val="33CC33"/>
              </a:buClr>
              <a:buFont typeface="Arial" charset="0"/>
              <a:buNone/>
            </a:pPr>
            <a:endParaRPr lang="en-US">
              <a:solidFill>
                <a:srgbClr val="FF9900"/>
              </a:solidFill>
              <a:latin typeface="Arial" charset="0"/>
              <a:cs typeface="Arial" charset="0"/>
            </a:endParaRPr>
          </a:p>
          <a:p>
            <a:pPr lvl="1" algn="just" eaLnBrk="1" hangingPunct="1">
              <a:buClr>
                <a:srgbClr val="33CC33"/>
              </a:buClr>
            </a:pPr>
            <a:r>
              <a:rPr lang="en-US" sz="3200" u="sng">
                <a:solidFill>
                  <a:srgbClr val="33CC33"/>
                </a:solidFill>
                <a:latin typeface="Arial" charset="0"/>
                <a:cs typeface="Arial" charset="0"/>
              </a:rPr>
              <a:t>High </a:t>
            </a:r>
            <a:r>
              <a:rPr lang="en-US" sz="3200" i="1" u="sng">
                <a:solidFill>
                  <a:srgbClr val="33CC33"/>
                </a:solidFill>
                <a:latin typeface="Arial" charset="0"/>
                <a:cs typeface="Arial" charset="0"/>
              </a:rPr>
              <a:t>K</a:t>
            </a:r>
            <a:r>
              <a:rPr lang="en-US" sz="3200" u="sng" baseline="-25000">
                <a:solidFill>
                  <a:srgbClr val="33CC33"/>
                </a:solidFill>
                <a:latin typeface="Arial" charset="0"/>
                <a:cs typeface="Arial" charset="0"/>
              </a:rPr>
              <a:t>m</a:t>
            </a:r>
            <a:r>
              <a:rPr lang="en-US" sz="3200" u="sng">
                <a:latin typeface="Arial" charset="0"/>
                <a:cs typeface="Arial" charset="0"/>
              </a:rPr>
              <a:t> </a:t>
            </a:r>
            <a:r>
              <a:rPr lang="en-US" sz="3200">
                <a:solidFill>
                  <a:schemeClr val="bg1"/>
                </a:solidFill>
                <a:latin typeface="Arial" charset="0"/>
                <a:cs typeface="Arial" charset="0"/>
              </a:rPr>
              <a:t>means low affinity with enzyme (more substrate needed to saturate the enzyme)</a:t>
            </a:r>
          </a:p>
          <a:p>
            <a:pPr lvl="1" algn="just" eaLnBrk="1" hangingPunct="1">
              <a:buClr>
                <a:srgbClr val="33CC33"/>
              </a:buClr>
            </a:pPr>
            <a:r>
              <a:rPr lang="en-US" sz="3200" u="sng">
                <a:solidFill>
                  <a:srgbClr val="33CC33"/>
                </a:solidFill>
                <a:latin typeface="Arial" charset="0"/>
                <a:cs typeface="Arial" charset="0"/>
              </a:rPr>
              <a:t>Low </a:t>
            </a:r>
            <a:r>
              <a:rPr lang="en-US" sz="3200" i="1" u="sng">
                <a:solidFill>
                  <a:srgbClr val="33CC33"/>
                </a:solidFill>
                <a:latin typeface="Arial" charset="0"/>
                <a:cs typeface="Arial" charset="0"/>
              </a:rPr>
              <a:t>K</a:t>
            </a:r>
            <a:r>
              <a:rPr lang="en-US" sz="3200" u="sng" baseline="-25000">
                <a:solidFill>
                  <a:srgbClr val="33CC33"/>
                </a:solidFill>
                <a:latin typeface="Arial" charset="0"/>
                <a:cs typeface="Arial" charset="0"/>
              </a:rPr>
              <a:t>m</a:t>
            </a:r>
            <a:r>
              <a:rPr lang="en-US" sz="3200" u="sng">
                <a:latin typeface="Arial" charset="0"/>
                <a:cs typeface="Arial" charset="0"/>
              </a:rPr>
              <a:t> </a:t>
            </a:r>
            <a:r>
              <a:rPr lang="en-US" sz="3200">
                <a:solidFill>
                  <a:schemeClr val="bg1"/>
                </a:solidFill>
                <a:latin typeface="Arial" charset="0"/>
                <a:cs typeface="Arial" charset="0"/>
              </a:rPr>
              <a:t>means high affinity with enzyme (less substrate needed to saturate the enzyme)</a:t>
            </a:r>
            <a:endParaRPr lang="en-US" sz="3200" baseline="-25000">
              <a:solidFill>
                <a:schemeClr val="bg1"/>
              </a:solidFill>
              <a:latin typeface="Arial" charset="0"/>
              <a:cs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59074">
                                            <p:txEl>
                                              <p:pRg st="0" end="0"/>
                                            </p:txEl>
                                          </p:spTgt>
                                        </p:tgtEl>
                                        <p:attrNameLst>
                                          <p:attrName>style.visibility</p:attrName>
                                        </p:attrNameLst>
                                      </p:cBhvr>
                                      <p:to>
                                        <p:strVal val="visible"/>
                                      </p:to>
                                    </p:set>
                                    <p:animEffect transition="in" filter="fade">
                                      <p:cBhvr>
                                        <p:cTn id="7" dur="1000"/>
                                        <p:tgtEl>
                                          <p:spTgt spid="259074">
                                            <p:txEl>
                                              <p:pRg st="0" end="0"/>
                                            </p:txEl>
                                          </p:spTgt>
                                        </p:tgtEl>
                                      </p:cBhvr>
                                    </p:animEffect>
                                    <p:anim calcmode="lin" valueType="num">
                                      <p:cBhvr>
                                        <p:cTn id="8" dur="1000" fill="hold"/>
                                        <p:tgtEl>
                                          <p:spTgt spid="25907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90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59074">
                                            <p:txEl>
                                              <p:pRg st="2" end="2"/>
                                            </p:txEl>
                                          </p:spTgt>
                                        </p:tgtEl>
                                        <p:attrNameLst>
                                          <p:attrName>style.visibility</p:attrName>
                                        </p:attrNameLst>
                                      </p:cBhvr>
                                      <p:to>
                                        <p:strVal val="visible"/>
                                      </p:to>
                                    </p:set>
                                    <p:animEffect transition="in" filter="fade">
                                      <p:cBhvr>
                                        <p:cTn id="14" dur="1000"/>
                                        <p:tgtEl>
                                          <p:spTgt spid="259074">
                                            <p:txEl>
                                              <p:pRg st="2" end="2"/>
                                            </p:txEl>
                                          </p:spTgt>
                                        </p:tgtEl>
                                      </p:cBhvr>
                                    </p:animEffect>
                                    <p:anim calcmode="lin" valueType="num">
                                      <p:cBhvr>
                                        <p:cTn id="15" dur="1000" fill="hold"/>
                                        <p:tgtEl>
                                          <p:spTgt spid="25907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5907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59074">
                                            <p:txEl>
                                              <p:pRg st="3" end="3"/>
                                            </p:txEl>
                                          </p:spTgt>
                                        </p:tgtEl>
                                        <p:attrNameLst>
                                          <p:attrName>style.visibility</p:attrName>
                                        </p:attrNameLst>
                                      </p:cBhvr>
                                      <p:to>
                                        <p:strVal val="visible"/>
                                      </p:to>
                                    </p:set>
                                    <p:animEffect transition="in" filter="fade">
                                      <p:cBhvr>
                                        <p:cTn id="21" dur="1000"/>
                                        <p:tgtEl>
                                          <p:spTgt spid="259074">
                                            <p:txEl>
                                              <p:pRg st="3" end="3"/>
                                            </p:txEl>
                                          </p:spTgt>
                                        </p:tgtEl>
                                      </p:cBhvr>
                                    </p:animEffect>
                                    <p:anim calcmode="lin" valueType="num">
                                      <p:cBhvr>
                                        <p:cTn id="22" dur="1000" fill="hold"/>
                                        <p:tgtEl>
                                          <p:spTgt spid="25907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5907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1123" name="Rectangle 3"/>
          <p:cNvSpPr>
            <a:spLocks noGrp="1" noChangeArrowheads="1"/>
          </p:cNvSpPr>
          <p:nvPr>
            <p:ph type="title"/>
          </p:nvPr>
        </p:nvSpPr>
        <p:spPr>
          <a:xfrm>
            <a:off x="1612900" y="533400"/>
            <a:ext cx="6075363" cy="1143000"/>
          </a:xfrm>
        </p:spPr>
        <p:txBody>
          <a:bodyPr>
            <a:norm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Lineweaver-Burk plot</a:t>
            </a:r>
          </a:p>
        </p:txBody>
      </p:sp>
      <p:sp>
        <p:nvSpPr>
          <p:cNvPr id="261122" name="Rectangle 2"/>
          <p:cNvSpPr>
            <a:spLocks noGrp="1" noChangeArrowheads="1"/>
          </p:cNvSpPr>
          <p:nvPr>
            <p:ph idx="1"/>
          </p:nvPr>
        </p:nvSpPr>
        <p:spPr>
          <a:xfrm>
            <a:off x="982663" y="1905000"/>
            <a:ext cx="7315200" cy="4495800"/>
          </a:xfrm>
        </p:spPr>
        <p:txBody>
          <a:bodyPr rtlCol="0">
            <a:normAutofit/>
          </a:bodyPr>
          <a:lstStyle/>
          <a:p>
            <a:pPr algn="just" eaLnBrk="1" fontAlgn="auto" hangingPunct="1">
              <a:lnSpc>
                <a:spcPct val="90000"/>
              </a:lnSpc>
              <a:spcAft>
                <a:spcPts val="0"/>
              </a:spcAft>
              <a:buClr>
                <a:srgbClr val="33CC33"/>
              </a:buClr>
              <a:buFont typeface="Arial" pitchFamily="34" charset="0"/>
              <a:buChar char="•"/>
              <a:defRPr/>
            </a:pPr>
            <a:r>
              <a:rPr lang="en-US" dirty="0" smtClean="0">
                <a:solidFill>
                  <a:schemeClr val="bg1"/>
                </a:solidFill>
                <a:ea typeface="+mn-ea"/>
                <a:cs typeface="Arial" pitchFamily="34" charset="0"/>
              </a:rPr>
              <a:t>Also called the double-reciprocal plot, obtained by taking reciprocals of the </a:t>
            </a:r>
            <a:r>
              <a:rPr lang="en-US" dirty="0" err="1" smtClean="0">
                <a:solidFill>
                  <a:schemeClr val="bg1"/>
                </a:solidFill>
                <a:ea typeface="+mn-ea"/>
                <a:cs typeface="Arial" pitchFamily="34" charset="0"/>
              </a:rPr>
              <a:t>Michaelis</a:t>
            </a:r>
            <a:r>
              <a:rPr lang="en-US" dirty="0" smtClean="0">
                <a:solidFill>
                  <a:schemeClr val="bg1"/>
                </a:solidFill>
                <a:ea typeface="+mn-ea"/>
                <a:cs typeface="Arial" pitchFamily="34" charset="0"/>
              </a:rPr>
              <a:t> </a:t>
            </a:r>
            <a:r>
              <a:rPr lang="en-US" dirty="0" err="1" smtClean="0">
                <a:solidFill>
                  <a:schemeClr val="bg1"/>
                </a:solidFill>
                <a:ea typeface="+mn-ea"/>
                <a:cs typeface="Arial" pitchFamily="34" charset="0"/>
              </a:rPr>
              <a:t>Menten</a:t>
            </a:r>
            <a:r>
              <a:rPr lang="en-US" dirty="0" smtClean="0">
                <a:solidFill>
                  <a:schemeClr val="bg1"/>
                </a:solidFill>
                <a:ea typeface="+mn-ea"/>
                <a:cs typeface="Arial" pitchFamily="34" charset="0"/>
              </a:rPr>
              <a:t> equation</a:t>
            </a:r>
          </a:p>
          <a:p>
            <a:pPr algn="just" eaLnBrk="1" fontAlgn="auto" hangingPunct="1">
              <a:lnSpc>
                <a:spcPct val="90000"/>
              </a:lnSpc>
              <a:spcAft>
                <a:spcPts val="0"/>
              </a:spcAft>
              <a:buClr>
                <a:srgbClr val="33CC33"/>
              </a:buClr>
              <a:buFont typeface="Arial" pitchFamily="34" charset="0"/>
              <a:buNone/>
              <a:defRPr/>
            </a:pPr>
            <a:endParaRPr lang="en-US" sz="3300" dirty="0" smtClean="0">
              <a:ea typeface="+mn-ea"/>
              <a:cs typeface="Arial" pitchFamily="34" charset="0"/>
            </a:endParaRPr>
          </a:p>
          <a:p>
            <a:pPr algn="just" eaLnBrk="1" fontAlgn="auto" hangingPunct="1">
              <a:lnSpc>
                <a:spcPct val="90000"/>
              </a:lnSpc>
              <a:spcAft>
                <a:spcPts val="0"/>
              </a:spcAft>
              <a:buClr>
                <a:srgbClr val="33CC33"/>
              </a:buClr>
              <a:buFont typeface="Arial" pitchFamily="34" charset="0"/>
              <a:buChar char="•"/>
              <a:defRPr/>
            </a:pPr>
            <a:r>
              <a:rPr lang="en-US" dirty="0" smtClean="0">
                <a:solidFill>
                  <a:schemeClr val="accent4"/>
                </a:solidFill>
                <a:ea typeface="+mn-ea"/>
                <a:cs typeface="Arial" pitchFamily="34" charset="0"/>
              </a:rPr>
              <a:t>It is plotted to calculate the Km and </a:t>
            </a:r>
            <a:r>
              <a:rPr lang="en-US" dirty="0" err="1" smtClean="0">
                <a:solidFill>
                  <a:schemeClr val="accent4"/>
                </a:solidFill>
                <a:ea typeface="+mn-ea"/>
                <a:cs typeface="Arial" pitchFamily="34" charset="0"/>
              </a:rPr>
              <a:t>Vmax</a:t>
            </a:r>
            <a:r>
              <a:rPr lang="en-US" dirty="0" smtClean="0">
                <a:solidFill>
                  <a:schemeClr val="accent4"/>
                </a:solidFill>
                <a:ea typeface="+mn-ea"/>
                <a:cs typeface="Arial" pitchFamily="34" charset="0"/>
              </a:rPr>
              <a:t> values and to determine the mechanism of action of enzyme inhibitors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61122">
                                            <p:txEl>
                                              <p:pRg st="0" end="0"/>
                                            </p:txEl>
                                          </p:spTgt>
                                        </p:tgtEl>
                                        <p:attrNameLst>
                                          <p:attrName>style.visibility</p:attrName>
                                        </p:attrNameLst>
                                      </p:cBhvr>
                                      <p:to>
                                        <p:strVal val="visible"/>
                                      </p:to>
                                    </p:set>
                                    <p:animEffect transition="in" filter="fade">
                                      <p:cBhvr>
                                        <p:cTn id="7" dur="1000"/>
                                        <p:tgtEl>
                                          <p:spTgt spid="261122">
                                            <p:txEl>
                                              <p:pRg st="0" end="0"/>
                                            </p:txEl>
                                          </p:spTgt>
                                        </p:tgtEl>
                                      </p:cBhvr>
                                    </p:animEffect>
                                    <p:anim calcmode="lin" valueType="num">
                                      <p:cBhvr>
                                        <p:cTn id="8" dur="1000" fill="hold"/>
                                        <p:tgtEl>
                                          <p:spTgt spid="26112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11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61122">
                                            <p:txEl>
                                              <p:pRg st="2" end="2"/>
                                            </p:txEl>
                                          </p:spTgt>
                                        </p:tgtEl>
                                        <p:attrNameLst>
                                          <p:attrName>style.visibility</p:attrName>
                                        </p:attrNameLst>
                                      </p:cBhvr>
                                      <p:to>
                                        <p:strVal val="visible"/>
                                      </p:to>
                                    </p:set>
                                    <p:animEffect transition="in" filter="fade">
                                      <p:cBhvr>
                                        <p:cTn id="14" dur="1000"/>
                                        <p:tgtEl>
                                          <p:spTgt spid="261122">
                                            <p:txEl>
                                              <p:pRg st="2" end="2"/>
                                            </p:txEl>
                                          </p:spTgt>
                                        </p:tgtEl>
                                      </p:cBhvr>
                                    </p:animEffect>
                                    <p:anim calcmode="lin" valueType="num">
                                      <p:cBhvr>
                                        <p:cTn id="15" dur="1000" fill="hold"/>
                                        <p:tgtEl>
                                          <p:spTgt spid="26112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6112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304800" y="457200"/>
            <a:ext cx="8610600" cy="1143000"/>
          </a:xfrm>
        </p:spPr>
        <p:txBody>
          <a:bodyPr>
            <a:normAutofit/>
          </a:bodyPr>
          <a:lstStyle/>
          <a:p>
            <a:pPr eaLnBrk="1" hangingPunct="1"/>
            <a:r>
              <a:rPr lang="en-US" sz="4000" b="0">
                <a:solidFill>
                  <a:srgbClr val="FFFF00"/>
                </a:solidFill>
                <a:latin typeface="Arial" charset="0"/>
              </a:rPr>
              <a:t>Initial velocity </a:t>
            </a:r>
            <a:r>
              <a:rPr lang="en-US" sz="4000" b="0" i="1">
                <a:solidFill>
                  <a:srgbClr val="FFFF00"/>
                </a:solidFill>
                <a:latin typeface="Arial" charset="0"/>
              </a:rPr>
              <a:t>v</a:t>
            </a:r>
            <a:r>
              <a:rPr lang="en-US" sz="4000" b="0" baseline="-25000">
                <a:solidFill>
                  <a:srgbClr val="FFFF00"/>
                </a:solidFill>
                <a:latin typeface="Arial" charset="0"/>
              </a:rPr>
              <a:t>o</a:t>
            </a:r>
            <a:r>
              <a:rPr lang="en-US" sz="4000" b="0">
                <a:solidFill>
                  <a:srgbClr val="FFFF00"/>
                </a:solidFill>
                <a:latin typeface="Arial" charset="0"/>
              </a:rPr>
              <a:t> of a simple Michaelis–Menten reaction versus the substrate concentration[S]</a:t>
            </a:r>
          </a:p>
        </p:txBody>
      </p:sp>
      <p:pic>
        <p:nvPicPr>
          <p:cNvPr id="36867" name="Picture 11" descr="http://ocw.mit.edu/courses/biological-engineering/20-320-biomolecular-kinetics-and-cell-dynamics-spring-2006/chp_michael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038350"/>
            <a:ext cx="533400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rtlCol="0">
            <a:normAutofit/>
          </a:bodyPr>
          <a:lstStyle/>
          <a:p>
            <a:pPr eaLnBrk="1" fontAlgn="auto" hangingPunct="1">
              <a:spcAft>
                <a:spcPts val="0"/>
              </a:spcAft>
              <a:defRPr/>
            </a:pPr>
            <a:r>
              <a:rPr lang="en-US" dirty="0" err="1" smtClean="0">
                <a:solidFill>
                  <a:srgbClr val="FFFF00"/>
                </a:solidFill>
                <a:effectLst>
                  <a:outerShdw blurRad="38100" dist="38100" dir="2700000" algn="tl">
                    <a:srgbClr val="000000"/>
                  </a:outerShdw>
                </a:effectLst>
                <a:ea typeface="+mj-ea"/>
                <a:cs typeface="Arial" pitchFamily="34" charset="0"/>
              </a:rPr>
              <a:t>Lineweaver</a:t>
            </a:r>
            <a:r>
              <a:rPr lang="en-US" dirty="0" smtClean="0">
                <a:solidFill>
                  <a:srgbClr val="FFFF00"/>
                </a:solidFill>
                <a:effectLst>
                  <a:outerShdw blurRad="38100" dist="38100" dir="2700000" algn="tl">
                    <a:srgbClr val="000000"/>
                  </a:outerShdw>
                </a:effectLst>
                <a:ea typeface="+mj-ea"/>
                <a:cs typeface="Arial" pitchFamily="34" charset="0"/>
              </a:rPr>
              <a:t>-Burk plot</a:t>
            </a:r>
            <a:endParaRPr lang="en-US" dirty="0" smtClean="0">
              <a:ea typeface="+mj-ea"/>
            </a:endParaRPr>
          </a:p>
        </p:txBody>
      </p:sp>
      <p:pic>
        <p:nvPicPr>
          <p:cNvPr id="37891" name="Picture 11" descr="http://newarkbioweb.rutgers.edu/bio301s/enzyme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975" y="1676400"/>
            <a:ext cx="515302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a:bodyPr>
          <a:lstStyle/>
          <a:p>
            <a:pPr eaLnBrk="1" fontAlgn="auto" hangingPunct="1">
              <a:spcAft>
                <a:spcPts val="0"/>
              </a:spcAft>
              <a:defRPr/>
            </a:pPr>
            <a:r>
              <a:rPr lang="en-US" dirty="0" smtClean="0">
                <a:solidFill>
                  <a:schemeClr val="accent4"/>
                </a:solidFill>
                <a:ea typeface="+mj-ea"/>
              </a:rPr>
              <a:t>References</a:t>
            </a:r>
          </a:p>
        </p:txBody>
      </p:sp>
      <p:sp>
        <p:nvSpPr>
          <p:cNvPr id="38915" name="Content Placeholder 5"/>
          <p:cNvSpPr>
            <a:spLocks noGrp="1"/>
          </p:cNvSpPr>
          <p:nvPr>
            <p:ph idx="1"/>
          </p:nvPr>
        </p:nvSpPr>
        <p:spPr/>
        <p:txBody>
          <a:bodyPr/>
          <a:lstStyle/>
          <a:p>
            <a:pPr eaLnBrk="1" hangingPunct="1"/>
            <a:r>
              <a:rPr lang="en-US">
                <a:solidFill>
                  <a:schemeClr val="bg1"/>
                </a:solidFill>
                <a:latin typeface="Arial" charset="0"/>
              </a:rPr>
              <a:t>Illustrated Reviews in Biochemistry by Lippincott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a:xfrm>
            <a:off x="76200" y="274638"/>
            <a:ext cx="8229600" cy="1143000"/>
          </a:xfrm>
        </p:spPr>
        <p:txBody>
          <a:bodyPr/>
          <a:lstStyle/>
          <a:p>
            <a:pPr eaLnBrk="1" hangingPunct="1"/>
            <a:r>
              <a:rPr lang="en-US">
                <a:solidFill>
                  <a:srgbClr val="FFFF00"/>
                </a:solidFill>
                <a:latin typeface="Arial" charset="0"/>
              </a:rPr>
              <a:t>Properties of Enzymes</a:t>
            </a:r>
          </a:p>
        </p:txBody>
      </p:sp>
      <p:sp>
        <p:nvSpPr>
          <p:cNvPr id="6147" name="Content Placeholder 2"/>
          <p:cNvSpPr>
            <a:spLocks noGrp="1"/>
          </p:cNvSpPr>
          <p:nvPr>
            <p:ph idx="1"/>
          </p:nvPr>
        </p:nvSpPr>
        <p:spPr>
          <a:xfrm>
            <a:off x="457200" y="1600200"/>
            <a:ext cx="8229600" cy="5257800"/>
          </a:xfrm>
        </p:spPr>
        <p:txBody>
          <a:bodyPr rtlCol="0">
            <a:normAutofit lnSpcReduction="10000"/>
          </a:bodyPr>
          <a:lstStyle/>
          <a:p>
            <a:pPr algn="just" eaLnBrk="1" fontAlgn="auto" hangingPunct="1">
              <a:lnSpc>
                <a:spcPct val="90000"/>
              </a:lnSpc>
              <a:spcAft>
                <a:spcPts val="0"/>
              </a:spcAft>
              <a:buClr>
                <a:srgbClr val="33CC33"/>
              </a:buClr>
              <a:buFont typeface="Arial" pitchFamily="34" charset="0"/>
              <a:buChar char="•"/>
              <a:defRPr/>
            </a:pPr>
            <a:r>
              <a:rPr lang="en-US" dirty="0" smtClean="0">
                <a:solidFill>
                  <a:schemeClr val="bg1"/>
                </a:solidFill>
                <a:ea typeface="+mn-ea"/>
              </a:rPr>
              <a:t>Active site- </a:t>
            </a:r>
          </a:p>
          <a:p>
            <a:pPr lvl="1" algn="just" eaLnBrk="1" fontAlgn="auto" hangingPunct="1">
              <a:lnSpc>
                <a:spcPct val="90000"/>
              </a:lnSpc>
              <a:spcAft>
                <a:spcPts val="0"/>
              </a:spcAft>
              <a:buClr>
                <a:srgbClr val="33CC33"/>
              </a:buClr>
              <a:buFont typeface="Arial" pitchFamily="34" charset="0"/>
              <a:buChar char="–"/>
              <a:defRPr/>
            </a:pPr>
            <a:r>
              <a:rPr lang="en-US" dirty="0" smtClean="0">
                <a:solidFill>
                  <a:schemeClr val="accent4"/>
                </a:solidFill>
                <a:ea typeface="+mn-ea"/>
              </a:rPr>
              <a:t>The region of enzyme that binds with the substrate and where catalysis occurs</a:t>
            </a:r>
          </a:p>
          <a:p>
            <a:pPr lvl="1" algn="just" eaLnBrk="1" fontAlgn="auto" hangingPunct="1">
              <a:lnSpc>
                <a:spcPct val="90000"/>
              </a:lnSpc>
              <a:spcAft>
                <a:spcPts val="0"/>
              </a:spcAft>
              <a:buClr>
                <a:srgbClr val="33CC33"/>
              </a:buClr>
              <a:buFont typeface="Arial" pitchFamily="34" charset="0"/>
              <a:buChar char="–"/>
              <a:defRPr/>
            </a:pPr>
            <a:r>
              <a:rPr lang="en-US" dirty="0" smtClean="0">
                <a:solidFill>
                  <a:schemeClr val="accent4"/>
                </a:solidFill>
                <a:ea typeface="+mn-ea"/>
              </a:rPr>
              <a:t>All enzymes have one or more active sites</a:t>
            </a:r>
          </a:p>
          <a:p>
            <a:pPr algn="just" eaLnBrk="1" fontAlgn="auto" hangingPunct="1">
              <a:lnSpc>
                <a:spcPct val="90000"/>
              </a:lnSpc>
              <a:spcAft>
                <a:spcPts val="0"/>
              </a:spcAft>
              <a:buClr>
                <a:srgbClr val="33CC33"/>
              </a:buClr>
              <a:buFont typeface="Arial" pitchFamily="34" charset="0"/>
              <a:buChar char="•"/>
              <a:defRPr/>
            </a:pPr>
            <a:r>
              <a:rPr lang="en-US" dirty="0" smtClean="0">
                <a:solidFill>
                  <a:schemeClr val="bg1"/>
                </a:solidFill>
                <a:ea typeface="+mn-ea"/>
              </a:rPr>
              <a:t>Specificity-</a:t>
            </a:r>
          </a:p>
          <a:p>
            <a:pPr lvl="1" algn="just" eaLnBrk="1" fontAlgn="auto" hangingPunct="1">
              <a:lnSpc>
                <a:spcPct val="90000"/>
              </a:lnSpc>
              <a:spcAft>
                <a:spcPts val="0"/>
              </a:spcAft>
              <a:buClr>
                <a:srgbClr val="33CC33"/>
              </a:buClr>
              <a:buFont typeface="Arial" pitchFamily="34" charset="0"/>
              <a:buChar char="–"/>
              <a:defRPr/>
            </a:pPr>
            <a:r>
              <a:rPr lang="en-US" dirty="0" smtClean="0">
                <a:solidFill>
                  <a:schemeClr val="accent4"/>
                </a:solidFill>
                <a:ea typeface="+mn-ea"/>
              </a:rPr>
              <a:t>Enzymes bind to their specific substrates in the active site to convert them to product(s)</a:t>
            </a:r>
          </a:p>
          <a:p>
            <a:pPr algn="just" eaLnBrk="1" fontAlgn="auto" hangingPunct="1">
              <a:lnSpc>
                <a:spcPct val="90000"/>
              </a:lnSpc>
              <a:spcAft>
                <a:spcPts val="0"/>
              </a:spcAft>
              <a:buClr>
                <a:srgbClr val="33CC33"/>
              </a:buClr>
              <a:buFont typeface="Arial" pitchFamily="34" charset="0"/>
              <a:buChar char="•"/>
              <a:defRPr/>
            </a:pPr>
            <a:r>
              <a:rPr lang="en-US" dirty="0" smtClean="0">
                <a:solidFill>
                  <a:schemeClr val="bg1"/>
                </a:solidFill>
                <a:ea typeface="+mn-ea"/>
              </a:rPr>
              <a:t>Regulation</a:t>
            </a:r>
            <a:r>
              <a:rPr lang="en-US" dirty="0" smtClean="0">
                <a:solidFill>
                  <a:schemeClr val="accent4"/>
                </a:solidFill>
                <a:ea typeface="+mn-ea"/>
              </a:rPr>
              <a:t>-</a:t>
            </a:r>
          </a:p>
          <a:p>
            <a:pPr lvl="1" algn="just" eaLnBrk="1" fontAlgn="auto" hangingPunct="1">
              <a:lnSpc>
                <a:spcPct val="90000"/>
              </a:lnSpc>
              <a:spcAft>
                <a:spcPts val="0"/>
              </a:spcAft>
              <a:buClr>
                <a:srgbClr val="33CC33"/>
              </a:buClr>
              <a:buFont typeface="Arial" pitchFamily="34" charset="0"/>
              <a:buChar char="–"/>
              <a:defRPr/>
            </a:pPr>
            <a:r>
              <a:rPr lang="en-US" dirty="0" smtClean="0">
                <a:solidFill>
                  <a:schemeClr val="accent4"/>
                </a:solidFill>
                <a:ea typeface="+mn-ea"/>
              </a:rPr>
              <a:t>Enzymes can be activated or inhibited so that the rate of product formation responds to the need of the cell</a:t>
            </a:r>
          </a:p>
          <a:p>
            <a:pPr eaLnBrk="1" fontAlgn="auto" hangingPunct="1">
              <a:spcAft>
                <a:spcPts val="0"/>
              </a:spcAft>
              <a:buFont typeface="Arial" pitchFamily="34" charset="0"/>
              <a:buChar char="•"/>
              <a:defRPr/>
            </a:pPr>
            <a:endParaRPr lang="en-US" dirty="0" smtClean="0">
              <a:ea typeface="+mn-ea"/>
            </a:endParaRPr>
          </a:p>
        </p:txBody>
      </p:sp>
      <p:pic>
        <p:nvPicPr>
          <p:cNvPr id="5124" name="Picture 15" descr="fig142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04100" y="0"/>
            <a:ext cx="17399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685800" y="5715000"/>
            <a:ext cx="7772400" cy="685800"/>
          </a:xfrm>
        </p:spPr>
        <p:txBody>
          <a:bodyPr rtlCol="0">
            <a:normAutofit fontScale="90000"/>
          </a:bodyPr>
          <a:lstStyle/>
          <a:p>
            <a:pPr eaLnBrk="1" fontAlgn="auto" hangingPunct="1">
              <a:spcAft>
                <a:spcPts val="0"/>
              </a:spcAft>
              <a:defRPr/>
            </a:pPr>
            <a:r>
              <a:rPr lang="en-US" dirty="0" smtClean="0">
                <a:solidFill>
                  <a:schemeClr val="accent4"/>
                </a:solidFill>
                <a:ea typeface="+mj-ea"/>
              </a:rPr>
              <a:t>Structure of </a:t>
            </a:r>
            <a:r>
              <a:rPr lang="en-US" dirty="0" err="1" smtClean="0">
                <a:solidFill>
                  <a:schemeClr val="accent4"/>
                </a:solidFill>
                <a:ea typeface="+mj-ea"/>
              </a:rPr>
              <a:t>trypsin</a:t>
            </a:r>
            <a:r>
              <a:rPr lang="en-US" dirty="0" smtClean="0">
                <a:solidFill>
                  <a:schemeClr val="accent4"/>
                </a:solidFill>
                <a:ea typeface="+mj-ea"/>
              </a:rPr>
              <a:t> enzyme</a:t>
            </a:r>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9175" y="419100"/>
            <a:ext cx="4565650" cy="5105400"/>
          </a:xfrm>
        </p:spPr>
      </p:pic>
      <p:sp>
        <p:nvSpPr>
          <p:cNvPr id="5" name="Footer Placeholder 3"/>
          <p:cNvSpPr>
            <a:spLocks noGrp="1"/>
          </p:cNvSpPr>
          <p:nvPr>
            <p:ph type="ftr" sz="quarter" idx="11"/>
          </p:nvPr>
        </p:nvSpPr>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8A898E"/>
                </a:solidFill>
              </a:rPr>
              <a:t>Voet </a:t>
            </a:r>
            <a:r>
              <a:rPr lang="en-US" i="1">
                <a:solidFill>
                  <a:srgbClr val="8A898E"/>
                </a:solidFill>
              </a:rPr>
              <a:t>Biochemistry</a:t>
            </a:r>
            <a:r>
              <a:rPr lang="en-US">
                <a:solidFill>
                  <a:srgbClr val="8A898E"/>
                </a:solidFill>
              </a:rPr>
              <a:t> 3e</a:t>
            </a:r>
          </a:p>
          <a:p>
            <a:pPr eaLnBrk="1" hangingPunct="1"/>
            <a:r>
              <a:rPr lang="en-US">
                <a:solidFill>
                  <a:srgbClr val="8A898E"/>
                </a:solidFill>
              </a:rPr>
              <a:t>© 2004 John Wiley &amp; Sons, Inc.</a:t>
            </a:r>
          </a:p>
        </p:txBody>
      </p:sp>
      <p:sp>
        <p:nvSpPr>
          <p:cNvPr id="6149" name="Text Box 4"/>
          <p:cNvSpPr txBox="1">
            <a:spLocks noChangeArrowheads="1"/>
          </p:cNvSpPr>
          <p:nvPr/>
        </p:nvSpPr>
        <p:spPr bwMode="auto">
          <a:xfrm rot="-5400000">
            <a:off x="-143669" y="4709319"/>
            <a:ext cx="836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1000"/>
              <a:t>Page 519</a:t>
            </a:r>
            <a:endParaRPr lang="en-US" sz="1000">
              <a:latin typeface="Times"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685800" y="5791200"/>
            <a:ext cx="7772400" cy="685800"/>
          </a:xfrm>
        </p:spPr>
        <p:txBody>
          <a:bodyPr rtlCol="0">
            <a:normAutofit fontScale="90000"/>
          </a:bodyPr>
          <a:lstStyle/>
          <a:p>
            <a:pPr eaLnBrk="1" fontAlgn="auto" hangingPunct="1">
              <a:spcAft>
                <a:spcPts val="0"/>
              </a:spcAft>
              <a:defRPr/>
            </a:pPr>
            <a:r>
              <a:rPr lang="en-US" dirty="0" smtClean="0">
                <a:solidFill>
                  <a:schemeClr val="accent4"/>
                </a:solidFill>
                <a:ea typeface="+mj-ea"/>
              </a:rPr>
              <a:t>An enzyme with its active site</a:t>
            </a:r>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81125" y="419100"/>
            <a:ext cx="6380163" cy="5105400"/>
          </a:xfrm>
        </p:spPr>
      </p:pic>
      <p:sp>
        <p:nvSpPr>
          <p:cNvPr id="5" name="Footer Placeholder 3"/>
          <p:cNvSpPr>
            <a:spLocks noGrp="1"/>
          </p:cNvSpPr>
          <p:nvPr>
            <p:ph type="ftr" sz="quarter" idx="11"/>
          </p:nvPr>
        </p:nvSpPr>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8A898E"/>
                </a:solidFill>
              </a:rPr>
              <a:t>Voet </a:t>
            </a:r>
            <a:r>
              <a:rPr lang="en-US" i="1">
                <a:solidFill>
                  <a:srgbClr val="8A898E"/>
                </a:solidFill>
              </a:rPr>
              <a:t>Biochemistry</a:t>
            </a:r>
            <a:r>
              <a:rPr lang="en-US">
                <a:solidFill>
                  <a:srgbClr val="8A898E"/>
                </a:solidFill>
              </a:rPr>
              <a:t> 3e</a:t>
            </a:r>
          </a:p>
          <a:p>
            <a:pPr eaLnBrk="1" hangingPunct="1"/>
            <a:r>
              <a:rPr lang="en-US">
                <a:solidFill>
                  <a:srgbClr val="8A898E"/>
                </a:solidFill>
              </a:rPr>
              <a:t>© 2004 John Wiley &amp; Sons, Inc.</a:t>
            </a:r>
          </a:p>
        </p:txBody>
      </p:sp>
      <p:sp>
        <p:nvSpPr>
          <p:cNvPr id="7173" name="Text Box 4"/>
          <p:cNvSpPr txBox="1">
            <a:spLocks noChangeArrowheads="1"/>
          </p:cNvSpPr>
          <p:nvPr/>
        </p:nvSpPr>
        <p:spPr bwMode="auto">
          <a:xfrm rot="-5400000">
            <a:off x="-143669" y="4709319"/>
            <a:ext cx="836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1000"/>
              <a:t>Page 533</a:t>
            </a:r>
            <a:endParaRPr lang="en-US" sz="1000">
              <a:latin typeface="Times"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1884363" y="228600"/>
            <a:ext cx="5308600" cy="1143000"/>
          </a:xfrm>
        </p:spPr>
        <p:txBody>
          <a:bodyPr>
            <a:normAutofit/>
          </a:bodyPr>
          <a:lstStyle/>
          <a:p>
            <a:pPr eaLnBrk="1" hangingPunct="1"/>
            <a:r>
              <a:rPr lang="en-US">
                <a:solidFill>
                  <a:srgbClr val="FFFF00"/>
                </a:solidFill>
                <a:effectLst>
                  <a:outerShdw blurRad="38100" dist="38100" dir="2700000" algn="tl">
                    <a:srgbClr val="000000"/>
                  </a:outerShdw>
                </a:effectLst>
                <a:latin typeface="Arial" charset="0"/>
                <a:cs typeface="Arial" charset="0"/>
              </a:rPr>
              <a:t>Enzyme specificity</a:t>
            </a:r>
          </a:p>
        </p:txBody>
      </p:sp>
      <p:sp>
        <p:nvSpPr>
          <p:cNvPr id="243715" name="Rectangle 3"/>
          <p:cNvSpPr>
            <a:spLocks noGrp="1" noChangeArrowheads="1"/>
          </p:cNvSpPr>
          <p:nvPr>
            <p:ph idx="1"/>
          </p:nvPr>
        </p:nvSpPr>
        <p:spPr>
          <a:xfrm>
            <a:off x="982663" y="1981200"/>
            <a:ext cx="7315200" cy="2895600"/>
          </a:xfrm>
        </p:spPr>
        <p:txBody>
          <a:bodyPr/>
          <a:lstStyle/>
          <a:p>
            <a:pPr algn="just" eaLnBrk="1" hangingPunct="1">
              <a:buClr>
                <a:srgbClr val="33CC33"/>
              </a:buClr>
            </a:pPr>
            <a:r>
              <a:rPr lang="en-US">
                <a:solidFill>
                  <a:schemeClr val="bg1"/>
                </a:solidFill>
                <a:latin typeface="Arial" charset="0"/>
                <a:cs typeface="Arial" charset="0"/>
              </a:rPr>
              <a:t>Enzymes are highly specific</a:t>
            </a:r>
          </a:p>
          <a:p>
            <a:pPr algn="just" eaLnBrk="1" hangingPunct="1">
              <a:buClr>
                <a:srgbClr val="33CC33"/>
              </a:buClr>
            </a:pPr>
            <a:r>
              <a:rPr lang="en-US">
                <a:solidFill>
                  <a:srgbClr val="FF9900"/>
                </a:solidFill>
                <a:latin typeface="Arial" charset="0"/>
                <a:cs typeface="Arial" charset="0"/>
              </a:rPr>
              <a:t>Interact with only one or a few of the substrates </a:t>
            </a:r>
          </a:p>
          <a:p>
            <a:pPr algn="just" eaLnBrk="1" hangingPunct="1">
              <a:buClr>
                <a:srgbClr val="33CC33"/>
              </a:buClr>
            </a:pPr>
            <a:r>
              <a:rPr lang="en-US">
                <a:solidFill>
                  <a:schemeClr val="bg1"/>
                </a:solidFill>
                <a:latin typeface="Arial" charset="0"/>
                <a:cs typeface="Arial" charset="0"/>
              </a:rPr>
              <a:t>Catalyze only one type of reaction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fade">
                                      <p:cBhvr>
                                        <p:cTn id="7" dur="1000"/>
                                        <p:tgtEl>
                                          <p:spTgt spid="243715">
                                            <p:txEl>
                                              <p:pRg st="0" end="0"/>
                                            </p:txEl>
                                          </p:spTgt>
                                        </p:tgtEl>
                                      </p:cBhvr>
                                    </p:animEffect>
                                    <p:anim calcmode="lin" valueType="num">
                                      <p:cBhvr>
                                        <p:cTn id="8" dur="1000" fill="hold"/>
                                        <p:tgtEl>
                                          <p:spTgt spid="2437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37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3715">
                                            <p:txEl>
                                              <p:pRg st="1" end="1"/>
                                            </p:txEl>
                                          </p:spTgt>
                                        </p:tgtEl>
                                        <p:attrNameLst>
                                          <p:attrName>style.visibility</p:attrName>
                                        </p:attrNameLst>
                                      </p:cBhvr>
                                      <p:to>
                                        <p:strVal val="visible"/>
                                      </p:to>
                                    </p:set>
                                    <p:animEffect transition="in" filter="fade">
                                      <p:cBhvr>
                                        <p:cTn id="14" dur="1000"/>
                                        <p:tgtEl>
                                          <p:spTgt spid="243715">
                                            <p:txEl>
                                              <p:pRg st="1" end="1"/>
                                            </p:txEl>
                                          </p:spTgt>
                                        </p:tgtEl>
                                      </p:cBhvr>
                                    </p:animEffect>
                                    <p:anim calcmode="lin" valueType="num">
                                      <p:cBhvr>
                                        <p:cTn id="15" dur="1000" fill="hold"/>
                                        <p:tgtEl>
                                          <p:spTgt spid="2437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37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43715">
                                            <p:txEl>
                                              <p:pRg st="2" end="2"/>
                                            </p:txEl>
                                          </p:spTgt>
                                        </p:tgtEl>
                                        <p:attrNameLst>
                                          <p:attrName>style.visibility</p:attrName>
                                        </p:attrNameLst>
                                      </p:cBhvr>
                                      <p:to>
                                        <p:strVal val="visible"/>
                                      </p:to>
                                    </p:set>
                                    <p:animEffect transition="in" filter="fade">
                                      <p:cBhvr>
                                        <p:cTn id="21" dur="1000"/>
                                        <p:tgtEl>
                                          <p:spTgt spid="243715">
                                            <p:txEl>
                                              <p:pRg st="2" end="2"/>
                                            </p:txEl>
                                          </p:spTgt>
                                        </p:tgtEl>
                                      </p:cBhvr>
                                    </p:animEffect>
                                    <p:anim calcmode="lin" valueType="num">
                                      <p:cBhvr>
                                        <p:cTn id="22" dur="1000" fill="hold"/>
                                        <p:tgtEl>
                                          <p:spTgt spid="2437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37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solidFill>
                  <a:srgbClr val="FFFF00"/>
                </a:solidFill>
                <a:latin typeface="Arial" charset="0"/>
              </a:rPr>
              <a:t>Enzyme-substrate binding</a:t>
            </a:r>
          </a:p>
        </p:txBody>
      </p:sp>
      <p:sp>
        <p:nvSpPr>
          <p:cNvPr id="1024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solidFill>
                  <a:schemeClr val="bg1"/>
                </a:solidFill>
                <a:ea typeface="+mn-ea"/>
              </a:rPr>
              <a:t>Two models have been proposed</a:t>
            </a:r>
          </a:p>
          <a:p>
            <a:pPr lvl="1" eaLnBrk="1" fontAlgn="auto" hangingPunct="1">
              <a:spcAft>
                <a:spcPts val="0"/>
              </a:spcAft>
              <a:buFont typeface="Arial" pitchFamily="34" charset="0"/>
              <a:buChar char="–"/>
              <a:defRPr/>
            </a:pPr>
            <a:r>
              <a:rPr lang="en-US" dirty="0" smtClean="0">
                <a:solidFill>
                  <a:schemeClr val="accent4"/>
                </a:solidFill>
                <a:ea typeface="+mn-ea"/>
              </a:rPr>
              <a:t>Lock and key binding</a:t>
            </a:r>
          </a:p>
          <a:p>
            <a:pPr lvl="1" eaLnBrk="1" fontAlgn="auto" hangingPunct="1">
              <a:spcAft>
                <a:spcPts val="0"/>
              </a:spcAft>
              <a:buFont typeface="Arial" pitchFamily="34" charset="0"/>
              <a:buChar char="–"/>
              <a:defRPr/>
            </a:pPr>
            <a:r>
              <a:rPr lang="en-US" dirty="0" smtClean="0">
                <a:solidFill>
                  <a:schemeClr val="accent4"/>
                </a:solidFill>
                <a:ea typeface="+mn-ea"/>
              </a:rPr>
              <a:t>Induced fit binding</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024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476875" y="1600200"/>
            <a:ext cx="3209925" cy="4525963"/>
          </a:xfrm>
        </p:spPr>
      </p:pic>
      <p:sp>
        <p:nvSpPr>
          <p:cNvPr id="5" name="Footer Placeholder 3"/>
          <p:cNvSpPr>
            <a:spLocks noGrp="1"/>
          </p:cNvSpPr>
          <p:nvPr>
            <p:ph type="ftr" sz="quarter" idx="11"/>
          </p:nvPr>
        </p:nvSpPr>
        <p:spPr>
          <a:xfrm>
            <a:off x="6248400" y="6356350"/>
            <a:ext cx="2895600" cy="365125"/>
          </a:xfrm>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solidFill>
                  <a:srgbClr val="8A898E"/>
                </a:solidFill>
              </a:rPr>
              <a:t>Voet </a:t>
            </a:r>
            <a:r>
              <a:rPr lang="en-US" i="1">
                <a:solidFill>
                  <a:srgbClr val="8A898E"/>
                </a:solidFill>
              </a:rPr>
              <a:t>Biochemistry</a:t>
            </a:r>
            <a:r>
              <a:rPr lang="en-US">
                <a:solidFill>
                  <a:srgbClr val="8A898E"/>
                </a:solidFill>
              </a:rPr>
              <a:t> 3e</a:t>
            </a:r>
          </a:p>
          <a:p>
            <a:pPr eaLnBrk="1" hangingPunct="1"/>
            <a:r>
              <a:rPr lang="en-US">
                <a:solidFill>
                  <a:srgbClr val="8A898E"/>
                </a:solidFill>
              </a:rPr>
              <a:t>© 2004 John Wiley &amp; Sons, Inc.</a:t>
            </a:r>
          </a:p>
        </p:txBody>
      </p:sp>
      <p:sp>
        <p:nvSpPr>
          <p:cNvPr id="10244" name="Text Box 3"/>
          <p:cNvSpPr txBox="1">
            <a:spLocks noChangeArrowheads="1"/>
          </p:cNvSpPr>
          <p:nvPr/>
        </p:nvSpPr>
        <p:spPr bwMode="auto">
          <a:xfrm rot="-5400000">
            <a:off x="5097462" y="4749801"/>
            <a:ext cx="8366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1000"/>
              <a:t>Page 460</a:t>
            </a:r>
            <a:endParaRPr lang="en-US" sz="1000">
              <a:latin typeface="Times" charset="0"/>
            </a:endParaRPr>
          </a:p>
        </p:txBody>
      </p:sp>
      <p:sp>
        <p:nvSpPr>
          <p:cNvPr id="10245" name="TextBox 5"/>
          <p:cNvSpPr txBox="1">
            <a:spLocks noChangeArrowheads="1"/>
          </p:cNvSpPr>
          <p:nvPr/>
        </p:nvSpPr>
        <p:spPr bwMode="auto">
          <a:xfrm>
            <a:off x="1223963" y="228600"/>
            <a:ext cx="64912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4800" b="1">
                <a:solidFill>
                  <a:srgbClr val="FFFF00"/>
                </a:solidFill>
              </a:rPr>
              <a:t>Lock and key binding</a:t>
            </a:r>
          </a:p>
          <a:p>
            <a:pPr eaLnBrk="1" hangingPunct="1"/>
            <a:endParaRPr lang="en-US" sz="4800" b="1">
              <a:solidFill>
                <a:srgbClr val="FFFF00"/>
              </a:solidFill>
            </a:endParaRPr>
          </a:p>
        </p:txBody>
      </p:sp>
      <p:sp>
        <p:nvSpPr>
          <p:cNvPr id="10246" name="TextBox 6"/>
          <p:cNvSpPr txBox="1">
            <a:spLocks noChangeArrowheads="1"/>
          </p:cNvSpPr>
          <p:nvPr/>
        </p:nvSpPr>
        <p:spPr bwMode="auto">
          <a:xfrm>
            <a:off x="304800" y="2462213"/>
            <a:ext cx="5181600"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lvl="1" eaLnBrk="1" hangingPunct="1"/>
            <a:r>
              <a:rPr lang="en-US" sz="3200" b="1">
                <a:solidFill>
                  <a:schemeClr val="bg1"/>
                </a:solidFill>
                <a:ea typeface="ＭＳ Ｐゴシック" charset="0"/>
              </a:rPr>
              <a:t>The enzyme has an active site that fits the exact dimensions of the substrate</a:t>
            </a:r>
          </a:p>
          <a:p>
            <a:pPr eaLnBrk="1" hangingPunct="1"/>
            <a:endParaRPr lang="en-US" b="1">
              <a:solidFill>
                <a:schemeClr val="bg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Bubbles">
      <a:dk1>
        <a:srgbClr val="0C002C"/>
      </a:dk1>
      <a:lt1>
        <a:srgbClr val="FFFFFF"/>
      </a:lt1>
      <a:dk2>
        <a:srgbClr val="236626"/>
      </a:dk2>
      <a:lt2>
        <a:srgbClr val="D7C8FE"/>
      </a:lt2>
      <a:accent1>
        <a:srgbClr val="4203E7"/>
      </a:accent1>
      <a:accent2>
        <a:srgbClr val="842F73"/>
      </a:accent2>
      <a:accent3>
        <a:srgbClr val="7532A8"/>
      </a:accent3>
      <a:accent4>
        <a:srgbClr val="F7A107"/>
      </a:accent4>
      <a:accent5>
        <a:srgbClr val="C86DCF"/>
      </a:accent5>
      <a:accent6>
        <a:srgbClr val="E6B500"/>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Words>1201</Words>
  <Application>Microsoft Macintosh PowerPoint</Application>
  <PresentationFormat>On-screen Show (4:3)</PresentationFormat>
  <Paragraphs>150</Paragraphs>
  <Slides>37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Times</vt:lpstr>
      <vt:lpstr>Wingdings</vt:lpstr>
      <vt:lpstr>Office Theme</vt:lpstr>
      <vt:lpstr>Enzymes and Coenzymes I</vt:lpstr>
      <vt:lpstr>What are Enzymes?</vt:lpstr>
      <vt:lpstr>PowerPoint Presentation</vt:lpstr>
      <vt:lpstr>Properties of Enzymes</vt:lpstr>
      <vt:lpstr>Structure of trypsin enzyme</vt:lpstr>
      <vt:lpstr>An enzyme with its active site</vt:lpstr>
      <vt:lpstr>Enzyme specificity</vt:lpstr>
      <vt:lpstr>Enzyme-substrate binding</vt:lpstr>
      <vt:lpstr>PowerPoint Presentation</vt:lpstr>
      <vt:lpstr>Induced fit binding</vt:lpstr>
      <vt:lpstr>PowerPoint Presentation</vt:lpstr>
      <vt:lpstr>Classification of Enzymes</vt:lpstr>
      <vt:lpstr>Enzyme nomenclature (Naming)</vt:lpstr>
      <vt:lpstr>Holoenzymes</vt:lpstr>
      <vt:lpstr>Cofactors and Coenzymes</vt:lpstr>
      <vt:lpstr>Coenzymes</vt:lpstr>
      <vt:lpstr>Ribozymes, Isoenzymes and zymogens</vt:lpstr>
      <vt:lpstr>Enzymes decrease activation energy of a reaction</vt:lpstr>
      <vt:lpstr>PowerPoint Presentation</vt:lpstr>
      <vt:lpstr>The effect of a catalyst on the transition state diagram of a reaction</vt:lpstr>
      <vt:lpstr>Enzyme Activity or Velocity</vt:lpstr>
      <vt:lpstr>Factors that affect enzyme activity</vt:lpstr>
      <vt:lpstr>Factors that affect enzyme activity</vt:lpstr>
      <vt:lpstr>Effect of pH on the initial rate of the reaction catalyzed by most enzymes (the bell-shaped curve)</vt:lpstr>
      <vt:lpstr>Factors that affect enzyme activity</vt:lpstr>
      <vt:lpstr>Enzyme kinetics</vt:lpstr>
      <vt:lpstr>PowerPoint Presentation</vt:lpstr>
      <vt:lpstr>Initial rate of enzyme reaction</vt:lpstr>
      <vt:lpstr>PowerPoint Presentation</vt:lpstr>
      <vt:lpstr>Michaelis Menten Equation</vt:lpstr>
      <vt:lpstr>Initial velocity vo of a simple Michaelis–Menten reaction versus the substrate concentration[S]</vt:lpstr>
      <vt:lpstr>Km (Michaelis Constant)</vt:lpstr>
      <vt:lpstr>PowerPoint Presentation</vt:lpstr>
      <vt:lpstr>Lineweaver-Burk plot</vt:lpstr>
      <vt:lpstr>Initial velocity vo of a simple Michaelis–Menten reaction versus the substrate concentration[S]</vt:lpstr>
      <vt:lpstr>Lineweaver-Burk plot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ddf</dc:creator>
  <cp:lastModifiedBy>User</cp:lastModifiedBy>
  <cp:revision>18</cp:revision>
  <dcterms:created xsi:type="dcterms:W3CDTF">2010-10-18T20:49:31Z</dcterms:created>
  <dcterms:modified xsi:type="dcterms:W3CDTF">2011-10-06T10:19:44Z</dcterms:modified>
</cp:coreProperties>
</file>