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6" r:id="rId11"/>
    <p:sldId id="267" r:id="rId12"/>
    <p:sldId id="268" r:id="rId13"/>
    <p:sldId id="282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3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1A0BC-6A2F-5143-93A5-BCE5669442CD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75AE0-DFCE-044E-B16F-72B4AF3138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1F6FE3-F58A-6C4D-81E8-963C83F9BEF6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D08D7-BC2B-9C4E-B638-27400FB90A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D36757-D76A-C043-BA25-0ADCED83B413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27DC6-CF9A-134C-A181-4824597DDF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5B12C4-A0CC-F349-B4FB-60DA50596D79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B1543-B2CD-C14C-BC53-40840AF5AA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10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49F61A-C485-2F4B-BC9F-4FA9E0608085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588A-D103-B944-B87D-41C1988587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4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ED4D5A-540A-8149-BB1D-B6A02989F790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DE998-90F3-664F-8C21-EB972D5861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9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4D7C54-25F7-354B-9658-EA20931ABF12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DEDE0-F815-5C47-8858-4465E780D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7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8E7AA5-00BA-BF4E-9EF0-B270E74D5C4D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C0E69-9740-214C-86DB-E69BF5314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8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9DD4C-DAC2-7341-90F3-D8F90471000D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126A0-28F3-E446-8A7D-0EB852F88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64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5B8232-D7C6-D04B-ABAD-50D35385C09C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ED519-262E-D743-9AE6-619CD9D2F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45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75387-CE49-2443-BC77-0E5ACC139A68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5BE8D-FC74-D647-B2C6-801189B6B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7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>
                <a:latin typeface="Arial" pitchFamily="34" charset="0"/>
              </a:defRPr>
            </a:lvl1pPr>
            <a:lvl2pPr>
              <a:defRPr b="1" i="0" baseline="0">
                <a:latin typeface="Arial" pitchFamily="34" charset="0"/>
              </a:defRPr>
            </a:lvl2pPr>
            <a:lvl3pPr>
              <a:defRPr b="1" i="0" baseline="0">
                <a:latin typeface="Arial" pitchFamily="34" charset="0"/>
              </a:defRPr>
            </a:lvl3pPr>
            <a:lvl4pPr>
              <a:defRPr b="1" i="0" baseline="0">
                <a:latin typeface="Arial" pitchFamily="34" charset="0"/>
              </a:defRPr>
            </a:lvl4pPr>
            <a:lvl5pPr>
              <a:defRPr b="1" i="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F88427-62D4-9D49-8AA7-8F4F5DC130C5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1BCC2-066A-F241-9844-8A7EF801A1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80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9D08DE-D70E-E240-AD62-59D2B82CEC1F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54E09-4AD2-FD4B-8ECC-DAB278DEC4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1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7B53F5-F9FC-3F45-B691-03E0DEE3EB2D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2623B-6010-774F-AD5B-921BB88BA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4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2B814-AEA5-1743-BABF-C8E72D56A081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83F70-52AC-8846-B91F-B5E7B67F8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6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91F0F3-06C0-ED41-968D-118DE2AE9BC8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FFB66-F7BF-5141-AAB0-DD57F2587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8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918532-76AA-AE4C-B92D-9925AFE6565D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CEFC7-F546-934A-84B3-B2386212D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8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0DA37-F807-DB48-979E-A072991F1AB7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A81B4-E97D-ED42-95EB-E6E4E6BAF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0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33D80-C434-4943-8BF7-D291BD950693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3EE4A-F2E1-F14F-8836-73FF47727F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9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80F326-EDE1-6E42-BF54-69A5A9A877C2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83277-1851-A046-931C-7C8FEF36E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8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32178B-F84E-F341-83C6-53A9D5DF3A62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D6654-8464-4645-A791-C9FAB061F6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2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675B98-F9FA-AC41-B8CA-8BB9605EA6B7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937F2-B66A-5046-B31D-EE0357DD9E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2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fld id="{1978E230-8F22-5A45-B5E2-88B09AD04D34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fld id="{09BA70C3-3F10-3444-B8BE-BDA970790D21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7F3393B-9B56-E648-B2E5-4D3F1417412C}" type="datetimeFigureOut">
              <a:rPr lang="en-US"/>
              <a:pPr/>
              <a:t>10/8/11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5A4D0F6-6B61-034B-8822-C10AF4FB89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 pitchFamily="34" charset="0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Arial" pitchFamily="34" charset="0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Arial" pitchFamily="34" charset="0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Arial" pitchFamily="34" charset="0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Arial" pitchFamily="34" charset="0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Arial" pitchFamily="34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b="1">
                <a:solidFill>
                  <a:srgbClr val="FFFF00"/>
                </a:solidFill>
                <a:latin typeface="Calibri" charset="0"/>
              </a:rPr>
              <a:t>Enzymes and coenzymes II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Dr. Sumbul Fatma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Clinical Chemistry Unit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Department of Pathology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1905000"/>
            <a:ext cx="7315200" cy="44958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z="2900" dirty="0" smtClean="0">
                <a:ea typeface="+mn-ea"/>
                <a:cs typeface="Arial" pitchFamily="34" charset="0"/>
              </a:rPr>
              <a:t>The inhibitor does not have structural similarity to the substrate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rgbClr val="FF9900"/>
                </a:solidFill>
                <a:ea typeface="+mn-ea"/>
                <a:cs typeface="Arial" pitchFamily="34" charset="0"/>
              </a:rPr>
              <a:t>The inhibitor binds to the enzyme at a site away from the substrate binding site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z="2900" dirty="0" smtClean="0">
                <a:ea typeface="+mn-ea"/>
                <a:cs typeface="Arial" pitchFamily="34" charset="0"/>
              </a:rPr>
              <a:t>No competition exists between the inhibitor and the substrate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rgbClr val="FF9900"/>
                </a:solidFill>
                <a:ea typeface="+mn-ea"/>
                <a:cs typeface="Arial" pitchFamily="34" charset="0"/>
              </a:rPr>
              <a:t>The inhibitor can bind to a free enzyme or to an enzyme-substrate complex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z="2900" dirty="0" smtClean="0">
                <a:ea typeface="+mn-ea"/>
                <a:cs typeface="Arial" pitchFamily="34" charset="0"/>
              </a:rPr>
              <a:t>In both cases the complex is catalytically inactive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612900" y="533400"/>
            <a:ext cx="607536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Noncompetitive  inhibition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533400"/>
            <a:ext cx="7315200" cy="3429000"/>
          </a:xfrm>
        </p:spPr>
        <p:txBody>
          <a:bodyPr/>
          <a:lstStyle/>
          <a:p>
            <a:pPr algn="ctr" eaLnBrk="1" hangingPunct="1">
              <a:buClr>
                <a:srgbClr val="33CC33"/>
              </a:buClr>
              <a:buFont typeface="Wingdings" charset="0"/>
              <a:buNone/>
            </a:pP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</a:rPr>
              <a:t>ES + I </a:t>
            </a: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 ESI (inactive)</a:t>
            </a:r>
            <a:endParaRPr lang="en-US" sz="3300">
              <a:solidFill>
                <a:srgbClr val="FF9900"/>
              </a:solidFill>
              <a:latin typeface="Arial" charset="0"/>
              <a:cs typeface="Arial" charset="0"/>
              <a:sym typeface="Wingdings" charset="0"/>
            </a:endParaRPr>
          </a:p>
          <a:p>
            <a:pPr algn="ctr" eaLnBrk="1" hangingPunct="1">
              <a:buClr>
                <a:srgbClr val="33CC33"/>
              </a:buClr>
              <a:buFont typeface="Wingdings" charset="0"/>
              <a:buNone/>
            </a:pP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  <a:sym typeface="Wingdings" charset="0"/>
              </a:rPr>
              <a:t>E + I </a:t>
            </a: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 EI (inactive)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>
                <a:latin typeface="Arial" charset="0"/>
                <a:cs typeface="Arial" charset="0"/>
                <a:sym typeface="Symbol" charset="0"/>
              </a:rPr>
              <a:t>The value of V</a:t>
            </a:r>
            <a:r>
              <a:rPr lang="en-US" sz="3300" baseline="-25000">
                <a:latin typeface="Arial" charset="0"/>
                <a:cs typeface="Arial" charset="0"/>
                <a:sym typeface="Symbol" charset="0"/>
              </a:rPr>
              <a:t>max</a:t>
            </a:r>
            <a:r>
              <a:rPr lang="en-US" sz="3300">
                <a:latin typeface="Arial" charset="0"/>
                <a:cs typeface="Arial" charset="0"/>
                <a:sym typeface="Symbol" charset="0"/>
              </a:rPr>
              <a:t> is decreased by the inhibitor, but K</a:t>
            </a:r>
            <a:r>
              <a:rPr lang="en-US" sz="3300" baseline="-25000">
                <a:latin typeface="Arial" charset="0"/>
                <a:cs typeface="Arial" charset="0"/>
                <a:sym typeface="Symbol" charset="0"/>
              </a:rPr>
              <a:t>m</a:t>
            </a:r>
            <a:r>
              <a:rPr lang="en-US" sz="3300">
                <a:latin typeface="Arial" charset="0"/>
                <a:cs typeface="Arial" charset="0"/>
                <a:sym typeface="Symbol" charset="0"/>
              </a:rPr>
              <a:t> is unchanged because the affinity of S for E is unchanged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73425"/>
            <a:ext cx="3048000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1905000"/>
            <a:ext cx="7315200" cy="44958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Arial" charset="0"/>
                <a:cs typeface="Arial" charset="0"/>
              </a:rPr>
              <a:t>In uncompetitive inhibition, the inhibitor combines with ES complex to form enzyme-substrate-inhibitor complex</a:t>
            </a:r>
            <a:endParaRPr lang="en-US" sz="330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algn="ctr" eaLnBrk="1" hangingPunct="1">
              <a:buClr>
                <a:srgbClr val="33CC33"/>
              </a:buClr>
              <a:buFont typeface="Wingdings" charset="0"/>
              <a:buNone/>
            </a:pP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</a:rPr>
              <a:t>ES + I </a:t>
            </a: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  <a:sym typeface="Symbol" charset="0"/>
              </a:rPr>
              <a:t> ESI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  <a:sym typeface="Wingdings" charset="0"/>
              </a:rPr>
              <a:t>Both V</a:t>
            </a:r>
            <a:r>
              <a:rPr lang="en-US" sz="3300" baseline="-25000">
                <a:solidFill>
                  <a:srgbClr val="FF9900"/>
                </a:solidFill>
                <a:latin typeface="Arial" charset="0"/>
                <a:cs typeface="Arial" charset="0"/>
                <a:sym typeface="Wingdings" charset="0"/>
              </a:rPr>
              <a:t>max</a:t>
            </a: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  <a:sym typeface="Wingdings" charset="0"/>
              </a:rPr>
              <a:t> and K</a:t>
            </a:r>
            <a:r>
              <a:rPr lang="en-US" sz="3300" baseline="-25000">
                <a:solidFill>
                  <a:srgbClr val="FF9900"/>
                </a:solidFill>
                <a:latin typeface="Arial" charset="0"/>
                <a:cs typeface="Arial" charset="0"/>
                <a:sym typeface="Wingdings" charset="0"/>
              </a:rPr>
              <a:t>m</a:t>
            </a: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  <a:sym typeface="Wingdings" charset="0"/>
              </a:rPr>
              <a:t> are changed in uncompetitive inhibition</a:t>
            </a:r>
          </a:p>
          <a:p>
            <a:pPr algn="ctr" eaLnBrk="1" hangingPunct="1">
              <a:buClr>
                <a:srgbClr val="33CC33"/>
              </a:buClr>
              <a:buFont typeface="Wingdings" charset="0"/>
              <a:buNone/>
            </a:pPr>
            <a:endParaRPr lang="en-US" sz="3300">
              <a:latin typeface="Arial" charset="0"/>
              <a:cs typeface="Arial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612900" y="533400"/>
            <a:ext cx="607536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Uncompetitive  inhibition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Calibri" charset="0"/>
              </a:rPr>
              <a:t>Voet </a:t>
            </a:r>
            <a:r>
              <a:rPr lang="en-US" i="1">
                <a:solidFill>
                  <a:srgbClr val="FFFFFF"/>
                </a:solidFill>
                <a:latin typeface="Calibri" charset="0"/>
              </a:rPr>
              <a:t>Biochemistry</a:t>
            </a:r>
            <a:r>
              <a:rPr lang="en-US">
                <a:solidFill>
                  <a:srgbClr val="FFFFFF"/>
                </a:solidFill>
                <a:latin typeface="Calibri" charset="0"/>
              </a:rPr>
              <a:t> 3e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Calibri" charset="0"/>
              </a:rPr>
              <a:t>© 2004 John Wiley &amp; Sons, Inc.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>
                <a:latin typeface="Arial" charset="0"/>
              </a:rPr>
              <a:t>Figure 14-13	Lineweaver–Burk plot of a simple Michaelis–Menten enzyme in the presence of uncompetitive inhibitor</a:t>
            </a:r>
          </a:p>
        </p:txBody>
      </p:sp>
      <p:pic>
        <p:nvPicPr>
          <p:cNvPr id="1638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503488"/>
            <a:ext cx="6248400" cy="3897312"/>
          </a:xfrm>
        </p:spPr>
      </p:pic>
      <p:sp>
        <p:nvSpPr>
          <p:cNvPr id="16389" name="Text Box 4"/>
          <p:cNvSpPr txBox="1">
            <a:spLocks noChangeArrowheads="1"/>
          </p:cNvSpPr>
          <p:nvPr/>
        </p:nvSpPr>
        <p:spPr bwMode="auto">
          <a:xfrm rot="-5400000">
            <a:off x="-152400" y="4737100"/>
            <a:ext cx="836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000"/>
              <a:t>Page 485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1905000"/>
            <a:ext cx="7315200" cy="4114800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mtClean="0">
                <a:latin typeface="Palatino" pitchFamily="18" charset="0"/>
                <a:ea typeface="+mn-ea"/>
              </a:rPr>
              <a:t>Regulatory enzymes usually catalyze the first or an early reaction in a metabolic pathway</a:t>
            </a:r>
          </a:p>
          <a:p>
            <a:pPr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mtClean="0">
                <a:solidFill>
                  <a:srgbClr val="FF9900"/>
                </a:solidFill>
                <a:latin typeface="Palatino" pitchFamily="18" charset="0"/>
                <a:ea typeface="+mn-ea"/>
              </a:rPr>
              <a:t>They catalyze a rate limiting reaction that controls the overall pathway</a:t>
            </a:r>
          </a:p>
          <a:p>
            <a:pPr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mtClean="0">
                <a:latin typeface="Palatino" pitchFamily="18" charset="0"/>
                <a:ea typeface="+mn-ea"/>
              </a:rPr>
              <a:t>They may also catalyze a reaction unique to that pathway known as committed step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612900" y="533400"/>
            <a:ext cx="607536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Regulation of enzyme activity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457200"/>
            <a:ext cx="7315200" cy="5867400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33CC33"/>
                </a:solidFill>
                <a:ea typeface="+mn-ea"/>
                <a:cs typeface="Arial" pitchFamily="34" charset="0"/>
              </a:rPr>
              <a:t>Feedback inhibition: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–"/>
              <a:defRPr/>
            </a:pPr>
            <a:r>
              <a:rPr lang="en-US" sz="3200" dirty="0" smtClean="0">
                <a:ea typeface="+mn-ea"/>
                <a:cs typeface="Arial" pitchFamily="34" charset="0"/>
              </a:rPr>
              <a:t>When the end product of a metabolic pathway exceeds its concentration limit, it inhibits the regulatory enzyme to normalize the pathway (feedback inhibition)</a:t>
            </a:r>
          </a:p>
          <a:p>
            <a:pPr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33CC33"/>
                </a:solidFill>
                <a:ea typeface="+mn-ea"/>
                <a:cs typeface="Arial" pitchFamily="34" charset="0"/>
              </a:rPr>
              <a:t>Feed positive activation: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–"/>
              <a:defRPr/>
            </a:pPr>
            <a:r>
              <a:rPr lang="en-US" sz="3200" dirty="0" smtClean="0">
                <a:ea typeface="+mn-ea"/>
                <a:cs typeface="Arial" pitchFamily="34" charset="0"/>
              </a:rPr>
              <a:t>When the end product of a metabolic pathway is below its concentration limit, it activates the regulatory enzyme to normalize the pathway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1524000"/>
            <a:ext cx="7315200" cy="4495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>
                <a:solidFill>
                  <a:srgbClr val="33CC33"/>
                </a:solidFill>
                <a:latin typeface="Arial" charset="0"/>
                <a:cs typeface="Arial" charset="0"/>
              </a:rPr>
              <a:t>Allosteric enzyme regulation</a:t>
            </a:r>
          </a:p>
          <a:p>
            <a:pPr lvl="1" algn="just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000">
                <a:latin typeface="Arial" charset="0"/>
                <a:cs typeface="Arial" charset="0"/>
              </a:rPr>
              <a:t>The enzymes in metabolic pathways whose activities can be regulated by certain compounds that bind to enzyme other than the catalytic site are known as allosteric enzymes</a:t>
            </a:r>
          </a:p>
          <a:p>
            <a:pPr lvl="1" algn="just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The term </a:t>
            </a:r>
            <a:r>
              <a:rPr lang="ja-JP" alt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“</a:t>
            </a:r>
            <a:r>
              <a:rPr 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allosteric</a:t>
            </a:r>
            <a:r>
              <a:rPr lang="ja-JP" alt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”</a:t>
            </a:r>
            <a:r>
              <a:rPr 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 came from Greek word </a:t>
            </a:r>
            <a:r>
              <a:rPr lang="ja-JP" alt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“</a:t>
            </a:r>
            <a:r>
              <a:rPr 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allos</a:t>
            </a:r>
            <a:r>
              <a:rPr lang="ja-JP" alt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”</a:t>
            </a:r>
            <a:r>
              <a:rPr 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 meaning </a:t>
            </a:r>
            <a:r>
              <a:rPr lang="ja-JP" alt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“</a:t>
            </a:r>
            <a:r>
              <a:rPr 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other</a:t>
            </a:r>
            <a:r>
              <a:rPr lang="ja-JP" altLang="en-US" sz="3000">
                <a:solidFill>
                  <a:srgbClr val="FF9900"/>
                </a:solidFill>
                <a:latin typeface="Arial" charset="0"/>
                <a:cs typeface="Arial" charset="0"/>
              </a:rPr>
              <a:t>”</a:t>
            </a:r>
            <a:endParaRPr lang="en-US" sz="300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612900" y="533400"/>
            <a:ext cx="607536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Types of regulation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990600"/>
            <a:ext cx="7315200" cy="52578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>
                <a:solidFill>
                  <a:srgbClr val="33CC33"/>
                </a:solidFill>
                <a:latin typeface="Arial" charset="0"/>
                <a:cs typeface="Arial" charset="0"/>
              </a:rPr>
              <a:t>Cooperative binding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200">
                <a:latin typeface="Arial" charset="0"/>
                <a:cs typeface="Arial" charset="0"/>
              </a:rPr>
              <a:t>The process by which binding of a ligand to a regulatory site affects binding of the same or of another ligand to the enzyme is known as cooperative binding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990600"/>
            <a:ext cx="7315200" cy="4191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>
                <a:latin typeface="Arial" charset="0"/>
                <a:cs typeface="Arial" charset="0"/>
              </a:rPr>
              <a:t>Binding of an allosteric modulator causes a change in the conformation of the enzyme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>
                <a:solidFill>
                  <a:srgbClr val="FF9900"/>
                </a:solidFill>
                <a:latin typeface="Arial" charset="0"/>
                <a:cs typeface="Arial" charset="0"/>
              </a:rPr>
              <a:t>This causes a change in the binding affinity of enzyme for the substrate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64463" cy="36576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Arial" charset="0"/>
                <a:cs typeface="Arial" charset="0"/>
              </a:rPr>
              <a:t>Inhibition is a process in which the enzyme activity is regulated or controlled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Arial" charset="0"/>
                <a:cs typeface="Arial" charset="0"/>
              </a:rPr>
              <a:t>To inhibit means to stop the enzyme activity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612900" y="533400"/>
            <a:ext cx="607536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838200"/>
            <a:ext cx="7315200" cy="49530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Arial" pitchFamily="34" charset="0"/>
              </a:rPr>
              <a:t>The effect of a modulator may be positive (activation) or negative (inhibition)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–"/>
              <a:defRPr/>
            </a:pPr>
            <a:r>
              <a:rPr lang="en-US" sz="3000" smtClean="0">
                <a:solidFill>
                  <a:srgbClr val="33CC33"/>
                </a:solidFill>
                <a:ea typeface="+mn-ea"/>
                <a:cs typeface="Arial" pitchFamily="34" charset="0"/>
              </a:rPr>
              <a:t>Positive: increased E, S affinity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–"/>
              <a:defRPr/>
            </a:pPr>
            <a:r>
              <a:rPr lang="en-US" sz="3000" smtClean="0">
                <a:solidFill>
                  <a:srgbClr val="33CC33"/>
                </a:solidFill>
                <a:ea typeface="+mn-ea"/>
                <a:cs typeface="Arial" pitchFamily="34" charset="0"/>
              </a:rPr>
              <a:t>Negative decreased E, S affinity</a:t>
            </a:r>
          </a:p>
          <a:p>
            <a:pPr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mtClean="0">
                <a:solidFill>
                  <a:srgbClr val="FF9900"/>
                </a:solidFill>
                <a:ea typeface="+mn-ea"/>
                <a:cs typeface="Arial" pitchFamily="34" charset="0"/>
              </a:rPr>
              <a:t>Most allosteric enzymes are oligomers (two or more polypeptide chains or subunits)</a:t>
            </a:r>
          </a:p>
          <a:p>
            <a:pPr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Arial" pitchFamily="34" charset="0"/>
              </a:rPr>
              <a:t>The subunits are known as </a:t>
            </a:r>
            <a:r>
              <a:rPr lang="en-US" smtClean="0">
                <a:solidFill>
                  <a:srgbClr val="33CC33"/>
                </a:solidFill>
                <a:ea typeface="+mn-ea"/>
                <a:cs typeface="Arial" pitchFamily="34" charset="0"/>
              </a:rPr>
              <a:t>protomers</a:t>
            </a:r>
            <a:endParaRPr lang="en-US" sz="2900" smtClean="0">
              <a:solidFill>
                <a:srgbClr val="33CC33"/>
              </a:solidFill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762000"/>
            <a:ext cx="7315200" cy="5486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>
                <a:latin typeface="Arial" charset="0"/>
                <a:cs typeface="Arial" charset="0"/>
              </a:rPr>
              <a:t>Two types of interactions occur in allosteric enzymes: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000">
                <a:solidFill>
                  <a:srgbClr val="33CC33"/>
                </a:solidFill>
                <a:latin typeface="Arial" charset="0"/>
                <a:cs typeface="Arial" charset="0"/>
              </a:rPr>
              <a:t>Homotropic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000">
                <a:solidFill>
                  <a:srgbClr val="33CC33"/>
                </a:solidFill>
                <a:latin typeface="Arial" charset="0"/>
                <a:cs typeface="Arial" charset="0"/>
              </a:rPr>
              <a:t>Heterotropic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>
                <a:solidFill>
                  <a:srgbClr val="FF9900"/>
                </a:solidFill>
                <a:latin typeface="Arial" charset="0"/>
                <a:cs typeface="Arial" charset="0"/>
              </a:rPr>
              <a:t>Homotropic: Effect of one ligand on the binding of the same ligand (a regulatory enzyme modulated by its own substrate)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>
                <a:latin typeface="Arial" charset="0"/>
                <a:cs typeface="Arial" charset="0"/>
              </a:rPr>
              <a:t>Heterotropic: Effect of one ligand on the binding of a different ligand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363" y="457200"/>
            <a:ext cx="5308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Enzymatic diagnosis and prognosis of diseases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905000"/>
            <a:ext cx="7315200" cy="457200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Enzymes are used clinically in three ways: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–"/>
              <a:defRPr/>
            </a:pPr>
            <a:r>
              <a:rPr lang="en-US" sz="3200" dirty="0" smtClean="0">
                <a:solidFill>
                  <a:srgbClr val="FF9900"/>
                </a:solidFill>
                <a:ea typeface="+mn-ea"/>
                <a:cs typeface="Arial" pitchFamily="34" charset="0"/>
              </a:rPr>
              <a:t>As indicators of enzyme activity or conc. in body fluids (serum, urine) in the diagnosis/prognosis of diseases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–"/>
              <a:defRPr/>
            </a:pPr>
            <a:r>
              <a:rPr lang="en-US" sz="3200" dirty="0" smtClean="0">
                <a:ea typeface="+mn-ea"/>
                <a:cs typeface="Arial" pitchFamily="34" charset="0"/>
              </a:rPr>
              <a:t>As analytical reagents in measuring activity of other enzymes or compounds in body fluids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33CC33"/>
              </a:buClr>
              <a:buFont typeface="Arial" pitchFamily="34" charset="0"/>
              <a:buChar char="–"/>
              <a:defRPr/>
            </a:pPr>
            <a:r>
              <a:rPr lang="en-US" sz="3200" dirty="0" smtClean="0">
                <a:solidFill>
                  <a:srgbClr val="FF9900"/>
                </a:solidFill>
                <a:ea typeface="+mn-ea"/>
                <a:cs typeface="Arial" pitchFamily="34" charset="0"/>
              </a:rPr>
              <a:t>As therapeutic agents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2663" y="1447800"/>
            <a:ext cx="73152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>
                <a:latin typeface="Arial" charset="0"/>
                <a:cs typeface="Arial" charset="0"/>
              </a:rPr>
              <a:t>The most commonly used body fluids for measuring enzyme activity are </a:t>
            </a:r>
            <a:r>
              <a:rPr lang="en-US">
                <a:solidFill>
                  <a:srgbClr val="33CC33"/>
                </a:solidFill>
                <a:latin typeface="Arial" charset="0"/>
                <a:cs typeface="Arial" charset="0"/>
              </a:rPr>
              <a:t>serum </a:t>
            </a:r>
            <a:r>
              <a:rPr lang="en-US">
                <a:latin typeface="Arial" charset="0"/>
                <a:cs typeface="Arial" charset="0"/>
              </a:rPr>
              <a:t>and</a:t>
            </a:r>
            <a:r>
              <a:rPr lang="en-US">
                <a:solidFill>
                  <a:srgbClr val="33CC33"/>
                </a:solidFill>
                <a:latin typeface="Arial" charset="0"/>
                <a:cs typeface="Arial" charset="0"/>
              </a:rPr>
              <a:t> plasma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>
                <a:solidFill>
                  <a:srgbClr val="FF9900"/>
                </a:solidFill>
                <a:latin typeface="Arial" charset="0"/>
                <a:cs typeface="Arial" charset="0"/>
              </a:rPr>
              <a:t>There are: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Arial" charset="0"/>
                <a:cs typeface="Arial" charset="0"/>
              </a:rPr>
              <a:t>Plasma-specific enzymes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Arial" charset="0"/>
                <a:cs typeface="Arial" charset="0"/>
              </a:rPr>
              <a:t>Nonplasma-specific enzymes</a:t>
            </a:r>
          </a:p>
          <a:p>
            <a:pPr algn="just" eaLnBrk="1" hangingPunct="1">
              <a:buClr>
                <a:srgbClr val="33CC33"/>
              </a:buClr>
            </a:pPr>
            <a:endParaRPr lang="en-US" sz="3300">
              <a:solidFill>
                <a:srgbClr val="33CC3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305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Serum markers in the diagnosis of diseases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2438400"/>
            <a:ext cx="7315200" cy="2819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Arial" charset="0"/>
                <a:cs typeface="Arial" charset="0"/>
              </a:rPr>
              <a:t>Heart disease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</a:rPr>
              <a:t>Pancreatic diseases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Arial" charset="0"/>
                <a:cs typeface="Arial" charset="0"/>
              </a:rPr>
              <a:t>Liver diseases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Reference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Lippincott- Illustrated Reviews in Biochemistry, 4</a:t>
            </a:r>
            <a:r>
              <a:rPr lang="en-US" baseline="30000">
                <a:latin typeface="Arial" charset="0"/>
              </a:rPr>
              <a:t>th</a:t>
            </a:r>
            <a:r>
              <a:rPr lang="en-US">
                <a:latin typeface="Arial" charset="0"/>
              </a:rPr>
              <a:t> Edition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Calibri" charset="0"/>
              </a:rPr>
              <a:t>Voet </a:t>
            </a:r>
            <a:r>
              <a:rPr lang="en-US" i="1">
                <a:solidFill>
                  <a:srgbClr val="FFFFFF"/>
                </a:solidFill>
                <a:latin typeface="Calibri" charset="0"/>
              </a:rPr>
              <a:t>Biochemistry</a:t>
            </a:r>
            <a:r>
              <a:rPr lang="en-US">
                <a:solidFill>
                  <a:srgbClr val="FFFFFF"/>
                </a:solidFill>
                <a:latin typeface="Calibri" charset="0"/>
              </a:rPr>
              <a:t> 3e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Calibri" charset="0"/>
              </a:rPr>
              <a:t>© 2004 John Wiley &amp; Sons, Inc.</a:t>
            </a: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5626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  <a:ea typeface="+mj-ea"/>
              </a:rPr>
              <a:t>An enzyme without inhibitor</a:t>
            </a:r>
          </a:p>
        </p:txBody>
      </p:sp>
      <p:pic>
        <p:nvPicPr>
          <p:cNvPr id="512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263" y="419100"/>
            <a:ext cx="7735887" cy="5105400"/>
          </a:xfrm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 rot="-5400000">
            <a:off x="-143669" y="4706144"/>
            <a:ext cx="8366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000"/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Calibri" charset="0"/>
              </a:rPr>
              <a:t>Voet </a:t>
            </a:r>
            <a:r>
              <a:rPr lang="en-US" i="1">
                <a:solidFill>
                  <a:srgbClr val="FFFFFF"/>
                </a:solidFill>
                <a:latin typeface="Calibri" charset="0"/>
              </a:rPr>
              <a:t>Biochemistry</a:t>
            </a:r>
            <a:r>
              <a:rPr lang="en-US">
                <a:solidFill>
                  <a:srgbClr val="FFFFFF"/>
                </a:solidFill>
                <a:latin typeface="Calibri" charset="0"/>
              </a:rPr>
              <a:t> 3e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Calibri" charset="0"/>
              </a:rPr>
              <a:t>© 2004 John Wiley &amp; Sons, Inc.</a:t>
            </a: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5000"/>
            <a:ext cx="77724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  <a:ea typeface="+mj-ea"/>
              </a:rPr>
              <a:t>An enzyme with inhibitor </a:t>
            </a:r>
          </a:p>
        </p:txBody>
      </p:sp>
      <p:pic>
        <p:nvPicPr>
          <p:cNvPr id="614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561975"/>
            <a:ext cx="7772400" cy="4818063"/>
          </a:xfrm>
        </p:spPr>
      </p:pic>
      <p:sp>
        <p:nvSpPr>
          <p:cNvPr id="6149" name="Text Box 4"/>
          <p:cNvSpPr txBox="1">
            <a:spLocks noChangeArrowheads="1"/>
          </p:cNvSpPr>
          <p:nvPr/>
        </p:nvSpPr>
        <p:spPr bwMode="auto">
          <a:xfrm rot="-5400000">
            <a:off x="-140494" y="4706144"/>
            <a:ext cx="8366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000"/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01000" cy="4800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>
                <a:latin typeface="Arial" charset="0"/>
                <a:cs typeface="Arial" charset="0"/>
              </a:rPr>
              <a:t>There are three types of enzyme inhibition:</a:t>
            </a:r>
          </a:p>
          <a:p>
            <a:pPr lvl="1" algn="just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Arial" charset="0"/>
                <a:cs typeface="Arial" charset="0"/>
              </a:rPr>
              <a:t>Competitive</a:t>
            </a:r>
          </a:p>
          <a:p>
            <a:pPr lvl="1" algn="just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Arial" charset="0"/>
                <a:cs typeface="Arial" charset="0"/>
              </a:rPr>
              <a:t>Noncompetitive</a:t>
            </a:r>
          </a:p>
          <a:p>
            <a:pPr lvl="1" algn="just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Arial" charset="0"/>
                <a:cs typeface="Arial" charset="0"/>
              </a:rPr>
              <a:t>Uncompetitive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612900" y="533400"/>
            <a:ext cx="6075363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535863" cy="36576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Arial" charset="0"/>
                <a:cs typeface="Arial" charset="0"/>
              </a:rPr>
              <a:t>K</a:t>
            </a:r>
            <a:r>
              <a:rPr lang="en-US" sz="3300" baseline="-25000">
                <a:latin typeface="Arial" charset="0"/>
                <a:cs typeface="Arial" charset="0"/>
              </a:rPr>
              <a:t>i</a:t>
            </a:r>
            <a:r>
              <a:rPr lang="en-US" sz="3300">
                <a:latin typeface="Arial" charset="0"/>
                <a:cs typeface="Arial" charset="0"/>
              </a:rPr>
              <a:t> is a measure of the affinity of the inhibitor for the enzyme. Also known as dissociation constant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612900" y="533400"/>
            <a:ext cx="607536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(Inhibitor constant)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4196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3300" dirty="0" smtClean="0">
                <a:ea typeface="+mn-ea"/>
                <a:cs typeface="Arial" pitchFamily="34" charset="0"/>
              </a:rPr>
              <a:t>The inhibitor is a structural analogue that competes with the substrate for binding at the active site of enzyme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3300" dirty="0" smtClean="0">
                <a:ea typeface="+mn-ea"/>
                <a:cs typeface="Arial" pitchFamily="34" charset="0"/>
              </a:rPr>
              <a:t>Two </a:t>
            </a:r>
            <a:r>
              <a:rPr lang="en-US" sz="3300" dirty="0" err="1" smtClean="0">
                <a:ea typeface="+mn-ea"/>
                <a:cs typeface="Arial" pitchFamily="34" charset="0"/>
              </a:rPr>
              <a:t>equilibria</a:t>
            </a:r>
            <a:r>
              <a:rPr lang="en-US" sz="3300" dirty="0" smtClean="0">
                <a:ea typeface="+mn-ea"/>
                <a:cs typeface="Arial" pitchFamily="34" charset="0"/>
              </a:rPr>
              <a:t> are possible: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CC33"/>
              </a:buClr>
              <a:buFont typeface="Wingdings" pitchFamily="2" charset="2"/>
              <a:buNone/>
              <a:defRPr/>
            </a:pPr>
            <a:endParaRPr lang="en-US" sz="3300" dirty="0" smtClean="0">
              <a:ea typeface="+mn-ea"/>
              <a:cs typeface="Arial" pitchFamily="34" charset="0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CC33"/>
              </a:buClr>
              <a:buFont typeface="Wingdings" pitchFamily="2" charset="2"/>
              <a:buNone/>
              <a:defRPr/>
            </a:pPr>
            <a:r>
              <a:rPr lang="en-US" sz="3300" dirty="0" smtClean="0">
                <a:solidFill>
                  <a:srgbClr val="FF9900"/>
                </a:solidFill>
                <a:ea typeface="+mn-ea"/>
                <a:cs typeface="Arial" pitchFamily="34" charset="0"/>
              </a:rPr>
              <a:t>E + S </a:t>
            </a:r>
            <a:r>
              <a:rPr lang="en-US" sz="3300" dirty="0" smtClean="0">
                <a:solidFill>
                  <a:srgbClr val="FF9900"/>
                </a:solidFill>
                <a:ea typeface="+mn-ea"/>
                <a:cs typeface="Arial" pitchFamily="34" charset="0"/>
                <a:sym typeface="Symbol" pitchFamily="18" charset="2"/>
              </a:rPr>
              <a:t> ES </a:t>
            </a:r>
            <a:r>
              <a:rPr lang="en-US" sz="3300" dirty="0" smtClean="0">
                <a:solidFill>
                  <a:srgbClr val="FF9900"/>
                </a:solidFill>
                <a:ea typeface="+mn-ea"/>
                <a:cs typeface="Arial" pitchFamily="34" charset="0"/>
                <a:sym typeface="Wingdings" pitchFamily="2" charset="2"/>
              </a:rPr>
              <a:t> E + P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CC33"/>
              </a:buClr>
              <a:buFont typeface="Wingdings" pitchFamily="2" charset="2"/>
              <a:buNone/>
              <a:defRPr/>
            </a:pPr>
            <a:r>
              <a:rPr lang="en-US" sz="3300" dirty="0" smtClean="0">
                <a:solidFill>
                  <a:srgbClr val="FF9900"/>
                </a:solidFill>
                <a:ea typeface="+mn-ea"/>
                <a:cs typeface="Arial" pitchFamily="34" charset="0"/>
                <a:sym typeface="Wingdings" pitchFamily="2" charset="2"/>
              </a:rPr>
              <a:t>and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CC33"/>
              </a:buClr>
              <a:buFont typeface="Wingdings" pitchFamily="2" charset="2"/>
              <a:buNone/>
              <a:defRPr/>
            </a:pPr>
            <a:r>
              <a:rPr lang="en-US" sz="3300" dirty="0" smtClean="0">
                <a:solidFill>
                  <a:srgbClr val="FF9900"/>
                </a:solidFill>
                <a:ea typeface="+mn-ea"/>
                <a:cs typeface="Arial" pitchFamily="34" charset="0"/>
                <a:sym typeface="Wingdings" pitchFamily="2" charset="2"/>
              </a:rPr>
              <a:t>E + I </a:t>
            </a:r>
            <a:r>
              <a:rPr lang="en-US" sz="3300" dirty="0" smtClean="0">
                <a:solidFill>
                  <a:srgbClr val="FF9900"/>
                </a:solidFill>
                <a:ea typeface="+mn-ea"/>
                <a:cs typeface="Arial" pitchFamily="34" charset="0"/>
                <a:sym typeface="Symbol" pitchFamily="18" charset="2"/>
              </a:rPr>
              <a:t> EI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612900" y="533400"/>
            <a:ext cx="607536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Competitive inhibition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371600"/>
            <a:ext cx="91995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535863" cy="50292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Arial" charset="0"/>
                <a:cs typeface="Arial" charset="0"/>
              </a:rPr>
              <a:t>In competitive inhibition, </a:t>
            </a:r>
            <a:r>
              <a:rPr lang="en-US" sz="3300" u="sng">
                <a:latin typeface="Arial" charset="0"/>
                <a:cs typeface="Arial" charset="0"/>
              </a:rPr>
              <a:t>V</a:t>
            </a:r>
            <a:r>
              <a:rPr lang="en-US" sz="3300" u="sng" baseline="-25000">
                <a:latin typeface="Arial" charset="0"/>
                <a:cs typeface="Arial" charset="0"/>
              </a:rPr>
              <a:t>max</a:t>
            </a:r>
            <a:r>
              <a:rPr lang="en-US" sz="3300" u="sng">
                <a:latin typeface="Arial" charset="0"/>
                <a:cs typeface="Arial" charset="0"/>
              </a:rPr>
              <a:t> is unchanged</a:t>
            </a:r>
            <a:r>
              <a:rPr lang="en-US" sz="3300">
                <a:latin typeface="Arial" charset="0"/>
                <a:cs typeface="Arial" charset="0"/>
              </a:rPr>
              <a:t> in the presence and the absence of inhibitor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</a:rPr>
              <a:t>The value of </a:t>
            </a:r>
            <a:r>
              <a:rPr lang="en-US" sz="3300" u="sng">
                <a:solidFill>
                  <a:srgbClr val="FF9900"/>
                </a:solidFill>
                <a:latin typeface="Arial" charset="0"/>
                <a:cs typeface="Arial" charset="0"/>
              </a:rPr>
              <a:t>K</a:t>
            </a:r>
            <a:r>
              <a:rPr lang="en-US" sz="3300" u="sng" baseline="-25000">
                <a:solidFill>
                  <a:srgbClr val="FF9900"/>
                </a:solidFill>
                <a:latin typeface="Arial" charset="0"/>
                <a:cs typeface="Arial" charset="0"/>
              </a:rPr>
              <a:t>m</a:t>
            </a:r>
            <a:r>
              <a:rPr lang="en-US" sz="3300" u="sng">
                <a:solidFill>
                  <a:srgbClr val="FF9900"/>
                </a:solidFill>
                <a:latin typeface="Arial" charset="0"/>
                <a:cs typeface="Arial" charset="0"/>
              </a:rPr>
              <a:t> is increased </a:t>
            </a:r>
            <a:r>
              <a:rPr lang="en-US" sz="3300">
                <a:solidFill>
                  <a:srgbClr val="FF9900"/>
                </a:solidFill>
                <a:latin typeface="Arial" charset="0"/>
                <a:cs typeface="Arial" charset="0"/>
              </a:rPr>
              <a:t>because substrate and inhibitor compete for binding at the same site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>
                <a:latin typeface="Arial" charset="0"/>
                <a:cs typeface="Arial" charset="0"/>
              </a:rPr>
              <a:t>A higher concentration of substrate is required to achieve half-maximal velocity</a:t>
            </a:r>
          </a:p>
          <a:p>
            <a:pPr algn="just" eaLnBrk="1" hangingPunct="1">
              <a:buClr>
                <a:srgbClr val="33CC33"/>
              </a:buClr>
            </a:pPr>
            <a:endParaRPr lang="en-US" sz="33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Air">
      <a:dk1>
        <a:sysClr val="windowText" lastClr="000000"/>
      </a:dk1>
      <a:lt1>
        <a:sysClr val="window" lastClr="FFFFFF"/>
      </a:lt1>
      <a:dk2>
        <a:srgbClr val="17375D"/>
      </a:dk2>
      <a:lt2>
        <a:srgbClr val="BEDBFE"/>
      </a:lt2>
      <a:accent1>
        <a:srgbClr val="686F3A"/>
      </a:accent1>
      <a:accent2>
        <a:srgbClr val="165996"/>
      </a:accent2>
      <a:accent3>
        <a:srgbClr val="7276A0"/>
      </a:accent3>
      <a:accent4>
        <a:srgbClr val="7DB434"/>
      </a:accent4>
      <a:accent5>
        <a:srgbClr val="D28300"/>
      </a:accent5>
      <a:accent6>
        <a:srgbClr val="2B62CB"/>
      </a:accent6>
      <a:hlink>
        <a:srgbClr val="B58900"/>
      </a:hlink>
      <a:folHlink>
        <a:srgbClr val="B55C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77</TotalTime>
  <Words>750</Words>
  <Application>Microsoft Macintosh PowerPoint</Application>
  <PresentationFormat>On-screen Show (4:3)</PresentationFormat>
  <Paragraphs>90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Times</vt:lpstr>
      <vt:lpstr>Symbol</vt:lpstr>
      <vt:lpstr>Wingdings</vt:lpstr>
      <vt:lpstr>Palatino</vt:lpstr>
      <vt:lpstr>Office Theme</vt:lpstr>
      <vt:lpstr>Custom Design</vt:lpstr>
      <vt:lpstr>Enzymes and coenzymes II</vt:lpstr>
      <vt:lpstr>Enzyme inhibition</vt:lpstr>
      <vt:lpstr>An enzyme without inhibitor</vt:lpstr>
      <vt:lpstr>An enzyme with inhibitor </vt:lpstr>
      <vt:lpstr>Enzyme inhibition</vt:lpstr>
      <vt:lpstr>Ki (Inhibitor constant)</vt:lpstr>
      <vt:lpstr>Competitive inhibition</vt:lpstr>
      <vt:lpstr>PowerPoint Presentation</vt:lpstr>
      <vt:lpstr>PowerPoint Presentation</vt:lpstr>
      <vt:lpstr>Noncompetitive  inhibition</vt:lpstr>
      <vt:lpstr>PowerPoint Presentation</vt:lpstr>
      <vt:lpstr>PowerPoint Presentation</vt:lpstr>
      <vt:lpstr>Uncompetitive  inhibition</vt:lpstr>
      <vt:lpstr>Figure 14-13 Lineweaver–Burk plot of a simple Michaelis–Menten enzyme in the presence of uncompetitive inhibitor</vt:lpstr>
      <vt:lpstr>Regulation of enzyme activity</vt:lpstr>
      <vt:lpstr>PowerPoint Presentation</vt:lpstr>
      <vt:lpstr>Types of regulation</vt:lpstr>
      <vt:lpstr>PowerPoint Presentation</vt:lpstr>
      <vt:lpstr>PowerPoint Presentation</vt:lpstr>
      <vt:lpstr>PowerPoint Presentation</vt:lpstr>
      <vt:lpstr>PowerPoint Presentation</vt:lpstr>
      <vt:lpstr>Enzymatic diagnosis and prognosis of diseases</vt:lpstr>
      <vt:lpstr>PowerPoint Presentation</vt:lpstr>
      <vt:lpstr>Serum markers in the diagnosis of diseases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 and coenzyme II</dc:title>
  <dc:creator>ddf</dc:creator>
  <cp:lastModifiedBy>User</cp:lastModifiedBy>
  <cp:revision>10</cp:revision>
  <dcterms:created xsi:type="dcterms:W3CDTF">2010-10-20T08:31:02Z</dcterms:created>
  <dcterms:modified xsi:type="dcterms:W3CDTF">2011-10-08T13:59:21Z</dcterms:modified>
</cp:coreProperties>
</file>