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56" r:id="rId3"/>
    <p:sldId id="303" r:id="rId4"/>
    <p:sldId id="311" r:id="rId5"/>
    <p:sldId id="312" r:id="rId6"/>
    <p:sldId id="313" r:id="rId7"/>
    <p:sldId id="257" r:id="rId8"/>
    <p:sldId id="305" r:id="rId9"/>
    <p:sldId id="307" r:id="rId10"/>
    <p:sldId id="264" r:id="rId11"/>
    <p:sldId id="306" r:id="rId12"/>
    <p:sldId id="277" r:id="rId13"/>
    <p:sldId id="314" r:id="rId14"/>
    <p:sldId id="304" r:id="rId15"/>
    <p:sldId id="278" r:id="rId16"/>
    <p:sldId id="282" r:id="rId17"/>
    <p:sldId id="308" r:id="rId18"/>
    <p:sldId id="283" r:id="rId19"/>
    <p:sldId id="288" r:id="rId20"/>
    <p:sldId id="289" r:id="rId21"/>
    <p:sldId id="317" r:id="rId22"/>
    <p:sldId id="315" r:id="rId23"/>
    <p:sldId id="316" r:id="rId24"/>
    <p:sldId id="318" r:id="rId25"/>
    <p:sldId id="300" r:id="rId26"/>
    <p:sldId id="299" r:id="rId27"/>
    <p:sldId id="301" r:id="rId28"/>
    <p:sldId id="302" r:id="rId29"/>
    <p:sldId id="295" r:id="rId30"/>
    <p:sldId id="309" r:id="rId31"/>
    <p:sldId id="296" r:id="rId32"/>
    <p:sldId id="297" r:id="rId33"/>
    <p:sldId id="310" r:id="rId34"/>
    <p:sldId id="31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008000"/>
    <a:srgbClr val="FF9900"/>
    <a:srgbClr val="66FFFF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27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D1E03-E4EA-A546-9D20-2C3DBAB0303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0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A157D-5E6E-7D41-9513-D97FE66BE07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8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D6608-D8D0-5E47-BAC4-8C7FD09FEF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34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EFBA7-583A-AB47-BE7C-CABE63AEA71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30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D76E41-2B9A-3942-9B8A-794EC32C6FB6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00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2E668F-EFE5-A243-991E-A66013C0CCF4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96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86013F-E923-E343-8A49-94B4CBCE5EFA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1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6C1EC-8033-B545-A503-D9E5557BA9B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8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4C7D5-0061-8145-A50D-0BC179C5346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9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534962-8C76-3A42-BB4A-4C07538E93D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53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011FE-D43E-9A48-BE89-07C97B5048C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0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5906D3E-5D98-EC47-BBF4-FDBDD2F9330D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3973" r="23741" b="17651"/>
          <a:stretch>
            <a:fillRect/>
          </a:stretch>
        </p:blipFill>
        <p:spPr bwMode="auto">
          <a:xfrm>
            <a:off x="3149600" y="152400"/>
            <a:ext cx="5461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9"/>
          <p:cNvSpPr txBox="1">
            <a:spLocks noChangeArrowheads="1"/>
          </p:cNvSpPr>
          <p:nvPr/>
        </p:nvSpPr>
        <p:spPr bwMode="auto">
          <a:xfrm>
            <a:off x="454025" y="3200400"/>
            <a:ext cx="24415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990000"/>
                </a:solidFill>
              </a:rPr>
              <a:t>Fatty 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16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5" t="2019" r="8646" b="26357"/>
          <a:stretch>
            <a:fillRect/>
          </a:stretch>
        </p:blipFill>
        <p:spPr bwMode="auto">
          <a:xfrm>
            <a:off x="4457700" y="1143000"/>
            <a:ext cx="45339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3581400" cy="11430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00"/>
                </a:solidFill>
                <a:latin typeface="Impact" charset="0"/>
                <a:cs typeface="Times New Roman" charset="0"/>
              </a:rPr>
              <a:t>Fatty Acids</a:t>
            </a:r>
          </a:p>
        </p:txBody>
      </p:sp>
      <p:sp>
        <p:nvSpPr>
          <p:cNvPr id="12292" name="Text Box 11"/>
          <p:cNvSpPr txBox="1">
            <a:spLocks noChangeArrowheads="1"/>
          </p:cNvSpPr>
          <p:nvPr/>
        </p:nvSpPr>
        <p:spPr bwMode="auto">
          <a:xfrm>
            <a:off x="230188" y="2692400"/>
            <a:ext cx="42656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Saturated Vs Unsaturated</a:t>
            </a: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Melting temperature </a:t>
            </a:r>
            <a:r>
              <a:rPr lang="en-US" sz="2800" b="1">
                <a:solidFill>
                  <a:srgbClr val="990000"/>
                </a:solidFill>
              </a:rPr>
              <a:t>(T</a:t>
            </a:r>
            <a:r>
              <a:rPr lang="en-US" sz="2800" b="1" baseline="-25000">
                <a:solidFill>
                  <a:srgbClr val="990000"/>
                </a:solidFill>
              </a:rPr>
              <a:t>m</a:t>
            </a:r>
            <a:r>
              <a:rPr lang="en-US" sz="2800" b="1">
                <a:solidFill>
                  <a:srgbClr val="990000"/>
                </a:solidFill>
              </a:rPr>
              <a:t>):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     </a:t>
            </a:r>
            <a:r>
              <a:rPr lang="en-US" b="1">
                <a:solidFill>
                  <a:srgbClr val="990000"/>
                </a:solidFill>
              </a:rPr>
              <a:t>Addition of double bonds: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	       </a:t>
            </a:r>
            <a:r>
              <a:rPr lang="en-US" b="1">
                <a:solidFill>
                  <a:srgbClr val="990000"/>
                </a:solidFill>
              </a:rPr>
              <a:t>T</a:t>
            </a:r>
            <a:r>
              <a:rPr lang="en-US" b="1" baseline="-25000">
                <a:solidFill>
                  <a:srgbClr val="990000"/>
                </a:solidFill>
              </a:rPr>
              <a:t>m</a:t>
            </a:r>
          </a:p>
          <a:p>
            <a:pPr eaLnBrk="1" hangingPunct="1"/>
            <a:endParaRPr lang="en-US" b="1" baseline="-25000">
              <a:solidFill>
                <a:schemeClr val="accent2"/>
              </a:solidFill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     </a:t>
            </a:r>
            <a:r>
              <a:rPr lang="en-US" b="1">
                <a:solidFill>
                  <a:srgbClr val="990000"/>
                </a:solidFill>
              </a:rPr>
              <a:t>Increase chain length: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	       </a:t>
            </a:r>
            <a:r>
              <a:rPr lang="en-US" b="1">
                <a:solidFill>
                  <a:srgbClr val="990000"/>
                </a:solidFill>
              </a:rPr>
              <a:t>T</a:t>
            </a:r>
            <a:r>
              <a:rPr lang="en-US" b="1" baseline="-25000">
                <a:solidFill>
                  <a:srgbClr val="990000"/>
                </a:solidFill>
              </a:rPr>
              <a:t>m</a:t>
            </a:r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>
            <a:off x="1601788" y="44196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3"/>
          <p:cNvSpPr>
            <a:spLocks noChangeShapeType="1"/>
          </p:cNvSpPr>
          <p:nvPr/>
        </p:nvSpPr>
        <p:spPr bwMode="auto">
          <a:xfrm flipV="1">
            <a:off x="1601788" y="5334000"/>
            <a:ext cx="0" cy="3810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Text Box 14"/>
          <p:cNvSpPr txBox="1">
            <a:spLocks noChangeArrowheads="1"/>
          </p:cNvSpPr>
          <p:nvPr/>
        </p:nvSpPr>
        <p:spPr bwMode="auto">
          <a:xfrm>
            <a:off x="8001000" y="4419600"/>
            <a:ext cx="84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990000"/>
                </a:solidFill>
              </a:rPr>
              <a:t>Kink</a:t>
            </a:r>
          </a:p>
        </p:txBody>
      </p:sp>
      <p:sp>
        <p:nvSpPr>
          <p:cNvPr id="12296" name="AutoShape 15"/>
          <p:cNvSpPr>
            <a:spLocks noChangeArrowheads="1"/>
          </p:cNvSpPr>
          <p:nvPr/>
        </p:nvSpPr>
        <p:spPr bwMode="auto">
          <a:xfrm flipV="1">
            <a:off x="8382000" y="3733800"/>
            <a:ext cx="152400" cy="762000"/>
          </a:xfrm>
          <a:prstGeom prst="curvedLeftArrow">
            <a:avLst>
              <a:gd name="adj1" fmla="val 100000"/>
              <a:gd name="adj2" fmla="val 200000"/>
              <a:gd name="adj3" fmla="val 3333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6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609" r="5833" b="26086"/>
          <a:stretch>
            <a:fillRect/>
          </a:stretch>
        </p:blipFill>
        <p:spPr bwMode="auto">
          <a:xfrm>
            <a:off x="457200" y="228600"/>
            <a:ext cx="815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762000" y="2590800"/>
            <a:ext cx="3124200" cy="23479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defRPr/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Branched-chain</a:t>
            </a:r>
          </a:p>
          <a:p>
            <a:pPr marL="233363" indent="-233363">
              <a:defRPr/>
            </a:pPr>
            <a:r>
              <a:rPr lang="en-US" sz="3200" b="1" dirty="0">
                <a:solidFill>
                  <a:srgbClr val="99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Fatty acid:</a:t>
            </a:r>
          </a:p>
          <a:p>
            <a:pPr marL="233363" indent="-233363">
              <a:buFontTx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Phytanic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acid</a:t>
            </a:r>
          </a:p>
          <a:p>
            <a:pPr marL="520700" indent="-520700">
              <a:buFontTx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Milk &amp; dairy  products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0" y="0"/>
            <a:ext cx="514350" cy="65532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8610600" y="0"/>
            <a:ext cx="533400" cy="6477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04800" y="0"/>
            <a:ext cx="8382000" cy="304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685800" y="533400"/>
            <a:ext cx="7772400" cy="1143000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charset="0"/>
              </a:rPr>
              <a:t>Plasma Fatty Acids</a:t>
            </a:r>
          </a:p>
        </p:txBody>
      </p:sp>
      <p:sp>
        <p:nvSpPr>
          <p:cNvPr id="14342" name="Text Box 10"/>
          <p:cNvSpPr txBox="1">
            <a:spLocks noChangeArrowheads="1"/>
          </p:cNvSpPr>
          <p:nvPr/>
        </p:nvSpPr>
        <p:spPr bwMode="auto">
          <a:xfrm>
            <a:off x="304800" y="2406650"/>
            <a:ext cx="8639175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Esterified form (~90%):</a:t>
            </a:r>
          </a:p>
          <a:p>
            <a:pPr eaLnBrk="1" hangingPunct="1"/>
            <a:r>
              <a:rPr lang="en-US" sz="2800" b="1"/>
              <a:t>	</a:t>
            </a:r>
            <a:r>
              <a:rPr lang="en-US" sz="2800" b="1">
                <a:solidFill>
                  <a:srgbClr val="990000"/>
                </a:solidFill>
              </a:rPr>
              <a:t>In</a:t>
            </a:r>
            <a:r>
              <a:rPr lang="en-US" sz="2800" b="1"/>
              <a:t> </a:t>
            </a:r>
            <a:r>
              <a:rPr lang="en-US" sz="2800" b="1">
                <a:solidFill>
                  <a:srgbClr val="990000"/>
                </a:solidFill>
              </a:rPr>
              <a:t>triacylglycerol, cholesterol ester, phospholipids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	(as part of lipoproteins)</a:t>
            </a:r>
          </a:p>
          <a:p>
            <a:pPr eaLnBrk="1" hangingPunct="1"/>
            <a:endParaRPr lang="en-US" sz="2800" b="1"/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Free-form (unesterified):</a:t>
            </a:r>
          </a:p>
          <a:p>
            <a:pPr eaLnBrk="1" hangingPunct="1"/>
            <a:r>
              <a:rPr lang="en-US" sz="2800" b="1"/>
              <a:t>	</a:t>
            </a:r>
            <a:r>
              <a:rPr lang="en-US" sz="2800" b="1">
                <a:solidFill>
                  <a:srgbClr val="990000"/>
                </a:solidFill>
              </a:rPr>
              <a:t>Transported in association with albumin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990000"/>
                </a:solidFill>
                <a:latin typeface="Impact" charset="0"/>
                <a:cs typeface="Times New Roman" charset="0"/>
              </a:rPr>
              <a:t>Triacylglycerols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Storage form in adipose tissue</a:t>
            </a:r>
          </a:p>
          <a:p>
            <a:pPr eaLnBrk="1" hangingPunct="1"/>
            <a:endParaRPr lang="en-US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~ 90% of dietary lipids</a:t>
            </a:r>
          </a:p>
          <a:p>
            <a:pPr eaLnBrk="1" hangingPunct="1"/>
            <a:endParaRPr lang="en-US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Glyscerol plus 3 fatty acids</a:t>
            </a:r>
          </a:p>
          <a:p>
            <a:pPr eaLnBrk="1" hangingPunct="1">
              <a:buFontTx/>
              <a:buNone/>
            </a:pPr>
            <a:endParaRPr lang="en-US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Blood transport: </a:t>
            </a:r>
            <a: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Chylomicrons and VLDL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6_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 t="3026" r="31482" b="13242"/>
          <a:stretch>
            <a:fillRect/>
          </a:stretch>
        </p:blipFill>
        <p:spPr bwMode="auto">
          <a:xfrm>
            <a:off x="3124200" y="228600"/>
            <a:ext cx="29718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2"/>
          <p:cNvSpPr>
            <a:spLocks noChangeArrowheads="1"/>
          </p:cNvSpPr>
          <p:nvPr/>
        </p:nvSpPr>
        <p:spPr bwMode="auto">
          <a:xfrm>
            <a:off x="1828800" y="1371600"/>
            <a:ext cx="6248400" cy="27432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2819400" y="2284413"/>
            <a:ext cx="35956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Acetone</a:t>
            </a:r>
          </a:p>
          <a:p>
            <a:pPr eaLnBrk="1" hangingPunct="1">
              <a:buFontTx/>
              <a:buAutoNum type="arabicPeriod"/>
            </a:pPr>
            <a:r>
              <a:rPr lang="en-US" sz="2800" b="1">
                <a:solidFill>
                  <a:schemeClr val="accent2"/>
                </a:solidFill>
              </a:rPr>
              <a:t>Acetoacetate</a:t>
            </a:r>
          </a:p>
          <a:p>
            <a:pPr eaLnBrk="1" hangingPunct="1">
              <a:buFontTx/>
              <a:buAutoNum type="arabicPeriod"/>
            </a:pPr>
            <a:r>
              <a:rPr lang="el-GR" sz="2800" b="1">
                <a:solidFill>
                  <a:schemeClr val="accent2"/>
                </a:solidFill>
              </a:rPr>
              <a:t>β</a:t>
            </a:r>
            <a:r>
              <a:rPr lang="en-US" sz="2800" b="1">
                <a:solidFill>
                  <a:schemeClr val="accent2"/>
                </a:solidFill>
              </a:rPr>
              <a:t>-Hydroxybutyrate</a:t>
            </a:r>
          </a:p>
        </p:txBody>
      </p:sp>
      <p:sp>
        <p:nvSpPr>
          <p:cNvPr id="16389" name="Text Box 8"/>
          <p:cNvSpPr txBox="1">
            <a:spLocks noChangeArrowheads="1"/>
          </p:cNvSpPr>
          <p:nvPr/>
        </p:nvSpPr>
        <p:spPr bwMode="auto">
          <a:xfrm>
            <a:off x="1571625" y="1635125"/>
            <a:ext cx="30003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990000"/>
                </a:solidFill>
              </a:rPr>
              <a:t>Ketone Bodies</a:t>
            </a: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5032375" y="1495425"/>
            <a:ext cx="3806825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1. Water-soluble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2. Diabetic Ketoacidosis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0"/>
            <a:ext cx="2190750" cy="65532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2057400" y="0"/>
            <a:ext cx="3657600" cy="20955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85800" y="1371600"/>
            <a:ext cx="80391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A. Glycerophospholipids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	Glycerol-containing phospholipids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	</a:t>
            </a:r>
            <a:r>
              <a:rPr lang="en-US" b="1"/>
              <a:t> </a:t>
            </a:r>
            <a:r>
              <a:rPr lang="en-US" b="1">
                <a:solidFill>
                  <a:schemeClr val="accent2"/>
                </a:solidFill>
              </a:rPr>
              <a:t>1. Phosphatidylcholine (Lecithin)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                 e.g., </a:t>
            </a:r>
            <a:r>
              <a:rPr lang="en-US" b="1">
                <a:solidFill>
                  <a:srgbClr val="990000"/>
                </a:solidFill>
              </a:rPr>
              <a:t>Surfactant (Dipalmitoylecithin)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             2. Cardiolipin </a:t>
            </a:r>
            <a:r>
              <a:rPr lang="en-US" b="1">
                <a:solidFill>
                  <a:srgbClr val="990000"/>
                </a:solidFill>
              </a:rPr>
              <a:t>(antigenic)</a:t>
            </a:r>
          </a:p>
          <a:p>
            <a:pPr eaLnBrk="1" hangingPunct="1"/>
            <a:r>
              <a:rPr lang="en-US" b="1">
                <a:solidFill>
                  <a:schemeClr val="accent2"/>
                </a:solidFill>
              </a:rPr>
              <a:t>             3. Phosphatidyl inositol </a:t>
            </a:r>
            <a:r>
              <a:rPr lang="en-US" b="1">
                <a:solidFill>
                  <a:srgbClr val="990000"/>
                </a:solidFill>
              </a:rPr>
              <a:t>(signaling molecule)</a:t>
            </a:r>
          </a:p>
          <a:p>
            <a:pPr eaLnBrk="1" hangingPunct="1"/>
            <a:endParaRPr lang="en-US" sz="2800" b="1">
              <a:solidFill>
                <a:srgbClr val="990000"/>
              </a:solidFill>
            </a:endParaRPr>
          </a:p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B. Sphingo-phospholipids: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	Sphingosine-containing phospholipids: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	e.g., sphingomyelin </a:t>
            </a:r>
            <a:r>
              <a:rPr lang="en-US" sz="2800" b="1">
                <a:solidFill>
                  <a:schemeClr val="accent2"/>
                </a:solidFill>
              </a:rPr>
              <a:t>(Myelin sheath)</a:t>
            </a: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2895600" y="492125"/>
            <a:ext cx="3581400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990000"/>
                </a:solidFill>
              </a:rPr>
              <a:t>Phospholipids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7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7" t="2831" r="46666" b="19810"/>
          <a:stretch>
            <a:fillRect/>
          </a:stretch>
        </p:blipFill>
        <p:spPr bwMode="auto">
          <a:xfrm>
            <a:off x="1600200" y="228600"/>
            <a:ext cx="266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4419600" y="1219200"/>
            <a:ext cx="396875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endParaRPr lang="en-US" sz="2800" b="1">
              <a:solidFill>
                <a:srgbClr val="008000"/>
              </a:solidFill>
            </a:endParaRPr>
          </a:p>
          <a:p>
            <a:pPr eaLnBrk="1" hangingPunct="1"/>
            <a:endParaRPr lang="en-US" sz="2800" b="1">
              <a:solidFill>
                <a:srgbClr val="008000"/>
              </a:solidFill>
            </a:endParaRPr>
          </a:p>
          <a:p>
            <a:pPr eaLnBrk="1" hangingPunct="1"/>
            <a:endParaRPr lang="en-US" sz="2800" b="1">
              <a:solidFill>
                <a:srgbClr val="990000"/>
              </a:solidFill>
            </a:endParaRP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Members: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   1. Phosphatidylcholine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        (Lecithin)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       e.g., Surfactant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      (Dipalmitoyl lecithin)</a:t>
            </a: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4419600" y="415925"/>
            <a:ext cx="3948113" cy="1077913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990000"/>
                </a:solidFill>
              </a:rPr>
              <a:t>Phospholipids: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A. Glycerophospholipids</a:t>
            </a:r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 rot="2629024">
            <a:off x="4367213" y="4800600"/>
            <a:ext cx="762000" cy="762000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9900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>
              <a:solidFill>
                <a:srgbClr val="990000"/>
              </a:solidFill>
            </a:endParaRPr>
          </a:p>
        </p:txBody>
      </p:sp>
      <p:sp>
        <p:nvSpPr>
          <p:cNvPr id="18438" name="Text Box 13"/>
          <p:cNvSpPr txBox="1">
            <a:spLocks noChangeArrowheads="1"/>
          </p:cNvSpPr>
          <p:nvPr/>
        </p:nvSpPr>
        <p:spPr bwMode="auto">
          <a:xfrm>
            <a:off x="4397375" y="1752600"/>
            <a:ext cx="314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Parent Compound</a:t>
            </a:r>
          </a:p>
          <a:p>
            <a:pPr eaLnBrk="1" hangingPunct="1"/>
            <a:r>
              <a:rPr lang="en-US" sz="2800" b="1"/>
              <a:t>   </a:t>
            </a:r>
            <a:r>
              <a:rPr lang="en-US" sz="2800" b="1">
                <a:solidFill>
                  <a:schemeClr val="accent2"/>
                </a:solidFill>
              </a:rPr>
              <a:t>Phosphatidic acid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17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2499" r="6667" b="32500"/>
          <a:stretch>
            <a:fillRect/>
          </a:stretch>
        </p:blipFill>
        <p:spPr bwMode="auto">
          <a:xfrm>
            <a:off x="609600" y="228600"/>
            <a:ext cx="79248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438400" y="6054725"/>
            <a:ext cx="48545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600" b="1">
                <a:solidFill>
                  <a:srgbClr val="990000"/>
                </a:solidFill>
              </a:rPr>
              <a:t>Diphosphatidyl glycerol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17_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1904" r="3333" b="22858"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2F7676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  <a:gradFill rotWithShape="0">
            <a:gsLst>
              <a:gs pos="0">
                <a:srgbClr val="FFFF00"/>
              </a:gs>
              <a:gs pos="100000">
                <a:srgbClr val="DCDC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990000"/>
                </a:solidFill>
                <a:latin typeface="Impact" charset="0"/>
                <a:cs typeface="Times New Roman" charset="0"/>
              </a:rPr>
              <a:t>Lipid Compounds of Physiological Significance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91000" y="2678113"/>
            <a:ext cx="855663" cy="78105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8F8F00"/>
              </a:gs>
            </a:gsLst>
            <a:lin ang="2700000" scaled="1"/>
          </a:gra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4400" b="1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1604963" y="4124325"/>
            <a:ext cx="5816600" cy="769938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C2C200"/>
              </a:gs>
            </a:gsLst>
            <a:path path="rect">
              <a:fillToRect r="100000" b="100000"/>
            </a:path>
          </a:gradFill>
          <a:ln w="19050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00"/>
                </a:solidFill>
                <a:latin typeface="Impact" charset="0"/>
              </a:rPr>
              <a:t>Reem M. Sallam, MD, PhD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17_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9" t="3973" r="4134" b="46358"/>
          <a:stretch>
            <a:fillRect/>
          </a:stretch>
        </p:blipFill>
        <p:spPr bwMode="auto">
          <a:xfrm>
            <a:off x="381000" y="228600"/>
            <a:ext cx="838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385763" y="6040438"/>
            <a:ext cx="8386762" cy="588962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90000"/>
                </a:solidFill>
              </a:rPr>
              <a:t>Intracellular Signaling by Inositol triphosphate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924800" cy="16002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Phospholipids:</a:t>
            </a:r>
            <a:r>
              <a:rPr lang="en-US" sz="5400" b="1">
                <a:solidFill>
                  <a:srgbClr val="990033"/>
                </a:solidFill>
                <a:latin typeface="Impact" charset="0"/>
                <a:cs typeface="Times New Roman" charset="0"/>
              </a:rPr>
              <a:t> </a:t>
            </a:r>
            <a:br>
              <a:rPr lang="en-US" sz="5400" b="1">
                <a:solidFill>
                  <a:srgbClr val="990033"/>
                </a:solidFill>
                <a:latin typeface="Impact" charset="0"/>
                <a:cs typeface="Times New Roman" charset="0"/>
              </a:rPr>
            </a:br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B. Sphingo-phospholipids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3124200"/>
            <a:ext cx="606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3686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3067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352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TextBox 11"/>
          <p:cNvSpPr txBox="1">
            <a:spLocks noChangeArrowheads="1"/>
          </p:cNvSpPr>
          <p:nvPr/>
        </p:nvSpPr>
        <p:spPr bwMode="auto">
          <a:xfrm>
            <a:off x="4130675" y="37592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6798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TextBox 13"/>
          <p:cNvSpPr txBox="1">
            <a:spLocks noChangeArrowheads="1"/>
          </p:cNvSpPr>
          <p:nvPr/>
        </p:nvSpPr>
        <p:spPr bwMode="auto">
          <a:xfrm>
            <a:off x="4876800" y="376396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6957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3053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16"/>
          <p:cNvSpPr txBox="1">
            <a:spLocks noChangeArrowheads="1"/>
          </p:cNvSpPr>
          <p:nvPr/>
        </p:nvSpPr>
        <p:spPr bwMode="auto">
          <a:xfrm>
            <a:off x="4846638" y="44037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9371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9291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7" name="TextBox 19"/>
          <p:cNvSpPr txBox="1">
            <a:spLocks noChangeArrowheads="1"/>
          </p:cNvSpPr>
          <p:nvPr/>
        </p:nvSpPr>
        <p:spPr bwMode="auto">
          <a:xfrm>
            <a:off x="4849813" y="50292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3702050" y="441483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2819400" y="4435475"/>
            <a:ext cx="78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648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2" name="TextBox 24"/>
          <p:cNvSpPr txBox="1">
            <a:spLocks noChangeArrowheads="1"/>
          </p:cNvSpPr>
          <p:nvPr/>
        </p:nvSpPr>
        <p:spPr bwMode="auto">
          <a:xfrm>
            <a:off x="2133600" y="5715000"/>
            <a:ext cx="312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3132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382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31242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Phosphorylcholine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3260725" y="2362200"/>
            <a:ext cx="27781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Sphingomyelin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0"/>
            <a:ext cx="5105400" cy="9906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Sphingosine</a:t>
            </a:r>
          </a:p>
        </p:txBody>
      </p:sp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1371600" y="2895600"/>
            <a:ext cx="628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073275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992563" y="31400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992563" y="30940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276600" y="31242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78475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00600" y="31543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22"/>
          <p:cNvSpPr txBox="1">
            <a:spLocks noChangeArrowheads="1"/>
          </p:cNvSpPr>
          <p:nvPr/>
        </p:nvSpPr>
        <p:spPr bwMode="auto">
          <a:xfrm>
            <a:off x="5045075" y="35306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OH</a:t>
            </a:r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5113338" y="34512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24"/>
          <p:cNvSpPr txBox="1">
            <a:spLocks noChangeArrowheads="1"/>
          </p:cNvSpPr>
          <p:nvPr/>
        </p:nvSpPr>
        <p:spPr bwMode="auto">
          <a:xfrm>
            <a:off x="5791200" y="3535363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NH</a:t>
            </a:r>
            <a:r>
              <a:rPr lang="en-US" baseline="-25000"/>
              <a:t>2</a:t>
            </a: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5829300" y="34671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95400" y="4724400"/>
            <a:ext cx="6965950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Long chain, unsaturated amino alcohol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382000" cy="1219200"/>
          </a:xfrm>
          <a:solidFill>
            <a:srgbClr val="FFFF00"/>
          </a:solidFill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990033"/>
                </a:solidFill>
                <a:latin typeface="Impact" charset="0"/>
                <a:cs typeface="Times New Roman" charset="0"/>
              </a:rPr>
              <a:t>Ceramide: Parent Sphingolipid Compound</a:t>
            </a:r>
          </a:p>
        </p:txBody>
      </p:sp>
      <p:sp>
        <p:nvSpPr>
          <p:cNvPr id="24579" name="TextBox 7"/>
          <p:cNvSpPr txBox="1">
            <a:spLocks noChangeArrowheads="1"/>
          </p:cNvSpPr>
          <p:nvPr/>
        </p:nvSpPr>
        <p:spPr bwMode="auto">
          <a:xfrm>
            <a:off x="1600200" y="2590800"/>
            <a:ext cx="6284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CH     CH     CH    CH    CH</a:t>
            </a:r>
            <a:r>
              <a:rPr lang="en-US" baseline="-25000"/>
              <a:t>2</a:t>
            </a:r>
            <a:r>
              <a:rPr lang="en-US"/>
              <a:t>OH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301875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21163" y="28352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1163" y="278923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05200" y="2819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53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07075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29200" y="28495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7" name="TextBox 22"/>
          <p:cNvSpPr txBox="1">
            <a:spLocks noChangeArrowheads="1"/>
          </p:cNvSpPr>
          <p:nvPr/>
        </p:nvSpPr>
        <p:spPr bwMode="auto">
          <a:xfrm>
            <a:off x="5273675" y="32258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OH</a:t>
            </a:r>
          </a:p>
        </p:txBody>
      </p:sp>
      <p:cxnSp>
        <p:nvCxnSpPr>
          <p:cNvPr id="24588" name="Straight Connector 23"/>
          <p:cNvCxnSpPr>
            <a:cxnSpLocks noChangeShapeType="1"/>
          </p:cNvCxnSpPr>
          <p:nvPr/>
        </p:nvCxnSpPr>
        <p:spPr bwMode="auto">
          <a:xfrm>
            <a:off x="5456238" y="3032125"/>
            <a:ext cx="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24"/>
          <p:cNvSpPr txBox="1">
            <a:spLocks noChangeArrowheads="1"/>
          </p:cNvSpPr>
          <p:nvPr/>
        </p:nvSpPr>
        <p:spPr bwMode="auto">
          <a:xfrm>
            <a:off x="6019800" y="323056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NH</a:t>
            </a:r>
            <a:endParaRPr lang="en-US" baseline="-25000"/>
          </a:p>
        </p:txBody>
      </p:sp>
      <p:cxnSp>
        <p:nvCxnSpPr>
          <p:cNvPr id="24590" name="Straight Connector 25"/>
          <p:cNvCxnSpPr>
            <a:cxnSpLocks noChangeShapeType="1"/>
          </p:cNvCxnSpPr>
          <p:nvPr/>
        </p:nvCxnSpPr>
        <p:spPr bwMode="auto">
          <a:xfrm>
            <a:off x="6172200" y="3048000"/>
            <a:ext cx="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1" name="Straight Connector 15"/>
          <p:cNvCxnSpPr>
            <a:cxnSpLocks noChangeShapeType="1"/>
          </p:cNvCxnSpPr>
          <p:nvPr/>
        </p:nvCxnSpPr>
        <p:spPr bwMode="auto">
          <a:xfrm>
            <a:off x="6172200" y="3657600"/>
            <a:ext cx="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2" name="TextBox 16"/>
          <p:cNvSpPr txBox="1">
            <a:spLocks noChangeArrowheads="1"/>
          </p:cNvSpPr>
          <p:nvPr/>
        </p:nvSpPr>
        <p:spPr bwMode="auto">
          <a:xfrm>
            <a:off x="5989638" y="38703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cxnSp>
        <p:nvCxnSpPr>
          <p:cNvPr id="24593" name="Straight Connector 17"/>
          <p:cNvCxnSpPr>
            <a:cxnSpLocks noChangeShapeType="1"/>
          </p:cNvCxnSpPr>
          <p:nvPr/>
        </p:nvCxnSpPr>
        <p:spPr bwMode="auto">
          <a:xfrm>
            <a:off x="6194425" y="4289425"/>
            <a:ext cx="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94" name="Straight Connector 27"/>
          <p:cNvCxnSpPr>
            <a:cxnSpLocks noChangeShapeType="1"/>
          </p:cNvCxnSpPr>
          <p:nvPr/>
        </p:nvCxnSpPr>
        <p:spPr bwMode="auto">
          <a:xfrm>
            <a:off x="6156325" y="4297363"/>
            <a:ext cx="0" cy="228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5" name="TextBox 28"/>
          <p:cNvSpPr txBox="1">
            <a:spLocks noChangeArrowheads="1"/>
          </p:cNvSpPr>
          <p:nvPr/>
        </p:nvSpPr>
        <p:spPr bwMode="auto">
          <a:xfrm>
            <a:off x="5992813" y="44958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5791200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7" name="Rectangle 31"/>
          <p:cNvSpPr>
            <a:spLocks noChangeArrowheads="1"/>
          </p:cNvSpPr>
          <p:nvPr/>
        </p:nvSpPr>
        <p:spPr bwMode="auto">
          <a:xfrm>
            <a:off x="4845050" y="388143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4598" name="Rectangle 32"/>
          <p:cNvSpPr>
            <a:spLocks noChangeArrowheads="1"/>
          </p:cNvSpPr>
          <p:nvPr/>
        </p:nvSpPr>
        <p:spPr bwMode="auto">
          <a:xfrm>
            <a:off x="3962400" y="3902075"/>
            <a:ext cx="78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618038" y="41148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00" name="TextBox 34"/>
          <p:cNvSpPr txBox="1">
            <a:spLocks noChangeArrowheads="1"/>
          </p:cNvSpPr>
          <p:nvPr/>
        </p:nvSpPr>
        <p:spPr bwMode="auto">
          <a:xfrm>
            <a:off x="3276600" y="5181600"/>
            <a:ext cx="312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36" name="Rounded Rectangular Callout 35"/>
          <p:cNvSpPr>
            <a:spLocks noChangeArrowheads="1"/>
          </p:cNvSpPr>
          <p:nvPr/>
        </p:nvSpPr>
        <p:spPr bwMode="auto">
          <a:xfrm>
            <a:off x="3962400" y="3779838"/>
            <a:ext cx="2971800" cy="1143000"/>
          </a:xfrm>
          <a:prstGeom prst="wedgeRoundRectCallout">
            <a:avLst>
              <a:gd name="adj1" fmla="val -20833"/>
              <a:gd name="adj2" fmla="val 69167"/>
              <a:gd name="adj3" fmla="val 16667"/>
            </a:avLst>
          </a:prstGeom>
          <a:noFill/>
          <a:ln w="25400" algn="ctr">
            <a:solidFill>
              <a:srgbClr val="2D2DB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5181600" cy="13716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00"/>
                </a:solidFill>
                <a:latin typeface="Impact" charset="0"/>
                <a:cs typeface="Times New Roman" charset="0"/>
              </a:rPr>
              <a:t>Sphingomyelin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57200" y="2819400"/>
            <a:ext cx="606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    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12</a:t>
            </a:r>
            <a:r>
              <a:rPr lang="en-US"/>
              <a:t>    CH     CH    CH    CH    CH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58875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187700" y="306387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84525" y="30019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362200" y="30480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410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64075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86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4130675" y="345440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OH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4198938" y="33750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13"/>
          <p:cNvSpPr txBox="1">
            <a:spLocks noChangeArrowheads="1"/>
          </p:cNvSpPr>
          <p:nvPr/>
        </p:nvSpPr>
        <p:spPr bwMode="auto">
          <a:xfrm>
            <a:off x="4876800" y="3459163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NH</a:t>
            </a:r>
            <a:endParaRPr lang="en-US" baseline="-25000"/>
          </a:p>
        </p:txBody>
      </p:sp>
      <p:cxnSp>
        <p:nvCxnSpPr>
          <p:cNvPr id="15" name="Straight Connector 14"/>
          <p:cNvCxnSpPr/>
          <p:nvPr/>
        </p:nvCxnSpPr>
        <p:spPr>
          <a:xfrm rot="5400000">
            <a:off x="4914900" y="33909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914900" y="40005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6" name="TextBox 16"/>
          <p:cNvSpPr txBox="1">
            <a:spLocks noChangeArrowheads="1"/>
          </p:cNvSpPr>
          <p:nvPr/>
        </p:nvSpPr>
        <p:spPr bwMode="auto">
          <a:xfrm>
            <a:off x="4846638" y="4098925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C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37125" y="4632325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884738" y="4624388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9" name="TextBox 19"/>
          <p:cNvSpPr txBox="1">
            <a:spLocks noChangeArrowheads="1"/>
          </p:cNvSpPr>
          <p:nvPr/>
        </p:nvSpPr>
        <p:spPr bwMode="auto">
          <a:xfrm>
            <a:off x="4849813" y="47244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/>
              <a:t>O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648200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3702050" y="4110038"/>
            <a:ext cx="1014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(CH</a:t>
            </a:r>
            <a:r>
              <a:rPr lang="en-US" baseline="-25000"/>
              <a:t>2</a:t>
            </a:r>
            <a:r>
              <a:rPr lang="en-US"/>
              <a:t>)</a:t>
            </a:r>
            <a:r>
              <a:rPr lang="en-US" baseline="-25000"/>
              <a:t>n</a:t>
            </a:r>
            <a:endParaRPr lang="en-US"/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2819400" y="4130675"/>
            <a:ext cx="785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CH</a:t>
            </a:r>
            <a:r>
              <a:rPr lang="en-US" baseline="-25000"/>
              <a:t>3</a:t>
            </a:r>
            <a:r>
              <a:rPr lang="en-US"/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475038" y="4343400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4" name="TextBox 24"/>
          <p:cNvSpPr txBox="1">
            <a:spLocks noChangeArrowheads="1"/>
          </p:cNvSpPr>
          <p:nvPr/>
        </p:nvSpPr>
        <p:spPr bwMode="auto">
          <a:xfrm>
            <a:off x="2133600" y="5410200"/>
            <a:ext cx="312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Long Chain Fatty acid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2819400" y="4008438"/>
            <a:ext cx="2971800" cy="1143000"/>
          </a:xfrm>
          <a:prstGeom prst="wedgeRoundRectCallou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53200" y="3078163"/>
            <a:ext cx="2286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583363" y="2819400"/>
            <a:ext cx="2390775" cy="396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r>
              <a:rPr lang="en-US" sz="2000" b="1" dirty="0" err="1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Phosphorylcholine</a:t>
            </a:r>
            <a:endParaRPr lang="en-US" sz="2000" b="1" dirty="0">
              <a:solidFill>
                <a:schemeClr val="accent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8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6" t="3883" r="16966" b="17476"/>
          <a:stretch>
            <a:fillRect/>
          </a:stretch>
        </p:blipFill>
        <p:spPr bwMode="auto">
          <a:xfrm>
            <a:off x="4572000" y="381000"/>
            <a:ext cx="40386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3505200" cy="1600200"/>
          </a:xfrm>
          <a:solidFill>
            <a:srgbClr val="FFFF00"/>
          </a:solidFill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Cholesterol: 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990600"/>
          </a:xfrm>
          <a:solidFill>
            <a:srgbClr val="FFFF00"/>
          </a:solidFill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Overview and Functions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76200" y="1357313"/>
            <a:ext cx="8985250" cy="527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Clr>
                <a:srgbClr val="990033"/>
              </a:buClr>
              <a:buFont typeface="Wingdings" charset="0"/>
              <a:buChar char="Ø"/>
            </a:pPr>
            <a:r>
              <a:rPr lang="en-US" sz="3200" b="1"/>
              <a:t> </a:t>
            </a:r>
            <a:r>
              <a:rPr lang="en-US" sz="3200" b="1">
                <a:solidFill>
                  <a:srgbClr val="000099"/>
                </a:solidFill>
              </a:rPr>
              <a:t>Major</a:t>
            </a:r>
            <a:r>
              <a:rPr lang="en-US" sz="3200" b="1"/>
              <a:t> </a:t>
            </a:r>
            <a:r>
              <a:rPr lang="en-US" sz="3200" b="1">
                <a:solidFill>
                  <a:srgbClr val="000099"/>
                </a:solidFill>
              </a:rPr>
              <a:t>Sterol of animal tissues</a:t>
            </a:r>
          </a:p>
          <a:p>
            <a:pPr eaLnBrk="1" hangingPunct="1">
              <a:buClr>
                <a:srgbClr val="990033"/>
              </a:buClr>
              <a:buFont typeface="Wingdings" charset="0"/>
              <a:buChar char="Ø"/>
            </a:pPr>
            <a:r>
              <a:rPr lang="en-US" sz="3200" b="1">
                <a:solidFill>
                  <a:srgbClr val="000099"/>
                </a:solidFill>
              </a:rPr>
              <a:t> Component of cell membranes</a:t>
            </a:r>
          </a:p>
          <a:p>
            <a:pPr eaLnBrk="1" hangingPunct="1">
              <a:buClr>
                <a:srgbClr val="990033"/>
              </a:buClr>
              <a:buFont typeface="Wingdings" charset="0"/>
              <a:buChar char="Ø"/>
            </a:pPr>
            <a:r>
              <a:rPr lang="en-US" sz="3200" b="1">
                <a:solidFill>
                  <a:srgbClr val="000099"/>
                </a:solidFill>
              </a:rPr>
              <a:t> Precursor for: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3200" b="1"/>
              <a:t>	</a:t>
            </a:r>
            <a:r>
              <a:rPr lang="en-US" sz="3200" b="1">
                <a:solidFill>
                  <a:srgbClr val="006666"/>
                </a:solidFill>
              </a:rPr>
              <a:t>Bile acids &amp; salts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3200" b="1">
                <a:solidFill>
                  <a:srgbClr val="006666"/>
                </a:solidFill>
              </a:rPr>
              <a:t>	Vitamin D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3200" b="1">
                <a:solidFill>
                  <a:srgbClr val="006666"/>
                </a:solidFill>
              </a:rPr>
              <a:t>	 Steroid hormones: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3200" b="1"/>
              <a:t>		</a:t>
            </a:r>
            <a:r>
              <a:rPr lang="en-US" sz="2800" b="1">
                <a:solidFill>
                  <a:srgbClr val="0033CC"/>
                </a:solidFill>
              </a:rPr>
              <a:t>Mineralocorticoids e.g.,</a:t>
            </a:r>
            <a:r>
              <a:rPr lang="en-US" sz="2800" b="1">
                <a:solidFill>
                  <a:srgbClr val="990033"/>
                </a:solidFill>
              </a:rPr>
              <a:t> Aldosterone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2800" b="1">
                <a:solidFill>
                  <a:srgbClr val="990033"/>
                </a:solidFill>
              </a:rPr>
              <a:t>		</a:t>
            </a:r>
            <a:r>
              <a:rPr lang="en-US" sz="2800" b="1">
                <a:solidFill>
                  <a:srgbClr val="0033CC"/>
                </a:solidFill>
              </a:rPr>
              <a:t>Glucocorticoids, e.g.,</a:t>
            </a:r>
            <a:r>
              <a:rPr lang="en-US" sz="2800" b="1">
                <a:solidFill>
                  <a:srgbClr val="990033"/>
                </a:solidFill>
              </a:rPr>
              <a:t> Cortisol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2800" b="1">
                <a:solidFill>
                  <a:srgbClr val="990033"/>
                </a:solidFill>
              </a:rPr>
              <a:t>		</a:t>
            </a:r>
            <a:r>
              <a:rPr lang="en-US" sz="2800" b="1">
                <a:solidFill>
                  <a:srgbClr val="0033CC"/>
                </a:solidFill>
              </a:rPr>
              <a:t>Sex hormones, e.g.,</a:t>
            </a:r>
            <a:r>
              <a:rPr lang="en-US" sz="2800" b="1">
                <a:solidFill>
                  <a:srgbClr val="990033"/>
                </a:solidFill>
              </a:rPr>
              <a:t>  Testosterone</a:t>
            </a:r>
          </a:p>
          <a:p>
            <a:pPr eaLnBrk="1" hangingPunct="1">
              <a:buClr>
                <a:srgbClr val="990033"/>
              </a:buClr>
              <a:buFont typeface="Wingdings" charset="0"/>
              <a:buNone/>
            </a:pPr>
            <a:r>
              <a:rPr lang="en-US" sz="2800" b="1">
                <a:solidFill>
                  <a:srgbClr val="990033"/>
                </a:solidFill>
              </a:rPr>
              <a:t>				               Estrogen &amp; progesterone</a:t>
            </a:r>
          </a:p>
          <a:p>
            <a:pPr eaLnBrk="1" hangingPunct="1">
              <a:buClr>
                <a:srgbClr val="990033"/>
              </a:buClr>
              <a:buFont typeface="Wingdings" charset="0"/>
              <a:buChar char="Ø"/>
            </a:pPr>
            <a:r>
              <a:rPr lang="en-US" sz="3200" b="1"/>
              <a:t> </a:t>
            </a:r>
            <a:r>
              <a:rPr lang="en-US" sz="3200" b="1">
                <a:solidFill>
                  <a:srgbClr val="000099"/>
                </a:solidFill>
              </a:rPr>
              <a:t>Hypercholesterolemia:</a:t>
            </a:r>
            <a:r>
              <a:rPr lang="en-US" sz="3200" b="1"/>
              <a:t> </a:t>
            </a:r>
            <a:r>
              <a:rPr lang="en-US" sz="3200" b="1">
                <a:solidFill>
                  <a:srgbClr val="006666"/>
                </a:solidFill>
              </a:rPr>
              <a:t>Atherosclerosis &amp; CAD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609600"/>
            <a:ext cx="6705600" cy="762000"/>
          </a:xfrm>
          <a:solidFill>
            <a:srgbClr val="FFFF00"/>
          </a:solidFill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Cholesterol: Types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52400" y="2522538"/>
            <a:ext cx="8882063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90033"/>
                </a:solidFill>
              </a:rPr>
              <a:t>Animal sterol:</a:t>
            </a:r>
            <a:r>
              <a:rPr lang="en-US" sz="3200" b="1"/>
              <a:t> </a:t>
            </a:r>
            <a:r>
              <a:rPr lang="en-US" sz="3200" b="1">
                <a:solidFill>
                  <a:srgbClr val="000099"/>
                </a:solidFill>
              </a:rPr>
              <a:t>Cholesterol</a:t>
            </a:r>
          </a:p>
          <a:p>
            <a:pPr eaLnBrk="1" hangingPunct="1">
              <a:spcBef>
                <a:spcPts val="1200"/>
              </a:spcBef>
            </a:pPr>
            <a:r>
              <a:rPr lang="en-US" sz="3200" b="1">
                <a:solidFill>
                  <a:srgbClr val="990033"/>
                </a:solidFill>
              </a:rPr>
              <a:t>Plant sterol:</a:t>
            </a:r>
            <a:r>
              <a:rPr lang="en-US" sz="3200" b="1"/>
              <a:t> </a:t>
            </a:r>
            <a:r>
              <a:rPr lang="en-US" sz="3200" b="1">
                <a:solidFill>
                  <a:srgbClr val="000099"/>
                </a:solidFill>
              </a:rPr>
              <a:t>β-Sitosterol</a:t>
            </a:r>
          </a:p>
          <a:p>
            <a:pPr eaLnBrk="1" hangingPunct="1"/>
            <a:r>
              <a:rPr lang="en-US" sz="3200" b="1"/>
              <a:t>	 </a:t>
            </a:r>
            <a:r>
              <a:rPr lang="en-US" sz="3200" b="1">
                <a:solidFill>
                  <a:srgbClr val="990033"/>
                </a:solidFill>
                <a:sym typeface="Symbol" charset="0"/>
              </a:rPr>
              <a:t></a:t>
            </a:r>
            <a:r>
              <a:rPr lang="en-US" sz="3200" b="1">
                <a:sym typeface="Symbol" charset="0"/>
              </a:rPr>
              <a:t> </a:t>
            </a:r>
            <a:r>
              <a:rPr lang="en-US" sz="3200" b="1">
                <a:solidFill>
                  <a:srgbClr val="006666"/>
                </a:solidFill>
              </a:rPr>
              <a:t>Poor intestinal absorption</a:t>
            </a:r>
          </a:p>
          <a:p>
            <a:pPr eaLnBrk="1" hangingPunct="1"/>
            <a:r>
              <a:rPr lang="en-US" sz="3200" b="1">
                <a:solidFill>
                  <a:srgbClr val="006666"/>
                </a:solidFill>
              </a:rPr>
              <a:t>	 </a:t>
            </a:r>
            <a:r>
              <a:rPr lang="en-US" sz="3200" b="1">
                <a:solidFill>
                  <a:srgbClr val="990033"/>
                </a:solidFill>
                <a:sym typeface="Symbol" charset="0"/>
              </a:rPr>
              <a:t></a:t>
            </a:r>
            <a:r>
              <a:rPr lang="en-US" sz="3200" b="1">
                <a:solidFill>
                  <a:srgbClr val="006666"/>
                </a:solidFill>
              </a:rPr>
              <a:t> Active transport back to intestinal lumen</a:t>
            </a:r>
          </a:p>
          <a:p>
            <a:pPr eaLnBrk="1" hangingPunct="1"/>
            <a:r>
              <a:rPr lang="en-US" sz="3200" b="1">
                <a:solidFill>
                  <a:srgbClr val="006666"/>
                </a:solidFill>
              </a:rPr>
              <a:t>	 </a:t>
            </a:r>
            <a:r>
              <a:rPr lang="en-US" sz="3200" b="1">
                <a:solidFill>
                  <a:srgbClr val="990033"/>
                </a:solidFill>
                <a:sym typeface="Symbol" charset="0"/>
              </a:rPr>
              <a:t></a:t>
            </a:r>
            <a:r>
              <a:rPr lang="en-US" sz="3200" b="1">
                <a:solidFill>
                  <a:srgbClr val="006666"/>
                </a:solidFill>
              </a:rPr>
              <a:t> Block cholesterol absorption</a:t>
            </a:r>
          </a:p>
          <a:p>
            <a:pPr eaLnBrk="1" hangingPunct="1"/>
            <a:r>
              <a:rPr lang="en-US" sz="3200" b="1">
                <a:solidFill>
                  <a:srgbClr val="006666"/>
                </a:solidFill>
              </a:rPr>
              <a:t>	 </a:t>
            </a:r>
            <a:r>
              <a:rPr lang="en-US" sz="3200" b="1">
                <a:solidFill>
                  <a:srgbClr val="990033"/>
                </a:solidFill>
                <a:sym typeface="Symbol" charset="0"/>
              </a:rPr>
              <a:t></a:t>
            </a:r>
            <a:r>
              <a:rPr lang="en-US" sz="3200" b="1">
                <a:solidFill>
                  <a:srgbClr val="006666"/>
                </a:solidFill>
              </a:rPr>
              <a:t> Dietary treatment of hypercholesterolemia</a:t>
            </a:r>
          </a:p>
          <a:p>
            <a:pPr eaLnBrk="1" hangingPunct="1"/>
            <a:r>
              <a:rPr lang="en-US" sz="3200" b="1">
                <a:solidFill>
                  <a:srgbClr val="006666"/>
                </a:solidFill>
              </a:rPr>
              <a:t>	    (Trans fatty acid-free margarine)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2400" y="1752600"/>
            <a:ext cx="57070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0099"/>
                </a:solidFill>
              </a:rPr>
              <a:t>Animal and plant sterols: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71488"/>
            <a:ext cx="6934200" cy="1219200"/>
          </a:xfrm>
          <a:solidFill>
            <a:srgbClr val="FFFF00"/>
          </a:solidFill>
          <a:ln>
            <a:solidFill>
              <a:srgbClr val="990033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33"/>
                </a:solidFill>
                <a:latin typeface="Impact" charset="0"/>
                <a:cs typeface="Times New Roman" charset="0"/>
              </a:rPr>
              <a:t>Cholesterol: Types</a:t>
            </a:r>
          </a:p>
        </p:txBody>
      </p:sp>
      <p:graphicFrame>
        <p:nvGraphicFramePr>
          <p:cNvPr id="53268" name="Group 20"/>
          <p:cNvGraphicFramePr>
            <a:graphicFrameLocks noGrp="1"/>
          </p:cNvGraphicFramePr>
          <p:nvPr/>
        </p:nvGraphicFramePr>
        <p:xfrm>
          <a:off x="304800" y="2362200"/>
          <a:ext cx="8534400" cy="3228975"/>
        </p:xfrm>
        <a:graphic>
          <a:graphicData uri="http://schemas.openxmlformats.org/drawingml/2006/table">
            <a:tbl>
              <a:tblPr/>
              <a:tblGrid>
                <a:gridCol w="2438400"/>
                <a:gridCol w="2667000"/>
                <a:gridCol w="3429000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 cholesterol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Esterified cholesterol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OH at C3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Hydrophobic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Membranes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Plasma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Transport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Found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LDL/HDL</a:t>
                      </a:r>
                    </a:p>
                  </a:txBody>
                  <a:tcPr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Fatty acid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HDL/LDL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13" name="Text Box 19"/>
          <p:cNvSpPr txBox="1">
            <a:spLocks noChangeArrowheads="1"/>
          </p:cNvSpPr>
          <p:nvPr/>
        </p:nvSpPr>
        <p:spPr bwMode="auto">
          <a:xfrm>
            <a:off x="6705600" y="1233488"/>
            <a:ext cx="15875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99"/>
                </a:solidFill>
              </a:rPr>
              <a:t>CONT</a:t>
            </a:r>
            <a:r>
              <a:rPr lang="ja-JP" altLang="en-US" sz="2800" b="1">
                <a:solidFill>
                  <a:srgbClr val="000099"/>
                </a:solidFill>
              </a:rPr>
              <a:t>’</a:t>
            </a:r>
            <a:r>
              <a:rPr lang="en-US" sz="2800" b="1">
                <a:solidFill>
                  <a:srgbClr val="000099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charset="0"/>
              </a:rPr>
              <a:t>Lipoprotein Structure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04800" y="1847850"/>
            <a:ext cx="8651875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Protein part: Apoproteins or apolipoproteins</a:t>
            </a:r>
          </a:p>
          <a:p>
            <a:pPr eaLnBrk="1" hangingPunct="1"/>
            <a:r>
              <a:rPr lang="en-US" b="1">
                <a:solidFill>
                  <a:srgbClr val="990000"/>
                </a:solidFill>
              </a:rPr>
              <a:t>	</a:t>
            </a:r>
            <a:r>
              <a:rPr lang="en-US" sz="2800" b="1">
                <a:solidFill>
                  <a:srgbClr val="990000"/>
                </a:solidFill>
              </a:rPr>
              <a:t>Abbreviations:</a:t>
            </a:r>
            <a:r>
              <a:rPr lang="en-US" sz="2800" b="1"/>
              <a:t> </a:t>
            </a:r>
            <a:r>
              <a:rPr lang="en-US" sz="2800" b="1">
                <a:solidFill>
                  <a:srgbClr val="008000"/>
                </a:solidFill>
              </a:rPr>
              <a:t>Apo-A, B, C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	Functions:</a:t>
            </a:r>
          </a:p>
          <a:p>
            <a:pPr lvl="3" eaLnBrk="1" hangingPunct="1"/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Structural and transport function</a:t>
            </a:r>
          </a:p>
          <a:p>
            <a:pPr lvl="3" eaLnBrk="1" hangingPunct="1"/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Enzymatic function</a:t>
            </a:r>
          </a:p>
          <a:p>
            <a:pPr lvl="3" eaLnBrk="1" hangingPunct="1"/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Ligands for receptors</a:t>
            </a:r>
          </a:p>
          <a:p>
            <a:pPr eaLnBrk="1" hangingPunct="1"/>
            <a:endParaRPr lang="en-US" sz="2800" b="1">
              <a:solidFill>
                <a:srgbClr val="008000"/>
              </a:solidFill>
            </a:endParaRP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Lipid part: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  <a:ea typeface="ＭＳ Ｐゴシック" charset="0"/>
              </a:rPr>
              <a:t> According to the type of lipoproteins</a:t>
            </a:r>
          </a:p>
          <a:p>
            <a:pPr lvl="1" eaLnBrk="1" hangingPunct="1">
              <a:buFontTx/>
              <a:buChar char="•"/>
            </a:pPr>
            <a:r>
              <a:rPr lang="en-US" sz="2800" b="1">
                <a:solidFill>
                  <a:srgbClr val="990000"/>
                </a:solidFill>
                <a:ea typeface="ＭＳ Ｐゴシック" charset="0"/>
              </a:rPr>
              <a:t> Different lipid components in various combinations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2743200" cy="11430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en-US" b="1">
                <a:solidFill>
                  <a:srgbClr val="990000"/>
                </a:solidFill>
                <a:latin typeface="Impact" charset="0"/>
                <a:cs typeface="Times New Roman" charset="0"/>
              </a:rPr>
              <a:t>Objectives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153400" cy="4114800"/>
          </a:xfrm>
        </p:spPr>
        <p:txBody>
          <a:bodyPr/>
          <a:lstStyle/>
          <a:p>
            <a:pPr eaLnBrk="1" hangingPunct="1">
              <a:buClr>
                <a:srgbClr val="990000"/>
              </a:buClr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Functions of lipid compounds</a:t>
            </a:r>
          </a:p>
          <a:p>
            <a:pPr eaLnBrk="1" hangingPunct="1">
              <a:buClr>
                <a:srgbClr val="990000"/>
              </a:buClr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Clinical problems</a:t>
            </a:r>
          </a:p>
          <a:p>
            <a:pPr eaLnBrk="1" hangingPunct="1">
              <a:buClr>
                <a:srgbClr val="990000"/>
              </a:buClr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Lipid compounds of physiological importance</a:t>
            </a:r>
          </a:p>
          <a:p>
            <a:pPr eaLnBrk="1" hangingPunct="1">
              <a:buClr>
                <a:srgbClr val="990000"/>
              </a:buClr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Clr>
                <a:srgbClr val="990000"/>
              </a:buClr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Complex lipids: </a:t>
            </a:r>
          </a:p>
          <a:p>
            <a:pPr eaLnBrk="1" hangingPunct="1">
              <a:buClr>
                <a:srgbClr val="990000"/>
              </a:buClr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		Phospholipids, glycolipids and lipoproteins</a:t>
            </a:r>
          </a:p>
          <a:p>
            <a:pPr eaLnBrk="1" hangingPunct="1">
              <a:buClr>
                <a:srgbClr val="990000"/>
              </a:buClr>
            </a:pPr>
            <a:endParaRPr lang="en-US" sz="28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18_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2019" r="15833" b="19295"/>
          <a:stretch>
            <a:fillRect/>
          </a:stretch>
        </p:blipFill>
        <p:spPr bwMode="auto">
          <a:xfrm>
            <a:off x="1600200" y="533400"/>
            <a:ext cx="6096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/>
          <p:cNvSpPr>
            <a:spLocks noChangeArrowheads="1"/>
          </p:cNvSpPr>
          <p:nvPr/>
        </p:nvSpPr>
        <p:spPr bwMode="auto">
          <a:xfrm>
            <a:off x="5715000" y="5410200"/>
            <a:ext cx="3352800" cy="762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>
                <a:solidFill>
                  <a:schemeClr val="accent2"/>
                </a:solidFill>
                <a:latin typeface="Impact" charset="0"/>
              </a:rPr>
              <a:t>Lipoprotein Structure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8_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2399" r="34167" b="15526"/>
          <a:stretch>
            <a:fillRect/>
          </a:stretch>
        </p:blipFill>
        <p:spPr bwMode="auto">
          <a:xfrm>
            <a:off x="2971800" y="152400"/>
            <a:ext cx="27432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7"/>
          <p:cNvSpPr>
            <a:spLocks noChangeArrowheads="1"/>
          </p:cNvSpPr>
          <p:nvPr/>
        </p:nvSpPr>
        <p:spPr bwMode="auto">
          <a:xfrm>
            <a:off x="228600" y="2209800"/>
            <a:ext cx="2971800" cy="2286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0000"/>
                </a:solidFill>
                <a:latin typeface="Impact" charset="0"/>
              </a:rPr>
              <a:t>Composition </a:t>
            </a:r>
          </a:p>
          <a:p>
            <a:pPr algn="ctr"/>
            <a:r>
              <a:rPr lang="en-US" sz="4000" b="1">
                <a:solidFill>
                  <a:srgbClr val="CC0000"/>
                </a:solidFill>
                <a:latin typeface="Impact" charset="0"/>
              </a:rPr>
              <a:t>of</a:t>
            </a:r>
          </a:p>
          <a:p>
            <a:pPr algn="ctr"/>
            <a:r>
              <a:rPr lang="en-US" sz="4000" b="1">
                <a:solidFill>
                  <a:srgbClr val="CC0000"/>
                </a:solidFill>
                <a:latin typeface="Impact" charset="0"/>
              </a:rPr>
              <a:t>Lipoproteins</a:t>
            </a:r>
          </a:p>
        </p:txBody>
      </p:sp>
      <p:sp>
        <p:nvSpPr>
          <p:cNvPr id="32772" name="Text Box 9"/>
          <p:cNvSpPr txBox="1">
            <a:spLocks noChangeArrowheads="1"/>
          </p:cNvSpPr>
          <p:nvPr/>
        </p:nvSpPr>
        <p:spPr bwMode="auto">
          <a:xfrm>
            <a:off x="5715000" y="577850"/>
            <a:ext cx="3429000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Chylomicrons</a:t>
            </a: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Very low density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Lipoprotein </a:t>
            </a:r>
            <a:r>
              <a:rPr lang="en-US" sz="2800" b="1">
                <a:solidFill>
                  <a:srgbClr val="990000"/>
                </a:solidFill>
              </a:rPr>
              <a:t>(VLDL)</a:t>
            </a:r>
          </a:p>
          <a:p>
            <a:pPr eaLnBrk="1" hangingPunct="1"/>
            <a:endParaRPr lang="en-US" sz="2800" b="1">
              <a:solidFill>
                <a:schemeClr val="accent2"/>
              </a:solidFill>
            </a:endParaRP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Low density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Lipoprotein </a:t>
            </a:r>
            <a:r>
              <a:rPr lang="en-US" sz="2800" b="1">
                <a:solidFill>
                  <a:srgbClr val="990000"/>
                </a:solidFill>
              </a:rPr>
              <a:t>(LDL)</a:t>
            </a:r>
          </a:p>
          <a:p>
            <a:pPr eaLnBrk="1" hangingPunct="1"/>
            <a:endParaRPr lang="en-US" sz="2800" b="1">
              <a:solidFill>
                <a:srgbClr val="990000"/>
              </a:solidFill>
            </a:endParaRP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High density 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Lipoprotein </a:t>
            </a:r>
            <a:r>
              <a:rPr lang="en-US" sz="2800" b="1">
                <a:solidFill>
                  <a:srgbClr val="990000"/>
                </a:solidFill>
              </a:rPr>
              <a:t>(HDL)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18_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3" t="23741" r="37627" b="17265"/>
          <a:stretch>
            <a:fillRect/>
          </a:stretch>
        </p:blipFill>
        <p:spPr bwMode="auto">
          <a:xfrm>
            <a:off x="1524000" y="304800"/>
            <a:ext cx="2667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4343400" y="3048000"/>
            <a:ext cx="4572000" cy="19050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0000"/>
                </a:solidFill>
                <a:latin typeface="Impact" charset="0"/>
              </a:rPr>
              <a:t>Ultracentrifugation</a:t>
            </a:r>
          </a:p>
          <a:p>
            <a:pPr algn="ctr"/>
            <a:r>
              <a:rPr lang="en-US" sz="4000" b="1">
                <a:solidFill>
                  <a:srgbClr val="CC0000"/>
                </a:solidFill>
                <a:latin typeface="Impact" charset="0"/>
              </a:rPr>
              <a:t>of</a:t>
            </a:r>
          </a:p>
          <a:p>
            <a:pPr algn="ctr"/>
            <a:r>
              <a:rPr lang="en-US" sz="4000" b="1">
                <a:solidFill>
                  <a:srgbClr val="CC0000"/>
                </a:solidFill>
                <a:latin typeface="Impact" charset="0"/>
              </a:rPr>
              <a:t>Lipoproteins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charset="0"/>
              </a:rPr>
              <a:t>Plasma Lipoproteins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68313" y="2208213"/>
            <a:ext cx="81422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Triacylglycerol transport: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	 Chylomicrons:</a:t>
            </a:r>
            <a:r>
              <a:rPr lang="en-US" b="1">
                <a:solidFill>
                  <a:srgbClr val="008000"/>
                </a:solidFill>
              </a:rPr>
              <a:t>	</a:t>
            </a:r>
            <a:r>
              <a:rPr lang="en-US" sz="2800" b="1">
                <a:solidFill>
                  <a:srgbClr val="008000"/>
                </a:solidFill>
              </a:rPr>
              <a:t>TG of</a:t>
            </a:r>
            <a:r>
              <a:rPr lang="en-US" sz="2800">
                <a:solidFill>
                  <a:srgbClr val="008000"/>
                </a:solidFill>
              </a:rPr>
              <a:t> </a:t>
            </a:r>
            <a:r>
              <a:rPr lang="en-US" sz="2800" b="1">
                <a:solidFill>
                  <a:srgbClr val="008000"/>
                </a:solidFill>
              </a:rPr>
              <a:t>dietary origin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	 VLDL: 		</a:t>
            </a:r>
            <a:r>
              <a:rPr lang="en-US" sz="2800" b="1">
                <a:solidFill>
                  <a:srgbClr val="008000"/>
                </a:solidFill>
              </a:rPr>
              <a:t>TG of</a:t>
            </a:r>
            <a:r>
              <a:rPr lang="en-US" sz="2800">
                <a:solidFill>
                  <a:srgbClr val="008000"/>
                </a:solidFill>
              </a:rPr>
              <a:t> </a:t>
            </a:r>
            <a:r>
              <a:rPr lang="en-US" sz="2800" b="1">
                <a:solidFill>
                  <a:srgbClr val="008000"/>
                </a:solidFill>
              </a:rPr>
              <a:t>endogenous synthesis</a:t>
            </a:r>
          </a:p>
          <a:p>
            <a:pPr eaLnBrk="1" hangingPunct="1"/>
            <a:endParaRPr lang="en-US" sz="2800" b="1">
              <a:solidFill>
                <a:srgbClr val="008000"/>
              </a:solidFill>
            </a:endParaRP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Cholesterol transport:</a:t>
            </a:r>
          </a:p>
          <a:p>
            <a:pPr lvl="1" eaLnBrk="1" hangingPunct="1"/>
            <a:r>
              <a:rPr lang="en-US" sz="2800" b="1">
                <a:solidFill>
                  <a:srgbClr val="990000"/>
                </a:solidFill>
                <a:ea typeface="ＭＳ Ｐゴシック" charset="0"/>
              </a:rPr>
              <a:t> 	LDL: 		</a:t>
            </a:r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Mainly free cholesterol</a:t>
            </a:r>
          </a:p>
          <a:p>
            <a:pPr lvl="1" eaLnBrk="1" hangingPunct="1"/>
            <a:r>
              <a:rPr lang="en-US" sz="2800" b="1">
                <a:solidFill>
                  <a:srgbClr val="990000"/>
                </a:solidFill>
                <a:ea typeface="ＭＳ Ｐゴシック" charset="0"/>
              </a:rPr>
              <a:t> 	HDL: 		</a:t>
            </a:r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Mainly esterified cholesterol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057400" y="533400"/>
            <a:ext cx="5486400" cy="990600"/>
          </a:xfrm>
          <a:prstGeom prst="rect">
            <a:avLst/>
          </a:prstGeo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00"/>
                </a:solidFill>
                <a:latin typeface="Impact" charset="0"/>
              </a:rPr>
              <a:t>Take Home Message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52400" y="1828800"/>
            <a:ext cx="91582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Clr>
                <a:srgbClr val="990000"/>
              </a:buClr>
              <a:buFont typeface="Wingdings" charset="0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Lipids are heterogeneous group of compounds</a:t>
            </a:r>
          </a:p>
          <a:p>
            <a:pPr eaLnBrk="1" hangingPunct="1">
              <a:buClr>
                <a:srgbClr val="990000"/>
              </a:buClr>
              <a:buFont typeface="Wingdings" charset="0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Lipids are relatively water-insoluble</a:t>
            </a:r>
          </a:p>
          <a:p>
            <a:pPr eaLnBrk="1" hangingPunct="1">
              <a:buClr>
                <a:srgbClr val="990000"/>
              </a:buClr>
              <a:buFont typeface="Wingdings" charset="0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Simple lipids:</a:t>
            </a:r>
          </a:p>
          <a:p>
            <a:pPr eaLnBrk="1" hangingPunct="1">
              <a:buClr>
                <a:srgbClr val="990000"/>
              </a:buClr>
              <a:buFont typeface="Wingdings" charset="0"/>
              <a:buNone/>
            </a:pPr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C00000"/>
                </a:solidFill>
              </a:rPr>
              <a:t>FFA, TG, Ketone bodies, Cholesterol</a:t>
            </a:r>
          </a:p>
          <a:p>
            <a:pPr eaLnBrk="1" hangingPunct="1">
              <a:buClr>
                <a:srgbClr val="990000"/>
              </a:buClr>
              <a:buFont typeface="Wingdings" charset="0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Complex lipids:</a:t>
            </a:r>
          </a:p>
          <a:p>
            <a:pPr eaLnBrk="1" hangingPunct="1">
              <a:buClr>
                <a:srgbClr val="990000"/>
              </a:buClr>
              <a:buFont typeface="Wingdings" charset="0"/>
              <a:buNone/>
            </a:pPr>
            <a:r>
              <a:rPr lang="en-US" sz="3200" b="1">
                <a:solidFill>
                  <a:schemeClr val="accent2"/>
                </a:solidFill>
              </a:rPr>
              <a:t>	</a:t>
            </a:r>
            <a:r>
              <a:rPr lang="en-US" sz="3200" b="1">
                <a:solidFill>
                  <a:srgbClr val="C00000"/>
                </a:solidFill>
              </a:rPr>
              <a:t>e.g., Phospholipids, Lipoproteins</a:t>
            </a:r>
          </a:p>
          <a:p>
            <a:pPr eaLnBrk="1" hangingPunct="1">
              <a:buClr>
                <a:srgbClr val="990000"/>
              </a:buClr>
              <a:buFont typeface="Wingdings" charset="0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Lipids have important physiological functions</a:t>
            </a:r>
          </a:p>
          <a:p>
            <a:pPr eaLnBrk="1" hangingPunct="1">
              <a:buClr>
                <a:srgbClr val="990000"/>
              </a:buClr>
              <a:buFont typeface="Wingdings" charset="0"/>
              <a:buChar char="Ø"/>
            </a:pPr>
            <a:r>
              <a:rPr lang="en-US" sz="3200" b="1">
                <a:solidFill>
                  <a:schemeClr val="accent2"/>
                </a:solidFill>
              </a:rPr>
              <a:t>Lipid disorders are the basis for common human </a:t>
            </a:r>
          </a:p>
          <a:p>
            <a:pPr eaLnBrk="1" hangingPunct="1">
              <a:buClr>
                <a:srgbClr val="990000"/>
              </a:buClr>
              <a:buFont typeface="Wingdings" charset="0"/>
              <a:buNone/>
            </a:pPr>
            <a:r>
              <a:rPr lang="en-US" sz="3200" b="1">
                <a:solidFill>
                  <a:schemeClr val="accent2"/>
                </a:solidFill>
              </a:rPr>
              <a:t>   diseases, namely </a:t>
            </a:r>
            <a:r>
              <a:rPr lang="en-US" sz="3200" b="1">
                <a:solidFill>
                  <a:srgbClr val="C00000"/>
                </a:solidFill>
              </a:rPr>
              <a:t>obesity</a:t>
            </a:r>
            <a:r>
              <a:rPr lang="en-US" sz="3200" b="1">
                <a:solidFill>
                  <a:schemeClr val="accent2"/>
                </a:solidFill>
              </a:rPr>
              <a:t> and </a:t>
            </a:r>
            <a:r>
              <a:rPr lang="en-US" sz="3200" b="1">
                <a:solidFill>
                  <a:srgbClr val="C00000"/>
                </a:solidFill>
              </a:rPr>
              <a:t>atherosclerosis</a:t>
            </a:r>
            <a:endParaRPr lang="en-US" sz="28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543800" cy="11430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Functions of lipid compounds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sz="20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</a:pPr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Major energy source for the body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buClr>
                <a:srgbClr val="990000"/>
              </a:buClr>
            </a:pPr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Structural component of cell membranes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endParaRPr lang="en-US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8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Important regulatory molecules:</a:t>
            </a:r>
          </a:p>
          <a:p>
            <a:pPr eaLnBrk="1" hangingPunct="1">
              <a:lnSpc>
                <a:spcPct val="80000"/>
              </a:lnSpc>
              <a:buClr>
                <a:srgbClr val="990000"/>
              </a:buClr>
              <a:buFontTx/>
              <a:buNone/>
            </a:pPr>
            <a:r>
              <a:rPr lang="en-US" sz="2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	</a:t>
            </a:r>
            <a: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e.g.,</a:t>
            </a: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	</a:t>
            </a:r>
            <a: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Fat-soluble vitamins</a:t>
            </a:r>
            <a:b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		Steroid hormones</a:t>
            </a:r>
            <a:b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		Prostaglandins</a:t>
            </a:r>
            <a:b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</a:br>
            <a:r>
              <a:rPr lang="en-US" sz="28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		Signaling molecules: </a:t>
            </a:r>
            <a:r>
              <a:rPr lang="en-US" sz="24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Inositol triphosphate (IP3)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11430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Lipids and Related Clinical Problems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8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4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Obesity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40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4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Atherosclerosis and hypertension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40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40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Coronary heart diseases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8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	</a:t>
            </a:r>
            <a:endParaRPr lang="en-US" b="1">
              <a:solidFill>
                <a:srgbClr val="99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609600"/>
            <a:ext cx="5791200" cy="11430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Lipid Compounds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57400"/>
            <a:ext cx="87630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24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Heterogeneous group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Clr>
                <a:srgbClr val="990000"/>
              </a:buClr>
            </a:pPr>
            <a:r>
              <a:rPr lang="en-US" sz="36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Relatively water-insoluble </a:t>
            </a:r>
            <a:r>
              <a:rPr lang="en-US" sz="3600" b="1">
                <a:solidFill>
                  <a:srgbClr val="990000"/>
                </a:solidFill>
                <a:latin typeface="Times New Roman" charset="0"/>
                <a:cs typeface="Times New Roman" charset="0"/>
              </a:rPr>
              <a:t>(? Exception)</a:t>
            </a:r>
            <a:r>
              <a:rPr lang="en-US" sz="36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endParaRPr lang="en-US" sz="3600" b="1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  <a:buClr>
                <a:srgbClr val="990000"/>
              </a:buClr>
            </a:pPr>
            <a:r>
              <a:rPr lang="en-US" sz="36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Soluble in non-polar solvents</a:t>
            </a:r>
          </a:p>
          <a:p>
            <a:pPr eaLnBrk="1" hangingPunct="1">
              <a:lnSpc>
                <a:spcPct val="90000"/>
              </a:lnSpc>
              <a:buClr>
                <a:srgbClr val="990000"/>
              </a:buClr>
              <a:buFontTx/>
              <a:buNone/>
            </a:pPr>
            <a:r>
              <a:rPr lang="en-US" sz="24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	</a:t>
            </a:r>
            <a:endParaRPr lang="en-US" sz="2800" b="1">
              <a:solidFill>
                <a:srgbClr val="99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5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1869" r="22639" b="19626"/>
          <a:stretch>
            <a:fillRect/>
          </a:stretch>
        </p:blipFill>
        <p:spPr bwMode="auto">
          <a:xfrm>
            <a:off x="3352800" y="152400"/>
            <a:ext cx="3276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11"/>
          <p:cNvSpPr txBox="1">
            <a:spLocks noChangeArrowheads="1"/>
          </p:cNvSpPr>
          <p:nvPr/>
        </p:nvSpPr>
        <p:spPr bwMode="auto">
          <a:xfrm>
            <a:off x="5562600" y="4530725"/>
            <a:ext cx="3540125" cy="955675"/>
          </a:xfrm>
          <a:prstGeom prst="rect">
            <a:avLst/>
          </a:prstGeom>
          <a:solidFill>
            <a:srgbClr val="FFFF00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Lipid Compounds:</a:t>
            </a:r>
          </a:p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Heterogeneous Group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144463" y="762000"/>
            <a:ext cx="321945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90000"/>
                </a:solidFill>
              </a:rPr>
              <a:t>A. Simple Lipids: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   Fatty acids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   Ketone bodies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   Triacylglycerol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   Cholesterol</a:t>
            </a: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152400" y="3733800"/>
            <a:ext cx="3559175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990000"/>
                </a:solidFill>
              </a:rPr>
              <a:t>B. Complex Lipids:</a:t>
            </a:r>
          </a:p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Phospho</a:t>
            </a:r>
            <a:r>
              <a:rPr lang="en-US" sz="3200" b="1">
                <a:solidFill>
                  <a:schemeClr val="accent2"/>
                </a:solidFill>
              </a:rPr>
              <a:t>lipids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   Lipo</a:t>
            </a:r>
            <a:r>
              <a:rPr lang="en-US" sz="3200" b="1">
                <a:solidFill>
                  <a:srgbClr val="008000"/>
                </a:solidFill>
              </a:rPr>
              <a:t>proteins</a:t>
            </a:r>
          </a:p>
          <a:p>
            <a:pPr eaLnBrk="1" hangingPunct="1"/>
            <a:r>
              <a:rPr lang="en-US" sz="3200" b="1">
                <a:solidFill>
                  <a:srgbClr val="008000"/>
                </a:solidFill>
              </a:rPr>
              <a:t>   Glyco</a:t>
            </a:r>
            <a:r>
              <a:rPr lang="en-US" sz="3200" b="1">
                <a:solidFill>
                  <a:schemeClr val="accent2"/>
                </a:solidFill>
              </a:rPr>
              <a:t>lipids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00"/>
                </a:solidFill>
                <a:latin typeface="Impact" charset="0"/>
                <a:cs typeface="Times New Roman" charset="0"/>
              </a:rPr>
              <a:t>Free Fatty Acids</a:t>
            </a:r>
          </a:p>
        </p:txBody>
      </p:sp>
      <p:pic>
        <p:nvPicPr>
          <p:cNvPr id="9219" name="Picture 4" descr="16_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" t="2614" r="3152" b="55556"/>
          <a:stretch>
            <a:fillRect/>
          </a:stretch>
        </p:blipFill>
        <p:spPr bwMode="auto">
          <a:xfrm>
            <a:off x="1143000" y="2590800"/>
            <a:ext cx="708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533400" y="5359400"/>
            <a:ext cx="8262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Amphipathic: Both hydrophobic &amp; hydrophilic parts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  <a:ln>
            <a:solidFill>
              <a:srgbClr val="99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990000"/>
                </a:solidFill>
                <a:latin typeface="Impact" charset="0"/>
                <a:cs typeface="Times New Roman" charset="0"/>
              </a:rPr>
              <a:t>Free Fatty Acids (FFA)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8070850" y="2438400"/>
            <a:ext cx="311150" cy="26670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85800" y="2438400"/>
            <a:ext cx="7397750" cy="2286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42950" y="2667000"/>
            <a:ext cx="233363" cy="2438400"/>
          </a:xfrm>
          <a:prstGeom prst="rect">
            <a:avLst/>
          </a:prstGeom>
          <a:solidFill>
            <a:srgbClr val="66FFFF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09600" y="1676400"/>
            <a:ext cx="828992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1143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1.</a:t>
            </a:r>
            <a:r>
              <a:rPr lang="en-US" sz="3200" b="1"/>
              <a:t> </a:t>
            </a:r>
            <a:r>
              <a:rPr lang="en-US" sz="3200" b="1">
                <a:solidFill>
                  <a:schemeClr val="accent2"/>
                </a:solidFill>
              </a:rPr>
              <a:t>Chain length:</a:t>
            </a:r>
          </a:p>
          <a:p>
            <a:pPr lvl="2" eaLnBrk="1" hangingPunct="1"/>
            <a:r>
              <a:rPr lang="en-US" sz="3200" b="1">
                <a:solidFill>
                  <a:srgbClr val="990000"/>
                </a:solidFill>
                <a:ea typeface="ＭＳ Ｐゴシック" charset="0"/>
              </a:rPr>
              <a:t>Short-chain and Medium-Chain</a:t>
            </a:r>
          </a:p>
          <a:p>
            <a:pPr lvl="2" eaLnBrk="1" hangingPunct="1"/>
            <a:r>
              <a:rPr lang="en-US" sz="3200" b="1">
                <a:solidFill>
                  <a:srgbClr val="990000"/>
                </a:solidFill>
                <a:ea typeface="ＭＳ Ｐゴシック" charset="0"/>
              </a:rPr>
              <a:t>Long-Chain		</a:t>
            </a:r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e.g., Palmitic acid 16:0</a:t>
            </a:r>
          </a:p>
          <a:p>
            <a:pPr lvl="2" eaLnBrk="1" hangingPunct="1"/>
            <a:r>
              <a:rPr lang="en-US" sz="3200" b="1">
                <a:solidFill>
                  <a:srgbClr val="990000"/>
                </a:solidFill>
                <a:ea typeface="ＭＳ Ｐゴシック" charset="0"/>
              </a:rPr>
              <a:t>Very long-chain 	</a:t>
            </a:r>
            <a:r>
              <a:rPr lang="en-US" sz="2800" b="1">
                <a:solidFill>
                  <a:srgbClr val="008000"/>
                </a:solidFill>
                <a:ea typeface="ＭＳ Ｐゴシック" charset="0"/>
              </a:rPr>
              <a:t>e.g., Nervonic acid 24:1</a:t>
            </a:r>
            <a:endParaRPr lang="en-US" sz="2800" b="1">
              <a:solidFill>
                <a:srgbClr val="990000"/>
              </a:solidFill>
              <a:ea typeface="ＭＳ Ｐゴシック" charset="0"/>
            </a:endParaRPr>
          </a:p>
          <a:p>
            <a:pPr lvl="1" eaLnBrk="1" hangingPunct="1"/>
            <a:r>
              <a:rPr lang="en-US" sz="3200" b="1">
                <a:solidFill>
                  <a:schemeClr val="accent2"/>
                </a:solidFill>
                <a:ea typeface="ＭＳ Ｐゴシック" charset="0"/>
              </a:rPr>
              <a:t>2.</a:t>
            </a:r>
            <a:r>
              <a:rPr lang="en-US" sz="3200" b="1">
                <a:ea typeface="ＭＳ Ｐゴシック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ea typeface="ＭＳ Ｐゴシック" charset="0"/>
              </a:rPr>
              <a:t>Degree of saturation:</a:t>
            </a:r>
          </a:p>
          <a:p>
            <a:pPr lvl="1" eaLnBrk="1" hangingPunct="1"/>
            <a:r>
              <a:rPr lang="en-US" sz="3200" b="1">
                <a:ea typeface="ＭＳ Ｐゴシック" charset="0"/>
              </a:rPr>
              <a:t>	</a:t>
            </a:r>
            <a:r>
              <a:rPr lang="en-US" sz="3200" b="1">
                <a:solidFill>
                  <a:srgbClr val="990000"/>
                </a:solidFill>
                <a:ea typeface="ＭＳ Ｐゴシック" charset="0"/>
              </a:rPr>
              <a:t>Saturated: No double bonds</a:t>
            </a:r>
          </a:p>
          <a:p>
            <a:pPr lvl="1" eaLnBrk="1" hangingPunct="1"/>
            <a:r>
              <a:rPr lang="en-US" sz="3200" b="1">
                <a:solidFill>
                  <a:srgbClr val="990000"/>
                </a:solidFill>
                <a:ea typeface="ＭＳ Ｐゴシック" charset="0"/>
              </a:rPr>
              <a:t>	Unsaturated: Mono- or poly-unsaturated</a:t>
            </a:r>
          </a:p>
          <a:p>
            <a:pPr lvl="1" eaLnBrk="1" hangingPunct="1"/>
            <a:r>
              <a:rPr lang="en-US" sz="3200" b="1">
                <a:solidFill>
                  <a:srgbClr val="990000"/>
                </a:solidFill>
                <a:ea typeface="ＭＳ Ｐゴシック" charset="0"/>
              </a:rPr>
              <a:t>			      Cis- or trans-form</a:t>
            </a:r>
          </a:p>
          <a:p>
            <a:pPr lvl="1" eaLnBrk="1" hangingPunct="1"/>
            <a:r>
              <a:rPr lang="en-US" sz="3200" b="1">
                <a:solidFill>
                  <a:schemeClr val="accent2"/>
                </a:solidFill>
                <a:ea typeface="ＭＳ Ｐゴシック" charset="0"/>
              </a:rPr>
              <a:t>3.</a:t>
            </a:r>
            <a:r>
              <a:rPr lang="en-US" sz="3200" b="1">
                <a:ea typeface="ＭＳ Ｐゴシック" charset="0"/>
              </a:rPr>
              <a:t> </a:t>
            </a:r>
            <a:r>
              <a:rPr lang="en-US" sz="3200" b="1">
                <a:solidFill>
                  <a:schemeClr val="accent2"/>
                </a:solidFill>
                <a:ea typeface="ＭＳ Ｐゴシック" charset="0"/>
              </a:rPr>
              <a:t>Branched Vs straight-chain</a:t>
            </a:r>
          </a:p>
          <a:p>
            <a:pPr lvl="1" eaLnBrk="1" hangingPunct="1"/>
            <a:r>
              <a:rPr lang="en-US" sz="3200" b="1">
                <a:solidFill>
                  <a:schemeClr val="accent2"/>
                </a:solidFill>
                <a:ea typeface="ＭＳ Ｐゴシック" charset="0"/>
              </a:rPr>
              <a:t>4. Essential fatty acids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</TotalTime>
  <Words>497</Words>
  <Application>Microsoft Macintosh PowerPoint</Application>
  <PresentationFormat>On-screen Show (4:3)</PresentationFormat>
  <Paragraphs>246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Times New Roman</vt:lpstr>
      <vt:lpstr>Arial</vt:lpstr>
      <vt:lpstr>Calibri</vt:lpstr>
      <vt:lpstr>Impact</vt:lpstr>
      <vt:lpstr>Wingdings</vt:lpstr>
      <vt:lpstr>Symbol</vt:lpstr>
      <vt:lpstr>Default Design</vt:lpstr>
      <vt:lpstr>PowerPoint Presentation</vt:lpstr>
      <vt:lpstr>Lipid Compounds of Physiological Significance</vt:lpstr>
      <vt:lpstr>Objectives</vt:lpstr>
      <vt:lpstr>Functions of lipid compounds</vt:lpstr>
      <vt:lpstr>Lipids and Related Clinical Problems</vt:lpstr>
      <vt:lpstr>Lipid Compounds</vt:lpstr>
      <vt:lpstr>PowerPoint Presentation</vt:lpstr>
      <vt:lpstr>Free Fatty Acids</vt:lpstr>
      <vt:lpstr>Free Fatty Acids (FFA)</vt:lpstr>
      <vt:lpstr>PowerPoint Presentation</vt:lpstr>
      <vt:lpstr>Fatty Acids</vt:lpstr>
      <vt:lpstr>PowerPoint Presentation</vt:lpstr>
      <vt:lpstr>PowerPoint Presentation</vt:lpstr>
      <vt:lpstr>Triacylglycerols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Phospholipids:  B. Sphingo-phospholipids</vt:lpstr>
      <vt:lpstr>Sphingosine</vt:lpstr>
      <vt:lpstr>Ceramide: Parent Sphingolipid Compound</vt:lpstr>
      <vt:lpstr>Sphingomyelin</vt:lpstr>
      <vt:lpstr>Cholesterol: Structure</vt:lpstr>
      <vt:lpstr>Overview and Functions</vt:lpstr>
      <vt:lpstr>Cholesterol: Types</vt:lpstr>
      <vt:lpstr>Cholesterol: 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13</cp:revision>
  <dcterms:created xsi:type="dcterms:W3CDTF">1601-01-01T00:00:00Z</dcterms:created>
  <dcterms:modified xsi:type="dcterms:W3CDTF">2011-10-09T12:17:56Z</dcterms:modified>
</cp:coreProperties>
</file>