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0" r:id="rId1"/>
  </p:sldMasterIdLst>
  <p:notesMasterIdLst>
    <p:notesMasterId r:id="rId27"/>
  </p:notesMasterIdLst>
  <p:sldIdLst>
    <p:sldId id="282" r:id="rId2"/>
    <p:sldId id="297" r:id="rId3"/>
    <p:sldId id="283" r:id="rId4"/>
    <p:sldId id="285" r:id="rId5"/>
    <p:sldId id="259" r:id="rId6"/>
    <p:sldId id="260" r:id="rId7"/>
    <p:sldId id="261" r:id="rId8"/>
    <p:sldId id="258" r:id="rId9"/>
    <p:sldId id="263" r:id="rId10"/>
    <p:sldId id="286" r:id="rId11"/>
    <p:sldId id="287" r:id="rId12"/>
    <p:sldId id="266" r:id="rId13"/>
    <p:sldId id="268" r:id="rId14"/>
    <p:sldId id="301" r:id="rId15"/>
    <p:sldId id="284" r:id="rId16"/>
    <p:sldId id="288" r:id="rId17"/>
    <p:sldId id="291" r:id="rId18"/>
    <p:sldId id="289" r:id="rId19"/>
    <p:sldId id="290" r:id="rId20"/>
    <p:sldId id="292" r:id="rId21"/>
    <p:sldId id="276" r:id="rId22"/>
    <p:sldId id="299" r:id="rId23"/>
    <p:sldId id="298" r:id="rId24"/>
    <p:sldId id="300" r:id="rId25"/>
    <p:sldId id="293" r:id="rId26"/>
  </p:sldIdLst>
  <p:sldSz cx="9144000" cy="6858000" type="screen4x3"/>
  <p:notesSz cx="7077075" cy="9051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136" autoAdjust="0"/>
  </p:normalViewPr>
  <p:slideViewPr>
    <p:cSldViewPr>
      <p:cViewPr varScale="1">
        <p:scale>
          <a:sx n="101" d="100"/>
          <a:sy n="101" d="100"/>
        </p:scale>
        <p:origin x="-34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0"/>
    </p:cViewPr>
  </p:sorterViewPr>
  <p:notesViewPr>
    <p:cSldViewPr>
      <p:cViewPr varScale="1">
        <p:scale>
          <a:sx n="60" d="100"/>
          <a:sy n="60" d="100"/>
        </p:scale>
        <p:origin x="-2490" y="-72"/>
      </p:cViewPr>
      <p:guideLst>
        <p:guide orient="horz" pos="2851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524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B7FC893F-C40F-0946-BD53-350779497FBD}" type="datetimeFigureOut">
              <a:rPr lang="en-US"/>
              <a:pPr/>
              <a:t>10/12/11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76350" y="67945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298950"/>
            <a:ext cx="5661025" cy="4073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97900"/>
            <a:ext cx="3067050" cy="4524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597900"/>
            <a:ext cx="3067050" cy="4524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8D380D8E-8CBE-BC4E-BDEF-ABA262F449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8930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20F1D37-53BC-C54C-88BE-A23AC0217DF1}" type="slidenum">
              <a:rPr lang="en-US">
                <a:latin typeface="Calibri" charset="0"/>
              </a:rPr>
              <a:pPr eaLnBrk="1" hangingPunct="1"/>
              <a:t>7</a:t>
            </a:fld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Eplain what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EF635F0-4666-7F43-A97C-3072E9BBCC21}" type="slidenum">
              <a:rPr lang="en-US">
                <a:latin typeface="Calibri" charset="0"/>
              </a:rPr>
              <a:pPr eaLnBrk="1" hangingPunct="1"/>
              <a:t>12</a:t>
            </a:fld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DD8EA34-B3F8-7847-A843-0DE340AF931A}" type="slidenum">
              <a:rPr lang="en-US">
                <a:latin typeface="Calibri" charset="0"/>
              </a:rPr>
              <a:pPr eaLnBrk="1" hangingPunct="1"/>
              <a:t>13</a:t>
            </a:fld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D7171FE-15BE-9543-AF77-8BCEABA39CB8}" type="slidenum">
              <a:rPr lang="en-US">
                <a:latin typeface="Calibri" charset="0"/>
              </a:rPr>
              <a:pPr eaLnBrk="1" hangingPunct="1"/>
              <a:t>14</a:t>
            </a:fld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D0E7C55-CD0C-8D48-9870-BA00492C7D69}" type="slidenum">
              <a:rPr lang="en-US">
                <a:latin typeface="Calibri" charset="0"/>
              </a:rPr>
              <a:pPr eaLnBrk="1" hangingPunct="1"/>
              <a:t>17</a:t>
            </a:fld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47803D4-9C64-1F4F-A4A5-84CAD2E6A957}" type="datetimeFigureOut">
              <a:rPr lang="en-US"/>
              <a:pPr/>
              <a:t>10/12/11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E48BF41-6BE7-E649-B0DA-59BBAF0B8A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20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A13F9C-AE45-9A4A-AA94-754159EBFF34}" type="datetimeFigureOut">
              <a:rPr lang="en-US"/>
              <a:pPr/>
              <a:t>10/12/11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C92AA5-ACDE-394C-B7E0-08BC098EEF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247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DAB0B6-DEE8-EA40-B3A2-33368F031853}" type="datetimeFigureOut">
              <a:rPr lang="en-US"/>
              <a:pPr/>
              <a:t>10/12/11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5BD69D-D075-B349-8E1E-2E5CDB8154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123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2121B4-AA7C-A44D-B653-E8753A0769D7}" type="datetimeFigureOut">
              <a:rPr lang="en-US"/>
              <a:pPr/>
              <a:t>10/12/11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54E950-F1F3-FD40-8303-6262E0A18F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029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>
            <a:spLocks noChangeArrowheads="1"/>
          </p:cNvSpPr>
          <p:nvPr/>
        </p:nvSpPr>
        <p:spPr bwMode="auto"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anchor="ctr"/>
          <a:lstStyle>
            <a:extLst/>
          </a:lstStyle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Chevron 4"/>
          <p:cNvSpPr>
            <a:spLocks noChangeArrowheads="1"/>
          </p:cNvSpPr>
          <p:nvPr/>
        </p:nvSpPr>
        <p:spPr bwMode="auto"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anchor="ctr"/>
          <a:lstStyle>
            <a:extLst/>
          </a:lstStyle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202A72-99A3-734A-AA2D-3CA7DA18B2D5}" type="datetimeFigureOut">
              <a:rPr lang="en-US"/>
              <a:pPr/>
              <a:t>10/12/11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1843DB-435D-314B-AD82-A12813EBB8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139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6E74F6-FB4F-1B44-B284-9B7F5679B9AC}" type="datetimeFigureOut">
              <a:rPr lang="en-US"/>
              <a:pPr/>
              <a:t>10/12/11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F3A75A-13A4-AB4C-BDC6-B31A15830F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215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44E937-B6F6-3844-BB7A-6BEE8BB13217}" type="datetimeFigureOut">
              <a:rPr lang="en-US"/>
              <a:pPr/>
              <a:t>10/12/11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3C8689-C379-2141-83E3-DACFC247BA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173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200E6E-B783-394A-A5EB-F9F8D3A0A1DB}" type="datetimeFigureOut">
              <a:rPr lang="en-US"/>
              <a:pPr/>
              <a:t>10/12/11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34C3B-9468-0549-8213-A8B7B17A50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315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0A5E73-3377-0249-AAD1-07022F380FE5}" type="datetimeFigureOut">
              <a:rPr lang="en-US"/>
              <a:pPr/>
              <a:t>10/12/11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65C3A8-FE62-ED47-930E-FE4356CA9A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8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76BD15-4B06-9144-BEFD-6C9103351CE8}" type="datetimeFigureOut">
              <a:rPr lang="en-US"/>
              <a:pPr/>
              <a:t>10/12/11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DDC1FF-B250-7746-A90D-FAF7692254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215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>
            <a:spLocks noChangeArrowheads="1"/>
          </p:cNvSpPr>
          <p:nvPr/>
        </p:nvSpPr>
        <p:spPr bwMode="auto"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anchor="ctr"/>
          <a:lstStyle>
            <a:extLst/>
          </a:lstStyle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Chevron 9"/>
          <p:cNvSpPr>
            <a:spLocks noChangeArrowheads="1"/>
          </p:cNvSpPr>
          <p:nvPr/>
        </p:nvSpPr>
        <p:spPr bwMode="auto"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45999"/>
              </a:srgbClr>
            </a:outerShdw>
          </a:effectLst>
        </p:spPr>
        <p:txBody>
          <a:bodyPr anchor="ctr"/>
          <a:lstStyle>
            <a:extLst/>
          </a:lstStyle>
          <a:p>
            <a:pPr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D62BAD-50EC-C743-A573-8D424C76AAEC}" type="datetimeFigureOut">
              <a:rPr lang="en-US"/>
              <a:pPr/>
              <a:t>10/12/11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63AEFB-C4F9-554E-B8AF-62E5992B46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809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578C4DBE-E4B7-E84A-8FB9-F60CA437AAF9}" type="datetimeFigureOut">
              <a:rPr lang="en-US"/>
              <a:pPr/>
              <a:t>10/12/11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ea typeface="+mn-ea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C9EAAE8F-B5AB-F642-A233-6A12EA0C222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793" r:id="rId2"/>
    <p:sldLayoutId id="2147483800" r:id="rId3"/>
    <p:sldLayoutId id="2147483794" r:id="rId4"/>
    <p:sldLayoutId id="2147483801" r:id="rId5"/>
    <p:sldLayoutId id="2147483795" r:id="rId6"/>
    <p:sldLayoutId id="2147483796" r:id="rId7"/>
    <p:sldLayoutId id="2147483802" r:id="rId8"/>
    <p:sldLayoutId id="2147483803" r:id="rId9"/>
    <p:sldLayoutId id="2147483797" r:id="rId10"/>
    <p:sldLayoutId id="214748379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charset="0"/>
        <a:buChar char=""/>
        <a:defRPr sz="27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charset="0"/>
        <a:buChar char="◦"/>
        <a:defRPr sz="23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charset="0"/>
        <a:buChar char=""/>
        <a:defRPr sz="21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charset="0"/>
        <a:buChar char=""/>
        <a:defRPr sz="19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charset="0"/>
        <a:buChar char="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829761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ea typeface="+mj-ea"/>
              </a:rPr>
              <a:t>Metabolism: Anabolism and Catabolism </a:t>
            </a:r>
            <a:endParaRPr lang="en-US" sz="4000" dirty="0">
              <a:ea typeface="+mj-ea"/>
            </a:endParaRPr>
          </a:p>
        </p:txBody>
      </p:sp>
      <p:sp>
        <p:nvSpPr>
          <p:cNvPr id="7171" name="Subtitle 3"/>
          <p:cNvSpPr>
            <a:spLocks noGrp="1"/>
          </p:cNvSpPr>
          <p:nvPr>
            <p:ph type="subTitle" idx="1"/>
          </p:nvPr>
        </p:nvSpPr>
        <p:spPr>
          <a:xfrm>
            <a:off x="685800" y="3124200"/>
            <a:ext cx="7772400" cy="1504950"/>
          </a:xfrm>
        </p:spPr>
        <p:txBody>
          <a:bodyPr/>
          <a:lstStyle/>
          <a:p>
            <a:pPr marR="0" algn="ctr" eaLnBrk="1" hangingPunct="1">
              <a:buFont typeface="Wingdings 3" pitchFamily="18" charset="2"/>
              <a:buNone/>
              <a:defRPr/>
            </a:pPr>
            <a:r>
              <a:rPr lang="en-US" b="1" dirty="0" smtClean="0">
                <a:solidFill>
                  <a:schemeClr val="accent5"/>
                </a:solidFill>
                <a:ea typeface="+mn-ea"/>
              </a:rPr>
              <a:t>By</a:t>
            </a:r>
          </a:p>
          <a:p>
            <a:pPr marR="0" algn="ctr" eaLnBrk="1" hangingPunct="1">
              <a:buFont typeface="Wingdings 3" pitchFamily="18" charset="2"/>
              <a:buNone/>
              <a:defRPr/>
            </a:pPr>
            <a:r>
              <a:rPr lang="en-US" b="1" dirty="0" smtClean="0">
                <a:solidFill>
                  <a:srgbClr val="C00000"/>
                </a:solidFill>
                <a:ea typeface="+mn-ea"/>
              </a:rPr>
              <a:t>Dr. </a:t>
            </a:r>
            <a:r>
              <a:rPr lang="en-US" b="1" dirty="0" err="1" smtClean="0">
                <a:solidFill>
                  <a:srgbClr val="C00000"/>
                </a:solidFill>
                <a:ea typeface="+mn-ea"/>
              </a:rPr>
              <a:t>Sumbul</a:t>
            </a:r>
            <a:r>
              <a:rPr lang="en-US" b="1" dirty="0" smtClean="0">
                <a:solidFill>
                  <a:srgbClr val="C00000"/>
                </a:solidFill>
                <a:ea typeface="+mn-ea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ea typeface="+mn-ea"/>
              </a:rPr>
              <a:t>Fatma</a:t>
            </a:r>
            <a:endParaRPr lang="en-US" b="1" dirty="0" smtClean="0">
              <a:solidFill>
                <a:srgbClr val="C00000"/>
              </a:solidFill>
              <a:ea typeface="+mn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82000" cy="137160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Anabolic Pathways</a:t>
            </a:r>
            <a:endParaRPr lang="en-US" sz="4400" baseline="30000" dirty="0" smtClean="0">
              <a:solidFill>
                <a:schemeClr val="tx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6387" name="Text Box 10"/>
          <p:cNvSpPr txBox="1">
            <a:spLocks noChangeArrowheads="1"/>
          </p:cNvSpPr>
          <p:nvPr/>
        </p:nvSpPr>
        <p:spPr bwMode="auto">
          <a:xfrm>
            <a:off x="381000" y="2057400"/>
            <a:ext cx="82296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buClr>
                <a:srgbClr val="C00000"/>
              </a:buClr>
              <a:buFont typeface="Wingdings" charset="0"/>
              <a:buChar char="Ø"/>
            </a:pPr>
            <a:r>
              <a:rPr lang="en-US" sz="3600" b="1"/>
              <a:t> Precursor molecules into complex  	molecules</a:t>
            </a:r>
          </a:p>
          <a:p>
            <a:pPr eaLnBrk="1" hangingPunct="1">
              <a:buClr>
                <a:srgbClr val="C00000"/>
              </a:buClr>
              <a:buFont typeface="Wingdings" charset="0"/>
              <a:buChar char="Ø"/>
            </a:pPr>
            <a:endParaRPr lang="en-US" sz="3600" b="1"/>
          </a:p>
          <a:p>
            <a:pPr eaLnBrk="1" hangingPunct="1">
              <a:buClr>
                <a:srgbClr val="C00000"/>
              </a:buClr>
              <a:buFont typeface="Wingdings" charset="0"/>
              <a:buChar char="Ø"/>
            </a:pPr>
            <a:r>
              <a:rPr lang="en-US" sz="3600" b="1"/>
              <a:t> Endergonic reactions require ATP</a:t>
            </a:r>
          </a:p>
          <a:p>
            <a:pPr eaLnBrk="1" hangingPunct="1">
              <a:buClr>
                <a:srgbClr val="C00000"/>
              </a:buClr>
              <a:buFont typeface="Wingdings" charset="0"/>
              <a:buChar char="Ø"/>
            </a:pPr>
            <a:endParaRPr lang="en-US" sz="3600" b="1"/>
          </a:p>
          <a:p>
            <a:pPr eaLnBrk="1" hangingPunct="1">
              <a:buClr>
                <a:srgbClr val="C00000"/>
              </a:buClr>
              <a:buFont typeface="Wingdings" charset="0"/>
              <a:buChar char="Ø"/>
            </a:pPr>
            <a:r>
              <a:rPr lang="en-US" sz="3600" b="1"/>
              <a:t> Divergent process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382000" cy="990600"/>
          </a:xfrm>
          <a:solidFill>
            <a:schemeClr val="bg1"/>
          </a:solidFill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solidFill>
                  <a:schemeClr val="accent5"/>
                </a:solidFill>
                <a:latin typeface="Impact" pitchFamily="42" charset="0"/>
                <a:ea typeface="+mj-ea"/>
              </a:rPr>
              <a:t>Catabolism Vs Anabolism</a:t>
            </a:r>
            <a:endParaRPr lang="en-US" sz="4800" baseline="30000" dirty="0" smtClean="0">
              <a:solidFill>
                <a:schemeClr val="accent5"/>
              </a:solidFill>
              <a:latin typeface="Impact" pitchFamily="42" charset="0"/>
              <a:ea typeface="+mj-ea"/>
            </a:endParaRPr>
          </a:p>
        </p:txBody>
      </p:sp>
      <p:pic>
        <p:nvPicPr>
          <p:cNvPr id="17411" name="Picture 4" descr="C:\My Documents\My Pictures\08_0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09" t="2469" r="11009" b="16049"/>
          <a:stretch>
            <a:fillRect/>
          </a:stretch>
        </p:blipFill>
        <p:spPr bwMode="auto">
          <a:xfrm>
            <a:off x="1371600" y="1371600"/>
            <a:ext cx="64770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Comparison of catabolic and anabolic pathways</a:t>
            </a:r>
            <a:endParaRPr lang="en-US" dirty="0">
              <a:ea typeface="+mj-ea"/>
            </a:endParaRPr>
          </a:p>
        </p:txBody>
      </p:sp>
      <p:sp>
        <p:nvSpPr>
          <p:cNvPr id="18435" name="Text Placeholder 6"/>
          <p:cNvSpPr>
            <a:spLocks noGrp="1"/>
          </p:cNvSpPr>
          <p:nvPr>
            <p:ph type="body" idx="1"/>
          </p:nvPr>
        </p:nvSpPr>
        <p:spPr>
          <a:xfrm>
            <a:off x="304800" y="1676400"/>
            <a:ext cx="4040188" cy="762000"/>
          </a:xfrm>
          <a:ln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>
                <a:latin typeface="Lucida Sans Unicode" charset="0"/>
              </a:rPr>
              <a:t>	</a:t>
            </a:r>
            <a:r>
              <a:rPr lang="en-US" sz="3200" b="1">
                <a:latin typeface="Lucida Sans Unicode" charset="0"/>
              </a:rPr>
              <a:t>Anabolic</a:t>
            </a:r>
            <a:r>
              <a:rPr lang="en-US">
                <a:latin typeface="Lucida Sans Unicode" charset="0"/>
              </a:rPr>
              <a:t>		</a:t>
            </a:r>
          </a:p>
        </p:txBody>
      </p:sp>
      <p:sp>
        <p:nvSpPr>
          <p:cNvPr id="18436" name="Text Placeholder 8"/>
          <p:cNvSpPr>
            <a:spLocks noGrp="1"/>
          </p:cNvSpPr>
          <p:nvPr>
            <p:ph type="body" sz="half" idx="3"/>
          </p:nvPr>
        </p:nvSpPr>
        <p:spPr>
          <a:xfrm>
            <a:off x="4645025" y="1676400"/>
            <a:ext cx="4041775" cy="762000"/>
          </a:xfrm>
          <a:ln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3200" b="1">
                <a:latin typeface="Lucida Sans Unicode" charset="0"/>
              </a:rPr>
              <a:t>Catabolic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>
          <a:xfrm>
            <a:off x="304800" y="2763838"/>
            <a:ext cx="4192588" cy="3484562"/>
          </a:xfrm>
          <a:ln/>
        </p:spPr>
        <p:txBody>
          <a:bodyPr>
            <a:noAutofit/>
          </a:bodyPr>
          <a:lstStyle/>
          <a:p>
            <a:pPr marL="365760" indent="-256032" eaLnBrk="1" fontAlgn="auto" hangingPunct="1">
              <a:spcAft>
                <a:spcPts val="1200"/>
              </a:spcAft>
              <a:buClr>
                <a:srgbClr val="C00000"/>
              </a:buClr>
              <a:buSzPct val="100000"/>
              <a:buFont typeface="Wingdings 3"/>
              <a:buChar char=""/>
              <a:defRPr/>
            </a:pPr>
            <a:r>
              <a:rPr lang="en-US" sz="2800" b="1" dirty="0" smtClean="0">
                <a:ea typeface="+mn-ea"/>
              </a:rPr>
              <a:t>Simple to complex  molecules</a:t>
            </a:r>
          </a:p>
          <a:p>
            <a:pPr marL="365760" indent="-256032" eaLnBrk="1" fontAlgn="auto" hangingPunct="1">
              <a:spcAft>
                <a:spcPts val="1200"/>
              </a:spcAft>
              <a:buClr>
                <a:srgbClr val="C00000"/>
              </a:buClr>
              <a:buSzPct val="100000"/>
              <a:buFont typeface="Wingdings 3"/>
              <a:buChar char=""/>
              <a:defRPr/>
            </a:pP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ea typeface="+mn-ea"/>
              </a:rPr>
              <a:t>Endergonic</a:t>
            </a:r>
            <a:endParaRPr lang="en-US" sz="2800" b="1" dirty="0" smtClean="0">
              <a:solidFill>
                <a:schemeClr val="accent1">
                  <a:lumMod val="75000"/>
                </a:schemeClr>
              </a:solidFill>
              <a:ea typeface="+mn-ea"/>
            </a:endParaRPr>
          </a:p>
          <a:p>
            <a:pPr marL="365760" indent="-256032" eaLnBrk="1" fontAlgn="auto" hangingPunct="1">
              <a:spcAft>
                <a:spcPts val="1200"/>
              </a:spcAft>
              <a:buClr>
                <a:srgbClr val="C00000"/>
              </a:buClr>
              <a:buSzPct val="100000"/>
              <a:buFont typeface="Wingdings 3"/>
              <a:buChar char=""/>
              <a:defRPr/>
            </a:pPr>
            <a:r>
              <a:rPr lang="en-US" sz="2800" b="1" dirty="0" smtClean="0">
                <a:ea typeface="+mn-ea"/>
              </a:rPr>
              <a:t>Involves reductions</a:t>
            </a:r>
          </a:p>
          <a:p>
            <a:pPr marL="365760" indent="-256032" eaLnBrk="1" fontAlgn="auto" hangingPunct="1">
              <a:spcAft>
                <a:spcPts val="1200"/>
              </a:spcAft>
              <a:buClr>
                <a:srgbClr val="C00000"/>
              </a:buClr>
              <a:buSzPct val="100000"/>
              <a:buFont typeface="Wingdings 3"/>
              <a:buChar char=""/>
              <a:defRPr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ea typeface="+mn-ea"/>
              </a:rPr>
              <a:t>Requires NADPH</a:t>
            </a:r>
          </a:p>
          <a:p>
            <a:pPr marL="365760" indent="-256032" eaLnBrk="1" fontAlgn="auto" hangingPunct="1">
              <a:spcAft>
                <a:spcPts val="1200"/>
              </a:spcAft>
              <a:buClr>
                <a:srgbClr val="C00000"/>
              </a:buClr>
              <a:buSzPct val="100000"/>
              <a:buFont typeface="Wingdings 3"/>
              <a:buChar char=""/>
              <a:defRPr/>
            </a:pPr>
            <a:r>
              <a:rPr lang="en-US" sz="2800" b="1" dirty="0" smtClean="0">
                <a:ea typeface="+mn-ea"/>
              </a:rPr>
              <a:t>Divergent process</a:t>
            </a:r>
            <a:endParaRPr lang="en-US" sz="2800" b="1" dirty="0">
              <a:ea typeface="+mn-ea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489450" y="2763838"/>
            <a:ext cx="4349750" cy="3425825"/>
          </a:xfrm>
          <a:ln/>
        </p:spPr>
        <p:txBody>
          <a:bodyPr>
            <a:noAutofit/>
          </a:bodyPr>
          <a:lstStyle/>
          <a:p>
            <a:pPr marL="365760" indent="-256032" eaLnBrk="1" fontAlgn="auto" hangingPunct="1">
              <a:spcBef>
                <a:spcPts val="400"/>
              </a:spcBef>
              <a:spcAft>
                <a:spcPts val="1200"/>
              </a:spcAft>
              <a:buClr>
                <a:srgbClr val="C00000"/>
              </a:buClr>
              <a:buSzPct val="100000"/>
              <a:buFont typeface="Wingdings 3"/>
              <a:buChar char=""/>
              <a:defRPr/>
            </a:pPr>
            <a:r>
              <a:rPr lang="en-US" sz="2800" b="1" dirty="0" smtClean="0">
                <a:ea typeface="+mn-ea"/>
              </a:rPr>
              <a:t>Complex to simple molecules</a:t>
            </a:r>
          </a:p>
          <a:p>
            <a:pPr marL="365760" indent="-256032" eaLnBrk="1" fontAlgn="auto" hangingPunct="1">
              <a:spcBef>
                <a:spcPts val="400"/>
              </a:spcBef>
              <a:spcAft>
                <a:spcPts val="1200"/>
              </a:spcAft>
              <a:buClr>
                <a:srgbClr val="C00000"/>
              </a:buClr>
              <a:buSzPct val="100000"/>
              <a:buFont typeface="Wingdings 3"/>
              <a:buChar char=""/>
              <a:defRPr/>
            </a:pP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ea typeface="+mn-ea"/>
              </a:rPr>
              <a:t>Exergonic</a:t>
            </a:r>
            <a:endParaRPr lang="en-US" sz="2800" b="1" dirty="0" smtClean="0">
              <a:solidFill>
                <a:schemeClr val="accent1">
                  <a:lumMod val="75000"/>
                </a:schemeClr>
              </a:solidFill>
              <a:ea typeface="+mn-ea"/>
            </a:endParaRPr>
          </a:p>
          <a:p>
            <a:pPr marL="365760" indent="-256032" eaLnBrk="1" fontAlgn="auto" hangingPunct="1">
              <a:spcBef>
                <a:spcPts val="400"/>
              </a:spcBef>
              <a:spcAft>
                <a:spcPts val="1200"/>
              </a:spcAft>
              <a:buClr>
                <a:srgbClr val="C00000"/>
              </a:buClr>
              <a:buSzPct val="100000"/>
              <a:buFont typeface="Wingdings 3"/>
              <a:buChar char=""/>
              <a:defRPr/>
            </a:pPr>
            <a:r>
              <a:rPr lang="en-US" sz="2800" b="1" dirty="0" smtClean="0">
                <a:ea typeface="+mn-ea"/>
              </a:rPr>
              <a:t>Involves oxidations</a:t>
            </a:r>
          </a:p>
          <a:p>
            <a:pPr marL="365760" indent="-256032" eaLnBrk="1" fontAlgn="auto" hangingPunct="1">
              <a:spcBef>
                <a:spcPts val="400"/>
              </a:spcBef>
              <a:spcAft>
                <a:spcPts val="1200"/>
              </a:spcAft>
              <a:buClr>
                <a:srgbClr val="C00000"/>
              </a:buClr>
              <a:buSzPct val="100000"/>
              <a:buFont typeface="Wingdings 3"/>
              <a:buChar char=""/>
              <a:defRPr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ea typeface="+mn-ea"/>
              </a:rPr>
              <a:t>Requires NAD</a:t>
            </a:r>
            <a:r>
              <a:rPr lang="en-US" sz="2800" b="1" baseline="30000" dirty="0" smtClean="0">
                <a:solidFill>
                  <a:schemeClr val="accent1">
                    <a:lumMod val="75000"/>
                  </a:schemeClr>
                </a:solidFill>
                <a:ea typeface="+mn-ea"/>
              </a:rPr>
              <a:t>+</a:t>
            </a:r>
          </a:p>
          <a:p>
            <a:pPr marL="365760" indent="-256032" eaLnBrk="1" fontAlgn="auto" hangingPunct="1">
              <a:spcBef>
                <a:spcPts val="400"/>
              </a:spcBef>
              <a:spcAft>
                <a:spcPts val="1200"/>
              </a:spcAft>
              <a:buClr>
                <a:srgbClr val="C00000"/>
              </a:buClr>
              <a:buSzPct val="100000"/>
              <a:buFont typeface="Wingdings 3"/>
              <a:buChar char=""/>
              <a:defRPr/>
            </a:pPr>
            <a:r>
              <a:rPr lang="en-US" sz="2800" b="1" dirty="0" smtClean="0">
                <a:ea typeface="+mn-ea"/>
              </a:rPr>
              <a:t>Convergent process</a:t>
            </a:r>
            <a:endParaRPr lang="en-US" sz="2800" b="1" dirty="0">
              <a:ea typeface="+mn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3675"/>
            <a:ext cx="8229600" cy="4937125"/>
          </a:xfrm>
        </p:spPr>
        <p:txBody>
          <a:bodyPr/>
          <a:lstStyle/>
          <a:p>
            <a:pPr eaLnBrk="1" hangingPunct="1">
              <a:buClr>
                <a:srgbClr val="C00000"/>
              </a:buClr>
              <a:buSzPct val="100000"/>
              <a:buFont typeface="Wingdings 3" pitchFamily="18" charset="2"/>
              <a:buChar char=""/>
              <a:defRPr/>
            </a:pPr>
            <a:r>
              <a:rPr lang="en-US" sz="2800" b="1" dirty="0" err="1" smtClean="0">
                <a:ea typeface="+mn-ea"/>
              </a:rPr>
              <a:t>Amphi</a:t>
            </a:r>
            <a:r>
              <a:rPr lang="en-US" sz="2800" b="1" dirty="0" smtClean="0">
                <a:ea typeface="+mn-ea"/>
              </a:rPr>
              <a:t> = Dual, </a:t>
            </a:r>
            <a:r>
              <a:rPr lang="en-US" sz="2800" b="1" dirty="0" err="1" smtClean="0">
                <a:ea typeface="+mn-ea"/>
              </a:rPr>
              <a:t>amphibolic</a:t>
            </a:r>
            <a:r>
              <a:rPr lang="en-US" sz="2800" b="1" dirty="0" smtClean="0">
                <a:ea typeface="+mn-ea"/>
              </a:rPr>
              <a:t>: dual pathway</a:t>
            </a:r>
          </a:p>
          <a:p>
            <a:pPr eaLnBrk="1" hangingPunct="1">
              <a:buClr>
                <a:srgbClr val="C00000"/>
              </a:buClr>
              <a:buSzPct val="100000"/>
              <a:buFont typeface="Wingdings 3" pitchFamily="18" charset="2"/>
              <a:buChar char=""/>
              <a:defRPr/>
            </a:pPr>
            <a:endParaRPr lang="en-US" sz="2800" b="1" dirty="0" smtClean="0">
              <a:ea typeface="+mn-ea"/>
            </a:endParaRPr>
          </a:p>
          <a:p>
            <a:pPr eaLnBrk="1" hangingPunct="1">
              <a:buClr>
                <a:srgbClr val="C00000"/>
              </a:buClr>
              <a:buSzPct val="100000"/>
              <a:buFont typeface="Wingdings 3" pitchFamily="18" charset="2"/>
              <a:buChar char=""/>
              <a:defRPr/>
            </a:pPr>
            <a:r>
              <a:rPr lang="en-US" sz="3200" b="1" dirty="0" smtClean="0">
                <a:ea typeface="+mn-ea"/>
              </a:rPr>
              <a:t>For example,</a:t>
            </a:r>
          </a:p>
          <a:p>
            <a:pPr eaLnBrk="1" hangingPunct="1">
              <a:spcAft>
                <a:spcPts val="1200"/>
              </a:spcAft>
              <a:buClr>
                <a:srgbClr val="C00000"/>
              </a:buClr>
              <a:buSzPct val="100000"/>
              <a:buFont typeface="Wingdings 3" pitchFamily="18" charset="2"/>
              <a:buNone/>
              <a:defRPr/>
            </a:pPr>
            <a:r>
              <a:rPr lang="en-US" sz="3200" b="1" dirty="0" smtClean="0">
                <a:ea typeface="+mn-ea"/>
              </a:rPr>
              <a:t>	Krebs cycle is mainly a </a:t>
            </a:r>
            <a:r>
              <a:rPr lang="en-US" sz="3200" b="1" dirty="0" smtClean="0">
                <a:solidFill>
                  <a:srgbClr val="C00000"/>
                </a:solidFill>
                <a:ea typeface="+mn-ea"/>
              </a:rPr>
              <a:t>catabolic</a:t>
            </a:r>
            <a:r>
              <a:rPr lang="en-US" sz="3200" b="1" dirty="0" smtClean="0">
                <a:ea typeface="+mn-ea"/>
              </a:rPr>
              <a:t> cycle, but with some </a:t>
            </a:r>
            <a:r>
              <a:rPr lang="en-US" sz="3200" b="1" dirty="0" smtClean="0">
                <a:solidFill>
                  <a:schemeClr val="accent5"/>
                </a:solidFill>
                <a:ea typeface="+mn-ea"/>
              </a:rPr>
              <a:t>anabolic</a:t>
            </a:r>
            <a:r>
              <a:rPr lang="en-US" sz="3200" b="1" dirty="0" smtClean="0">
                <a:ea typeface="+mn-ea"/>
              </a:rPr>
              <a:t> features, </a:t>
            </a:r>
          </a:p>
          <a:p>
            <a:pPr eaLnBrk="1" hangingPunct="1">
              <a:spcAft>
                <a:spcPts val="1200"/>
              </a:spcAft>
              <a:buClr>
                <a:srgbClr val="C00000"/>
              </a:buClr>
              <a:buSzPct val="100000"/>
              <a:buFont typeface="Wingdings 3" pitchFamily="18" charset="2"/>
              <a:buNone/>
              <a:defRPr/>
            </a:pPr>
            <a:r>
              <a:rPr lang="en-US" sz="3200" b="1" dirty="0" smtClean="0">
                <a:ea typeface="+mn-ea"/>
              </a:rPr>
              <a:t>	</a:t>
            </a:r>
            <a:r>
              <a:rPr lang="en-US" sz="3200" b="1" dirty="0" smtClean="0">
                <a:solidFill>
                  <a:schemeClr val="accent5"/>
                </a:solidFill>
                <a:ea typeface="+mn-ea"/>
              </a:rPr>
              <a:t>e.g.,</a:t>
            </a:r>
            <a:r>
              <a:rPr lang="en-US" sz="3200" b="1" dirty="0" smtClean="0">
                <a:ea typeface="+mn-ea"/>
              </a:rPr>
              <a:t> part of Krebs cycle is used for the synthesis of glucose from amino acids</a:t>
            </a:r>
          </a:p>
          <a:p>
            <a:pPr eaLnBrk="1" hangingPunct="1">
              <a:buClr>
                <a:srgbClr val="C00000"/>
              </a:buClr>
              <a:buSzPct val="100000"/>
              <a:buFont typeface="Wingdings 3" pitchFamily="18" charset="2"/>
              <a:buNone/>
              <a:defRPr/>
            </a:pPr>
            <a:r>
              <a:rPr lang="en-US" sz="3200" b="1" dirty="0" smtClean="0">
                <a:ea typeface="+mn-ea"/>
              </a:rPr>
              <a:t>	Therefore, </a:t>
            </a:r>
            <a:r>
              <a:rPr lang="en-US" sz="3200" b="1" dirty="0" smtClean="0">
                <a:solidFill>
                  <a:srgbClr val="C00000"/>
                </a:solidFill>
                <a:ea typeface="+mn-ea"/>
              </a:rPr>
              <a:t>Krebs cycle is </a:t>
            </a:r>
            <a:r>
              <a:rPr lang="en-US" sz="3200" b="1" dirty="0" err="1" smtClean="0">
                <a:solidFill>
                  <a:srgbClr val="C00000"/>
                </a:solidFill>
                <a:ea typeface="+mn-ea"/>
              </a:rPr>
              <a:t>amphibolic</a:t>
            </a:r>
            <a:endParaRPr lang="en-US" sz="3200" b="1" dirty="0" smtClean="0">
              <a:solidFill>
                <a:srgbClr val="C00000"/>
              </a:solidFill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dirty="0" err="1" smtClean="0">
                <a:ea typeface="+mj-ea"/>
              </a:rPr>
              <a:t>Amphibolic</a:t>
            </a:r>
            <a:r>
              <a:rPr lang="en-US" sz="4400" dirty="0" smtClean="0">
                <a:ea typeface="+mj-ea"/>
              </a:rPr>
              <a:t> Pathways</a:t>
            </a:r>
            <a:endParaRPr lang="en-US" sz="44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Documents and Settings\aa\My Documents\My Pictures\DA2C8FF2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39713"/>
            <a:ext cx="7315200" cy="623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93838"/>
            <a:ext cx="8382000" cy="4525962"/>
          </a:xfrm>
        </p:spPr>
        <p:txBody>
          <a:bodyPr/>
          <a:lstStyle/>
          <a:p>
            <a:pPr algn="ctr" eaLnBrk="1" hangingPunct="1">
              <a:buFont typeface="Wingdings 3" charset="0"/>
              <a:buNone/>
            </a:pPr>
            <a:r>
              <a:rPr lang="en-US" sz="3200" b="1">
                <a:latin typeface="Arial" charset="0"/>
                <a:cs typeface="Arial" charset="0"/>
              </a:rPr>
              <a:t>ATP + H</a:t>
            </a:r>
            <a:r>
              <a:rPr lang="en-US" sz="3200" b="1" baseline="-25000">
                <a:latin typeface="Arial" charset="0"/>
                <a:cs typeface="Arial" charset="0"/>
              </a:rPr>
              <a:t>2</a:t>
            </a:r>
            <a:r>
              <a:rPr lang="en-US" sz="3200" b="1">
                <a:latin typeface="Arial" charset="0"/>
                <a:cs typeface="Arial" charset="0"/>
              </a:rPr>
              <a:t>O             ADP +P</a:t>
            </a:r>
            <a:r>
              <a:rPr lang="en-US" sz="3200" b="1" baseline="-25000">
                <a:latin typeface="Arial" charset="0"/>
                <a:cs typeface="Arial" charset="0"/>
              </a:rPr>
              <a:t>i</a:t>
            </a:r>
            <a:endParaRPr lang="en-US" sz="3200" b="1">
              <a:latin typeface="Arial" charset="0"/>
              <a:cs typeface="Arial" charset="0"/>
            </a:endParaRPr>
          </a:p>
          <a:p>
            <a:pPr eaLnBrk="1" hangingPunct="1"/>
            <a:r>
              <a:rPr lang="en-US" sz="3200" b="1">
                <a:latin typeface="Arial" charset="0"/>
                <a:cs typeface="Arial" charset="0"/>
              </a:rPr>
              <a:t>The free energy liberated in the hydrolysis of ATP is used to drive the endergonic reactions</a:t>
            </a:r>
          </a:p>
          <a:p>
            <a:pPr eaLnBrk="1" hangingPunct="1"/>
            <a:r>
              <a:rPr lang="en-US" sz="3200" b="1">
                <a:latin typeface="Arial" charset="0"/>
                <a:cs typeface="Arial" charset="0"/>
              </a:rPr>
              <a:t>ATP is formed from ADP and P</a:t>
            </a:r>
            <a:r>
              <a:rPr lang="en-US" sz="3200" b="1" baseline="-25000">
                <a:latin typeface="Arial" charset="0"/>
                <a:cs typeface="Arial" charset="0"/>
              </a:rPr>
              <a:t>i</a:t>
            </a:r>
            <a:r>
              <a:rPr lang="en-US" sz="3200" b="1">
                <a:latin typeface="Arial" charset="0"/>
                <a:cs typeface="Arial" charset="0"/>
              </a:rPr>
              <a:t> when fuel molecules are oxidized</a:t>
            </a:r>
          </a:p>
          <a:p>
            <a:pPr eaLnBrk="1" hangingPunct="1"/>
            <a:r>
              <a:rPr lang="en-US" sz="3200" b="1" baseline="-25000">
                <a:latin typeface="Arial" charset="0"/>
                <a:cs typeface="Arial" charset="0"/>
              </a:rPr>
              <a:t> </a:t>
            </a:r>
            <a:r>
              <a:rPr lang="en-US" sz="3200" b="1">
                <a:latin typeface="Arial" charset="0"/>
                <a:cs typeface="Arial" charset="0"/>
              </a:rPr>
              <a:t>This </a:t>
            </a:r>
            <a:r>
              <a:rPr lang="en-US" sz="3200" b="1">
                <a:solidFill>
                  <a:srgbClr val="C00000"/>
                </a:solidFill>
                <a:latin typeface="Arial" charset="0"/>
                <a:cs typeface="Arial" charset="0"/>
              </a:rPr>
              <a:t>ATP-ADP cycle </a:t>
            </a:r>
            <a:r>
              <a:rPr lang="en-US" sz="3200" b="1">
                <a:latin typeface="Arial" charset="0"/>
                <a:cs typeface="Arial" charset="0"/>
              </a:rPr>
              <a:t>is the fundamental mode of energy exchange in biological systems</a:t>
            </a:r>
          </a:p>
          <a:p>
            <a:pPr eaLnBrk="1" hangingPunct="1">
              <a:buFont typeface="Wingdings 3" charset="0"/>
              <a:buNone/>
            </a:pPr>
            <a:endParaRPr lang="en-US" sz="3200" b="1" baseline="-25000">
              <a:latin typeface="Arial" charset="0"/>
              <a:cs typeface="Arial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ea typeface="+mj-ea"/>
              </a:rPr>
              <a:t>Energy Currency: ATP</a:t>
            </a:r>
            <a:endParaRPr lang="en-US" dirty="0">
              <a:ea typeface="+mj-ea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524375" y="1778000"/>
            <a:ext cx="776288" cy="0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924800" cy="11430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smtClean="0">
                <a:solidFill>
                  <a:schemeClr val="tx1"/>
                </a:solidFill>
                <a:effectLst/>
                <a:latin typeface="Arial" pitchFamily="34" charset="0"/>
                <a:ea typeface="+mj-ea"/>
                <a:cs typeface="Arial" pitchFamily="34" charset="0"/>
              </a:rPr>
              <a:t>Adenosine Triphosphate (ATP)</a:t>
            </a:r>
          </a:p>
        </p:txBody>
      </p:sp>
      <p:grpSp>
        <p:nvGrpSpPr>
          <p:cNvPr id="22531" name="Group 9"/>
          <p:cNvGrpSpPr>
            <a:grpSpLocks/>
          </p:cNvGrpSpPr>
          <p:nvPr/>
        </p:nvGrpSpPr>
        <p:grpSpPr bwMode="auto">
          <a:xfrm>
            <a:off x="2438400" y="1752600"/>
            <a:ext cx="4953000" cy="4191000"/>
            <a:chOff x="7239000" y="1752600"/>
            <a:chExt cx="5257800" cy="4724400"/>
          </a:xfrm>
        </p:grpSpPr>
        <p:pic>
          <p:nvPicPr>
            <p:cNvPr id="22532" name="Picture 8" descr="C:\My Documents\My Pictures\06_005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220" t="4349" r="4732" b="28261"/>
            <a:stretch>
              <a:fillRect/>
            </a:stretch>
          </p:blipFill>
          <p:spPr bwMode="auto">
            <a:xfrm>
              <a:off x="7239000" y="1752600"/>
              <a:ext cx="5257800" cy="4724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533" name="Text Box 9"/>
            <p:cNvSpPr txBox="1">
              <a:spLocks noChangeArrowheads="1"/>
            </p:cNvSpPr>
            <p:nvPr/>
          </p:nvSpPr>
          <p:spPr bwMode="auto">
            <a:xfrm>
              <a:off x="7375525" y="5334000"/>
              <a:ext cx="329247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rgbClr val="A50021"/>
                  </a:solidFill>
                </a:rPr>
                <a:t>Δ Gº -7.3 kcal/mol/bond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5922963" y="6781800"/>
            <a:ext cx="2362200" cy="76200"/>
          </a:xfrm>
          <a:prstGeom prst="rect">
            <a:avLst/>
          </a:prstGeom>
          <a:gradFill rotWithShape="0">
            <a:gsLst>
              <a:gs pos="0">
                <a:srgbClr val="66FFFF"/>
              </a:gs>
              <a:gs pos="100000">
                <a:srgbClr val="99CCFF"/>
              </a:gs>
            </a:gsLst>
            <a:path path="rect">
              <a:fillToRect r="100000" b="10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3555" name="Picture 10" descr="C:\My Documents\My Pictures\06_00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9144000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2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153400" cy="1524000"/>
          </a:xfrm>
          <a:solidFill>
            <a:schemeClr val="bg1"/>
          </a:solidFill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Oxidation-Reduction in Metabolism</a:t>
            </a:r>
          </a:p>
        </p:txBody>
      </p:sp>
      <p:sp>
        <p:nvSpPr>
          <p:cNvPr id="23557" name="Text Box 15"/>
          <p:cNvSpPr txBox="1">
            <a:spLocks noChangeArrowheads="1"/>
          </p:cNvSpPr>
          <p:nvPr/>
        </p:nvSpPr>
        <p:spPr bwMode="auto">
          <a:xfrm>
            <a:off x="379413" y="2128838"/>
            <a:ext cx="3582987" cy="46196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FF0000"/>
                </a:solidFill>
              </a:rPr>
              <a:t>E-rich compounds e.g.,</a:t>
            </a:r>
          </a:p>
        </p:txBody>
      </p:sp>
      <p:sp>
        <p:nvSpPr>
          <p:cNvPr id="23558" name="Text Box 16"/>
          <p:cNvSpPr txBox="1">
            <a:spLocks noChangeArrowheads="1"/>
          </p:cNvSpPr>
          <p:nvPr/>
        </p:nvSpPr>
        <p:spPr bwMode="auto">
          <a:xfrm>
            <a:off x="2574925" y="3038475"/>
            <a:ext cx="1841500" cy="5238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FF0000"/>
                </a:solidFill>
              </a:rPr>
              <a:t>Oxidation</a:t>
            </a:r>
          </a:p>
        </p:txBody>
      </p:sp>
      <p:sp>
        <p:nvSpPr>
          <p:cNvPr id="23559" name="Text Box 17"/>
          <p:cNvSpPr txBox="1">
            <a:spLocks noChangeArrowheads="1"/>
          </p:cNvSpPr>
          <p:nvPr/>
        </p:nvSpPr>
        <p:spPr bwMode="auto">
          <a:xfrm>
            <a:off x="5867400" y="2444750"/>
            <a:ext cx="3127375" cy="90805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sz="2400" b="1">
                <a:solidFill>
                  <a:srgbClr val="FF0000"/>
                </a:solidFill>
              </a:rPr>
              <a:t>E-rich </a:t>
            </a:r>
          </a:p>
          <a:p>
            <a:pPr algn="ctr" eaLnBrk="1" hangingPunct="1"/>
            <a:r>
              <a:rPr lang="en-US" sz="2400" b="1">
                <a:solidFill>
                  <a:srgbClr val="FF0000"/>
                </a:solidFill>
              </a:rPr>
              <a:t>reduced coenzymes</a:t>
            </a:r>
          </a:p>
        </p:txBody>
      </p:sp>
      <p:sp>
        <p:nvSpPr>
          <p:cNvPr id="23560" name="Text Box 18"/>
          <p:cNvSpPr txBox="1">
            <a:spLocks noChangeArrowheads="1"/>
          </p:cNvSpPr>
          <p:nvPr/>
        </p:nvSpPr>
        <p:spPr bwMode="auto">
          <a:xfrm>
            <a:off x="2057400" y="5248275"/>
            <a:ext cx="914400" cy="51911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FF0000"/>
                </a:solidFill>
              </a:rPr>
              <a:t>ETC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924800" cy="990600"/>
          </a:xfrm>
          <a:solidFill>
            <a:schemeClr val="bg1"/>
          </a:solidFill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accent5"/>
                </a:solidFill>
                <a:latin typeface="Arial" pitchFamily="34" charset="0"/>
                <a:ea typeface="+mj-ea"/>
                <a:cs typeface="Arial" pitchFamily="34" charset="0"/>
              </a:rPr>
              <a:t>Oxidation/Reduction</a:t>
            </a:r>
            <a:endParaRPr lang="en-US" sz="4400" baseline="30000" dirty="0" smtClean="0">
              <a:solidFill>
                <a:schemeClr val="accent5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4579" name="Text Box 9"/>
          <p:cNvSpPr txBox="1">
            <a:spLocks noChangeArrowheads="1"/>
          </p:cNvSpPr>
          <p:nvPr/>
        </p:nvSpPr>
        <p:spPr bwMode="auto">
          <a:xfrm>
            <a:off x="1127125" y="1897063"/>
            <a:ext cx="7178675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600" b="1">
                <a:solidFill>
                  <a:schemeClr val="accent2"/>
                </a:solidFill>
              </a:rPr>
              <a:t>Oxidation:</a:t>
            </a:r>
          </a:p>
          <a:p>
            <a:pPr eaLnBrk="1" hangingPunct="1"/>
            <a:r>
              <a:rPr lang="en-US" sz="3600" b="1">
                <a:solidFill>
                  <a:schemeClr val="accent2"/>
                </a:solidFill>
              </a:rPr>
              <a:t>	</a:t>
            </a:r>
            <a:r>
              <a:rPr lang="en-US" sz="3600" b="1">
                <a:solidFill>
                  <a:srgbClr val="A50021"/>
                </a:solidFill>
              </a:rPr>
              <a:t>Loss of hydrogen</a:t>
            </a:r>
          </a:p>
          <a:p>
            <a:pPr eaLnBrk="1" hangingPunct="1"/>
            <a:r>
              <a:rPr lang="en-US" sz="3600" b="1">
                <a:solidFill>
                  <a:srgbClr val="A50021"/>
                </a:solidFill>
              </a:rPr>
              <a:t>	Loss of electrons</a:t>
            </a:r>
          </a:p>
          <a:p>
            <a:pPr eaLnBrk="1" hangingPunct="1"/>
            <a:endParaRPr lang="en-US" sz="3600" b="1">
              <a:solidFill>
                <a:schemeClr val="accent2"/>
              </a:solidFill>
            </a:endParaRPr>
          </a:p>
          <a:p>
            <a:pPr eaLnBrk="1" hangingPunct="1"/>
            <a:r>
              <a:rPr lang="en-US" sz="3600" b="1">
                <a:solidFill>
                  <a:schemeClr val="accent2"/>
                </a:solidFill>
              </a:rPr>
              <a:t>Reduction:</a:t>
            </a:r>
          </a:p>
          <a:p>
            <a:pPr eaLnBrk="1" hangingPunct="1"/>
            <a:r>
              <a:rPr lang="en-US" sz="3600" b="1">
                <a:solidFill>
                  <a:schemeClr val="accent2"/>
                </a:solidFill>
              </a:rPr>
              <a:t>	</a:t>
            </a:r>
            <a:r>
              <a:rPr lang="en-US" sz="3600" b="1">
                <a:solidFill>
                  <a:srgbClr val="800080"/>
                </a:solidFill>
              </a:rPr>
              <a:t>Gain of hydrogen</a:t>
            </a:r>
          </a:p>
          <a:p>
            <a:pPr eaLnBrk="1" hangingPunct="1"/>
            <a:r>
              <a:rPr lang="en-US" sz="3600" b="1">
                <a:solidFill>
                  <a:srgbClr val="800080"/>
                </a:solidFill>
              </a:rPr>
              <a:t>	Gain of electrons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924800" cy="990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NAD</a:t>
            </a:r>
            <a:r>
              <a:rPr lang="en-US" sz="4400" baseline="3000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+</a:t>
            </a:r>
            <a:r>
              <a:rPr lang="en-US" sz="440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/ NADH</a:t>
            </a:r>
            <a:endParaRPr lang="en-US" sz="4400" baseline="30000" smtClean="0">
              <a:solidFill>
                <a:schemeClr val="tx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25603" name="Picture 5" descr="C:\My Documents\My Pictures\28_0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33" t="3918" r="14999" b="16408"/>
          <a:stretch>
            <a:fillRect/>
          </a:stretch>
        </p:blipFill>
        <p:spPr bwMode="auto">
          <a:xfrm>
            <a:off x="2514600" y="1219200"/>
            <a:ext cx="43434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1"/>
          <p:cNvSpPr>
            <a:spLocks noGrp="1"/>
          </p:cNvSpPr>
          <p:nvPr>
            <p:ph idx="1"/>
          </p:nvPr>
        </p:nvSpPr>
        <p:spPr>
          <a:xfrm>
            <a:off x="304800" y="1633538"/>
            <a:ext cx="8686800" cy="4081462"/>
          </a:xfrm>
        </p:spPr>
        <p:txBody>
          <a:bodyPr/>
          <a:lstStyle/>
          <a:p>
            <a:pPr eaLnBrk="1" hangingPunct="1">
              <a:spcAft>
                <a:spcPts val="2400"/>
              </a:spcAft>
              <a:buClr>
                <a:srgbClr val="C00000"/>
              </a:buClr>
              <a:buSzPct val="100000"/>
            </a:pPr>
            <a:r>
              <a:rPr lang="en-US" sz="3200" b="1">
                <a:latin typeface="Lucida Sans Unicode" charset="0"/>
              </a:rPr>
              <a:t>Understand the concept of metabolic pathway</a:t>
            </a:r>
            <a:endParaRPr lang="en-US" sz="3200">
              <a:latin typeface="Lucida Sans Unicode" charset="0"/>
            </a:endParaRPr>
          </a:p>
          <a:p>
            <a:pPr eaLnBrk="1" hangingPunct="1">
              <a:spcAft>
                <a:spcPts val="2400"/>
              </a:spcAft>
              <a:buClr>
                <a:srgbClr val="C00000"/>
              </a:buClr>
              <a:buSzPct val="100000"/>
            </a:pPr>
            <a:r>
              <a:rPr lang="en-US" sz="3200" b="1">
                <a:latin typeface="Lucida Sans Unicode" charset="0"/>
              </a:rPr>
              <a:t>Identify types &amp; characters of metabolic pathways- anabolic and catabolic</a:t>
            </a:r>
            <a:endParaRPr lang="en-US" sz="3200">
              <a:latin typeface="Lucida Sans Unicode" charset="0"/>
            </a:endParaRPr>
          </a:p>
          <a:p>
            <a:pPr eaLnBrk="1" hangingPunct="1">
              <a:spcAft>
                <a:spcPts val="1800"/>
              </a:spcAft>
              <a:buClr>
                <a:srgbClr val="C00000"/>
              </a:buClr>
              <a:buSzPct val="100000"/>
            </a:pPr>
            <a:r>
              <a:rPr lang="en-US" sz="3200" b="1">
                <a:latin typeface="Lucida Sans Unicode" charset="0"/>
              </a:rPr>
              <a:t>Identify ATP as the energy currency of cells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  <a:effectLst/>
                <a:ea typeface="+mj-ea"/>
              </a:rPr>
              <a:t>Objectives</a:t>
            </a:r>
            <a:endParaRPr lang="en-US" dirty="0">
              <a:solidFill>
                <a:schemeClr val="tx1"/>
              </a:solidFill>
              <a:effectLst/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82000" cy="990600"/>
          </a:xfrm>
          <a:solidFill>
            <a:schemeClr val="bg1"/>
          </a:solidFill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A50021"/>
                </a:solidFill>
                <a:latin typeface="Impact" pitchFamily="42" charset="0"/>
                <a:ea typeface="+mj-ea"/>
              </a:rPr>
              <a:t>Regulation of Metabolism</a:t>
            </a:r>
            <a:endParaRPr lang="en-US" sz="4000" baseline="30000" dirty="0" smtClean="0">
              <a:solidFill>
                <a:srgbClr val="A50021"/>
              </a:solidFill>
              <a:latin typeface="Impact" pitchFamily="42" charset="0"/>
              <a:ea typeface="+mj-ea"/>
            </a:endParaRPr>
          </a:p>
        </p:txBody>
      </p:sp>
      <p:sp>
        <p:nvSpPr>
          <p:cNvPr id="26627" name="Text Box 8"/>
          <p:cNvSpPr txBox="1">
            <a:spLocks noChangeArrowheads="1"/>
          </p:cNvSpPr>
          <p:nvPr/>
        </p:nvSpPr>
        <p:spPr bwMode="auto">
          <a:xfrm>
            <a:off x="1203325" y="1524000"/>
            <a:ext cx="7594600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b="1">
                <a:solidFill>
                  <a:schemeClr val="accent2"/>
                </a:solidFill>
              </a:rPr>
              <a:t>Intracellular signals:</a:t>
            </a:r>
          </a:p>
          <a:p>
            <a:pPr eaLnBrk="1" hangingPunct="1"/>
            <a:r>
              <a:rPr lang="en-US" sz="3200" b="1"/>
              <a:t>	</a:t>
            </a:r>
            <a:r>
              <a:rPr lang="en-US" sz="3200" b="1">
                <a:solidFill>
                  <a:srgbClr val="A50021"/>
                </a:solidFill>
              </a:rPr>
              <a:t>Substrate availability</a:t>
            </a:r>
          </a:p>
          <a:p>
            <a:pPr eaLnBrk="1" hangingPunct="1"/>
            <a:r>
              <a:rPr lang="en-US" sz="3200" b="1">
                <a:solidFill>
                  <a:srgbClr val="A50021"/>
                </a:solidFill>
              </a:rPr>
              <a:t>	Product inhibition</a:t>
            </a:r>
          </a:p>
          <a:p>
            <a:pPr eaLnBrk="1" hangingPunct="1">
              <a:spcAft>
                <a:spcPts val="1200"/>
              </a:spcAft>
            </a:pPr>
            <a:r>
              <a:rPr lang="en-US" sz="3200" b="1">
                <a:solidFill>
                  <a:srgbClr val="A50021"/>
                </a:solidFill>
              </a:rPr>
              <a:t>	Allosteric activators</a:t>
            </a:r>
          </a:p>
          <a:p>
            <a:pPr eaLnBrk="1" hangingPunct="1"/>
            <a:r>
              <a:rPr lang="en-US" sz="3200" b="1">
                <a:solidFill>
                  <a:schemeClr val="accent2"/>
                </a:solidFill>
              </a:rPr>
              <a:t>Intercellular communications:</a:t>
            </a:r>
            <a:endParaRPr lang="en-US" sz="3200" b="1">
              <a:solidFill>
                <a:srgbClr val="A50021"/>
              </a:solidFill>
            </a:endParaRPr>
          </a:p>
          <a:p>
            <a:pPr eaLnBrk="1" hangingPunct="1"/>
            <a:r>
              <a:rPr lang="en-US" sz="3200" b="1">
                <a:solidFill>
                  <a:srgbClr val="A50021"/>
                </a:solidFill>
              </a:rPr>
              <a:t>	Chemical signaling (hormones):</a:t>
            </a:r>
          </a:p>
          <a:p>
            <a:pPr eaLnBrk="1" hangingPunct="1"/>
            <a:r>
              <a:rPr lang="en-US" sz="3200" b="1"/>
              <a:t>		</a:t>
            </a:r>
            <a:r>
              <a:rPr lang="en-US" sz="3200" b="1">
                <a:solidFill>
                  <a:schemeClr val="accent2"/>
                </a:solidFill>
              </a:rPr>
              <a:t>Second messenger</a:t>
            </a:r>
          </a:p>
          <a:p>
            <a:pPr eaLnBrk="1" hangingPunct="1"/>
            <a:r>
              <a:rPr lang="en-US" sz="3200" b="1"/>
              <a:t>			</a:t>
            </a:r>
            <a:r>
              <a:rPr lang="en-US" sz="3200" b="1">
                <a:solidFill>
                  <a:srgbClr val="800080"/>
                </a:solidFill>
              </a:rPr>
              <a:t>cAMP, cGMP</a:t>
            </a:r>
          </a:p>
          <a:p>
            <a:pPr eaLnBrk="1" hangingPunct="1"/>
            <a:r>
              <a:rPr lang="en-US" sz="3200" b="1">
                <a:solidFill>
                  <a:srgbClr val="800080"/>
                </a:solidFill>
              </a:rPr>
              <a:t>			Ca/phosphatidylinositol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ts val="1800"/>
              </a:spcAft>
              <a:buClr>
                <a:srgbClr val="C00000"/>
              </a:buClr>
              <a:buSzPct val="100000"/>
              <a:buFont typeface="Wingdings 3" pitchFamily="18" charset="2"/>
              <a:buChar char=""/>
              <a:defRPr/>
            </a:pPr>
            <a:r>
              <a:rPr lang="en-US" sz="3200" b="1" dirty="0" smtClean="0">
                <a:ea typeface="+mn-ea"/>
              </a:rPr>
              <a:t>Carbohydrates &amp; lipids </a:t>
            </a:r>
            <a:r>
              <a:rPr lang="en-US" sz="3200" b="1" dirty="0" smtClean="0">
                <a:solidFill>
                  <a:srgbClr val="C00000"/>
                </a:solidFill>
                <a:ea typeface="+mn-ea"/>
              </a:rPr>
              <a:t>(mainly) </a:t>
            </a:r>
            <a:r>
              <a:rPr lang="en-US" sz="3200" b="1" dirty="0" smtClean="0">
                <a:ea typeface="+mn-ea"/>
              </a:rPr>
              <a:t>and proteins </a:t>
            </a:r>
            <a:r>
              <a:rPr lang="en-US" sz="3200" b="1" dirty="0" smtClean="0">
                <a:solidFill>
                  <a:srgbClr val="C00000"/>
                </a:solidFill>
                <a:ea typeface="+mn-ea"/>
              </a:rPr>
              <a:t>(little extent) </a:t>
            </a:r>
            <a:r>
              <a:rPr lang="en-US" sz="3200" b="1" dirty="0" smtClean="0">
                <a:ea typeface="+mn-ea"/>
              </a:rPr>
              <a:t>are used for energy production</a:t>
            </a:r>
          </a:p>
          <a:p>
            <a:pPr eaLnBrk="1" hangingPunct="1">
              <a:spcAft>
                <a:spcPts val="1800"/>
              </a:spcAft>
              <a:buClr>
                <a:srgbClr val="C00000"/>
              </a:buClr>
              <a:buSzPct val="100000"/>
              <a:buFont typeface="Wingdings 3" pitchFamily="18" charset="2"/>
              <a:buChar char=""/>
              <a:defRPr/>
            </a:pPr>
            <a:r>
              <a:rPr lang="en-US" sz="3200" b="1" dirty="0" smtClean="0">
                <a:ea typeface="+mn-ea"/>
              </a:rPr>
              <a:t>These are- </a:t>
            </a:r>
            <a:r>
              <a:rPr lang="en-US" sz="3200" b="1" dirty="0" smtClean="0">
                <a:solidFill>
                  <a:schemeClr val="accent5"/>
                </a:solidFill>
                <a:ea typeface="+mn-ea"/>
              </a:rPr>
              <a:t>glucose, fatty acids and amino acids</a:t>
            </a:r>
          </a:p>
          <a:p>
            <a:pPr eaLnBrk="1" hangingPunct="1">
              <a:spcAft>
                <a:spcPts val="1800"/>
              </a:spcAft>
              <a:buClr>
                <a:srgbClr val="C00000"/>
              </a:buClr>
              <a:buSzPct val="100000"/>
              <a:buFont typeface="Wingdings 3" pitchFamily="18" charset="2"/>
              <a:buChar char=""/>
              <a:defRPr/>
            </a:pPr>
            <a:r>
              <a:rPr lang="en-US" sz="3200" b="1" dirty="0" smtClean="0">
                <a:solidFill>
                  <a:schemeClr val="accent5"/>
                </a:solidFill>
                <a:ea typeface="+mn-ea"/>
              </a:rPr>
              <a:t>Glucose</a:t>
            </a:r>
            <a:r>
              <a:rPr lang="en-US" sz="3200" b="1" dirty="0" smtClean="0">
                <a:ea typeface="+mn-ea"/>
              </a:rPr>
              <a:t> is the major metabolic fuel of most tissues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ea typeface="+mj-ea"/>
              </a:rPr>
              <a:t> Metabolic Fuel</a:t>
            </a:r>
            <a:endParaRPr lang="en-US" sz="44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1"/>
          <p:cNvSpPr>
            <a:spLocks noGrp="1"/>
          </p:cNvSpPr>
          <p:nvPr>
            <p:ph idx="1"/>
          </p:nvPr>
        </p:nvSpPr>
        <p:spPr>
          <a:xfrm>
            <a:off x="457200" y="1646238"/>
            <a:ext cx="8229600" cy="4525962"/>
          </a:xfrm>
        </p:spPr>
        <p:txBody>
          <a:bodyPr/>
          <a:lstStyle/>
          <a:p>
            <a:pPr eaLnBrk="1" hangingPunct="1"/>
            <a:r>
              <a:rPr lang="en-US" sz="3600" b="1">
                <a:latin typeface="Lucida Sans Unicode" charset="0"/>
              </a:rPr>
              <a:t>Metabolism is the sum of all biochemical pathways that occur inside the cells.</a:t>
            </a:r>
          </a:p>
          <a:p>
            <a:pPr eaLnBrk="1" hangingPunct="1"/>
            <a:endParaRPr lang="en-US" sz="3600" b="1">
              <a:latin typeface="Lucida Sans Unicode" charset="0"/>
            </a:endParaRPr>
          </a:p>
          <a:p>
            <a:pPr eaLnBrk="1" hangingPunct="1"/>
            <a:r>
              <a:rPr lang="en-US" sz="3600" b="1">
                <a:latin typeface="Lucida Sans Unicode" charset="0"/>
              </a:rPr>
              <a:t>A metabolic pathway is a multistep sequences of enzyme-catalyzed reactions.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solidFill>
                  <a:srgbClr val="C00000"/>
                </a:solidFill>
                <a:effectLst/>
                <a:latin typeface="Arial" pitchFamily="34" charset="0"/>
                <a:ea typeface="+mj-ea"/>
                <a:cs typeface="Arial" pitchFamily="34" charset="0"/>
              </a:rPr>
              <a:t>Take Home Message-1</a:t>
            </a:r>
            <a:endParaRPr lang="en-US" sz="4400" dirty="0">
              <a:solidFill>
                <a:srgbClr val="C00000"/>
              </a:solidFill>
              <a:effectLst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eaLnBrk="1" hangingPunct="1">
              <a:spcAft>
                <a:spcPts val="1800"/>
              </a:spcAft>
              <a:buClr>
                <a:srgbClr val="C00000"/>
              </a:buClr>
              <a:buSzPct val="100000"/>
            </a:pPr>
            <a:r>
              <a:rPr lang="en-US" sz="3200" b="1">
                <a:latin typeface="Lucida Sans Unicode" charset="0"/>
              </a:rPr>
              <a:t>Catabolism is a convergent process that provides energy to cells in the form of ATP.</a:t>
            </a:r>
          </a:p>
          <a:p>
            <a:pPr eaLnBrk="1" hangingPunct="1">
              <a:spcAft>
                <a:spcPts val="1800"/>
              </a:spcAft>
              <a:buClr>
                <a:srgbClr val="C00000"/>
              </a:buClr>
              <a:buSzPct val="100000"/>
            </a:pPr>
            <a:r>
              <a:rPr lang="en-US" sz="3200" b="1">
                <a:latin typeface="Lucida Sans Unicode" charset="0"/>
              </a:rPr>
              <a:t>Anabolism is a divergent process that consumes energy for the synthesis of complex molecules.</a:t>
            </a:r>
          </a:p>
          <a:p>
            <a:pPr eaLnBrk="1" hangingPunct="1">
              <a:spcAft>
                <a:spcPts val="1800"/>
              </a:spcAft>
              <a:buClr>
                <a:srgbClr val="C00000"/>
              </a:buClr>
              <a:buSzPct val="100000"/>
            </a:pPr>
            <a:r>
              <a:rPr lang="en-US" sz="3200" b="1">
                <a:latin typeface="Lucida Sans Unicode" charset="0"/>
              </a:rPr>
              <a:t>Metabolic pathways are tightly regulated and highly integrated.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solidFill>
                  <a:srgbClr val="C00000"/>
                </a:solidFill>
                <a:effectLst/>
                <a:latin typeface="Arial" pitchFamily="34" charset="0"/>
                <a:ea typeface="+mj-ea"/>
                <a:cs typeface="Arial" pitchFamily="34" charset="0"/>
              </a:rPr>
              <a:t>Take Home Message-2</a:t>
            </a:r>
            <a:endParaRPr lang="en-US" sz="4400" dirty="0">
              <a:solidFill>
                <a:srgbClr val="C00000"/>
              </a:solidFill>
              <a:effectLst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458200" cy="4525962"/>
          </a:xfrm>
        </p:spPr>
        <p:txBody>
          <a:bodyPr/>
          <a:lstStyle/>
          <a:p>
            <a:pPr eaLnBrk="1" hangingPunct="1">
              <a:buClr>
                <a:srgbClr val="C00000"/>
              </a:buClr>
              <a:buSzPct val="100000"/>
            </a:pPr>
            <a:r>
              <a:rPr lang="en-US" sz="3200" b="1">
                <a:latin typeface="Lucida Sans Unicode" charset="0"/>
              </a:rPr>
              <a:t>ATP is the energy currency of the cells</a:t>
            </a:r>
          </a:p>
          <a:p>
            <a:pPr eaLnBrk="1" hangingPunct="1">
              <a:buClr>
                <a:srgbClr val="C00000"/>
              </a:buClr>
              <a:buSzPct val="100000"/>
              <a:buFont typeface="Wingdings 3" charset="0"/>
              <a:buNone/>
            </a:pPr>
            <a:endParaRPr lang="en-US" sz="3200" b="1">
              <a:latin typeface="Lucida Sans Unicode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solidFill>
                  <a:srgbClr val="C00000"/>
                </a:solidFill>
                <a:effectLst/>
                <a:latin typeface="Arial" pitchFamily="34" charset="0"/>
                <a:ea typeface="+mj-ea"/>
                <a:cs typeface="Arial" pitchFamily="34" charset="0"/>
              </a:rPr>
              <a:t>Take Home Message-3</a:t>
            </a:r>
            <a:endParaRPr lang="en-US" sz="4400" dirty="0">
              <a:solidFill>
                <a:srgbClr val="C00000"/>
              </a:solidFill>
              <a:effectLst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924800" cy="914400"/>
          </a:xfrm>
          <a:solidFill>
            <a:schemeClr val="bg1"/>
          </a:solidFill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A50021"/>
                </a:solidFill>
                <a:latin typeface="Impact" pitchFamily="42" charset="0"/>
                <a:ea typeface="+mj-ea"/>
              </a:rPr>
              <a:t>Electron Transport Chain (ETC)</a:t>
            </a:r>
          </a:p>
        </p:txBody>
      </p:sp>
      <p:pic>
        <p:nvPicPr>
          <p:cNvPr id="32772" name="Picture 10" descr="C:\My Documents\My Pictures\06_008.jpg"/>
          <p:cNvPicPr>
            <a:picLocks noChangeAspect="1" noChangeArrowheads="1"/>
          </p:cNvPicPr>
          <p:nvPr/>
        </p:nvPicPr>
        <p:blipFill>
          <a:blip r:embed="rId2"/>
          <a:srcRect l="3333" t="3590" r="2500" b="36923"/>
          <a:stretch>
            <a:fillRect/>
          </a:stretch>
        </p:blipFill>
        <p:spPr bwMode="auto">
          <a:xfrm>
            <a:off x="304800" y="1155700"/>
            <a:ext cx="8610600" cy="4419600"/>
          </a:xfrm>
          <a:prstGeom prst="rect">
            <a:avLst/>
          </a:prstGeom>
          <a:gradFill rotWithShape="0">
            <a:gsLst>
              <a:gs pos="0">
                <a:srgbClr val="66FFFF"/>
              </a:gs>
              <a:gs pos="100000">
                <a:srgbClr val="99CCFF"/>
              </a:gs>
            </a:gsLst>
            <a:path path="rect">
              <a:fillToRect r="100000" b="100000"/>
            </a:path>
          </a:gradFill>
          <a:ln w="38100">
            <a:solidFill>
              <a:schemeClr val="accent5"/>
            </a:solidFill>
            <a:miter lim="800000"/>
            <a:headEnd/>
            <a:tailEnd/>
          </a:ln>
        </p:spPr>
      </p:pic>
      <p:sp>
        <p:nvSpPr>
          <p:cNvPr id="31748" name="Text Box 15"/>
          <p:cNvSpPr txBox="1">
            <a:spLocks noChangeArrowheads="1"/>
          </p:cNvSpPr>
          <p:nvPr/>
        </p:nvSpPr>
        <p:spPr bwMode="auto">
          <a:xfrm rot="-1554688">
            <a:off x="4357688" y="1841500"/>
            <a:ext cx="3719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A50021"/>
                </a:solidFill>
              </a:rPr>
              <a:t>Non-protein mobile carrier</a:t>
            </a:r>
          </a:p>
        </p:txBody>
      </p:sp>
      <p:sp>
        <p:nvSpPr>
          <p:cNvPr id="31749" name="AutoShape 16"/>
          <p:cNvSpPr>
            <a:spLocks noChangeArrowheads="1"/>
          </p:cNvSpPr>
          <p:nvPr/>
        </p:nvSpPr>
        <p:spPr bwMode="auto">
          <a:xfrm rot="-4041530">
            <a:off x="4114800" y="2908300"/>
            <a:ext cx="457200" cy="304800"/>
          </a:xfrm>
          <a:prstGeom prst="leftArrowCallout">
            <a:avLst>
              <a:gd name="adj1" fmla="val 25000"/>
              <a:gd name="adj2" fmla="val 12500"/>
              <a:gd name="adj3" fmla="val 25000"/>
              <a:gd name="adj4" fmla="val 66667"/>
            </a:avLst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Text Box 18"/>
          <p:cNvSpPr txBox="1">
            <a:spLocks noChangeArrowheads="1"/>
          </p:cNvSpPr>
          <p:nvPr/>
        </p:nvSpPr>
        <p:spPr bwMode="auto">
          <a:xfrm>
            <a:off x="735013" y="5715000"/>
            <a:ext cx="76041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b="1">
                <a:solidFill>
                  <a:srgbClr val="A50021"/>
                </a:solidFill>
              </a:rPr>
              <a:t>Electron transport and ATP synthesis are tightly coupled processes</a:t>
            </a:r>
          </a:p>
        </p:txBody>
      </p:sp>
      <p:sp>
        <p:nvSpPr>
          <p:cNvPr id="12" name="TextBox 11"/>
          <p:cNvSpPr txBox="1"/>
          <p:nvPr/>
        </p:nvSpPr>
        <p:spPr>
          <a:xfrm rot="19673161">
            <a:off x="-142875" y="1497013"/>
            <a:ext cx="3160713" cy="369887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accent5"/>
                </a:solidFill>
                <a:ea typeface="+mn-ea"/>
              </a:rPr>
              <a:t>Figure For Illustration only</a:t>
            </a:r>
            <a:endParaRPr lang="en-US" b="1" dirty="0">
              <a:solidFill>
                <a:schemeClr val="accent5"/>
              </a:solidFill>
              <a:ea typeface="+mn-ea"/>
            </a:endParaRPr>
          </a:p>
        </p:txBody>
      </p:sp>
      <p:sp>
        <p:nvSpPr>
          <p:cNvPr id="31752" name="TextBox 12"/>
          <p:cNvSpPr txBox="1">
            <a:spLocks noChangeArrowheads="1"/>
          </p:cNvSpPr>
          <p:nvPr/>
        </p:nvSpPr>
        <p:spPr bwMode="auto">
          <a:xfrm>
            <a:off x="4267200" y="5205413"/>
            <a:ext cx="27574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C00000"/>
                </a:solidFill>
              </a:rPr>
              <a:t>Sites for ATP Synthesis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rot="10800000" flipV="1">
            <a:off x="6248400" y="4584700"/>
            <a:ext cx="914400" cy="609600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5334000" y="4889500"/>
            <a:ext cx="609600" cy="0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200400" y="3822700"/>
            <a:ext cx="1828800" cy="1371600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481138"/>
            <a:ext cx="8458200" cy="4525962"/>
          </a:xfrm>
        </p:spPr>
        <p:txBody>
          <a:bodyPr/>
          <a:lstStyle/>
          <a:p>
            <a:pPr eaLnBrk="1" hangingPunct="1">
              <a:spcAft>
                <a:spcPts val="2400"/>
              </a:spcAft>
              <a:buClr>
                <a:srgbClr val="C00000"/>
              </a:buClr>
              <a:buSzPct val="100000"/>
            </a:pPr>
            <a:r>
              <a:rPr lang="en-US" sz="3200" b="1">
                <a:latin typeface="Lucida Sans Unicode" charset="0"/>
              </a:rPr>
              <a:t>All the chemical reactions taking place inside a cell are collectively known as </a:t>
            </a:r>
            <a:r>
              <a:rPr lang="en-US" sz="3200" b="1">
                <a:solidFill>
                  <a:srgbClr val="002060"/>
                </a:solidFill>
                <a:latin typeface="Lucida Sans Unicode" charset="0"/>
              </a:rPr>
              <a:t>METABOLISM</a:t>
            </a:r>
          </a:p>
          <a:p>
            <a:pPr eaLnBrk="1" hangingPunct="1">
              <a:buClr>
                <a:srgbClr val="C00000"/>
              </a:buClr>
              <a:buSzPct val="100000"/>
            </a:pPr>
            <a:r>
              <a:rPr lang="en-US" sz="3200" b="1">
                <a:latin typeface="Lucida Sans Unicode" charset="0"/>
              </a:rPr>
              <a:t>Metabolism consists of:</a:t>
            </a:r>
          </a:p>
          <a:p>
            <a:pPr eaLnBrk="1" hangingPunct="1">
              <a:buClr>
                <a:srgbClr val="C00000"/>
              </a:buClr>
              <a:buSzPct val="100000"/>
              <a:buFont typeface="Wingdings 3" charset="0"/>
              <a:buNone/>
            </a:pPr>
            <a:r>
              <a:rPr lang="en-US" sz="3200" b="1">
                <a:latin typeface="Lucida Sans Unicode" charset="0"/>
              </a:rPr>
              <a:t>	energy consuming </a:t>
            </a:r>
            <a:r>
              <a:rPr lang="en-US" sz="3200" b="1">
                <a:solidFill>
                  <a:srgbClr val="002060"/>
                </a:solidFill>
                <a:latin typeface="Lucida Sans Unicode" charset="0"/>
              </a:rPr>
              <a:t>(anabolic) </a:t>
            </a:r>
            <a:r>
              <a:rPr lang="en-US" sz="3200" b="1">
                <a:latin typeface="Lucida Sans Unicode" charset="0"/>
              </a:rPr>
              <a:t>pathways</a:t>
            </a:r>
          </a:p>
          <a:p>
            <a:pPr eaLnBrk="1" hangingPunct="1">
              <a:buClr>
                <a:srgbClr val="C00000"/>
              </a:buClr>
              <a:buSzPct val="100000"/>
              <a:buFont typeface="Wingdings 3" charset="0"/>
              <a:buNone/>
            </a:pPr>
            <a:endParaRPr lang="en-US" sz="3200" b="1">
              <a:latin typeface="Lucida Sans Unicode" charset="0"/>
            </a:endParaRPr>
          </a:p>
          <a:p>
            <a:pPr eaLnBrk="1" hangingPunct="1">
              <a:buClr>
                <a:srgbClr val="C00000"/>
              </a:buClr>
              <a:buSzPct val="100000"/>
              <a:buFont typeface="Wingdings 3" charset="0"/>
              <a:buNone/>
            </a:pPr>
            <a:r>
              <a:rPr lang="en-US" sz="3200" b="1">
                <a:latin typeface="Lucida Sans Unicode" charset="0"/>
              </a:rPr>
              <a:t>	energy producing </a:t>
            </a:r>
            <a:r>
              <a:rPr lang="en-US" sz="3200" b="1">
                <a:solidFill>
                  <a:srgbClr val="C00000"/>
                </a:solidFill>
                <a:latin typeface="Lucida Sans Unicode" charset="0"/>
              </a:rPr>
              <a:t>(catabolic) </a:t>
            </a:r>
            <a:r>
              <a:rPr lang="en-US" sz="3200" b="1">
                <a:latin typeface="Lucida Sans Unicode" charset="0"/>
              </a:rPr>
              <a:t>pathways</a:t>
            </a:r>
          </a:p>
          <a:p>
            <a:pPr eaLnBrk="1" hangingPunct="1">
              <a:buClr>
                <a:srgbClr val="C00000"/>
              </a:buClr>
              <a:buSzPct val="100000"/>
              <a:buFont typeface="Wingdings 3" charset="0"/>
              <a:buNone/>
            </a:pPr>
            <a:endParaRPr lang="en-US" sz="3200" b="1">
              <a:latin typeface="Lucida Sans Unicode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tx1"/>
                </a:solidFill>
                <a:effectLst/>
                <a:latin typeface="Arial" pitchFamily="34" charset="0"/>
                <a:ea typeface="+mj-ea"/>
                <a:cs typeface="Arial" pitchFamily="34" charset="0"/>
              </a:rPr>
              <a:t>Metabolism</a:t>
            </a:r>
            <a:endParaRPr lang="en-US" sz="4400" dirty="0">
              <a:solidFill>
                <a:schemeClr val="tx1"/>
              </a:solidFill>
              <a:effectLst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077200" cy="13716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tx1"/>
                </a:solidFill>
                <a:effectLst/>
                <a:latin typeface="Arial" pitchFamily="34" charset="0"/>
                <a:ea typeface="+mj-ea"/>
                <a:cs typeface="Arial" pitchFamily="34" charset="0"/>
              </a:rPr>
              <a:t>Pathway </a:t>
            </a:r>
            <a:r>
              <a:rPr lang="en-US" sz="4400" dirty="0" smtClean="0">
                <a:solidFill>
                  <a:srgbClr val="C00000"/>
                </a:solidFill>
                <a:effectLst/>
                <a:latin typeface="Arial" pitchFamily="34" charset="0"/>
                <a:ea typeface="+mj-ea"/>
                <a:cs typeface="Arial" pitchFamily="34" charset="0"/>
              </a:rPr>
              <a:t>Vs</a:t>
            </a:r>
            <a:r>
              <a:rPr lang="en-US" sz="4400" dirty="0" smtClean="0">
                <a:solidFill>
                  <a:schemeClr val="tx1"/>
                </a:solidFill>
                <a:effectLst/>
                <a:latin typeface="Arial" pitchFamily="34" charset="0"/>
                <a:ea typeface="+mj-ea"/>
                <a:cs typeface="Arial" pitchFamily="34" charset="0"/>
              </a:rPr>
              <a:t> Chemical Reaction</a:t>
            </a:r>
            <a:endParaRPr lang="en-US" sz="4400" baseline="30000" dirty="0" smtClean="0">
              <a:solidFill>
                <a:schemeClr val="tx1"/>
              </a:solidFill>
              <a:effectLst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533400" y="1674813"/>
            <a:ext cx="8229600" cy="435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600"/>
              </a:spcAft>
              <a:buClr>
                <a:srgbClr val="C00000"/>
              </a:buClr>
            </a:pPr>
            <a:r>
              <a:rPr lang="en-US" sz="3600" b="1"/>
              <a:t>Metabolic Pathway:</a:t>
            </a:r>
            <a:endParaRPr lang="en-US" sz="3200" b="1"/>
          </a:p>
          <a:p>
            <a:pPr eaLnBrk="1" hangingPunct="1">
              <a:spcAft>
                <a:spcPts val="1200"/>
              </a:spcAft>
              <a:buClr>
                <a:srgbClr val="C00000"/>
              </a:buClr>
              <a:buFont typeface="Wingdings" charset="0"/>
              <a:buChar char="Ø"/>
            </a:pPr>
            <a:r>
              <a:rPr lang="en-US" sz="3600" b="1"/>
              <a:t> A multi-step sequence of 	chemical reactions</a:t>
            </a:r>
          </a:p>
          <a:p>
            <a:pPr eaLnBrk="1" hangingPunct="1">
              <a:spcAft>
                <a:spcPts val="1200"/>
              </a:spcAft>
              <a:buClr>
                <a:srgbClr val="C00000"/>
              </a:buClr>
              <a:buFont typeface="Wingdings" charset="0"/>
              <a:buChar char="Ø"/>
            </a:pPr>
            <a:r>
              <a:rPr lang="en-US" sz="3600" b="1"/>
              <a:t> A product of first reaction 	becomes a substrate for second 	reaction</a:t>
            </a:r>
          </a:p>
          <a:p>
            <a:pPr eaLnBrk="1" hangingPunct="1">
              <a:buClr>
                <a:srgbClr val="C00000"/>
              </a:buClr>
              <a:buFont typeface="Wingdings" charset="0"/>
              <a:buChar char="Ø"/>
            </a:pPr>
            <a:r>
              <a:rPr lang="en-US" sz="3200" b="1">
                <a:solidFill>
                  <a:schemeClr val="accent2"/>
                </a:solidFill>
              </a:rPr>
              <a:t> </a:t>
            </a:r>
            <a:r>
              <a:rPr lang="en-US" sz="3600" b="1"/>
              <a:t>Integrated pathways: Metabolism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" descr="http://thepointeedition.lww.com/FullTextService/CT%7b06b9ee1beed59419cc706ceee9ddda6cc77b987fd7479682287ccc275ac7ca3bb38b2b3d0236d7708568555d93246333%7d/DA2C8FF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501775"/>
            <a:ext cx="6324600" cy="497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954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ea typeface="+mj-ea"/>
              </a:rPr>
              <a:t> </a:t>
            </a:r>
            <a:r>
              <a:rPr lang="en-US" sz="3200" dirty="0" err="1" smtClean="0">
                <a:ea typeface="+mj-ea"/>
              </a:rPr>
              <a:t>Glycolysis</a:t>
            </a:r>
            <a:r>
              <a:rPr lang="en-US" sz="3200" dirty="0" smtClean="0">
                <a:ea typeface="+mj-ea"/>
              </a:rPr>
              <a:t>, an example of a metabolic pathway</a:t>
            </a:r>
            <a:br>
              <a:rPr lang="en-US" sz="3200" dirty="0" smtClean="0">
                <a:ea typeface="+mj-ea"/>
              </a:rPr>
            </a:br>
            <a:endParaRPr lang="en-US" sz="3200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4953000"/>
          </a:xfrm>
        </p:spPr>
        <p:txBody>
          <a:bodyPr/>
          <a:lstStyle/>
          <a:p>
            <a:pPr eaLnBrk="1" hangingPunct="1">
              <a:buClr>
                <a:srgbClr val="C00000"/>
              </a:buClr>
              <a:buSzPct val="100000"/>
              <a:buFont typeface="Wingdings 3" charset="0"/>
              <a:buNone/>
            </a:pPr>
            <a:endParaRPr lang="en-US" sz="3600" b="1">
              <a:latin typeface="Lucida Sans Unicode" charset="0"/>
            </a:endParaRPr>
          </a:p>
          <a:p>
            <a:pPr eaLnBrk="1" hangingPunct="1">
              <a:buClr>
                <a:srgbClr val="C00000"/>
              </a:buClr>
              <a:buSzPct val="100000"/>
            </a:pPr>
            <a:r>
              <a:rPr lang="en-US" sz="3600" b="1">
                <a:latin typeface="Lucida Sans Unicode" charset="0"/>
              </a:rPr>
              <a:t>Different pathways can intersect, forming an integrated and purposeful network of chemical reactions </a:t>
            </a:r>
            <a:r>
              <a:rPr lang="ja-JP" altLang="en-US" sz="3600" b="1">
                <a:solidFill>
                  <a:srgbClr val="C00000"/>
                </a:solidFill>
                <a:latin typeface="Lucida Sans Unicode" charset="0"/>
              </a:rPr>
              <a:t>“</a:t>
            </a:r>
            <a:r>
              <a:rPr lang="en-US" sz="3600" b="1">
                <a:solidFill>
                  <a:srgbClr val="C00000"/>
                </a:solidFill>
                <a:latin typeface="Lucida Sans Unicode" charset="0"/>
              </a:rPr>
              <a:t>The Metabolic Map</a:t>
            </a:r>
            <a:r>
              <a:rPr lang="ja-JP" altLang="en-US" sz="3600" b="1">
                <a:solidFill>
                  <a:srgbClr val="C00000"/>
                </a:solidFill>
                <a:latin typeface="Lucida Sans Unicode" charset="0"/>
              </a:rPr>
              <a:t>”</a:t>
            </a:r>
            <a:endParaRPr lang="en-US" sz="3600" b="1">
              <a:solidFill>
                <a:srgbClr val="C00000"/>
              </a:solidFill>
              <a:latin typeface="Lucida Sans Unicode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tx1"/>
                </a:solidFill>
                <a:effectLst/>
                <a:latin typeface="Arial" pitchFamily="34" charset="0"/>
                <a:ea typeface="+mj-ea"/>
                <a:cs typeface="Arial" pitchFamily="34" charset="0"/>
              </a:rPr>
              <a:t>Metabolic Map</a:t>
            </a:r>
            <a:endParaRPr lang="en-US" sz="4400" dirty="0">
              <a:solidFill>
                <a:schemeClr val="tx1"/>
              </a:solidFill>
              <a:effectLst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Documents and Settings\aa\My Documents\My Pictures\DA2C8FF2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39713"/>
            <a:ext cx="7315200" cy="623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12913"/>
            <a:ext cx="8229600" cy="3621087"/>
          </a:xfrm>
        </p:spPr>
        <p:txBody>
          <a:bodyPr>
            <a:spAutoFit/>
          </a:bodyPr>
          <a:lstStyle/>
          <a:p>
            <a:pPr eaLnBrk="1" hangingPunct="1">
              <a:buClr>
                <a:srgbClr val="C00000"/>
              </a:buClr>
              <a:buSzPct val="100000"/>
            </a:pPr>
            <a:r>
              <a:rPr lang="en-US" sz="3600" b="1">
                <a:latin typeface="Lucida Sans Unicode" charset="0"/>
              </a:rPr>
              <a:t>Most pathways can be classified </a:t>
            </a:r>
          </a:p>
          <a:p>
            <a:pPr eaLnBrk="1" hangingPunct="1">
              <a:buClr>
                <a:srgbClr val="C00000"/>
              </a:buClr>
              <a:buSzPct val="100000"/>
              <a:buFont typeface="Wingdings 3" charset="0"/>
              <a:buNone/>
            </a:pPr>
            <a:r>
              <a:rPr lang="en-US" sz="3600" b="1">
                <a:latin typeface="Lucida Sans Unicode" charset="0"/>
              </a:rPr>
              <a:t>		catabolic </a:t>
            </a:r>
          </a:p>
          <a:p>
            <a:pPr eaLnBrk="1" hangingPunct="1">
              <a:buClr>
                <a:srgbClr val="C00000"/>
              </a:buClr>
              <a:buSzPct val="100000"/>
              <a:buFont typeface="Wingdings 3" charset="0"/>
              <a:buNone/>
            </a:pPr>
            <a:r>
              <a:rPr lang="en-US" sz="3600" b="1">
                <a:latin typeface="Lucida Sans Unicode" charset="0"/>
              </a:rPr>
              <a:t>		anabolic </a:t>
            </a:r>
          </a:p>
          <a:p>
            <a:pPr eaLnBrk="1" hangingPunct="1">
              <a:buClr>
                <a:srgbClr val="C00000"/>
              </a:buClr>
              <a:buSzPct val="100000"/>
              <a:buFont typeface="Wingdings 3" charset="0"/>
              <a:buNone/>
            </a:pPr>
            <a:endParaRPr lang="en-US" sz="3600" b="1">
              <a:latin typeface="Lucida Sans Unicode" charset="0"/>
            </a:endParaRPr>
          </a:p>
          <a:p>
            <a:pPr eaLnBrk="1" hangingPunct="1">
              <a:buClr>
                <a:srgbClr val="C00000"/>
              </a:buClr>
              <a:buSzPct val="100000"/>
            </a:pPr>
            <a:r>
              <a:rPr lang="en-US" sz="3600" b="1">
                <a:latin typeface="Lucida Sans Unicode" charset="0"/>
              </a:rPr>
              <a:t>Note: Pathways that regenerate a component are called cycles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Classification </a:t>
            </a:r>
            <a:endParaRPr lang="en-US" dirty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ea typeface="+mj-ea"/>
              </a:rPr>
              <a:t>Catabolic Pathways</a:t>
            </a:r>
            <a:endParaRPr lang="en-US" sz="4400" dirty="0">
              <a:ea typeface="+mj-ea"/>
            </a:endParaRPr>
          </a:p>
        </p:txBody>
      </p:sp>
      <p:pic>
        <p:nvPicPr>
          <p:cNvPr id="15363" name="Picture 1" descr="http://thepointeedition.lww.com/FullTextService/CT%7b06b9ee1beed59419cc706ceee9ddda6cc77b987fd7479682287ccc275ac7ca3bb38b2b3d0236d7708568555d93246333%7d/DA2C8FF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1600200"/>
            <a:ext cx="79629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2383</TotalTime>
  <Words>426</Words>
  <Application>Microsoft Macintosh PowerPoint</Application>
  <PresentationFormat>On-screen Show (4:3)</PresentationFormat>
  <Paragraphs>113</Paragraphs>
  <Slides>25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Lucida Sans Unicode</vt:lpstr>
      <vt:lpstr>Wingdings 3</vt:lpstr>
      <vt:lpstr>Verdana</vt:lpstr>
      <vt:lpstr>Wingdings 2</vt:lpstr>
      <vt:lpstr>Calibri</vt:lpstr>
      <vt:lpstr>Wingdings</vt:lpstr>
      <vt:lpstr>Concourse</vt:lpstr>
      <vt:lpstr>Metabolism: Anabolism and Catabolism </vt:lpstr>
      <vt:lpstr>Objectives</vt:lpstr>
      <vt:lpstr>Metabolism</vt:lpstr>
      <vt:lpstr>Pathway Vs Chemical Reaction</vt:lpstr>
      <vt:lpstr> Glycolysis, an example of a metabolic pathway </vt:lpstr>
      <vt:lpstr>Metabolic Map</vt:lpstr>
      <vt:lpstr>PowerPoint Presentation</vt:lpstr>
      <vt:lpstr>Classification </vt:lpstr>
      <vt:lpstr>Catabolic Pathways</vt:lpstr>
      <vt:lpstr>Anabolic Pathways</vt:lpstr>
      <vt:lpstr>Catabolism Vs Anabolism</vt:lpstr>
      <vt:lpstr>Comparison of catabolic and anabolic pathways</vt:lpstr>
      <vt:lpstr>Amphibolic Pathways</vt:lpstr>
      <vt:lpstr>PowerPoint Presentation</vt:lpstr>
      <vt:lpstr>Energy Currency: ATP</vt:lpstr>
      <vt:lpstr>Adenosine Triphosphate (ATP)</vt:lpstr>
      <vt:lpstr>Oxidation-Reduction in Metabolism</vt:lpstr>
      <vt:lpstr>Oxidation/Reduction</vt:lpstr>
      <vt:lpstr>NAD+/ NADH</vt:lpstr>
      <vt:lpstr>Regulation of Metabolism</vt:lpstr>
      <vt:lpstr> Metabolic Fuel</vt:lpstr>
      <vt:lpstr>Take Home Message-1</vt:lpstr>
      <vt:lpstr>Take Home Message-2</vt:lpstr>
      <vt:lpstr>Take Home Message-3</vt:lpstr>
      <vt:lpstr>Electron Transport Chain (ETC)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ddf</dc:creator>
  <cp:lastModifiedBy>User</cp:lastModifiedBy>
  <cp:revision>94</cp:revision>
  <dcterms:created xsi:type="dcterms:W3CDTF">2006-08-16T00:00:00Z</dcterms:created>
  <dcterms:modified xsi:type="dcterms:W3CDTF">2011-10-12T11:35:52Z</dcterms:modified>
</cp:coreProperties>
</file>