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8" r:id="rId2"/>
    <p:sldId id="259" r:id="rId3"/>
    <p:sldId id="277" r:id="rId4"/>
    <p:sldId id="278" r:id="rId5"/>
    <p:sldId id="286" r:id="rId6"/>
    <p:sldId id="260" r:id="rId7"/>
    <p:sldId id="261" r:id="rId8"/>
    <p:sldId id="279" r:id="rId9"/>
    <p:sldId id="262" r:id="rId10"/>
    <p:sldId id="263" r:id="rId11"/>
    <p:sldId id="264" r:id="rId12"/>
    <p:sldId id="265" r:id="rId13"/>
    <p:sldId id="266" r:id="rId14"/>
    <p:sldId id="267" r:id="rId15"/>
    <p:sldId id="268" r:id="rId16"/>
    <p:sldId id="281" r:id="rId17"/>
    <p:sldId id="282" r:id="rId18"/>
    <p:sldId id="269" r:id="rId19"/>
    <p:sldId id="283" r:id="rId20"/>
    <p:sldId id="270" r:id="rId21"/>
    <p:sldId id="284" r:id="rId22"/>
    <p:sldId id="272" r:id="rId23"/>
    <p:sldId id="273" r:id="rId24"/>
    <p:sldId id="285" r:id="rId25"/>
    <p:sldId id="275" r:id="rId26"/>
    <p:sldId id="280" r:id="rId27"/>
    <p:sldId id="276"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557" autoAdjust="0"/>
  </p:normalViewPr>
  <p:slideViewPr>
    <p:cSldViewPr>
      <p:cViewPr>
        <p:scale>
          <a:sx n="41" d="100"/>
          <a:sy n="41" d="100"/>
        </p:scale>
        <p:origin x="-5176" y="-6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7ADFE78-8571-1845-A81D-DFBFD8ED1604}" type="datetimeFigureOut">
              <a:rPr lang="en-US"/>
              <a:pPr/>
              <a:t>10/15/11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A124A7A-F61D-3B40-99FA-620F390D237A}" type="slidenum">
              <a:rPr lang="en-US"/>
              <a:pPr/>
              <a:t>‹#›</a:t>
            </a:fld>
            <a:endParaRPr lang="en-US"/>
          </a:p>
        </p:txBody>
      </p:sp>
    </p:spTree>
    <p:extLst>
      <p:ext uri="{BB962C8B-B14F-4D97-AF65-F5344CB8AC3E}">
        <p14:creationId xmlns:p14="http://schemas.microsoft.com/office/powerpoint/2010/main" val="883151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ar-sa">
              <a:latin typeface="Calibri" charset="0"/>
              <a:cs typeface="Arial" charset="0"/>
            </a:endParaRPr>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AED52AB-E563-1F43-9F2B-71CD17E8CE0B}" type="slidenum">
              <a:rPr lang="en-US">
                <a:latin typeface="Calibri" charset="0"/>
              </a:rPr>
              <a:pPr eaLnBrk="1" hangingPunct="1"/>
              <a:t>3</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ar-sa">
              <a:latin typeface="Calibri" charset="0"/>
              <a:cs typeface="Arial"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B6F50A8-02F2-2F4C-B1BE-0039AC03F8A3}" type="slidenum">
              <a:rPr lang="en-US">
                <a:latin typeface="Calibri" charset="0"/>
              </a:rPr>
              <a:pPr eaLnBrk="1" hangingPunct="1"/>
              <a:t>17</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A signal is amplified in these pathways, such that each step in the pathway results in a larger number of activated components than in the previous step. Amplification can occur at many points in the pathway eg as long as the ligand remains bound to the receptor, the receptor can activate a succession of G proteins. In addition, each adenylyl cyclase can convert numerous ATPs into cAMP molecules.</a:t>
            </a:r>
            <a:endParaRPr lang="ar-sa">
              <a:latin typeface="Calibri"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FA3EC0B-2274-1347-8BCF-DDC6CE2E280E}" type="datetimeFigureOut">
              <a:rPr lang="en-US"/>
              <a:pPr/>
              <a:t>10/15/11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FAB9EE-6611-2944-9B3B-CE4F5246482A}" type="slidenum">
              <a:rPr lang="en-US"/>
              <a:pPr/>
              <a:t>‹#›</a:t>
            </a:fld>
            <a:endParaRPr lang="en-US"/>
          </a:p>
        </p:txBody>
      </p:sp>
    </p:spTree>
    <p:extLst>
      <p:ext uri="{BB962C8B-B14F-4D97-AF65-F5344CB8AC3E}">
        <p14:creationId xmlns:p14="http://schemas.microsoft.com/office/powerpoint/2010/main" val="135212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741230A-EFEA-1645-ADF5-DD144A7BDAC8}" type="datetimeFigureOut">
              <a:rPr lang="en-US"/>
              <a:pPr/>
              <a:t>10/15/11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1BEDA8E-13AD-B444-A1A4-FB408E05F7B3}" type="slidenum">
              <a:rPr lang="en-US"/>
              <a:pPr/>
              <a:t>‹#›</a:t>
            </a:fld>
            <a:endParaRPr lang="en-US"/>
          </a:p>
        </p:txBody>
      </p:sp>
    </p:spTree>
    <p:extLst>
      <p:ext uri="{BB962C8B-B14F-4D97-AF65-F5344CB8AC3E}">
        <p14:creationId xmlns:p14="http://schemas.microsoft.com/office/powerpoint/2010/main" val="412398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070937-0F32-C34D-9C73-CEF72D9167CD}" type="datetimeFigureOut">
              <a:rPr lang="en-US"/>
              <a:pPr/>
              <a:t>10/15/11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16C4FAE-430F-A542-BF36-59C40D0455B8}" type="slidenum">
              <a:rPr lang="en-US"/>
              <a:pPr/>
              <a:t>‹#›</a:t>
            </a:fld>
            <a:endParaRPr lang="en-US"/>
          </a:p>
        </p:txBody>
      </p:sp>
    </p:spTree>
    <p:extLst>
      <p:ext uri="{BB962C8B-B14F-4D97-AF65-F5344CB8AC3E}">
        <p14:creationId xmlns:p14="http://schemas.microsoft.com/office/powerpoint/2010/main" val="210669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73B8713-6BF8-4E49-A621-1D796B6D9C66}" type="datetimeFigureOut">
              <a:rPr lang="en-US"/>
              <a:pPr/>
              <a:t>10/15/11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49DB641-564F-144B-A00E-F177298FD8D2}" type="slidenum">
              <a:rPr lang="en-US"/>
              <a:pPr/>
              <a:t>‹#›</a:t>
            </a:fld>
            <a:endParaRPr lang="en-US"/>
          </a:p>
        </p:txBody>
      </p:sp>
    </p:spTree>
    <p:extLst>
      <p:ext uri="{BB962C8B-B14F-4D97-AF65-F5344CB8AC3E}">
        <p14:creationId xmlns:p14="http://schemas.microsoft.com/office/powerpoint/2010/main" val="365877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A8270D0-7629-7946-BDD1-836848321066}" type="datetimeFigureOut">
              <a:rPr lang="en-US"/>
              <a:pPr/>
              <a:t>10/15/11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830EC64-46BB-AE41-9344-134031AAA8E5}" type="slidenum">
              <a:rPr lang="en-US"/>
              <a:pPr/>
              <a:t>‹#›</a:t>
            </a:fld>
            <a:endParaRPr lang="en-US"/>
          </a:p>
        </p:txBody>
      </p:sp>
    </p:spTree>
    <p:extLst>
      <p:ext uri="{BB962C8B-B14F-4D97-AF65-F5344CB8AC3E}">
        <p14:creationId xmlns:p14="http://schemas.microsoft.com/office/powerpoint/2010/main" val="64753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795FBCA-476A-334E-9EE8-80DC9F25A0C7}" type="datetimeFigureOut">
              <a:rPr lang="en-US"/>
              <a:pPr/>
              <a:t>10/15/11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5520B76-3766-8B46-BD66-014EC76F6331}" type="slidenum">
              <a:rPr lang="en-US"/>
              <a:pPr/>
              <a:t>‹#›</a:t>
            </a:fld>
            <a:endParaRPr lang="en-US"/>
          </a:p>
        </p:txBody>
      </p:sp>
    </p:spTree>
    <p:extLst>
      <p:ext uri="{BB962C8B-B14F-4D97-AF65-F5344CB8AC3E}">
        <p14:creationId xmlns:p14="http://schemas.microsoft.com/office/powerpoint/2010/main" val="406570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203D148-3F03-544D-B684-2694791775ED}" type="datetimeFigureOut">
              <a:rPr lang="en-US"/>
              <a:pPr/>
              <a:t>10/15/11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81ADBFF-55B3-8F43-9EB3-F49EF880C4FE}" type="slidenum">
              <a:rPr lang="en-US"/>
              <a:pPr/>
              <a:t>‹#›</a:t>
            </a:fld>
            <a:endParaRPr lang="en-US"/>
          </a:p>
        </p:txBody>
      </p:sp>
    </p:spTree>
    <p:extLst>
      <p:ext uri="{BB962C8B-B14F-4D97-AF65-F5344CB8AC3E}">
        <p14:creationId xmlns:p14="http://schemas.microsoft.com/office/powerpoint/2010/main" val="17115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EF294B0-D28B-E44D-B31D-E2D1A6478EB4}" type="datetimeFigureOut">
              <a:rPr lang="en-US"/>
              <a:pPr/>
              <a:t>10/15/11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120D3E0-01C5-744E-BC5B-46A5A4982768}" type="slidenum">
              <a:rPr lang="en-US"/>
              <a:pPr/>
              <a:t>‹#›</a:t>
            </a:fld>
            <a:endParaRPr lang="en-US"/>
          </a:p>
        </p:txBody>
      </p:sp>
    </p:spTree>
    <p:extLst>
      <p:ext uri="{BB962C8B-B14F-4D97-AF65-F5344CB8AC3E}">
        <p14:creationId xmlns:p14="http://schemas.microsoft.com/office/powerpoint/2010/main" val="152864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0A86F3F-43DC-2441-96BD-820EFA172500}" type="datetimeFigureOut">
              <a:rPr lang="en-US"/>
              <a:pPr/>
              <a:t>10/15/11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5EBE0B9-3A24-4241-9997-546B164D023F}" type="slidenum">
              <a:rPr lang="en-US"/>
              <a:pPr/>
              <a:t>‹#›</a:t>
            </a:fld>
            <a:endParaRPr lang="en-US"/>
          </a:p>
        </p:txBody>
      </p:sp>
    </p:spTree>
    <p:extLst>
      <p:ext uri="{BB962C8B-B14F-4D97-AF65-F5344CB8AC3E}">
        <p14:creationId xmlns:p14="http://schemas.microsoft.com/office/powerpoint/2010/main" val="287744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8DA340D-2476-CB44-B748-DBA5D3037113}" type="datetimeFigureOut">
              <a:rPr lang="en-US"/>
              <a:pPr/>
              <a:t>10/15/11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1DB1C6-74B9-CA4D-ABCA-13D4FB61B83F}" type="slidenum">
              <a:rPr lang="en-US"/>
              <a:pPr/>
              <a:t>‹#›</a:t>
            </a:fld>
            <a:endParaRPr lang="en-US"/>
          </a:p>
        </p:txBody>
      </p:sp>
    </p:spTree>
    <p:extLst>
      <p:ext uri="{BB962C8B-B14F-4D97-AF65-F5344CB8AC3E}">
        <p14:creationId xmlns:p14="http://schemas.microsoft.com/office/powerpoint/2010/main" val="106422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71928F0-DC05-9449-865E-FD7BD2B9B7CE}" type="datetimeFigureOut">
              <a:rPr lang="en-US"/>
              <a:pPr/>
              <a:t>10/15/11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902CB41-B466-1E4F-AFFA-D2715FAE390D}" type="slidenum">
              <a:rPr lang="en-US"/>
              <a:pPr/>
              <a:t>‹#›</a:t>
            </a:fld>
            <a:endParaRPr lang="en-US"/>
          </a:p>
        </p:txBody>
      </p:sp>
    </p:spTree>
    <p:extLst>
      <p:ext uri="{BB962C8B-B14F-4D97-AF65-F5344CB8AC3E}">
        <p14:creationId xmlns:p14="http://schemas.microsoft.com/office/powerpoint/2010/main" val="9315753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674883B9-C38F-B649-94F8-D7A0C617B686}" type="datetimeFigureOut">
              <a:rPr lang="en-US"/>
              <a:pPr/>
              <a:t>10/15/11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D4CDAB98-0082-8B44-9DC3-6D7C4DA03A0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342900" y="762000"/>
            <a:ext cx="80391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0" b="1"/>
              <a:t>Cell Signaling and Regulation of Metabolism</a:t>
            </a:r>
          </a:p>
        </p:txBody>
      </p:sp>
      <p:sp>
        <p:nvSpPr>
          <p:cNvPr id="2051" name="TextBox 3"/>
          <p:cNvSpPr txBox="1">
            <a:spLocks noChangeArrowheads="1"/>
          </p:cNvSpPr>
          <p:nvPr/>
        </p:nvSpPr>
        <p:spPr bwMode="auto">
          <a:xfrm>
            <a:off x="1411288" y="3798888"/>
            <a:ext cx="636111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Aft>
                <a:spcPts val="1200"/>
              </a:spcAft>
            </a:pPr>
            <a:r>
              <a:rPr lang="en-US" sz="2800" b="1">
                <a:latin typeface="Calibri" charset="0"/>
              </a:rPr>
              <a:t>By</a:t>
            </a:r>
          </a:p>
          <a:p>
            <a:pPr algn="ctr" eaLnBrk="1" hangingPunct="1">
              <a:spcAft>
                <a:spcPts val="1200"/>
              </a:spcAft>
            </a:pPr>
            <a:r>
              <a:rPr lang="en-US" sz="3200" b="1">
                <a:solidFill>
                  <a:srgbClr val="C00000"/>
                </a:solidFill>
                <a:latin typeface="Calibri" charset="0"/>
              </a:rPr>
              <a:t>Dr. Reem M. Sallam, </a:t>
            </a:r>
            <a:r>
              <a:rPr lang="en-US" sz="3200" b="1" i="1">
                <a:solidFill>
                  <a:srgbClr val="C00000"/>
                </a:solidFill>
                <a:latin typeface="Calibri" charset="0"/>
              </a:rPr>
              <a:t>MD, PhD</a:t>
            </a:r>
          </a:p>
          <a:p>
            <a:pPr algn="ctr" eaLnBrk="1" hangingPunct="1"/>
            <a:r>
              <a:rPr lang="en-US" sz="2800" b="1">
                <a:latin typeface="Calibri" charset="0"/>
              </a:rPr>
              <a:t>Clinical Chemistry Unit</a:t>
            </a:r>
          </a:p>
          <a:p>
            <a:pPr algn="ctr" eaLnBrk="1" hangingPunct="1"/>
            <a:r>
              <a:rPr lang="en-US" sz="2800" b="1">
                <a:latin typeface="Calibri" charset="0"/>
              </a:rPr>
              <a:t>Department of Pathology</a:t>
            </a:r>
          </a:p>
          <a:p>
            <a:pPr algn="ctr" eaLnBrk="1" hangingPunct="1"/>
            <a:r>
              <a:rPr lang="en-US" sz="2800" b="1">
                <a:latin typeface="Calibri" charset="0"/>
              </a:rPr>
              <a:t>College of Medicine, King Saud University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111125" y="404813"/>
            <a:ext cx="90360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3200" b="1">
                <a:latin typeface="Calibri" charset="0"/>
              </a:rPr>
              <a:t>Different Responses to the Same Signaling Molecule</a:t>
            </a:r>
          </a:p>
          <a:p>
            <a:pPr algn="ctr" eaLnBrk="1" hangingPunct="1"/>
            <a:r>
              <a:rPr lang="en-US" sz="3200" b="1">
                <a:latin typeface="Calibri" charset="0"/>
              </a:rPr>
              <a:t>(B) One Cell but, Different Pathways</a:t>
            </a:r>
          </a:p>
        </p:txBody>
      </p:sp>
      <p:grpSp>
        <p:nvGrpSpPr>
          <p:cNvPr id="11267" name="Group 29"/>
          <p:cNvGrpSpPr>
            <a:grpSpLocks/>
          </p:cNvGrpSpPr>
          <p:nvPr/>
        </p:nvGrpSpPr>
        <p:grpSpPr bwMode="auto">
          <a:xfrm>
            <a:off x="41275" y="1631950"/>
            <a:ext cx="8999538" cy="4764088"/>
            <a:chOff x="41267" y="1631950"/>
            <a:chExt cx="8999406" cy="4764544"/>
          </a:xfrm>
        </p:grpSpPr>
        <p:sp>
          <p:nvSpPr>
            <p:cNvPr id="4" name="TextBox 3"/>
            <p:cNvSpPr txBox="1"/>
            <p:nvPr/>
          </p:nvSpPr>
          <p:spPr>
            <a:xfrm>
              <a:off x="1806541" y="1631950"/>
              <a:ext cx="5386309" cy="1938524"/>
            </a:xfrm>
            <a:prstGeom prst="rect">
              <a:avLst/>
            </a:prstGeom>
            <a:noFill/>
          </p:spPr>
          <p:txBody>
            <a:bodyPr wrap="none">
              <a:spAutoFit/>
            </a:bodyPr>
            <a:lstStyle/>
            <a:p>
              <a:pPr algn="ctr" fontAlgn="auto">
                <a:spcBef>
                  <a:spcPts val="0"/>
                </a:spcBef>
                <a:spcAft>
                  <a:spcPts val="0"/>
                </a:spcAft>
                <a:defRPr/>
              </a:pPr>
              <a:r>
                <a:rPr lang="en-US" sz="2400" b="1" dirty="0">
                  <a:solidFill>
                    <a:schemeClr val="accent2">
                      <a:lumMod val="75000"/>
                    </a:schemeClr>
                  </a:solidFill>
                  <a:latin typeface="+mn-lt"/>
                  <a:ea typeface="+mn-ea"/>
                  <a:cs typeface="+mn-cs"/>
                </a:rPr>
                <a:t>Hypoglycemia</a:t>
              </a:r>
            </a:p>
            <a:p>
              <a:pPr algn="ctr" fontAlgn="auto">
                <a:spcBef>
                  <a:spcPts val="0"/>
                </a:spcBef>
                <a:spcAft>
                  <a:spcPts val="0"/>
                </a:spcAft>
                <a:defRPr/>
              </a:pPr>
              <a:r>
                <a:rPr lang="en-US" sz="2400" b="1" dirty="0">
                  <a:solidFill>
                    <a:schemeClr val="accent2">
                      <a:lumMod val="75000"/>
                    </a:schemeClr>
                  </a:solidFill>
                  <a:latin typeface="+mn-lt"/>
                  <a:ea typeface="+mn-ea"/>
                  <a:cs typeface="+mn-cs"/>
                </a:rPr>
                <a:t>Glucagon secretion</a:t>
              </a:r>
            </a:p>
            <a:p>
              <a:pPr algn="ctr" fontAlgn="auto">
                <a:spcBef>
                  <a:spcPts val="0"/>
                </a:spcBef>
                <a:spcAft>
                  <a:spcPts val="0"/>
                </a:spcAft>
                <a:defRPr/>
              </a:pPr>
              <a:r>
                <a:rPr lang="en-US" sz="2400" b="1" dirty="0" err="1">
                  <a:solidFill>
                    <a:schemeClr val="accent1">
                      <a:lumMod val="75000"/>
                    </a:schemeClr>
                  </a:solidFill>
                  <a:latin typeface="+mn-lt"/>
                  <a:ea typeface="+mn-ea"/>
                  <a:cs typeface="+mn-cs"/>
                </a:rPr>
                <a:t>Hepatocyte</a:t>
              </a:r>
              <a:r>
                <a:rPr lang="en-US" sz="2400" b="1" dirty="0">
                  <a:solidFill>
                    <a:schemeClr val="accent1">
                      <a:lumMod val="75000"/>
                    </a:schemeClr>
                  </a:solidFill>
                  <a:latin typeface="+mn-lt"/>
                  <a:ea typeface="+mn-ea"/>
                  <a:cs typeface="+mn-cs"/>
                </a:rPr>
                <a:t>: </a:t>
              </a:r>
              <a:r>
                <a:rPr lang="en-US" sz="2400" b="1" dirty="0">
                  <a:solidFill>
                    <a:schemeClr val="accent2">
                      <a:lumMod val="75000"/>
                    </a:schemeClr>
                  </a:solidFill>
                  <a:latin typeface="+mn-lt"/>
                  <a:ea typeface="+mn-ea"/>
                  <a:cs typeface="+mn-cs"/>
                </a:rPr>
                <a:t>Glucagon/receptor binding</a:t>
              </a:r>
            </a:p>
            <a:p>
              <a:pPr algn="ctr" fontAlgn="auto">
                <a:spcBef>
                  <a:spcPts val="0"/>
                </a:spcBef>
                <a:spcAft>
                  <a:spcPts val="0"/>
                </a:spcAft>
                <a:defRPr/>
              </a:pPr>
              <a:r>
                <a:rPr lang="en-US" sz="2400" b="1" dirty="0">
                  <a:solidFill>
                    <a:schemeClr val="accent1">
                      <a:lumMod val="75000"/>
                    </a:schemeClr>
                  </a:solidFill>
                  <a:latin typeface="+mn-lt"/>
                  <a:ea typeface="+mn-ea"/>
                  <a:cs typeface="+mn-cs"/>
                </a:rPr>
                <a:t>Second messenger: </a:t>
              </a:r>
              <a:r>
                <a:rPr lang="en-US" sz="2400" b="1" dirty="0" err="1">
                  <a:solidFill>
                    <a:schemeClr val="accent2">
                      <a:lumMod val="75000"/>
                    </a:schemeClr>
                  </a:solidFill>
                  <a:latin typeface="+mn-lt"/>
                  <a:ea typeface="+mn-ea"/>
                  <a:cs typeface="+mn-cs"/>
                </a:rPr>
                <a:t>cAMP</a:t>
              </a:r>
              <a:endParaRPr lang="en-US" sz="2400" b="1" dirty="0">
                <a:solidFill>
                  <a:schemeClr val="accent2">
                    <a:lumMod val="75000"/>
                  </a:schemeClr>
                </a:solidFill>
                <a:latin typeface="+mn-lt"/>
                <a:ea typeface="+mn-ea"/>
                <a:cs typeface="+mn-cs"/>
              </a:endParaRPr>
            </a:p>
            <a:p>
              <a:pPr algn="ctr" fontAlgn="auto">
                <a:spcBef>
                  <a:spcPts val="0"/>
                </a:spcBef>
                <a:spcAft>
                  <a:spcPts val="0"/>
                </a:spcAft>
                <a:defRPr/>
              </a:pPr>
              <a:r>
                <a:rPr lang="en-US" sz="2400" b="1" dirty="0">
                  <a:solidFill>
                    <a:schemeClr val="accent1">
                      <a:lumMod val="75000"/>
                    </a:schemeClr>
                  </a:solidFill>
                  <a:latin typeface="+mn-lt"/>
                  <a:ea typeface="+mn-ea"/>
                  <a:cs typeface="+mn-cs"/>
                </a:rPr>
                <a:t>Response: </a:t>
              </a:r>
              <a:r>
                <a:rPr lang="en-US" sz="2400" b="1" dirty="0">
                  <a:solidFill>
                    <a:schemeClr val="accent2">
                      <a:lumMod val="75000"/>
                    </a:schemeClr>
                  </a:solidFill>
                  <a:latin typeface="+mn-lt"/>
                  <a:ea typeface="+mn-ea"/>
                  <a:cs typeface="+mn-cs"/>
                </a:rPr>
                <a:t>Enzyme </a:t>
              </a:r>
              <a:r>
                <a:rPr lang="en-US" sz="2400" b="1" dirty="0" err="1">
                  <a:solidFill>
                    <a:schemeClr val="accent2">
                      <a:lumMod val="75000"/>
                    </a:schemeClr>
                  </a:solidFill>
                  <a:latin typeface="+mn-lt"/>
                  <a:ea typeface="+mn-ea"/>
                  <a:cs typeface="+mn-cs"/>
                </a:rPr>
                <a:t>phosphorylation</a:t>
              </a:r>
              <a:endParaRPr lang="en-US" sz="2400" b="1" dirty="0">
                <a:solidFill>
                  <a:schemeClr val="accent2">
                    <a:lumMod val="75000"/>
                  </a:schemeClr>
                </a:solidFill>
                <a:latin typeface="+mn-lt"/>
                <a:ea typeface="+mn-ea"/>
                <a:cs typeface="+mn-cs"/>
              </a:endParaRPr>
            </a:p>
          </p:txBody>
        </p:sp>
        <p:sp>
          <p:nvSpPr>
            <p:cNvPr id="5" name="TextBox 4"/>
            <p:cNvSpPr txBox="1"/>
            <p:nvPr/>
          </p:nvSpPr>
          <p:spPr>
            <a:xfrm>
              <a:off x="41267" y="4145204"/>
              <a:ext cx="3960755" cy="2246527"/>
            </a:xfrm>
            <a:prstGeom prst="rect">
              <a:avLst/>
            </a:prstGeom>
            <a:noFill/>
          </p:spPr>
          <p:txBody>
            <a:bodyPr wrap="none">
              <a:spAutoFit/>
            </a:bodyPr>
            <a:lstStyle/>
            <a:p>
              <a:pPr algn="ctr" fontAlgn="auto">
                <a:spcBef>
                  <a:spcPts val="0"/>
                </a:spcBef>
                <a:spcAft>
                  <a:spcPts val="0"/>
                </a:spcAft>
                <a:defRPr/>
              </a:pPr>
              <a:r>
                <a:rPr lang="en-US" sz="2800" b="1" dirty="0">
                  <a:solidFill>
                    <a:schemeClr val="accent2">
                      <a:lumMod val="75000"/>
                    </a:schemeClr>
                  </a:solidFill>
                  <a:latin typeface="+mn-lt"/>
                  <a:ea typeface="+mn-ea"/>
                  <a:cs typeface="+mn-cs"/>
                </a:rPr>
                <a:t>Glycogen </a:t>
              </a:r>
              <a:r>
                <a:rPr lang="en-US" sz="2800" b="1" dirty="0" err="1">
                  <a:solidFill>
                    <a:schemeClr val="accent2">
                      <a:lumMod val="75000"/>
                    </a:schemeClr>
                  </a:solidFill>
                  <a:latin typeface="+mn-lt"/>
                  <a:ea typeface="+mn-ea"/>
                  <a:cs typeface="+mn-cs"/>
                </a:rPr>
                <a:t>synthase</a:t>
              </a:r>
              <a:endParaRPr lang="en-US" sz="2800" b="1" dirty="0">
                <a:solidFill>
                  <a:schemeClr val="accent2">
                    <a:lumMod val="75000"/>
                  </a:schemeClr>
                </a:solidFill>
                <a:latin typeface="+mn-lt"/>
                <a:ea typeface="+mn-ea"/>
                <a:cs typeface="+mn-cs"/>
              </a:endParaRPr>
            </a:p>
            <a:p>
              <a:pPr algn="ctr" fontAlgn="auto">
                <a:spcBef>
                  <a:spcPts val="0"/>
                </a:spcBef>
                <a:spcAft>
                  <a:spcPts val="0"/>
                </a:spcAft>
                <a:defRPr/>
              </a:pPr>
              <a:r>
                <a:rPr lang="en-US" sz="2800" b="1" dirty="0">
                  <a:solidFill>
                    <a:schemeClr val="accent1">
                      <a:lumMod val="75000"/>
                    </a:schemeClr>
                  </a:solidFill>
                  <a:latin typeface="+mn-lt"/>
                  <a:ea typeface="+mn-ea"/>
                  <a:cs typeface="+mn-cs"/>
                </a:rPr>
                <a:t>(Inactive form)</a:t>
              </a:r>
            </a:p>
            <a:p>
              <a:pPr algn="ctr" fontAlgn="auto">
                <a:spcBef>
                  <a:spcPts val="0"/>
                </a:spcBef>
                <a:spcAft>
                  <a:spcPts val="0"/>
                </a:spcAft>
                <a:defRPr/>
              </a:pPr>
              <a:endParaRPr lang="en-US" sz="2800" b="1" dirty="0">
                <a:solidFill>
                  <a:schemeClr val="accent6"/>
                </a:solidFill>
                <a:latin typeface="+mn-lt"/>
                <a:ea typeface="+mn-ea"/>
                <a:cs typeface="+mn-cs"/>
              </a:endParaRPr>
            </a:p>
            <a:p>
              <a:pPr algn="ctr" fontAlgn="auto">
                <a:spcBef>
                  <a:spcPts val="0"/>
                </a:spcBef>
                <a:spcAft>
                  <a:spcPts val="0"/>
                </a:spcAft>
                <a:defRPr/>
              </a:pPr>
              <a:endParaRPr lang="en-US" sz="2800" b="1" dirty="0">
                <a:solidFill>
                  <a:srgbClr val="C00000"/>
                </a:solidFill>
                <a:latin typeface="+mn-lt"/>
                <a:ea typeface="+mn-ea"/>
                <a:cs typeface="+mn-cs"/>
              </a:endParaRPr>
            </a:p>
            <a:p>
              <a:pPr algn="ctr" fontAlgn="auto">
                <a:spcBef>
                  <a:spcPts val="0"/>
                </a:spcBef>
                <a:spcAft>
                  <a:spcPts val="0"/>
                </a:spcAft>
                <a:defRPr/>
              </a:pPr>
              <a:r>
                <a:rPr lang="en-US" sz="2800" b="1" dirty="0">
                  <a:solidFill>
                    <a:srgbClr val="C00000"/>
                  </a:solidFill>
                  <a:latin typeface="+mn-lt"/>
                  <a:ea typeface="+mn-ea"/>
                  <a:cs typeface="+mn-cs"/>
                </a:rPr>
                <a:t>Inhibition</a:t>
              </a:r>
              <a:r>
                <a:rPr lang="en-US" sz="2800" b="1" dirty="0">
                  <a:solidFill>
                    <a:schemeClr val="accent6"/>
                  </a:solidFill>
                  <a:latin typeface="+mn-lt"/>
                  <a:ea typeface="+mn-ea"/>
                  <a:cs typeface="+mn-cs"/>
                </a:rPr>
                <a:t> </a:t>
              </a:r>
              <a:r>
                <a:rPr lang="en-US" sz="2800" b="1" dirty="0">
                  <a:solidFill>
                    <a:schemeClr val="accent1">
                      <a:lumMod val="75000"/>
                    </a:schemeClr>
                  </a:solidFill>
                  <a:latin typeface="+mn-lt"/>
                  <a:ea typeface="+mn-ea"/>
                  <a:cs typeface="+mn-cs"/>
                </a:rPr>
                <a:t>of </a:t>
              </a:r>
              <a:r>
                <a:rPr lang="en-US" sz="2800" b="1" dirty="0" err="1">
                  <a:solidFill>
                    <a:schemeClr val="accent1">
                      <a:lumMod val="75000"/>
                    </a:schemeClr>
                  </a:solidFill>
                  <a:latin typeface="+mn-lt"/>
                  <a:ea typeface="+mn-ea"/>
                  <a:cs typeface="+mn-cs"/>
                </a:rPr>
                <a:t>glycogenesis</a:t>
              </a:r>
              <a:endParaRPr lang="en-US" sz="2800" b="1" dirty="0">
                <a:solidFill>
                  <a:schemeClr val="accent1">
                    <a:lumMod val="75000"/>
                  </a:schemeClr>
                </a:solidFill>
                <a:latin typeface="+mn-lt"/>
                <a:ea typeface="+mn-ea"/>
                <a:cs typeface="+mn-cs"/>
              </a:endParaRPr>
            </a:p>
          </p:txBody>
        </p:sp>
        <p:sp>
          <p:nvSpPr>
            <p:cNvPr id="6" name="TextBox 5"/>
            <p:cNvSpPr txBox="1"/>
            <p:nvPr/>
          </p:nvSpPr>
          <p:spPr>
            <a:xfrm>
              <a:off x="4532239" y="4149966"/>
              <a:ext cx="4508434" cy="2246528"/>
            </a:xfrm>
            <a:prstGeom prst="rect">
              <a:avLst/>
            </a:prstGeom>
            <a:noFill/>
          </p:spPr>
          <p:txBody>
            <a:bodyPr wrap="none">
              <a:spAutoFit/>
            </a:bodyPr>
            <a:lstStyle/>
            <a:p>
              <a:pPr algn="ctr" fontAlgn="auto">
                <a:spcBef>
                  <a:spcPts val="0"/>
                </a:spcBef>
                <a:spcAft>
                  <a:spcPts val="0"/>
                </a:spcAft>
                <a:defRPr/>
              </a:pPr>
              <a:r>
                <a:rPr lang="en-US" sz="2800" b="1" dirty="0">
                  <a:solidFill>
                    <a:schemeClr val="accent2">
                      <a:lumMod val="75000"/>
                    </a:schemeClr>
                  </a:solidFill>
                  <a:latin typeface="+mn-lt"/>
                  <a:ea typeface="+mn-ea"/>
                  <a:cs typeface="+mn-cs"/>
                </a:rPr>
                <a:t>Glycogen </a:t>
              </a:r>
              <a:r>
                <a:rPr lang="en-US" sz="2800" b="1" dirty="0" err="1">
                  <a:solidFill>
                    <a:schemeClr val="accent2">
                      <a:lumMod val="75000"/>
                    </a:schemeClr>
                  </a:solidFill>
                  <a:latin typeface="+mn-lt"/>
                  <a:ea typeface="+mn-ea"/>
                  <a:cs typeface="+mn-cs"/>
                </a:rPr>
                <a:t>phosphorylase</a:t>
              </a:r>
              <a:endParaRPr lang="en-US" sz="2800" b="1" dirty="0">
                <a:solidFill>
                  <a:schemeClr val="accent2">
                    <a:lumMod val="75000"/>
                  </a:schemeClr>
                </a:solidFill>
                <a:latin typeface="+mn-lt"/>
                <a:ea typeface="+mn-ea"/>
                <a:cs typeface="+mn-cs"/>
              </a:endParaRPr>
            </a:p>
            <a:p>
              <a:pPr algn="ctr" fontAlgn="auto">
                <a:spcBef>
                  <a:spcPts val="0"/>
                </a:spcBef>
                <a:spcAft>
                  <a:spcPts val="0"/>
                </a:spcAft>
                <a:defRPr/>
              </a:pPr>
              <a:r>
                <a:rPr lang="en-US" sz="2800" b="1" dirty="0">
                  <a:solidFill>
                    <a:schemeClr val="accent1">
                      <a:lumMod val="75000"/>
                    </a:schemeClr>
                  </a:solidFill>
                  <a:latin typeface="+mn-lt"/>
                  <a:ea typeface="+mn-ea"/>
                  <a:cs typeface="+mn-cs"/>
                </a:rPr>
                <a:t>(Active form)</a:t>
              </a:r>
            </a:p>
            <a:p>
              <a:pPr algn="ctr" fontAlgn="auto">
                <a:spcBef>
                  <a:spcPts val="0"/>
                </a:spcBef>
                <a:spcAft>
                  <a:spcPts val="0"/>
                </a:spcAft>
                <a:defRPr/>
              </a:pPr>
              <a:endParaRPr lang="en-US" sz="2800" b="1" dirty="0">
                <a:solidFill>
                  <a:schemeClr val="accent6"/>
                </a:solidFill>
                <a:latin typeface="+mn-lt"/>
                <a:ea typeface="+mn-ea"/>
                <a:cs typeface="+mn-cs"/>
              </a:endParaRPr>
            </a:p>
            <a:p>
              <a:pPr algn="ctr" fontAlgn="auto">
                <a:spcBef>
                  <a:spcPts val="0"/>
                </a:spcBef>
                <a:spcAft>
                  <a:spcPts val="0"/>
                </a:spcAft>
                <a:defRPr/>
              </a:pPr>
              <a:endParaRPr lang="en-US" sz="2800" b="1" dirty="0">
                <a:solidFill>
                  <a:srgbClr val="C00000"/>
                </a:solidFill>
                <a:latin typeface="+mn-lt"/>
                <a:ea typeface="+mn-ea"/>
                <a:cs typeface="+mn-cs"/>
              </a:endParaRPr>
            </a:p>
            <a:p>
              <a:pPr algn="ctr" fontAlgn="auto">
                <a:spcBef>
                  <a:spcPts val="0"/>
                </a:spcBef>
                <a:spcAft>
                  <a:spcPts val="0"/>
                </a:spcAft>
                <a:defRPr/>
              </a:pPr>
              <a:r>
                <a:rPr lang="en-US" sz="2800" b="1" dirty="0">
                  <a:solidFill>
                    <a:srgbClr val="C00000"/>
                  </a:solidFill>
                  <a:latin typeface="+mn-lt"/>
                  <a:ea typeface="+mn-ea"/>
                  <a:cs typeface="+mn-cs"/>
                </a:rPr>
                <a:t>Stimulation</a:t>
              </a:r>
              <a:r>
                <a:rPr lang="en-US" sz="2800" b="1" dirty="0">
                  <a:solidFill>
                    <a:schemeClr val="accent6"/>
                  </a:solidFill>
                  <a:latin typeface="+mn-lt"/>
                  <a:ea typeface="+mn-ea"/>
                  <a:cs typeface="+mn-cs"/>
                </a:rPr>
                <a:t> </a:t>
              </a:r>
              <a:r>
                <a:rPr lang="en-US" sz="2800" b="1" dirty="0">
                  <a:solidFill>
                    <a:schemeClr val="accent1">
                      <a:lumMod val="75000"/>
                    </a:schemeClr>
                  </a:solidFill>
                  <a:latin typeface="+mn-lt"/>
                  <a:ea typeface="+mn-ea"/>
                  <a:cs typeface="+mn-cs"/>
                </a:rPr>
                <a:t>of </a:t>
              </a:r>
              <a:r>
                <a:rPr lang="en-US" sz="2800" b="1" dirty="0" err="1">
                  <a:solidFill>
                    <a:schemeClr val="accent1">
                      <a:lumMod val="75000"/>
                    </a:schemeClr>
                  </a:solidFill>
                  <a:latin typeface="+mn-lt"/>
                  <a:ea typeface="+mn-ea"/>
                  <a:cs typeface="+mn-cs"/>
                </a:rPr>
                <a:t>glycogenolysis</a:t>
              </a:r>
              <a:endParaRPr lang="en-US" sz="2800" b="1" dirty="0">
                <a:solidFill>
                  <a:schemeClr val="accent1">
                    <a:lumMod val="75000"/>
                  </a:schemeClr>
                </a:solidFill>
                <a:latin typeface="+mn-lt"/>
                <a:ea typeface="+mn-ea"/>
                <a:cs typeface="+mn-cs"/>
              </a:endParaRPr>
            </a:p>
          </p:txBody>
        </p:sp>
        <p:sp>
          <p:nvSpPr>
            <p:cNvPr id="8" name="Rounded Rectangular Callout 7"/>
            <p:cNvSpPr/>
            <p:nvPr/>
          </p:nvSpPr>
          <p:spPr>
            <a:xfrm flipV="1">
              <a:off x="457186" y="4115038"/>
              <a:ext cx="2971756" cy="1143109"/>
            </a:xfrm>
            <a:prstGeom prst="wedgeRoundRectCallou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ular Callout 8"/>
            <p:cNvSpPr/>
            <p:nvPr/>
          </p:nvSpPr>
          <p:spPr>
            <a:xfrm flipH="1" flipV="1">
              <a:off x="4800522" y="4115038"/>
              <a:ext cx="3960755" cy="1124058"/>
            </a:xfrm>
            <a:prstGeom prst="wedgeRoundRectCallou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274" name="Group 17"/>
            <p:cNvGrpSpPr>
              <a:grpSpLocks/>
            </p:cNvGrpSpPr>
            <p:nvPr/>
          </p:nvGrpSpPr>
          <p:grpSpPr bwMode="auto">
            <a:xfrm>
              <a:off x="1066802" y="3276600"/>
              <a:ext cx="585907" cy="652894"/>
              <a:chOff x="1006676" y="3513139"/>
              <a:chExt cx="431801" cy="431800"/>
            </a:xfrm>
          </p:grpSpPr>
          <p:sp>
            <p:nvSpPr>
              <p:cNvPr id="10" name="Diamond 9"/>
              <p:cNvSpPr/>
              <p:nvPr/>
            </p:nvSpPr>
            <p:spPr>
              <a:xfrm>
                <a:off x="1006658" y="3513243"/>
                <a:ext cx="431707" cy="431556"/>
              </a:xfrm>
              <a:prstGeom prst="diamond">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82" name="TextBox 10"/>
              <p:cNvSpPr txBox="1">
                <a:spLocks noChangeArrowheads="1"/>
              </p:cNvSpPr>
              <p:nvPr/>
            </p:nvSpPr>
            <p:spPr bwMode="auto">
              <a:xfrm>
                <a:off x="1116560" y="3613931"/>
                <a:ext cx="227062" cy="24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a:solidFill>
                      <a:srgbClr val="C00000"/>
                    </a:solidFill>
                    <a:latin typeface="Calibri" charset="0"/>
                  </a:rPr>
                  <a:t>P</a:t>
                </a:r>
              </a:p>
            </p:txBody>
          </p:sp>
        </p:grpSp>
        <p:cxnSp>
          <p:nvCxnSpPr>
            <p:cNvPr id="16" name="Straight Arrow Connector 15"/>
            <p:cNvCxnSpPr/>
            <p:nvPr/>
          </p:nvCxnSpPr>
          <p:spPr>
            <a:xfrm rot="10800000" flipV="1">
              <a:off x="2916188" y="3608577"/>
              <a:ext cx="1223944" cy="43184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49701" y="3608577"/>
              <a:ext cx="1144571" cy="43819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1277" name="Group 18"/>
            <p:cNvGrpSpPr>
              <a:grpSpLocks/>
            </p:cNvGrpSpPr>
            <p:nvPr/>
          </p:nvGrpSpPr>
          <p:grpSpPr bwMode="auto">
            <a:xfrm>
              <a:off x="7315200" y="3276600"/>
              <a:ext cx="585906" cy="652894"/>
              <a:chOff x="764580" y="3532188"/>
              <a:chExt cx="431800" cy="431800"/>
            </a:xfrm>
          </p:grpSpPr>
          <p:sp>
            <p:nvSpPr>
              <p:cNvPr id="22" name="Diamond 21"/>
              <p:cNvSpPr/>
              <p:nvPr/>
            </p:nvSpPr>
            <p:spPr>
              <a:xfrm>
                <a:off x="764495" y="3532292"/>
                <a:ext cx="431706" cy="431556"/>
              </a:xfrm>
              <a:prstGeom prst="diamond">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80" name="TextBox 10"/>
              <p:cNvSpPr txBox="1">
                <a:spLocks noChangeArrowheads="1"/>
              </p:cNvSpPr>
              <p:nvPr/>
            </p:nvSpPr>
            <p:spPr bwMode="auto">
              <a:xfrm>
                <a:off x="876895" y="3613929"/>
                <a:ext cx="227062" cy="24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a:solidFill>
                      <a:srgbClr val="C00000"/>
                    </a:solidFill>
                    <a:latin typeface="Calibri" charset="0"/>
                  </a:rPr>
                  <a:t>P</a:t>
                </a:r>
              </a:p>
            </p:txBody>
          </p:sp>
        </p:grpSp>
        <p:cxnSp>
          <p:nvCxnSpPr>
            <p:cNvPr id="29" name="Straight Arrow Connector 28"/>
            <p:cNvCxnSpPr/>
            <p:nvPr/>
          </p:nvCxnSpPr>
          <p:spPr>
            <a:xfrm rot="5400000">
              <a:off x="6555444" y="5638391"/>
              <a:ext cx="606483"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bwMode="auto">
          <a:xfrm rot="5400000">
            <a:off x="1601787" y="5637213"/>
            <a:ext cx="608013"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1374775" y="228600"/>
            <a:ext cx="63214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3200" b="1">
                <a:latin typeface="Calibri" charset="0"/>
              </a:rPr>
              <a:t>GTP-Dependant Regulatory Proteins</a:t>
            </a:r>
          </a:p>
          <a:p>
            <a:pPr algn="ctr" eaLnBrk="1" hangingPunct="1"/>
            <a:r>
              <a:rPr lang="en-US" sz="3200" b="1">
                <a:latin typeface="Calibri" charset="0"/>
              </a:rPr>
              <a:t>(G-Proteins)</a:t>
            </a:r>
          </a:p>
        </p:txBody>
      </p:sp>
      <p:sp>
        <p:nvSpPr>
          <p:cNvPr id="4" name="TextBox 3"/>
          <p:cNvSpPr txBox="1"/>
          <p:nvPr/>
        </p:nvSpPr>
        <p:spPr>
          <a:xfrm>
            <a:off x="982663" y="1295400"/>
            <a:ext cx="7381875" cy="1200150"/>
          </a:xfrm>
          <a:prstGeom prst="rect">
            <a:avLst/>
          </a:prstGeom>
          <a:noFill/>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b="1">
                <a:solidFill>
                  <a:srgbClr val="953735"/>
                </a:solidFill>
                <a:latin typeface="Calibri" charset="0"/>
              </a:rPr>
              <a:t>G-Proteins: </a:t>
            </a:r>
            <a:r>
              <a:rPr lang="en-US" sz="2400" b="1">
                <a:solidFill>
                  <a:srgbClr val="376092"/>
                </a:solidFill>
                <a:latin typeface="Calibri" charset="0"/>
              </a:rPr>
              <a:t>	Trimeric membrane proteins (</a:t>
            </a:r>
            <a:r>
              <a:rPr lang="el-GR" sz="2400" b="1">
                <a:solidFill>
                  <a:srgbClr val="376092"/>
                </a:solidFill>
                <a:latin typeface="Times New Roman" charset="0"/>
                <a:cs typeface="Times New Roman" charset="0"/>
              </a:rPr>
              <a:t>αβγ</a:t>
            </a:r>
            <a:r>
              <a:rPr lang="en-US" sz="2400" b="1">
                <a:solidFill>
                  <a:srgbClr val="376092"/>
                </a:solidFill>
                <a:latin typeface="Times New Roman" charset="0"/>
                <a:cs typeface="Times New Roman" charset="0"/>
              </a:rPr>
              <a:t>)</a:t>
            </a:r>
            <a:endParaRPr lang="en-US" sz="2400" b="1">
              <a:solidFill>
                <a:srgbClr val="376092"/>
              </a:solidFill>
              <a:latin typeface="Calibri" charset="0"/>
            </a:endParaRPr>
          </a:p>
          <a:p>
            <a:pPr eaLnBrk="1" hangingPunct="1"/>
            <a:r>
              <a:rPr lang="en-US" sz="2400" b="1">
                <a:solidFill>
                  <a:srgbClr val="376092"/>
                </a:solidFill>
                <a:latin typeface="Times New Roman" charset="0"/>
                <a:cs typeface="Times New Roman" charset="0"/>
              </a:rPr>
              <a:t>		G-stimulatory (G</a:t>
            </a:r>
            <a:r>
              <a:rPr lang="en-US" sz="2400" b="1" baseline="-25000">
                <a:solidFill>
                  <a:srgbClr val="376092"/>
                </a:solidFill>
                <a:latin typeface="Times New Roman" charset="0"/>
                <a:cs typeface="Times New Roman" charset="0"/>
              </a:rPr>
              <a:t>s</a:t>
            </a:r>
            <a:r>
              <a:rPr lang="en-US" sz="2400" b="1">
                <a:solidFill>
                  <a:srgbClr val="376092"/>
                </a:solidFill>
                <a:latin typeface="Times New Roman" charset="0"/>
                <a:cs typeface="Times New Roman" charset="0"/>
              </a:rPr>
              <a:t>) and G-inhibitory (G</a:t>
            </a:r>
            <a:r>
              <a:rPr lang="en-US" sz="2400" b="1" baseline="-25000">
                <a:solidFill>
                  <a:srgbClr val="376092"/>
                </a:solidFill>
                <a:latin typeface="Times New Roman" charset="0"/>
                <a:cs typeface="Times New Roman" charset="0"/>
              </a:rPr>
              <a:t>i</a:t>
            </a:r>
            <a:r>
              <a:rPr lang="en-US" sz="2400" b="1">
                <a:solidFill>
                  <a:srgbClr val="376092"/>
                </a:solidFill>
                <a:latin typeface="Times New Roman" charset="0"/>
                <a:cs typeface="Times New Roman" charset="0"/>
              </a:rPr>
              <a:t>)</a:t>
            </a:r>
            <a:endParaRPr lang="en-US" sz="2400" b="1">
              <a:solidFill>
                <a:srgbClr val="376092"/>
              </a:solidFill>
              <a:latin typeface="Calibri" charset="0"/>
            </a:endParaRPr>
          </a:p>
          <a:p>
            <a:pPr eaLnBrk="1" hangingPunct="1"/>
            <a:r>
              <a:rPr lang="en-US" sz="2400" b="1">
                <a:solidFill>
                  <a:srgbClr val="376092"/>
                </a:solidFill>
                <a:latin typeface="Calibri" charset="0"/>
              </a:rPr>
              <a:t>		Binds to GTP/GDP</a:t>
            </a:r>
            <a:endParaRPr lang="en-US" sz="2400" b="1">
              <a:solidFill>
                <a:srgbClr val="376092"/>
              </a:solidFill>
              <a:latin typeface="Times New Roman" charset="0"/>
              <a:cs typeface="Times New Roman" charset="0"/>
            </a:endParaRPr>
          </a:p>
        </p:txBody>
      </p:sp>
      <p:cxnSp>
        <p:nvCxnSpPr>
          <p:cNvPr id="16" name="Straight Arrow Connector 15"/>
          <p:cNvCxnSpPr/>
          <p:nvPr/>
        </p:nvCxnSpPr>
        <p:spPr>
          <a:xfrm rot="10800000" flipV="1">
            <a:off x="2916238" y="3319463"/>
            <a:ext cx="1223962" cy="431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49775" y="3319463"/>
            <a:ext cx="1144588" cy="43973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331913" y="3830638"/>
            <a:ext cx="3168650" cy="1200150"/>
          </a:xfrm>
          <a:prstGeom prst="rect">
            <a:avLst/>
          </a:prstGeom>
        </p:spPr>
        <p:txBody>
          <a:bodyPr>
            <a:spAutoFit/>
          </a:bodyPr>
          <a:lstStyle/>
          <a:p>
            <a:pPr marL="457200" indent="-457200" algn="ctr"/>
            <a:r>
              <a:rPr lang="en-US" sz="2400" b="1">
                <a:solidFill>
                  <a:srgbClr val="376092"/>
                </a:solidFill>
                <a:latin typeface="Calibri" charset="0"/>
              </a:rPr>
              <a:t>Inactive form </a:t>
            </a:r>
          </a:p>
          <a:p>
            <a:pPr marL="457200" indent="-457200" algn="ctr"/>
            <a:r>
              <a:rPr lang="en-US" sz="2400" b="1">
                <a:solidFill>
                  <a:srgbClr val="376092"/>
                </a:solidFill>
                <a:latin typeface="Calibri" charset="0"/>
              </a:rPr>
              <a:t>Trimeric –bound GDP </a:t>
            </a:r>
          </a:p>
          <a:p>
            <a:pPr marL="457200" indent="-457200" algn="ctr"/>
            <a:r>
              <a:rPr lang="en-US" sz="2400" b="1">
                <a:solidFill>
                  <a:srgbClr val="953735"/>
                </a:solidFill>
                <a:latin typeface="Calibri" charset="0"/>
              </a:rPr>
              <a:t>(</a:t>
            </a:r>
            <a:r>
              <a:rPr lang="el-GR" sz="2400" b="1">
                <a:solidFill>
                  <a:srgbClr val="953735"/>
                </a:solidFill>
                <a:latin typeface="Times New Roman" charset="0"/>
                <a:cs typeface="Times New Roman" charset="0"/>
              </a:rPr>
              <a:t>αβγ</a:t>
            </a:r>
            <a:r>
              <a:rPr lang="en-US" sz="2400" b="1">
                <a:solidFill>
                  <a:srgbClr val="953735"/>
                </a:solidFill>
                <a:latin typeface="Times New Roman" charset="0"/>
                <a:cs typeface="Times New Roman" charset="0"/>
              </a:rPr>
              <a:t>/GDP)</a:t>
            </a:r>
            <a:endParaRPr lang="en-US" sz="2400" b="1">
              <a:solidFill>
                <a:srgbClr val="953735"/>
              </a:solidFill>
              <a:latin typeface="Calibri" charset="0"/>
            </a:endParaRPr>
          </a:p>
        </p:txBody>
      </p:sp>
      <p:sp>
        <p:nvSpPr>
          <p:cNvPr id="19" name="Rectangle 18"/>
          <p:cNvSpPr/>
          <p:nvPr/>
        </p:nvSpPr>
        <p:spPr>
          <a:xfrm>
            <a:off x="4500563" y="3789363"/>
            <a:ext cx="2447925" cy="1200150"/>
          </a:xfrm>
          <a:prstGeom prst="rect">
            <a:avLst/>
          </a:prstGeom>
        </p:spPr>
        <p:txBody>
          <a:bodyPr>
            <a:spAutoFit/>
          </a:bodyPr>
          <a:lstStyle/>
          <a:p>
            <a:pPr marL="457200" indent="-457200" algn="ctr"/>
            <a:r>
              <a:rPr lang="en-US" sz="2400" b="1">
                <a:solidFill>
                  <a:srgbClr val="376092"/>
                </a:solidFill>
                <a:latin typeface="Calibri" charset="0"/>
              </a:rPr>
              <a:t>Active form </a:t>
            </a:r>
          </a:p>
          <a:p>
            <a:pPr marL="457200" indent="-457200" algn="ctr"/>
            <a:r>
              <a:rPr lang="el-GR" sz="2400" b="1">
                <a:solidFill>
                  <a:srgbClr val="376092"/>
                </a:solidFill>
                <a:latin typeface="Times New Roman" charset="0"/>
                <a:cs typeface="Times New Roman" charset="0"/>
              </a:rPr>
              <a:t>α</a:t>
            </a:r>
            <a:r>
              <a:rPr lang="en-US" sz="2400" b="1">
                <a:solidFill>
                  <a:srgbClr val="376092"/>
                </a:solidFill>
                <a:latin typeface="Calibri" charset="0"/>
              </a:rPr>
              <a:t>-bound GTP </a:t>
            </a:r>
          </a:p>
          <a:p>
            <a:pPr marL="457200" indent="-457200" algn="ctr"/>
            <a:r>
              <a:rPr lang="en-US" sz="2400" b="1">
                <a:solidFill>
                  <a:srgbClr val="C00000"/>
                </a:solidFill>
                <a:latin typeface="Calibri" charset="0"/>
              </a:rPr>
              <a:t>(</a:t>
            </a:r>
            <a:r>
              <a:rPr lang="el-GR" sz="2400" b="1">
                <a:solidFill>
                  <a:srgbClr val="C00000"/>
                </a:solidFill>
                <a:latin typeface="Times New Roman" charset="0"/>
                <a:cs typeface="Times New Roman" charset="0"/>
              </a:rPr>
              <a:t>α</a:t>
            </a:r>
            <a:r>
              <a:rPr lang="en-US" sz="2400" b="1">
                <a:solidFill>
                  <a:srgbClr val="C00000"/>
                </a:solidFill>
                <a:latin typeface="Times New Roman" charset="0"/>
                <a:cs typeface="Times New Roman" charset="0"/>
              </a:rPr>
              <a:t>/GTP)</a:t>
            </a:r>
            <a:endParaRPr lang="en-US" sz="2400" b="1">
              <a:solidFill>
                <a:srgbClr val="C00000"/>
              </a:solidFill>
              <a:latin typeface="Calibri" charset="0"/>
            </a:endParaRPr>
          </a:p>
        </p:txBody>
      </p:sp>
      <p:sp>
        <p:nvSpPr>
          <p:cNvPr id="22" name="Rectangle 21"/>
          <p:cNvSpPr/>
          <p:nvPr/>
        </p:nvSpPr>
        <p:spPr>
          <a:xfrm>
            <a:off x="3017838" y="2852738"/>
            <a:ext cx="2717800" cy="461962"/>
          </a:xfrm>
          <a:prstGeom prst="rect">
            <a:avLst/>
          </a:prstGeom>
        </p:spPr>
        <p:txBody>
          <a:bodyPr wrap="none">
            <a:spAutoFit/>
          </a:bodyPr>
          <a:lstStyle/>
          <a:p>
            <a:pPr algn="ctr" fontAlgn="auto">
              <a:spcBef>
                <a:spcPts val="0"/>
              </a:spcBef>
              <a:spcAft>
                <a:spcPts val="0"/>
              </a:spcAft>
              <a:defRPr/>
            </a:pPr>
            <a:r>
              <a:rPr lang="en-US" sz="2400" b="1" dirty="0">
                <a:solidFill>
                  <a:schemeClr val="accent1">
                    <a:lumMod val="75000"/>
                  </a:schemeClr>
                </a:solidFill>
                <a:latin typeface="+mn-lt"/>
                <a:ea typeface="+mn-ea"/>
                <a:cs typeface="+mn-cs"/>
              </a:rPr>
              <a:t>Forms of G-Proteins</a:t>
            </a:r>
          </a:p>
        </p:txBody>
      </p:sp>
      <p:sp>
        <p:nvSpPr>
          <p:cNvPr id="23" name="TextBox 22"/>
          <p:cNvSpPr txBox="1"/>
          <p:nvPr/>
        </p:nvSpPr>
        <p:spPr>
          <a:xfrm>
            <a:off x="381000" y="5373688"/>
            <a:ext cx="8669338" cy="954087"/>
          </a:xfrm>
          <a:prstGeom prst="rect">
            <a:avLst/>
          </a:prstGeom>
          <a:noFill/>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eaLnBrk="1" hangingPunct="1"/>
            <a:r>
              <a:rPr lang="en-US" sz="2800" b="1">
                <a:solidFill>
                  <a:schemeClr val="tx2"/>
                </a:solidFill>
                <a:latin typeface="Calibri" charset="0"/>
                <a:cs typeface="Times New Roman" charset="0"/>
              </a:rPr>
              <a:t>The </a:t>
            </a:r>
            <a:r>
              <a:rPr lang="el-GR" sz="2800" b="1">
                <a:solidFill>
                  <a:srgbClr val="C00000"/>
                </a:solidFill>
                <a:latin typeface="Calibri" charset="0"/>
                <a:cs typeface="Times New Roman" charset="0"/>
              </a:rPr>
              <a:t>α</a:t>
            </a:r>
            <a:r>
              <a:rPr lang="en-US" sz="2800" b="1">
                <a:solidFill>
                  <a:srgbClr val="C00000"/>
                </a:solidFill>
                <a:latin typeface="Calibri" charset="0"/>
              </a:rPr>
              <a:t>-subunit </a:t>
            </a:r>
            <a:r>
              <a:rPr lang="en-US" sz="2800" b="1">
                <a:solidFill>
                  <a:schemeClr val="tx2"/>
                </a:solidFill>
                <a:latin typeface="Calibri" charset="0"/>
              </a:rPr>
              <a:t>has </a:t>
            </a:r>
            <a:r>
              <a:rPr lang="en-US" sz="2800" b="1">
                <a:solidFill>
                  <a:srgbClr val="C00000"/>
                </a:solidFill>
                <a:latin typeface="Calibri" charset="0"/>
              </a:rPr>
              <a:t>intrinsic GTPase activity</a:t>
            </a:r>
            <a:r>
              <a:rPr lang="en-US" sz="2800" b="1">
                <a:solidFill>
                  <a:schemeClr val="tx2"/>
                </a:solidFill>
                <a:latin typeface="Calibri" charset="0"/>
              </a:rPr>
              <a:t>, resulting in </a:t>
            </a:r>
            <a:br>
              <a:rPr lang="en-US" sz="2800" b="1">
                <a:solidFill>
                  <a:schemeClr val="tx2"/>
                </a:solidFill>
                <a:latin typeface="Calibri" charset="0"/>
              </a:rPr>
            </a:br>
            <a:r>
              <a:rPr lang="en-US" sz="2800" b="1">
                <a:solidFill>
                  <a:schemeClr val="tx2"/>
                </a:solidFill>
                <a:latin typeface="Calibri" charset="0"/>
              </a:rPr>
              <a:t>hydrolysis of GTP into GDP and inactivation of G-proteins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1736725" y="530225"/>
            <a:ext cx="585946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4000" b="1">
                <a:latin typeface="Calibri" charset="0"/>
              </a:rPr>
              <a:t>Signaling Pathways for </a:t>
            </a:r>
          </a:p>
          <a:p>
            <a:pPr algn="ctr" eaLnBrk="1" hangingPunct="1"/>
            <a:r>
              <a:rPr lang="en-US" sz="4000" b="1">
                <a:latin typeface="Calibri" charset="0"/>
              </a:rPr>
              <a:t>Regulation of Metabolism</a:t>
            </a:r>
          </a:p>
        </p:txBody>
      </p:sp>
      <p:sp>
        <p:nvSpPr>
          <p:cNvPr id="10" name="TextBox 9"/>
          <p:cNvSpPr txBox="1"/>
          <p:nvPr/>
        </p:nvSpPr>
        <p:spPr>
          <a:xfrm>
            <a:off x="814388" y="2611438"/>
            <a:ext cx="7491412" cy="2032000"/>
          </a:xfrm>
          <a:prstGeom prst="rect">
            <a:avLst/>
          </a:prstGeom>
          <a:noFill/>
        </p:spPr>
        <p:txBody>
          <a:bodyPr wrap="none">
            <a:spAutoFit/>
          </a:bodyPr>
          <a:lstStyle/>
          <a:p>
            <a:pPr fontAlgn="auto">
              <a:spcBef>
                <a:spcPts val="0"/>
              </a:spcBef>
              <a:spcAft>
                <a:spcPts val="1800"/>
              </a:spcAft>
              <a:defRPr/>
            </a:pPr>
            <a:r>
              <a:rPr lang="en-US" sz="3200" b="1" dirty="0">
                <a:solidFill>
                  <a:schemeClr val="accent1">
                    <a:lumMod val="75000"/>
                  </a:schemeClr>
                </a:solidFill>
                <a:latin typeface="+mn-lt"/>
                <a:ea typeface="+mn-ea"/>
                <a:cs typeface="+mn-cs"/>
              </a:rPr>
              <a:t>Two important second messenger systems</a:t>
            </a:r>
            <a:r>
              <a:rPr lang="en-US" sz="3200" b="1" dirty="0">
                <a:solidFill>
                  <a:srgbClr val="002060"/>
                </a:solidFill>
                <a:latin typeface="+mn-lt"/>
                <a:ea typeface="+mn-ea"/>
                <a:cs typeface="+mn-cs"/>
              </a:rPr>
              <a:t>:</a:t>
            </a:r>
          </a:p>
          <a:p>
            <a:pPr fontAlgn="auto">
              <a:spcBef>
                <a:spcPts val="0"/>
              </a:spcBef>
              <a:spcAft>
                <a:spcPts val="1800"/>
              </a:spcAft>
              <a:defRPr/>
            </a:pPr>
            <a:r>
              <a:rPr lang="en-US" sz="3200" b="1" dirty="0">
                <a:solidFill>
                  <a:schemeClr val="accent6"/>
                </a:solidFill>
                <a:latin typeface="+mn-lt"/>
                <a:ea typeface="+mn-ea"/>
                <a:cs typeface="+mn-cs"/>
              </a:rPr>
              <a:t>	</a:t>
            </a:r>
            <a:r>
              <a:rPr lang="en-US" sz="3200" b="1" dirty="0" err="1">
                <a:solidFill>
                  <a:srgbClr val="C00000"/>
                </a:solidFill>
                <a:latin typeface="+mn-lt"/>
                <a:ea typeface="+mn-ea"/>
                <a:cs typeface="+mn-cs"/>
              </a:rPr>
              <a:t>Adenylyl</a:t>
            </a:r>
            <a:r>
              <a:rPr lang="en-US" sz="3200" b="1" dirty="0">
                <a:solidFill>
                  <a:srgbClr val="C00000"/>
                </a:solidFill>
                <a:latin typeface="+mn-lt"/>
                <a:ea typeface="+mn-ea"/>
                <a:cs typeface="+mn-cs"/>
              </a:rPr>
              <a:t> </a:t>
            </a:r>
            <a:r>
              <a:rPr lang="en-US" sz="3200" b="1" dirty="0" err="1">
                <a:solidFill>
                  <a:srgbClr val="C00000"/>
                </a:solidFill>
                <a:latin typeface="+mn-lt"/>
                <a:ea typeface="+mn-ea"/>
                <a:cs typeface="+mn-cs"/>
              </a:rPr>
              <a:t>cyclase</a:t>
            </a:r>
            <a:r>
              <a:rPr lang="en-US" sz="3200" b="1" dirty="0">
                <a:solidFill>
                  <a:srgbClr val="C00000"/>
                </a:solidFill>
                <a:latin typeface="+mn-lt"/>
                <a:ea typeface="+mn-ea"/>
                <a:cs typeface="+mn-cs"/>
              </a:rPr>
              <a:t> system</a:t>
            </a:r>
          </a:p>
          <a:p>
            <a:pPr fontAlgn="auto">
              <a:spcBef>
                <a:spcPts val="0"/>
              </a:spcBef>
              <a:spcAft>
                <a:spcPts val="1800"/>
              </a:spcAft>
              <a:defRPr/>
            </a:pPr>
            <a:r>
              <a:rPr lang="en-US" sz="3200" b="1" dirty="0">
                <a:solidFill>
                  <a:srgbClr val="C00000"/>
                </a:solidFill>
                <a:latin typeface="+mn-lt"/>
                <a:ea typeface="+mn-ea"/>
                <a:cs typeface="+mn-cs"/>
              </a:rPr>
              <a:t>	Calcium/</a:t>
            </a:r>
            <a:r>
              <a:rPr lang="en-US" sz="3200" b="1" dirty="0" err="1">
                <a:solidFill>
                  <a:srgbClr val="C00000"/>
                </a:solidFill>
                <a:latin typeface="+mn-lt"/>
                <a:ea typeface="+mn-ea"/>
                <a:cs typeface="+mn-cs"/>
              </a:rPr>
              <a:t>phosphatidylinositol</a:t>
            </a:r>
            <a:r>
              <a:rPr lang="en-US" sz="3200" b="1" dirty="0">
                <a:solidFill>
                  <a:srgbClr val="C00000"/>
                </a:solidFill>
                <a:latin typeface="+mn-lt"/>
                <a:ea typeface="+mn-ea"/>
                <a:cs typeface="+mn-cs"/>
              </a:rPr>
              <a:t> system</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2590800" y="381000"/>
            <a:ext cx="40020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4400" b="1">
                <a:latin typeface="Calibri" charset="0"/>
              </a:rPr>
              <a:t>Adenylyl cyclase</a:t>
            </a:r>
          </a:p>
        </p:txBody>
      </p:sp>
      <p:sp>
        <p:nvSpPr>
          <p:cNvPr id="10" name="TextBox 9"/>
          <p:cNvSpPr txBox="1"/>
          <p:nvPr/>
        </p:nvSpPr>
        <p:spPr>
          <a:xfrm>
            <a:off x="130175" y="1412875"/>
            <a:ext cx="8916988" cy="5078413"/>
          </a:xfrm>
          <a:prstGeom prst="rect">
            <a:avLst/>
          </a:prstGeom>
          <a:noFill/>
        </p:spPr>
        <p:txBody>
          <a:bodyPr>
            <a:spAutoFit/>
          </a:bodyPr>
          <a:lstStyle/>
          <a:p>
            <a:pPr fontAlgn="auto">
              <a:spcBef>
                <a:spcPts val="0"/>
              </a:spcBef>
              <a:spcAft>
                <a:spcPts val="0"/>
              </a:spcAft>
              <a:defRPr/>
            </a:pPr>
            <a:r>
              <a:rPr lang="en-US" sz="3200" b="1" dirty="0" err="1">
                <a:solidFill>
                  <a:schemeClr val="accent2">
                    <a:lumMod val="75000"/>
                  </a:schemeClr>
                </a:solidFill>
                <a:latin typeface="+mn-lt"/>
                <a:ea typeface="+mn-ea"/>
                <a:cs typeface="+mn-cs"/>
              </a:rPr>
              <a:t>Adenylyl</a:t>
            </a:r>
            <a:r>
              <a:rPr lang="en-US" sz="3200" b="1" dirty="0">
                <a:solidFill>
                  <a:schemeClr val="accent2">
                    <a:lumMod val="75000"/>
                  </a:schemeClr>
                </a:solidFill>
                <a:latin typeface="+mn-lt"/>
                <a:ea typeface="+mn-ea"/>
                <a:cs typeface="+mn-cs"/>
              </a:rPr>
              <a:t> </a:t>
            </a:r>
            <a:r>
              <a:rPr lang="en-US" sz="3200" b="1" dirty="0" err="1">
                <a:solidFill>
                  <a:schemeClr val="accent2">
                    <a:lumMod val="75000"/>
                  </a:schemeClr>
                </a:solidFill>
                <a:latin typeface="+mn-lt"/>
                <a:ea typeface="+mn-ea"/>
                <a:cs typeface="+mn-cs"/>
              </a:rPr>
              <a:t>cyclase</a:t>
            </a:r>
            <a:r>
              <a:rPr lang="en-US" sz="3200" b="1" dirty="0">
                <a:solidFill>
                  <a:schemeClr val="accent2">
                    <a:lumMod val="75000"/>
                  </a:schemeClr>
                </a:solidFill>
                <a:latin typeface="+mn-lt"/>
                <a:ea typeface="+mn-ea"/>
                <a:cs typeface="+mn-cs"/>
              </a:rPr>
              <a:t>: </a:t>
            </a:r>
            <a:r>
              <a:rPr lang="en-US" sz="3200" b="1" dirty="0">
                <a:solidFill>
                  <a:srgbClr val="C00000"/>
                </a:solidFill>
                <a:latin typeface="+mn-lt"/>
                <a:ea typeface="+mn-ea"/>
                <a:cs typeface="+mn-cs"/>
              </a:rPr>
              <a:t>	</a:t>
            </a:r>
            <a:r>
              <a:rPr lang="en-US" sz="2800" b="1" dirty="0">
                <a:solidFill>
                  <a:schemeClr val="accent1">
                    <a:lumMod val="75000"/>
                  </a:schemeClr>
                </a:solidFill>
                <a:latin typeface="+mn-lt"/>
                <a:ea typeface="+mn-ea"/>
                <a:cs typeface="+mn-cs"/>
              </a:rPr>
              <a:t>Membrane-bound enzyme</a:t>
            </a:r>
          </a:p>
          <a:p>
            <a:pPr fontAlgn="auto">
              <a:spcBef>
                <a:spcPts val="0"/>
              </a:spcBef>
              <a:spcAft>
                <a:spcPts val="0"/>
              </a:spcAft>
              <a:defRPr/>
            </a:pPr>
            <a:r>
              <a:rPr lang="en-US" sz="2800" b="1" dirty="0">
                <a:solidFill>
                  <a:schemeClr val="accent1">
                    <a:lumMod val="75000"/>
                  </a:schemeClr>
                </a:solidFill>
                <a:latin typeface="+mn-lt"/>
                <a:ea typeface="+mn-ea"/>
                <a:cs typeface="+mn-cs"/>
              </a:rPr>
              <a:t>				Converts ATP to </a:t>
            </a:r>
            <a:r>
              <a:rPr lang="en-US" sz="2800" b="1" dirty="0" err="1">
                <a:solidFill>
                  <a:schemeClr val="accent1">
                    <a:lumMod val="75000"/>
                  </a:schemeClr>
                </a:solidFill>
                <a:latin typeface="+mn-lt"/>
                <a:ea typeface="+mn-ea"/>
                <a:cs typeface="+mn-cs"/>
              </a:rPr>
              <a:t>cAMP</a:t>
            </a:r>
            <a:endParaRPr lang="en-US" sz="2800" b="1" dirty="0">
              <a:solidFill>
                <a:schemeClr val="accent1">
                  <a:lumMod val="75000"/>
                </a:schemeClr>
              </a:solidFill>
              <a:latin typeface="+mn-lt"/>
              <a:ea typeface="+mn-ea"/>
              <a:cs typeface="+mn-cs"/>
            </a:endParaRPr>
          </a:p>
          <a:p>
            <a:pPr fontAlgn="auto">
              <a:spcBef>
                <a:spcPts val="0"/>
              </a:spcBef>
              <a:spcAft>
                <a:spcPts val="0"/>
              </a:spcAft>
              <a:defRPr/>
            </a:pPr>
            <a:endParaRPr lang="en-US" sz="3200" b="1" dirty="0">
              <a:solidFill>
                <a:schemeClr val="accent6"/>
              </a:solidFill>
              <a:latin typeface="+mn-lt"/>
              <a:ea typeface="+mn-ea"/>
              <a:cs typeface="+mn-cs"/>
            </a:endParaRPr>
          </a:p>
          <a:p>
            <a:pPr fontAlgn="auto">
              <a:spcBef>
                <a:spcPts val="0"/>
              </a:spcBef>
              <a:spcAft>
                <a:spcPts val="0"/>
              </a:spcAft>
              <a:defRPr/>
            </a:pPr>
            <a:r>
              <a:rPr lang="en-US" sz="3200" b="1" dirty="0">
                <a:solidFill>
                  <a:schemeClr val="accent2">
                    <a:lumMod val="75000"/>
                  </a:schemeClr>
                </a:solidFill>
                <a:latin typeface="+mn-lt"/>
                <a:ea typeface="+mn-ea"/>
                <a:cs typeface="+mn-cs"/>
              </a:rPr>
              <a:t>Activation/Inhibition:</a:t>
            </a:r>
          </a:p>
          <a:p>
            <a:pPr fontAlgn="auto">
              <a:spcBef>
                <a:spcPts val="0"/>
              </a:spcBef>
              <a:spcAft>
                <a:spcPts val="0"/>
              </a:spcAft>
              <a:defRPr/>
            </a:pPr>
            <a:r>
              <a:rPr lang="en-US" sz="3200" b="1" dirty="0">
                <a:solidFill>
                  <a:srgbClr val="C00000"/>
                </a:solidFill>
                <a:latin typeface="+mn-lt"/>
                <a:ea typeface="+mn-ea"/>
                <a:cs typeface="+mn-cs"/>
              </a:rPr>
              <a:t>	</a:t>
            </a:r>
            <a:r>
              <a:rPr lang="en-US" sz="3200" b="1" dirty="0">
                <a:solidFill>
                  <a:schemeClr val="accent2">
                    <a:lumMod val="75000"/>
                  </a:schemeClr>
                </a:solidFill>
                <a:latin typeface="+mn-lt"/>
                <a:ea typeface="+mn-ea"/>
                <a:cs typeface="+mn-cs"/>
              </a:rPr>
              <a:t>Signal: </a:t>
            </a:r>
            <a:r>
              <a:rPr lang="en-US" sz="2800" b="1" dirty="0">
                <a:solidFill>
                  <a:schemeClr val="accent1">
                    <a:lumMod val="75000"/>
                  </a:schemeClr>
                </a:solidFill>
                <a:latin typeface="+mn-lt"/>
                <a:ea typeface="+mn-ea"/>
                <a:cs typeface="+mn-cs"/>
              </a:rPr>
              <a:t>Hormones or neurotransmitters </a:t>
            </a:r>
          </a:p>
          <a:p>
            <a:pPr fontAlgn="auto">
              <a:spcBef>
                <a:spcPts val="0"/>
              </a:spcBef>
              <a:spcAft>
                <a:spcPts val="0"/>
              </a:spcAft>
              <a:defRPr/>
            </a:pPr>
            <a:r>
              <a:rPr lang="en-US" sz="2800" b="1" dirty="0">
                <a:solidFill>
                  <a:srgbClr val="C00000"/>
                </a:solidFill>
                <a:latin typeface="+mn-lt"/>
                <a:ea typeface="+mn-ea"/>
                <a:cs typeface="+mn-cs"/>
              </a:rPr>
              <a:t>		</a:t>
            </a:r>
            <a:r>
              <a:rPr lang="en-US" sz="2800" b="1" dirty="0">
                <a:solidFill>
                  <a:schemeClr val="accent6"/>
                </a:solidFill>
                <a:latin typeface="+mn-lt"/>
                <a:ea typeface="+mn-ea"/>
                <a:cs typeface="+mn-cs"/>
              </a:rPr>
              <a:t>(e.g., Glucagon and epinephrine) </a:t>
            </a:r>
            <a:r>
              <a:rPr lang="en-US" sz="2800" b="1" dirty="0">
                <a:solidFill>
                  <a:srgbClr val="C00000"/>
                </a:solidFill>
                <a:latin typeface="+mn-lt"/>
                <a:ea typeface="+mn-ea"/>
                <a:cs typeface="+mn-cs"/>
              </a:rPr>
              <a:t>or toxins </a:t>
            </a:r>
          </a:p>
          <a:p>
            <a:pPr fontAlgn="auto">
              <a:spcBef>
                <a:spcPts val="0"/>
              </a:spcBef>
              <a:spcAft>
                <a:spcPts val="1200"/>
              </a:spcAft>
              <a:defRPr/>
            </a:pPr>
            <a:r>
              <a:rPr lang="en-US" sz="2800" b="1" dirty="0">
                <a:solidFill>
                  <a:srgbClr val="C00000"/>
                </a:solidFill>
                <a:latin typeface="+mn-lt"/>
                <a:ea typeface="+mn-ea"/>
                <a:cs typeface="+mn-cs"/>
              </a:rPr>
              <a:t>		</a:t>
            </a:r>
            <a:r>
              <a:rPr lang="en-US" sz="2800" b="1" dirty="0">
                <a:solidFill>
                  <a:schemeClr val="accent6"/>
                </a:solidFill>
                <a:latin typeface="+mn-lt"/>
                <a:ea typeface="+mn-ea"/>
                <a:cs typeface="+mn-cs"/>
              </a:rPr>
              <a:t>(e.g., Cholera and </a:t>
            </a:r>
            <a:r>
              <a:rPr lang="en-US" sz="2800" b="1" dirty="0" err="1">
                <a:solidFill>
                  <a:schemeClr val="accent6"/>
                </a:solidFill>
                <a:latin typeface="+mn-lt"/>
                <a:ea typeface="+mn-ea"/>
                <a:cs typeface="+mn-cs"/>
              </a:rPr>
              <a:t>pertussis</a:t>
            </a:r>
            <a:r>
              <a:rPr lang="en-US" sz="2800" b="1" dirty="0">
                <a:solidFill>
                  <a:schemeClr val="accent6"/>
                </a:solidFill>
                <a:latin typeface="+mn-lt"/>
                <a:ea typeface="+mn-ea"/>
                <a:cs typeface="+mn-cs"/>
              </a:rPr>
              <a:t> toxins)</a:t>
            </a:r>
          </a:p>
          <a:p>
            <a:pPr fontAlgn="auto">
              <a:spcBef>
                <a:spcPts val="0"/>
              </a:spcBef>
              <a:spcAft>
                <a:spcPts val="1200"/>
              </a:spcAft>
              <a:defRPr/>
            </a:pPr>
            <a:r>
              <a:rPr lang="en-US" sz="3200" b="1" dirty="0">
                <a:solidFill>
                  <a:srgbClr val="C00000"/>
                </a:solidFill>
                <a:latin typeface="+mn-lt"/>
                <a:ea typeface="+mn-ea"/>
                <a:cs typeface="+mn-cs"/>
              </a:rPr>
              <a:t>	</a:t>
            </a:r>
            <a:r>
              <a:rPr lang="en-US" sz="3200" b="1" dirty="0">
                <a:solidFill>
                  <a:schemeClr val="accent2">
                    <a:lumMod val="75000"/>
                  </a:schemeClr>
                </a:solidFill>
                <a:latin typeface="+mn-lt"/>
                <a:ea typeface="+mn-ea"/>
                <a:cs typeface="+mn-cs"/>
              </a:rPr>
              <a:t>Receptor: </a:t>
            </a:r>
            <a:r>
              <a:rPr lang="en-US" sz="2800" b="1" dirty="0">
                <a:solidFill>
                  <a:schemeClr val="accent1">
                    <a:lumMod val="75000"/>
                  </a:schemeClr>
                </a:solidFill>
                <a:latin typeface="+mn-lt"/>
                <a:ea typeface="+mn-ea"/>
                <a:cs typeface="+mn-cs"/>
              </a:rPr>
              <a:t>G-protein coupled receptor</a:t>
            </a:r>
          </a:p>
          <a:p>
            <a:pPr fontAlgn="auto">
              <a:spcBef>
                <a:spcPts val="0"/>
              </a:spcBef>
              <a:spcAft>
                <a:spcPts val="0"/>
              </a:spcAft>
              <a:defRPr/>
            </a:pPr>
            <a:r>
              <a:rPr lang="en-US" sz="2800" b="1" dirty="0">
                <a:solidFill>
                  <a:srgbClr val="C00000"/>
                </a:solidFill>
                <a:latin typeface="+mn-lt"/>
                <a:ea typeface="+mn-ea"/>
                <a:cs typeface="+mn-cs"/>
              </a:rPr>
              <a:t>	</a:t>
            </a:r>
            <a:r>
              <a:rPr lang="en-US" sz="2800" b="1" dirty="0">
                <a:solidFill>
                  <a:schemeClr val="accent2">
                    <a:lumMod val="75000"/>
                  </a:schemeClr>
                </a:solidFill>
                <a:latin typeface="+mn-lt"/>
                <a:ea typeface="+mn-ea"/>
                <a:cs typeface="+mn-cs"/>
              </a:rPr>
              <a:t>Response: </a:t>
            </a:r>
            <a:r>
              <a:rPr lang="en-US" sz="2800" b="1" dirty="0">
                <a:solidFill>
                  <a:srgbClr val="C00000"/>
                </a:solidFill>
                <a:latin typeface="+mn-lt"/>
                <a:ea typeface="+mn-ea"/>
                <a:cs typeface="+mn-cs"/>
              </a:rPr>
              <a:t>Activation/inhibition of protein </a:t>
            </a:r>
            <a:r>
              <a:rPr lang="en-US" sz="2800" b="1" dirty="0" err="1">
                <a:solidFill>
                  <a:srgbClr val="C00000"/>
                </a:solidFill>
                <a:latin typeface="+mn-lt"/>
                <a:ea typeface="+mn-ea"/>
                <a:cs typeface="+mn-cs"/>
              </a:rPr>
              <a:t>kinase</a:t>
            </a:r>
            <a:r>
              <a:rPr lang="en-US" sz="2800" b="1" dirty="0">
                <a:solidFill>
                  <a:srgbClr val="C00000"/>
                </a:solidFill>
                <a:latin typeface="+mn-lt"/>
                <a:ea typeface="+mn-ea"/>
                <a:cs typeface="+mn-cs"/>
              </a:rPr>
              <a:t> A</a:t>
            </a:r>
          </a:p>
          <a:p>
            <a:pPr fontAlgn="auto">
              <a:spcBef>
                <a:spcPts val="0"/>
              </a:spcBef>
              <a:spcAft>
                <a:spcPts val="0"/>
              </a:spcAft>
              <a:defRPr/>
            </a:pPr>
            <a:r>
              <a:rPr lang="en-US" sz="2800" b="1" dirty="0">
                <a:solidFill>
                  <a:srgbClr val="C00000"/>
                </a:solidFill>
                <a:latin typeface="+mn-lt"/>
                <a:ea typeface="+mn-ea"/>
                <a:cs typeface="+mn-cs"/>
              </a:rPr>
              <a:t>			(</a:t>
            </a:r>
            <a:r>
              <a:rPr lang="en-US" sz="2800" b="1" dirty="0" err="1">
                <a:solidFill>
                  <a:srgbClr val="C00000"/>
                </a:solidFill>
                <a:latin typeface="+mn-lt"/>
                <a:ea typeface="+mn-ea"/>
                <a:cs typeface="+mn-cs"/>
              </a:rPr>
              <a:t>cAMP</a:t>
            </a:r>
            <a:r>
              <a:rPr lang="en-US" sz="2800" b="1" dirty="0">
                <a:solidFill>
                  <a:srgbClr val="C00000"/>
                </a:solidFill>
                <a:latin typeface="+mn-lt"/>
                <a:ea typeface="+mn-ea"/>
                <a:cs typeface="+mn-cs"/>
              </a:rPr>
              <a:t>-dependent protein </a:t>
            </a:r>
            <a:r>
              <a:rPr lang="en-US" sz="2800" b="1" dirty="0" err="1">
                <a:solidFill>
                  <a:srgbClr val="C00000"/>
                </a:solidFill>
                <a:latin typeface="+mn-lt"/>
                <a:ea typeface="+mn-ea"/>
                <a:cs typeface="+mn-cs"/>
              </a:rPr>
              <a:t>kinase</a:t>
            </a:r>
            <a:r>
              <a:rPr lang="en-US" sz="2800" b="1" dirty="0">
                <a:solidFill>
                  <a:srgbClr val="C00000"/>
                </a:solidFill>
                <a:latin typeface="+mn-lt"/>
                <a:ea typeface="+mn-ea"/>
                <a:cs typeface="+mn-cs"/>
              </a:rPr>
              <a:t>)</a:t>
            </a:r>
            <a:endParaRPr lang="en-US" sz="3200" b="1" dirty="0">
              <a:solidFill>
                <a:srgbClr val="C00000"/>
              </a:solidFill>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C:\My Documents\My Pictures\08_007.jpg"/>
          <p:cNvPicPr>
            <a:picLocks noChangeAspect="1" noChangeArrowheads="1"/>
          </p:cNvPicPr>
          <p:nvPr/>
        </p:nvPicPr>
        <p:blipFill>
          <a:blip r:embed="rId2">
            <a:extLst>
              <a:ext uri="{28A0092B-C50C-407E-A947-70E740481C1C}">
                <a14:useLocalDpi xmlns:a14="http://schemas.microsoft.com/office/drawing/2010/main" val="0"/>
              </a:ext>
            </a:extLst>
          </a:blip>
          <a:srcRect l="34959" t="1352" r="33821" b="76308"/>
          <a:stretch>
            <a:fillRect/>
          </a:stretch>
        </p:blipFill>
        <p:spPr bwMode="auto">
          <a:xfrm>
            <a:off x="457200" y="1981200"/>
            <a:ext cx="3810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7"/>
          <p:cNvSpPr>
            <a:spLocks noGrp="1" noChangeArrowheads="1"/>
          </p:cNvSpPr>
          <p:nvPr>
            <p:ph type="title"/>
          </p:nvPr>
        </p:nvSpPr>
        <p:spPr/>
        <p:txBody>
          <a:bodyPr rtlCol="0">
            <a:normAutofit fontScale="90000"/>
          </a:bodyPr>
          <a:lstStyle/>
          <a:p>
            <a:pPr eaLnBrk="1" fontAlgn="auto" hangingPunct="1">
              <a:spcAft>
                <a:spcPts val="0"/>
              </a:spcAft>
              <a:defRPr/>
            </a:pPr>
            <a:r>
              <a:rPr lang="en-US" b="1" dirty="0" smtClean="0">
                <a:ea typeface="+mj-ea"/>
              </a:rPr>
              <a:t>Signal Transduction:</a:t>
            </a:r>
            <a:br>
              <a:rPr lang="en-US" b="1" dirty="0" smtClean="0">
                <a:ea typeface="+mj-ea"/>
              </a:rPr>
            </a:br>
            <a:r>
              <a:rPr lang="en-US" b="1" dirty="0" err="1" smtClean="0">
                <a:ea typeface="+mj-ea"/>
              </a:rPr>
              <a:t>Adenylyl</a:t>
            </a:r>
            <a:r>
              <a:rPr lang="en-US" b="1" dirty="0" smtClean="0">
                <a:ea typeface="+mj-ea"/>
              </a:rPr>
              <a:t> </a:t>
            </a:r>
            <a:r>
              <a:rPr lang="en-US" b="1" dirty="0" err="1" smtClean="0">
                <a:ea typeface="+mj-ea"/>
              </a:rPr>
              <a:t>Cyclase</a:t>
            </a:r>
            <a:r>
              <a:rPr lang="en-US" b="1" dirty="0" smtClean="0">
                <a:ea typeface="+mj-ea"/>
              </a:rPr>
              <a:t> System</a:t>
            </a:r>
          </a:p>
        </p:txBody>
      </p:sp>
      <p:pic>
        <p:nvPicPr>
          <p:cNvPr id="15364" name="Picture 8" descr="C:\My Documents\My Pictures\08_007.jpg"/>
          <p:cNvPicPr>
            <a:picLocks noChangeAspect="1" noChangeArrowheads="1"/>
          </p:cNvPicPr>
          <p:nvPr/>
        </p:nvPicPr>
        <p:blipFill>
          <a:blip r:embed="rId2">
            <a:extLst>
              <a:ext uri="{28A0092B-C50C-407E-A947-70E740481C1C}">
                <a14:useLocalDpi xmlns:a14="http://schemas.microsoft.com/office/drawing/2010/main" val="0"/>
              </a:ext>
            </a:extLst>
          </a:blip>
          <a:srcRect l="34959" t="22629" r="33821" b="55031"/>
          <a:stretch>
            <a:fillRect/>
          </a:stretch>
        </p:blipFill>
        <p:spPr bwMode="auto">
          <a:xfrm>
            <a:off x="4953000" y="1981200"/>
            <a:ext cx="3821113"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4"/>
          <p:cNvSpPr txBox="1">
            <a:spLocks noChangeArrowheads="1"/>
          </p:cNvSpPr>
          <p:nvPr/>
        </p:nvSpPr>
        <p:spPr bwMode="auto">
          <a:xfrm>
            <a:off x="4953000" y="5410200"/>
            <a:ext cx="3840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b="1">
                <a:solidFill>
                  <a:srgbClr val="C00000"/>
                </a:solidFill>
              </a:rPr>
              <a:t>Ligand/Receptor Binding</a:t>
            </a:r>
          </a:p>
        </p:txBody>
      </p:sp>
      <p:sp>
        <p:nvSpPr>
          <p:cNvPr id="15366" name="TextBox 5"/>
          <p:cNvSpPr txBox="1">
            <a:spLocks noChangeArrowheads="1"/>
          </p:cNvSpPr>
          <p:nvPr/>
        </p:nvSpPr>
        <p:spPr bwMode="auto">
          <a:xfrm>
            <a:off x="4953000" y="5938838"/>
            <a:ext cx="3629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b="1">
                <a:solidFill>
                  <a:srgbClr val="C00000"/>
                </a:solidFill>
              </a:rPr>
              <a:t>Activation of G</a:t>
            </a:r>
            <a:r>
              <a:rPr lang="en-US" sz="2400" b="1" baseline="-25000">
                <a:solidFill>
                  <a:srgbClr val="C00000"/>
                </a:solidFill>
              </a:rPr>
              <a:t>s</a:t>
            </a:r>
            <a:r>
              <a:rPr lang="en-US" sz="2400" b="1">
                <a:solidFill>
                  <a:srgbClr val="C00000"/>
                </a:solidFill>
              </a:rPr>
              <a:t>-protein</a:t>
            </a:r>
          </a:p>
        </p:txBody>
      </p:sp>
      <p:sp>
        <p:nvSpPr>
          <p:cNvPr id="15367" name="TextBox 6"/>
          <p:cNvSpPr txBox="1">
            <a:spLocks noChangeArrowheads="1"/>
          </p:cNvSpPr>
          <p:nvPr/>
        </p:nvSpPr>
        <p:spPr bwMode="auto">
          <a:xfrm>
            <a:off x="533400" y="5454650"/>
            <a:ext cx="3722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b="1">
                <a:solidFill>
                  <a:srgbClr val="C00000"/>
                </a:solidFill>
              </a:rPr>
              <a:t>Resting state: No Signal</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C:\My Documents\My Pictures\08_007.jpg"/>
          <p:cNvPicPr>
            <a:picLocks noChangeAspect="1" noChangeArrowheads="1"/>
          </p:cNvPicPr>
          <p:nvPr/>
        </p:nvPicPr>
        <p:blipFill>
          <a:blip r:embed="rId2">
            <a:extLst>
              <a:ext uri="{28A0092B-C50C-407E-A947-70E740481C1C}">
                <a14:useLocalDpi xmlns:a14="http://schemas.microsoft.com/office/drawing/2010/main" val="0"/>
              </a:ext>
            </a:extLst>
          </a:blip>
          <a:srcRect l="34959" t="43906" r="33821" b="33755"/>
          <a:stretch>
            <a:fillRect/>
          </a:stretch>
        </p:blipFill>
        <p:spPr bwMode="auto">
          <a:xfrm>
            <a:off x="2895600" y="2286000"/>
            <a:ext cx="39195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p:cNvSpPr>
            <a:spLocks noGrp="1" noChangeArrowheads="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b="1" dirty="0" smtClean="0">
                <a:ea typeface="+mj-ea"/>
              </a:rPr>
              <a:t>Signal Transduction:</a:t>
            </a:r>
            <a:br>
              <a:rPr lang="en-US" b="1" dirty="0" smtClean="0">
                <a:ea typeface="+mj-ea"/>
              </a:rPr>
            </a:br>
            <a:r>
              <a:rPr lang="en-US" b="1" dirty="0" err="1" smtClean="0">
                <a:ea typeface="+mj-ea"/>
              </a:rPr>
              <a:t>Adenylyl</a:t>
            </a:r>
            <a:r>
              <a:rPr lang="en-US" b="1" dirty="0" smtClean="0">
                <a:ea typeface="+mj-ea"/>
              </a:rPr>
              <a:t> </a:t>
            </a:r>
            <a:r>
              <a:rPr lang="en-US" b="1" dirty="0" err="1" smtClean="0">
                <a:ea typeface="+mj-ea"/>
              </a:rPr>
              <a:t>Cyclase</a:t>
            </a:r>
            <a:r>
              <a:rPr lang="en-US" b="1" dirty="0" smtClean="0">
                <a:ea typeface="+mj-ea"/>
              </a:rPr>
              <a:t> System</a:t>
            </a:r>
          </a:p>
        </p:txBody>
      </p:sp>
      <p:sp>
        <p:nvSpPr>
          <p:cNvPr id="16388" name="TextBox 10"/>
          <p:cNvSpPr txBox="1">
            <a:spLocks noChangeArrowheads="1"/>
          </p:cNvSpPr>
          <p:nvPr/>
        </p:nvSpPr>
        <p:spPr bwMode="auto">
          <a:xfrm>
            <a:off x="2667000" y="5862638"/>
            <a:ext cx="4562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b="1">
                <a:solidFill>
                  <a:srgbClr val="C00000"/>
                </a:solidFill>
              </a:rPr>
              <a:t>Activation of adenylyl cyclase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4"/>
          <p:cNvGrpSpPr>
            <a:grpSpLocks/>
          </p:cNvGrpSpPr>
          <p:nvPr/>
        </p:nvGrpSpPr>
        <p:grpSpPr bwMode="auto">
          <a:xfrm>
            <a:off x="4800600" y="381000"/>
            <a:ext cx="3505200" cy="5638800"/>
            <a:chOff x="4800600" y="457200"/>
            <a:chExt cx="3219450" cy="5105400"/>
          </a:xfrm>
        </p:grpSpPr>
        <p:grpSp>
          <p:nvGrpSpPr>
            <p:cNvPr id="17413" name="Group 16"/>
            <p:cNvGrpSpPr>
              <a:grpSpLocks/>
            </p:cNvGrpSpPr>
            <p:nvPr/>
          </p:nvGrpSpPr>
          <p:grpSpPr bwMode="auto">
            <a:xfrm>
              <a:off x="4800600" y="457200"/>
              <a:ext cx="3219450" cy="5105400"/>
              <a:chOff x="4800600" y="457200"/>
              <a:chExt cx="3219450" cy="5105400"/>
            </a:xfrm>
          </p:grpSpPr>
          <p:pic>
            <p:nvPicPr>
              <p:cNvPr id="17415" name="Picture 9" descr="C:\My Documents\My Pictures\08_008.jpg"/>
              <p:cNvPicPr>
                <a:picLocks noChangeAspect="1" noChangeArrowheads="1"/>
              </p:cNvPicPr>
              <p:nvPr/>
            </p:nvPicPr>
            <p:blipFill>
              <a:blip r:embed="rId2">
                <a:extLst>
                  <a:ext uri="{28A0092B-C50C-407E-A947-70E740481C1C}">
                    <a14:useLocalDpi xmlns:a14="http://schemas.microsoft.com/office/drawing/2010/main" val="0"/>
                  </a:ext>
                </a:extLst>
              </a:blip>
              <a:srcRect l="20833" t="3604" r="23611" b="14642"/>
              <a:stretch>
                <a:fillRect/>
              </a:stretch>
            </p:blipFill>
            <p:spPr bwMode="auto">
              <a:xfrm>
                <a:off x="4800600" y="457200"/>
                <a:ext cx="30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17"/>
              <p:cNvSpPr txBox="1">
                <a:spLocks noChangeArrowheads="1"/>
              </p:cNvSpPr>
              <p:nvPr/>
            </p:nvSpPr>
            <p:spPr bwMode="auto">
              <a:xfrm>
                <a:off x="6931025" y="1447800"/>
                <a:ext cx="334512" cy="47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b="1">
                    <a:solidFill>
                      <a:schemeClr val="accent2"/>
                    </a:solidFill>
                    <a:latin typeface="Calibri" charset="0"/>
                  </a:rPr>
                  <a:t>*</a:t>
                </a:r>
              </a:p>
            </p:txBody>
          </p:sp>
          <p:sp>
            <p:nvSpPr>
              <p:cNvPr id="17417" name="Text Box 15"/>
              <p:cNvSpPr txBox="1">
                <a:spLocks noChangeArrowheads="1"/>
              </p:cNvSpPr>
              <p:nvPr/>
            </p:nvSpPr>
            <p:spPr bwMode="auto">
              <a:xfrm>
                <a:off x="7315200" y="1570038"/>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a:latin typeface="Calibri" charset="0"/>
                  </a:rPr>
                  <a:t>AMP</a:t>
                </a:r>
              </a:p>
            </p:txBody>
          </p:sp>
        </p:grpSp>
        <p:cxnSp>
          <p:nvCxnSpPr>
            <p:cNvPr id="7" name="Straight Arrow Connector 6"/>
            <p:cNvCxnSpPr/>
            <p:nvPr/>
          </p:nvCxnSpPr>
          <p:spPr>
            <a:xfrm>
              <a:off x="6629038" y="1752236"/>
              <a:ext cx="762579" cy="14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411" name="Text Box 16"/>
          <p:cNvSpPr txBox="1">
            <a:spLocks noChangeArrowheads="1"/>
          </p:cNvSpPr>
          <p:nvPr/>
        </p:nvSpPr>
        <p:spPr bwMode="auto">
          <a:xfrm>
            <a:off x="4724400" y="601980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b="1">
                <a:solidFill>
                  <a:schemeClr val="accent2"/>
                </a:solidFill>
                <a:latin typeface="Calibri" charset="0"/>
              </a:rPr>
              <a:t>*Phosphodiesterase</a:t>
            </a:r>
          </a:p>
        </p:txBody>
      </p:sp>
      <p:sp>
        <p:nvSpPr>
          <p:cNvPr id="10" name="Rectangle 7"/>
          <p:cNvSpPr>
            <a:spLocks noGrp="1" noChangeArrowheads="1"/>
          </p:cNvSpPr>
          <p:nvPr>
            <p:ph type="title"/>
          </p:nvPr>
        </p:nvSpPr>
        <p:spPr>
          <a:xfrm>
            <a:off x="457200" y="457200"/>
            <a:ext cx="4191000" cy="1143000"/>
          </a:xfrm>
        </p:spPr>
        <p:txBody>
          <a:bodyPr rtlCol="0">
            <a:normAutofit fontScale="90000"/>
          </a:bodyPr>
          <a:lstStyle/>
          <a:p>
            <a:pPr eaLnBrk="1" fontAlgn="auto" hangingPunct="1">
              <a:spcAft>
                <a:spcPts val="0"/>
              </a:spcAft>
              <a:defRPr/>
            </a:pPr>
            <a:r>
              <a:rPr lang="en-US" sz="3200" b="1" dirty="0" err="1" smtClean="0">
                <a:ea typeface="+mj-ea"/>
              </a:rPr>
              <a:t>Adenylyl</a:t>
            </a:r>
            <a:r>
              <a:rPr lang="en-US" sz="3200" b="1" dirty="0" smtClean="0">
                <a:ea typeface="+mj-ea"/>
              </a:rPr>
              <a:t> </a:t>
            </a:r>
            <a:r>
              <a:rPr lang="en-US" sz="3200" b="1" dirty="0" err="1" smtClean="0">
                <a:ea typeface="+mj-ea"/>
              </a:rPr>
              <a:t>Cyclase</a:t>
            </a:r>
            <a:r>
              <a:rPr lang="en-US" sz="3200" b="1" dirty="0" smtClean="0">
                <a:ea typeface="+mj-ea"/>
              </a:rPr>
              <a:t> System:</a:t>
            </a:r>
            <a:br>
              <a:rPr lang="en-US" sz="3200" b="1" dirty="0" smtClean="0">
                <a:ea typeface="+mj-ea"/>
              </a:rPr>
            </a:br>
            <a:r>
              <a:rPr lang="en-US" sz="3200" b="1" dirty="0" err="1" smtClean="0">
                <a:ea typeface="+mj-ea"/>
              </a:rPr>
              <a:t>cAMP</a:t>
            </a:r>
            <a:r>
              <a:rPr lang="en-US" sz="3200" b="1" dirty="0" smtClean="0">
                <a:ea typeface="+mj-ea"/>
              </a:rPr>
              <a:t>-Dependent Protein </a:t>
            </a:r>
            <a:r>
              <a:rPr lang="en-US" sz="3200" b="1" dirty="0" err="1" smtClean="0">
                <a:ea typeface="+mj-ea"/>
              </a:rPr>
              <a:t>Kinase</a:t>
            </a:r>
            <a:r>
              <a:rPr lang="en-US" sz="3200" b="1" dirty="0" smtClean="0">
                <a:ea typeface="+mj-ea"/>
              </a:rPr>
              <a:t> (Protein </a:t>
            </a:r>
            <a:r>
              <a:rPr lang="en-US" sz="3200" b="1" dirty="0" err="1" smtClean="0">
                <a:ea typeface="+mj-ea"/>
              </a:rPr>
              <a:t>Kinase</a:t>
            </a:r>
            <a:r>
              <a:rPr lang="en-US" sz="3200" b="1" dirty="0" smtClean="0">
                <a:ea typeface="+mj-ea"/>
              </a:rPr>
              <a:t> A)</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4"/>
          <p:cNvGrpSpPr>
            <a:grpSpLocks/>
          </p:cNvGrpSpPr>
          <p:nvPr/>
        </p:nvGrpSpPr>
        <p:grpSpPr bwMode="auto">
          <a:xfrm>
            <a:off x="5278438" y="381000"/>
            <a:ext cx="3179762" cy="5181600"/>
            <a:chOff x="5430494" y="457200"/>
            <a:chExt cx="2719926" cy="4050330"/>
          </a:xfrm>
        </p:grpSpPr>
        <p:grpSp>
          <p:nvGrpSpPr>
            <p:cNvPr id="18438" name="Group 16"/>
            <p:cNvGrpSpPr>
              <a:grpSpLocks/>
            </p:cNvGrpSpPr>
            <p:nvPr/>
          </p:nvGrpSpPr>
          <p:grpSpPr bwMode="auto">
            <a:xfrm>
              <a:off x="5430494" y="457200"/>
              <a:ext cx="2719926" cy="4050330"/>
              <a:chOff x="5430494" y="457200"/>
              <a:chExt cx="2719926" cy="4050330"/>
            </a:xfrm>
          </p:grpSpPr>
          <p:pic>
            <p:nvPicPr>
              <p:cNvPr id="18440" name="Picture 9" descr="C:\My Documents\My Pictures\08_008.jpg"/>
              <p:cNvPicPr>
                <a:picLocks noChangeAspect="1" noChangeArrowheads="1"/>
              </p:cNvPicPr>
              <p:nvPr/>
            </p:nvPicPr>
            <p:blipFill>
              <a:blip r:embed="rId3">
                <a:extLst>
                  <a:ext uri="{28A0092B-C50C-407E-A947-70E740481C1C}">
                    <a14:useLocalDpi xmlns:a14="http://schemas.microsoft.com/office/drawing/2010/main" val="0"/>
                  </a:ext>
                </a:extLst>
              </a:blip>
              <a:srcRect l="20833" t="3604" r="23611" b="14642"/>
              <a:stretch>
                <a:fillRect/>
              </a:stretch>
            </p:blipFill>
            <p:spPr bwMode="auto">
              <a:xfrm>
                <a:off x="5430494" y="457200"/>
                <a:ext cx="2418108" cy="405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17"/>
              <p:cNvSpPr txBox="1">
                <a:spLocks noChangeArrowheads="1"/>
              </p:cNvSpPr>
              <p:nvPr/>
            </p:nvSpPr>
            <p:spPr bwMode="auto">
              <a:xfrm>
                <a:off x="6911907" y="1350655"/>
                <a:ext cx="275619" cy="33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a:solidFill>
                      <a:schemeClr val="accent2"/>
                    </a:solidFill>
                    <a:latin typeface="Calibri" charset="0"/>
                  </a:rPr>
                  <a:t>*</a:t>
                </a:r>
              </a:p>
            </p:txBody>
          </p:sp>
          <p:sp>
            <p:nvSpPr>
              <p:cNvPr id="18442" name="Text Box 15"/>
              <p:cNvSpPr txBox="1">
                <a:spLocks noChangeArrowheads="1"/>
              </p:cNvSpPr>
              <p:nvPr/>
            </p:nvSpPr>
            <p:spPr bwMode="auto">
              <a:xfrm>
                <a:off x="7445570" y="1350655"/>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a:latin typeface="Calibri" charset="0"/>
                  </a:rPr>
                  <a:t>AMP</a:t>
                </a:r>
              </a:p>
            </p:txBody>
          </p:sp>
        </p:grpSp>
        <p:cxnSp>
          <p:nvCxnSpPr>
            <p:cNvPr id="7" name="Straight Arrow Connector 6"/>
            <p:cNvCxnSpPr/>
            <p:nvPr/>
          </p:nvCxnSpPr>
          <p:spPr>
            <a:xfrm flipV="1">
              <a:off x="6911991" y="1515697"/>
              <a:ext cx="479348" cy="13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435" name="Text Box 16"/>
          <p:cNvSpPr txBox="1">
            <a:spLocks noChangeArrowheads="1"/>
          </p:cNvSpPr>
          <p:nvPr/>
        </p:nvSpPr>
        <p:spPr bwMode="auto">
          <a:xfrm>
            <a:off x="2057400" y="3657600"/>
            <a:ext cx="3125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800" b="1" baseline="30000">
                <a:solidFill>
                  <a:schemeClr val="accent2"/>
                </a:solidFill>
                <a:latin typeface="Calibri" charset="0"/>
              </a:rPr>
              <a:t>*</a:t>
            </a:r>
            <a:r>
              <a:rPr lang="en-US" sz="2800" b="1">
                <a:solidFill>
                  <a:schemeClr val="accent2"/>
                </a:solidFill>
                <a:latin typeface="Calibri" charset="0"/>
              </a:rPr>
              <a:t>Phosphodiesterase</a:t>
            </a:r>
          </a:p>
        </p:txBody>
      </p:sp>
      <p:sp>
        <p:nvSpPr>
          <p:cNvPr id="18436" name="Title 22"/>
          <p:cNvSpPr>
            <a:spLocks noGrp="1"/>
          </p:cNvSpPr>
          <p:nvPr>
            <p:ph type="title"/>
          </p:nvPr>
        </p:nvSpPr>
        <p:spPr>
          <a:xfrm>
            <a:off x="457200" y="457200"/>
            <a:ext cx="4038600" cy="1143000"/>
          </a:xfrm>
        </p:spPr>
        <p:txBody>
          <a:bodyPr/>
          <a:lstStyle/>
          <a:p>
            <a:pPr eaLnBrk="1" hangingPunct="1"/>
            <a:r>
              <a:rPr lang="en-US" b="1">
                <a:latin typeface="Calibri" charset="0"/>
              </a:rPr>
              <a:t>Termination of Signal (A)</a:t>
            </a:r>
          </a:p>
        </p:txBody>
      </p:sp>
      <p:sp>
        <p:nvSpPr>
          <p:cNvPr id="18437" name="TextBox 13"/>
          <p:cNvSpPr txBox="1">
            <a:spLocks noChangeArrowheads="1"/>
          </p:cNvSpPr>
          <p:nvPr/>
        </p:nvSpPr>
        <p:spPr bwMode="auto">
          <a:xfrm>
            <a:off x="381000" y="5486400"/>
            <a:ext cx="839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 typeface="Arial" charset="0"/>
              <a:buChar char="•"/>
            </a:pPr>
            <a:r>
              <a:rPr lang="en-US" sz="2400" b="1"/>
              <a:t>Protein phosphatase</a:t>
            </a:r>
          </a:p>
          <a:p>
            <a:pPr eaLnBrk="1" hangingPunct="1">
              <a:buFont typeface="Arial" charset="0"/>
              <a:buChar char="•"/>
            </a:pPr>
            <a:endParaRPr lang="en-US" sz="2400" b="1"/>
          </a:p>
          <a:p>
            <a:pPr eaLnBrk="1" hangingPunct="1">
              <a:buFont typeface="Arial" charset="0"/>
              <a:buChar char="•"/>
            </a:pPr>
            <a:r>
              <a:rPr lang="en-US" sz="2400" b="1"/>
              <a:t>Phosphodiesterase </a:t>
            </a:r>
            <a:r>
              <a:rPr lang="en-US" sz="2400" b="1">
                <a:sym typeface="Wingdings" charset="0"/>
              </a:rPr>
              <a:t></a:t>
            </a:r>
            <a:r>
              <a:rPr lang="en-US" sz="2400" b="1"/>
              <a:t> ↓cAMP </a:t>
            </a:r>
            <a:r>
              <a:rPr lang="en-US" sz="2400" b="1">
                <a:sym typeface="Wingdings" charset="0"/>
              </a:rPr>
              <a:t> </a:t>
            </a:r>
            <a:r>
              <a:rPr lang="en-US" sz="2400" b="1"/>
              <a:t>Inactive protein kinase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C:\My Documents\My Pictures\08_007.jpg"/>
          <p:cNvPicPr>
            <a:picLocks noChangeAspect="1" noChangeArrowheads="1"/>
          </p:cNvPicPr>
          <p:nvPr/>
        </p:nvPicPr>
        <p:blipFill>
          <a:blip r:embed="rId2">
            <a:extLst>
              <a:ext uri="{28A0092B-C50C-407E-A947-70E740481C1C}">
                <a14:useLocalDpi xmlns:a14="http://schemas.microsoft.com/office/drawing/2010/main" val="0"/>
              </a:ext>
            </a:extLst>
          </a:blip>
          <a:srcRect l="34959" t="66077" r="33821" b="12479"/>
          <a:stretch>
            <a:fillRect/>
          </a:stretch>
        </p:blipFill>
        <p:spPr bwMode="auto">
          <a:xfrm>
            <a:off x="2667000" y="2362200"/>
            <a:ext cx="381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22"/>
          <p:cNvSpPr>
            <a:spLocks noGrp="1"/>
          </p:cNvSpPr>
          <p:nvPr>
            <p:ph type="title"/>
          </p:nvPr>
        </p:nvSpPr>
        <p:spPr/>
        <p:txBody>
          <a:bodyPr/>
          <a:lstStyle/>
          <a:p>
            <a:pPr eaLnBrk="1" hangingPunct="1"/>
            <a:r>
              <a:rPr lang="en-US" b="1">
                <a:latin typeface="Calibri" charset="0"/>
              </a:rPr>
              <a:t>Termination of Signal (B)</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2"/>
          <p:cNvSpPr>
            <a:spLocks noGrp="1"/>
          </p:cNvSpPr>
          <p:nvPr>
            <p:ph type="title"/>
          </p:nvPr>
        </p:nvSpPr>
        <p:spPr/>
        <p:txBody>
          <a:bodyPr/>
          <a:lstStyle/>
          <a:p>
            <a:pPr eaLnBrk="1" hangingPunct="1"/>
            <a:r>
              <a:rPr lang="en-US" b="1">
                <a:latin typeface="Calibri" charset="0"/>
              </a:rPr>
              <a:t>Termination of Signal (C)</a:t>
            </a:r>
          </a:p>
        </p:txBody>
      </p:sp>
      <p:pic>
        <p:nvPicPr>
          <p:cNvPr id="20483" name="Picture 8" descr="C:\My Documents\My Pictures\08_007.jpg"/>
          <p:cNvPicPr>
            <a:picLocks noChangeAspect="1" noChangeArrowheads="1"/>
          </p:cNvPicPr>
          <p:nvPr/>
        </p:nvPicPr>
        <p:blipFill>
          <a:blip r:embed="rId2">
            <a:extLst>
              <a:ext uri="{28A0092B-C50C-407E-A947-70E740481C1C}">
                <a14:useLocalDpi xmlns:a14="http://schemas.microsoft.com/office/drawing/2010/main" val="0"/>
              </a:ext>
            </a:extLst>
          </a:blip>
          <a:srcRect l="34959" t="1352" r="33821" b="76308"/>
          <a:stretch>
            <a:fillRect/>
          </a:stretch>
        </p:blipFill>
        <p:spPr bwMode="auto">
          <a:xfrm>
            <a:off x="2819400" y="1981200"/>
            <a:ext cx="3810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4"/>
          <p:cNvSpPr txBox="1">
            <a:spLocks noChangeArrowheads="1"/>
          </p:cNvSpPr>
          <p:nvPr/>
        </p:nvSpPr>
        <p:spPr bwMode="auto">
          <a:xfrm>
            <a:off x="3549650" y="2757488"/>
            <a:ext cx="304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az-Cyrl-AZ" sz="2400" b="1">
                <a:solidFill>
                  <a:srgbClr val="C00000"/>
                </a:solidFill>
              </a:rPr>
              <a:t>Х</a:t>
            </a:r>
            <a:endParaRPr lang="en-US" sz="2400" b="1">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3230563" y="766763"/>
            <a:ext cx="26368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4400" b="1">
                <a:latin typeface="Calibri" charset="0"/>
              </a:rPr>
              <a:t>Objectives</a:t>
            </a:r>
          </a:p>
        </p:txBody>
      </p:sp>
      <p:sp>
        <p:nvSpPr>
          <p:cNvPr id="3075" name="TextBox 2"/>
          <p:cNvSpPr txBox="1">
            <a:spLocks noChangeArrowheads="1"/>
          </p:cNvSpPr>
          <p:nvPr/>
        </p:nvSpPr>
        <p:spPr bwMode="auto">
          <a:xfrm>
            <a:off x="609600" y="1524000"/>
            <a:ext cx="8077200" cy="4694238"/>
          </a:xfrm>
          <a:prstGeom prst="rect">
            <a:avLst/>
          </a:prstGeom>
          <a:noFill/>
          <a:ln w="9525">
            <a:noFill/>
            <a:miter lim="800000"/>
            <a:headEnd/>
            <a:tailEnd/>
          </a:ln>
        </p:spPr>
        <p:txBody>
          <a:bodyPr>
            <a:spAutoFit/>
          </a:bodyPr>
          <a:lstStyle/>
          <a:p>
            <a:pPr>
              <a:spcBef>
                <a:spcPts val="600"/>
              </a:spcBef>
              <a:spcAft>
                <a:spcPts val="1200"/>
              </a:spcAft>
              <a:buFont typeface="Wingdings" pitchFamily="2" charset="2"/>
              <a:buChar char="Ø"/>
              <a:defRPr/>
            </a:pPr>
            <a:r>
              <a:rPr lang="en-US" sz="3200" b="1" dirty="0">
                <a:latin typeface="Times New Roman" pitchFamily="18" charset="0"/>
                <a:ea typeface="+mn-ea"/>
                <a:cs typeface="Times New Roman" pitchFamily="18" charset="0"/>
              </a:rPr>
              <a:t> Different steps in signaling pathways</a:t>
            </a:r>
          </a:p>
          <a:p>
            <a:pPr>
              <a:spcBef>
                <a:spcPts val="600"/>
              </a:spcBef>
              <a:spcAft>
                <a:spcPts val="1200"/>
              </a:spcAft>
              <a:buFont typeface="Wingdings" pitchFamily="2" charset="2"/>
              <a:buChar char="Ø"/>
              <a:defRPr/>
            </a:pPr>
            <a:r>
              <a:rPr lang="en-US" sz="3200" b="1" dirty="0">
                <a:latin typeface="Times New Roman" pitchFamily="18" charset="0"/>
                <a:ea typeface="+mn-ea"/>
                <a:cs typeface="Times New Roman" pitchFamily="18" charset="0"/>
              </a:rPr>
              <a:t> The second messenger systems</a:t>
            </a:r>
          </a:p>
          <a:p>
            <a:pPr>
              <a:spcBef>
                <a:spcPts val="600"/>
              </a:spcBef>
              <a:spcAft>
                <a:spcPts val="1200"/>
              </a:spcAft>
              <a:buFont typeface="Wingdings" pitchFamily="2" charset="2"/>
              <a:buChar char="Ø"/>
              <a:defRPr/>
            </a:pPr>
            <a:r>
              <a:rPr lang="en-US" sz="3200" b="1" dirty="0">
                <a:latin typeface="Times New Roman" pitchFamily="18" charset="0"/>
                <a:ea typeface="+mn-ea"/>
                <a:cs typeface="Times New Roman" pitchFamily="18" charset="0"/>
              </a:rPr>
              <a:t> Function of signaling pathways for </a:t>
            </a:r>
          </a:p>
          <a:p>
            <a:pPr lvl="1">
              <a:spcBef>
                <a:spcPts val="600"/>
              </a:spcBef>
              <a:spcAft>
                <a:spcPts val="1200"/>
              </a:spcAft>
              <a:buFont typeface="Wingdings" pitchFamily="2" charset="2"/>
              <a:buChar char="Ø"/>
              <a:defRPr/>
            </a:pPr>
            <a:r>
              <a:rPr lang="en-US" sz="3200" b="1" dirty="0">
                <a:latin typeface="Times New Roman" pitchFamily="18" charset="0"/>
                <a:ea typeface="+mn-ea"/>
                <a:cs typeface="Times New Roman" pitchFamily="18" charset="0"/>
              </a:rPr>
              <a:t>	Signal transmission</a:t>
            </a:r>
          </a:p>
          <a:p>
            <a:pPr lvl="1">
              <a:spcBef>
                <a:spcPts val="600"/>
              </a:spcBef>
              <a:spcAft>
                <a:spcPts val="1200"/>
              </a:spcAft>
              <a:buFont typeface="Wingdings" pitchFamily="2" charset="2"/>
              <a:buChar char="Ø"/>
              <a:defRPr/>
            </a:pPr>
            <a:r>
              <a:rPr lang="en-US" sz="3200" b="1" dirty="0">
                <a:latin typeface="Times New Roman" pitchFamily="18" charset="0"/>
                <a:ea typeface="+mn-ea"/>
                <a:cs typeface="Times New Roman" pitchFamily="18" charset="0"/>
              </a:rPr>
              <a:t>	Amplification</a:t>
            </a:r>
          </a:p>
          <a:p>
            <a:pPr marL="457200" indent="-457200">
              <a:spcBef>
                <a:spcPts val="600"/>
              </a:spcBef>
              <a:spcAft>
                <a:spcPts val="1200"/>
              </a:spcAft>
              <a:buFont typeface="Wingdings" pitchFamily="2" charset="2"/>
              <a:buChar char="Ø"/>
              <a:defRPr/>
            </a:pPr>
            <a:r>
              <a:rPr lang="en-US" sz="3200" b="1" dirty="0">
                <a:latin typeface="Times New Roman" pitchFamily="18" charset="0"/>
                <a:ea typeface="+mn-ea"/>
                <a:cs typeface="Times New Roman" pitchFamily="18" charset="0"/>
              </a:rPr>
              <a:t>The role signaling pathways in regulation and integration of metabolism</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2" descr="C:\My Documents\My Pictures\08_006.jpg"/>
          <p:cNvPicPr>
            <a:picLocks noChangeAspect="1" noChangeArrowheads="1"/>
          </p:cNvPicPr>
          <p:nvPr/>
        </p:nvPicPr>
        <p:blipFill>
          <a:blip r:embed="rId2">
            <a:extLst>
              <a:ext uri="{28A0092B-C50C-407E-A947-70E740481C1C}">
                <a14:useLocalDpi xmlns:a14="http://schemas.microsoft.com/office/drawing/2010/main" val="0"/>
              </a:ext>
            </a:extLst>
          </a:blip>
          <a:srcRect l="5029" t="3371" r="4829" b="21349"/>
          <a:stretch>
            <a:fillRect/>
          </a:stretch>
        </p:blipFill>
        <p:spPr bwMode="auto">
          <a:xfrm>
            <a:off x="2514600" y="1676400"/>
            <a:ext cx="426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7"/>
          <p:cNvSpPr>
            <a:spLocks noGrp="1" noChangeArrowheads="1"/>
          </p:cNvSpPr>
          <p:nvPr>
            <p:ph type="title"/>
          </p:nvPr>
        </p:nvSpPr>
        <p:spPr/>
        <p:txBody>
          <a:bodyPr rtlCol="0">
            <a:normAutofit fontScale="90000"/>
          </a:bodyPr>
          <a:lstStyle/>
          <a:p>
            <a:pPr eaLnBrk="1" fontAlgn="auto" hangingPunct="1">
              <a:spcAft>
                <a:spcPts val="0"/>
              </a:spcAft>
              <a:defRPr/>
            </a:pPr>
            <a:r>
              <a:rPr lang="en-US" b="1" dirty="0" smtClean="0">
                <a:ea typeface="+mj-ea"/>
              </a:rPr>
              <a:t>G-Protein Coupled </a:t>
            </a:r>
            <a:br>
              <a:rPr lang="en-US" b="1" dirty="0" smtClean="0">
                <a:ea typeface="+mj-ea"/>
              </a:rPr>
            </a:br>
            <a:r>
              <a:rPr lang="en-US" b="1" dirty="0" smtClean="0">
                <a:ea typeface="+mj-ea"/>
              </a:rPr>
              <a:t>Membrane Receptor</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358775" y="404813"/>
            <a:ext cx="85407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3200" b="1">
                <a:latin typeface="Calibri" charset="0"/>
              </a:rPr>
              <a:t>Regulation of Glycogen Metabolism by Glucagon:</a:t>
            </a:r>
          </a:p>
          <a:p>
            <a:pPr algn="ctr" eaLnBrk="1" hangingPunct="1"/>
            <a:r>
              <a:rPr lang="en-US" sz="3200" b="1">
                <a:latin typeface="Calibri" charset="0"/>
              </a:rPr>
              <a:t>Effects on Glycogen Synthase and Phosphorylase</a:t>
            </a:r>
          </a:p>
        </p:txBody>
      </p:sp>
      <p:grpSp>
        <p:nvGrpSpPr>
          <p:cNvPr id="22531" name="Group 29"/>
          <p:cNvGrpSpPr>
            <a:grpSpLocks/>
          </p:cNvGrpSpPr>
          <p:nvPr/>
        </p:nvGrpSpPr>
        <p:grpSpPr bwMode="auto">
          <a:xfrm>
            <a:off x="41275" y="1631950"/>
            <a:ext cx="8999538" cy="4764088"/>
            <a:chOff x="41267" y="1631950"/>
            <a:chExt cx="8999406" cy="4764544"/>
          </a:xfrm>
        </p:grpSpPr>
        <p:sp>
          <p:nvSpPr>
            <p:cNvPr id="4" name="TextBox 3"/>
            <p:cNvSpPr txBox="1"/>
            <p:nvPr/>
          </p:nvSpPr>
          <p:spPr>
            <a:xfrm>
              <a:off x="1806541" y="1631950"/>
              <a:ext cx="5386309" cy="1938524"/>
            </a:xfrm>
            <a:prstGeom prst="rect">
              <a:avLst/>
            </a:prstGeom>
            <a:noFill/>
          </p:spPr>
          <p:txBody>
            <a:bodyPr wrap="none">
              <a:spAutoFit/>
            </a:bodyPr>
            <a:lstStyle/>
            <a:p>
              <a:pPr algn="ctr" fontAlgn="auto">
                <a:spcBef>
                  <a:spcPts val="0"/>
                </a:spcBef>
                <a:spcAft>
                  <a:spcPts val="0"/>
                </a:spcAft>
                <a:defRPr/>
              </a:pPr>
              <a:r>
                <a:rPr lang="en-US" sz="2400" b="1" dirty="0">
                  <a:solidFill>
                    <a:schemeClr val="accent2">
                      <a:lumMod val="75000"/>
                    </a:schemeClr>
                  </a:solidFill>
                  <a:latin typeface="+mn-lt"/>
                  <a:ea typeface="+mn-ea"/>
                  <a:cs typeface="+mn-cs"/>
                </a:rPr>
                <a:t>Hypoglycemia</a:t>
              </a:r>
            </a:p>
            <a:p>
              <a:pPr algn="ctr" fontAlgn="auto">
                <a:spcBef>
                  <a:spcPts val="0"/>
                </a:spcBef>
                <a:spcAft>
                  <a:spcPts val="0"/>
                </a:spcAft>
                <a:defRPr/>
              </a:pPr>
              <a:r>
                <a:rPr lang="en-US" sz="2400" b="1" dirty="0">
                  <a:solidFill>
                    <a:schemeClr val="accent2">
                      <a:lumMod val="75000"/>
                    </a:schemeClr>
                  </a:solidFill>
                  <a:latin typeface="+mn-lt"/>
                  <a:ea typeface="+mn-ea"/>
                  <a:cs typeface="+mn-cs"/>
                </a:rPr>
                <a:t>Glucagon secretion</a:t>
              </a:r>
            </a:p>
            <a:p>
              <a:pPr algn="ctr" fontAlgn="auto">
                <a:spcBef>
                  <a:spcPts val="0"/>
                </a:spcBef>
                <a:spcAft>
                  <a:spcPts val="0"/>
                </a:spcAft>
                <a:defRPr/>
              </a:pPr>
              <a:r>
                <a:rPr lang="en-US" sz="2400" b="1" dirty="0" err="1">
                  <a:solidFill>
                    <a:schemeClr val="accent1">
                      <a:lumMod val="75000"/>
                    </a:schemeClr>
                  </a:solidFill>
                  <a:latin typeface="+mn-lt"/>
                  <a:ea typeface="+mn-ea"/>
                  <a:cs typeface="+mn-cs"/>
                </a:rPr>
                <a:t>Hepatocyte</a:t>
              </a:r>
              <a:r>
                <a:rPr lang="en-US" sz="2400" b="1" dirty="0">
                  <a:solidFill>
                    <a:schemeClr val="accent1">
                      <a:lumMod val="75000"/>
                    </a:schemeClr>
                  </a:solidFill>
                  <a:latin typeface="+mn-lt"/>
                  <a:ea typeface="+mn-ea"/>
                  <a:cs typeface="+mn-cs"/>
                </a:rPr>
                <a:t>: </a:t>
              </a:r>
              <a:r>
                <a:rPr lang="en-US" sz="2400" b="1" dirty="0">
                  <a:solidFill>
                    <a:schemeClr val="accent2">
                      <a:lumMod val="75000"/>
                    </a:schemeClr>
                  </a:solidFill>
                  <a:latin typeface="+mn-lt"/>
                  <a:ea typeface="+mn-ea"/>
                  <a:cs typeface="+mn-cs"/>
                </a:rPr>
                <a:t>Glucagon/receptor binding</a:t>
              </a:r>
            </a:p>
            <a:p>
              <a:pPr algn="ctr" fontAlgn="auto">
                <a:spcBef>
                  <a:spcPts val="0"/>
                </a:spcBef>
                <a:spcAft>
                  <a:spcPts val="0"/>
                </a:spcAft>
                <a:defRPr/>
              </a:pPr>
              <a:r>
                <a:rPr lang="en-US" sz="2400" b="1" dirty="0">
                  <a:solidFill>
                    <a:schemeClr val="accent1">
                      <a:lumMod val="75000"/>
                    </a:schemeClr>
                  </a:solidFill>
                  <a:latin typeface="+mn-lt"/>
                  <a:ea typeface="+mn-ea"/>
                  <a:cs typeface="+mn-cs"/>
                </a:rPr>
                <a:t>Second messenger: </a:t>
              </a:r>
              <a:r>
                <a:rPr lang="en-US" sz="2400" b="1" dirty="0" err="1">
                  <a:solidFill>
                    <a:schemeClr val="accent2">
                      <a:lumMod val="75000"/>
                    </a:schemeClr>
                  </a:solidFill>
                  <a:latin typeface="+mn-lt"/>
                  <a:ea typeface="+mn-ea"/>
                  <a:cs typeface="+mn-cs"/>
                </a:rPr>
                <a:t>cAMP</a:t>
              </a:r>
              <a:endParaRPr lang="en-US" sz="2400" b="1" dirty="0">
                <a:solidFill>
                  <a:schemeClr val="accent2">
                    <a:lumMod val="75000"/>
                  </a:schemeClr>
                </a:solidFill>
                <a:latin typeface="+mn-lt"/>
                <a:ea typeface="+mn-ea"/>
                <a:cs typeface="+mn-cs"/>
              </a:endParaRPr>
            </a:p>
            <a:p>
              <a:pPr algn="ctr" fontAlgn="auto">
                <a:spcBef>
                  <a:spcPts val="0"/>
                </a:spcBef>
                <a:spcAft>
                  <a:spcPts val="0"/>
                </a:spcAft>
                <a:defRPr/>
              </a:pPr>
              <a:r>
                <a:rPr lang="en-US" sz="2400" b="1" dirty="0">
                  <a:solidFill>
                    <a:schemeClr val="accent1">
                      <a:lumMod val="75000"/>
                    </a:schemeClr>
                  </a:solidFill>
                  <a:latin typeface="+mn-lt"/>
                  <a:ea typeface="+mn-ea"/>
                  <a:cs typeface="+mn-cs"/>
                </a:rPr>
                <a:t>Response: </a:t>
              </a:r>
              <a:r>
                <a:rPr lang="en-US" sz="2400" b="1" dirty="0">
                  <a:solidFill>
                    <a:schemeClr val="accent2">
                      <a:lumMod val="75000"/>
                    </a:schemeClr>
                  </a:solidFill>
                  <a:latin typeface="+mn-lt"/>
                  <a:ea typeface="+mn-ea"/>
                  <a:cs typeface="+mn-cs"/>
                </a:rPr>
                <a:t>Enzyme </a:t>
              </a:r>
              <a:r>
                <a:rPr lang="en-US" sz="2400" b="1" dirty="0" err="1">
                  <a:solidFill>
                    <a:schemeClr val="accent2">
                      <a:lumMod val="75000"/>
                    </a:schemeClr>
                  </a:solidFill>
                  <a:latin typeface="+mn-lt"/>
                  <a:ea typeface="+mn-ea"/>
                  <a:cs typeface="+mn-cs"/>
                </a:rPr>
                <a:t>phosphorylation</a:t>
              </a:r>
              <a:endParaRPr lang="en-US" sz="2400" b="1" dirty="0">
                <a:solidFill>
                  <a:schemeClr val="accent2">
                    <a:lumMod val="75000"/>
                  </a:schemeClr>
                </a:solidFill>
                <a:latin typeface="+mn-lt"/>
                <a:ea typeface="+mn-ea"/>
                <a:cs typeface="+mn-cs"/>
              </a:endParaRPr>
            </a:p>
          </p:txBody>
        </p:sp>
        <p:sp>
          <p:nvSpPr>
            <p:cNvPr id="5" name="TextBox 4"/>
            <p:cNvSpPr txBox="1"/>
            <p:nvPr/>
          </p:nvSpPr>
          <p:spPr>
            <a:xfrm>
              <a:off x="41267" y="4145204"/>
              <a:ext cx="3960755" cy="2246527"/>
            </a:xfrm>
            <a:prstGeom prst="rect">
              <a:avLst/>
            </a:prstGeom>
            <a:noFill/>
          </p:spPr>
          <p:txBody>
            <a:bodyPr wrap="none">
              <a:spAutoFit/>
            </a:bodyPr>
            <a:lstStyle/>
            <a:p>
              <a:pPr algn="ctr" fontAlgn="auto">
                <a:spcBef>
                  <a:spcPts val="0"/>
                </a:spcBef>
                <a:spcAft>
                  <a:spcPts val="0"/>
                </a:spcAft>
                <a:defRPr/>
              </a:pPr>
              <a:r>
                <a:rPr lang="en-US" sz="2800" b="1" dirty="0">
                  <a:solidFill>
                    <a:schemeClr val="accent2">
                      <a:lumMod val="75000"/>
                    </a:schemeClr>
                  </a:solidFill>
                  <a:latin typeface="+mn-lt"/>
                  <a:ea typeface="+mn-ea"/>
                  <a:cs typeface="+mn-cs"/>
                </a:rPr>
                <a:t>Glycogen </a:t>
              </a:r>
              <a:r>
                <a:rPr lang="en-US" sz="2800" b="1" dirty="0" err="1">
                  <a:solidFill>
                    <a:schemeClr val="accent2">
                      <a:lumMod val="75000"/>
                    </a:schemeClr>
                  </a:solidFill>
                  <a:latin typeface="+mn-lt"/>
                  <a:ea typeface="+mn-ea"/>
                  <a:cs typeface="+mn-cs"/>
                </a:rPr>
                <a:t>synthase</a:t>
              </a:r>
              <a:endParaRPr lang="en-US" sz="2800" b="1" dirty="0">
                <a:solidFill>
                  <a:schemeClr val="accent2">
                    <a:lumMod val="75000"/>
                  </a:schemeClr>
                </a:solidFill>
                <a:latin typeface="+mn-lt"/>
                <a:ea typeface="+mn-ea"/>
                <a:cs typeface="+mn-cs"/>
              </a:endParaRPr>
            </a:p>
            <a:p>
              <a:pPr algn="ctr" fontAlgn="auto">
                <a:spcBef>
                  <a:spcPts val="0"/>
                </a:spcBef>
                <a:spcAft>
                  <a:spcPts val="0"/>
                </a:spcAft>
                <a:defRPr/>
              </a:pPr>
              <a:r>
                <a:rPr lang="en-US" sz="2800" b="1" dirty="0">
                  <a:solidFill>
                    <a:schemeClr val="accent1">
                      <a:lumMod val="75000"/>
                    </a:schemeClr>
                  </a:solidFill>
                  <a:latin typeface="+mn-lt"/>
                  <a:ea typeface="+mn-ea"/>
                  <a:cs typeface="+mn-cs"/>
                </a:rPr>
                <a:t>(Inactive form)</a:t>
              </a:r>
            </a:p>
            <a:p>
              <a:pPr algn="ctr" fontAlgn="auto">
                <a:spcBef>
                  <a:spcPts val="0"/>
                </a:spcBef>
                <a:spcAft>
                  <a:spcPts val="0"/>
                </a:spcAft>
                <a:defRPr/>
              </a:pPr>
              <a:endParaRPr lang="en-US" sz="2800" b="1" dirty="0">
                <a:solidFill>
                  <a:schemeClr val="accent6"/>
                </a:solidFill>
                <a:latin typeface="+mn-lt"/>
                <a:ea typeface="+mn-ea"/>
                <a:cs typeface="+mn-cs"/>
              </a:endParaRPr>
            </a:p>
            <a:p>
              <a:pPr algn="ctr" fontAlgn="auto">
                <a:spcBef>
                  <a:spcPts val="0"/>
                </a:spcBef>
                <a:spcAft>
                  <a:spcPts val="0"/>
                </a:spcAft>
                <a:defRPr/>
              </a:pPr>
              <a:endParaRPr lang="en-US" sz="2800" b="1" dirty="0">
                <a:solidFill>
                  <a:srgbClr val="C00000"/>
                </a:solidFill>
                <a:latin typeface="+mn-lt"/>
                <a:ea typeface="+mn-ea"/>
                <a:cs typeface="+mn-cs"/>
              </a:endParaRPr>
            </a:p>
            <a:p>
              <a:pPr algn="ctr" fontAlgn="auto">
                <a:spcBef>
                  <a:spcPts val="0"/>
                </a:spcBef>
                <a:spcAft>
                  <a:spcPts val="0"/>
                </a:spcAft>
                <a:defRPr/>
              </a:pPr>
              <a:r>
                <a:rPr lang="en-US" sz="2800" b="1" dirty="0">
                  <a:solidFill>
                    <a:srgbClr val="C00000"/>
                  </a:solidFill>
                  <a:latin typeface="+mn-lt"/>
                  <a:ea typeface="+mn-ea"/>
                  <a:cs typeface="+mn-cs"/>
                </a:rPr>
                <a:t>Inhibition</a:t>
              </a:r>
              <a:r>
                <a:rPr lang="en-US" sz="2800" b="1" dirty="0">
                  <a:solidFill>
                    <a:schemeClr val="accent6"/>
                  </a:solidFill>
                  <a:latin typeface="+mn-lt"/>
                  <a:ea typeface="+mn-ea"/>
                  <a:cs typeface="+mn-cs"/>
                </a:rPr>
                <a:t> </a:t>
              </a:r>
              <a:r>
                <a:rPr lang="en-US" sz="2800" b="1" dirty="0">
                  <a:solidFill>
                    <a:schemeClr val="accent1">
                      <a:lumMod val="75000"/>
                    </a:schemeClr>
                  </a:solidFill>
                  <a:latin typeface="+mn-lt"/>
                  <a:ea typeface="+mn-ea"/>
                  <a:cs typeface="+mn-cs"/>
                </a:rPr>
                <a:t>of </a:t>
              </a:r>
              <a:r>
                <a:rPr lang="en-US" sz="2800" b="1" dirty="0" err="1">
                  <a:solidFill>
                    <a:schemeClr val="accent1">
                      <a:lumMod val="75000"/>
                    </a:schemeClr>
                  </a:solidFill>
                  <a:latin typeface="+mn-lt"/>
                  <a:ea typeface="+mn-ea"/>
                  <a:cs typeface="+mn-cs"/>
                </a:rPr>
                <a:t>glycogenesis</a:t>
              </a:r>
              <a:endParaRPr lang="en-US" sz="2800" b="1" dirty="0">
                <a:solidFill>
                  <a:schemeClr val="accent1">
                    <a:lumMod val="75000"/>
                  </a:schemeClr>
                </a:solidFill>
                <a:latin typeface="+mn-lt"/>
                <a:ea typeface="+mn-ea"/>
                <a:cs typeface="+mn-cs"/>
              </a:endParaRPr>
            </a:p>
          </p:txBody>
        </p:sp>
        <p:sp>
          <p:nvSpPr>
            <p:cNvPr id="6" name="TextBox 5"/>
            <p:cNvSpPr txBox="1"/>
            <p:nvPr/>
          </p:nvSpPr>
          <p:spPr>
            <a:xfrm>
              <a:off x="4532239" y="4149966"/>
              <a:ext cx="4508434" cy="2246528"/>
            </a:xfrm>
            <a:prstGeom prst="rect">
              <a:avLst/>
            </a:prstGeom>
            <a:noFill/>
          </p:spPr>
          <p:txBody>
            <a:bodyPr wrap="none">
              <a:spAutoFit/>
            </a:bodyPr>
            <a:lstStyle/>
            <a:p>
              <a:pPr algn="ctr" fontAlgn="auto">
                <a:spcBef>
                  <a:spcPts val="0"/>
                </a:spcBef>
                <a:spcAft>
                  <a:spcPts val="0"/>
                </a:spcAft>
                <a:defRPr/>
              </a:pPr>
              <a:r>
                <a:rPr lang="en-US" sz="2800" b="1" dirty="0">
                  <a:solidFill>
                    <a:schemeClr val="accent2">
                      <a:lumMod val="75000"/>
                    </a:schemeClr>
                  </a:solidFill>
                  <a:latin typeface="+mn-lt"/>
                  <a:ea typeface="+mn-ea"/>
                  <a:cs typeface="+mn-cs"/>
                </a:rPr>
                <a:t>Glycogen </a:t>
              </a:r>
              <a:r>
                <a:rPr lang="en-US" sz="2800" b="1" dirty="0" err="1">
                  <a:solidFill>
                    <a:schemeClr val="accent2">
                      <a:lumMod val="75000"/>
                    </a:schemeClr>
                  </a:solidFill>
                  <a:latin typeface="+mn-lt"/>
                  <a:ea typeface="+mn-ea"/>
                  <a:cs typeface="+mn-cs"/>
                </a:rPr>
                <a:t>phosphorylase</a:t>
              </a:r>
              <a:endParaRPr lang="en-US" sz="2800" b="1" dirty="0">
                <a:solidFill>
                  <a:schemeClr val="accent2">
                    <a:lumMod val="75000"/>
                  </a:schemeClr>
                </a:solidFill>
                <a:latin typeface="+mn-lt"/>
                <a:ea typeface="+mn-ea"/>
                <a:cs typeface="+mn-cs"/>
              </a:endParaRPr>
            </a:p>
            <a:p>
              <a:pPr algn="ctr" fontAlgn="auto">
                <a:spcBef>
                  <a:spcPts val="0"/>
                </a:spcBef>
                <a:spcAft>
                  <a:spcPts val="0"/>
                </a:spcAft>
                <a:defRPr/>
              </a:pPr>
              <a:r>
                <a:rPr lang="en-US" sz="2800" b="1" dirty="0">
                  <a:solidFill>
                    <a:schemeClr val="accent1">
                      <a:lumMod val="75000"/>
                    </a:schemeClr>
                  </a:solidFill>
                  <a:latin typeface="+mn-lt"/>
                  <a:ea typeface="+mn-ea"/>
                  <a:cs typeface="+mn-cs"/>
                </a:rPr>
                <a:t>(Active form)</a:t>
              </a:r>
            </a:p>
            <a:p>
              <a:pPr algn="ctr" fontAlgn="auto">
                <a:spcBef>
                  <a:spcPts val="0"/>
                </a:spcBef>
                <a:spcAft>
                  <a:spcPts val="0"/>
                </a:spcAft>
                <a:defRPr/>
              </a:pPr>
              <a:endParaRPr lang="en-US" sz="2800" b="1" dirty="0">
                <a:solidFill>
                  <a:schemeClr val="accent6"/>
                </a:solidFill>
                <a:latin typeface="+mn-lt"/>
                <a:ea typeface="+mn-ea"/>
                <a:cs typeface="+mn-cs"/>
              </a:endParaRPr>
            </a:p>
            <a:p>
              <a:pPr algn="ctr" fontAlgn="auto">
                <a:spcBef>
                  <a:spcPts val="0"/>
                </a:spcBef>
                <a:spcAft>
                  <a:spcPts val="0"/>
                </a:spcAft>
                <a:defRPr/>
              </a:pPr>
              <a:endParaRPr lang="en-US" sz="2800" b="1" dirty="0">
                <a:solidFill>
                  <a:srgbClr val="C00000"/>
                </a:solidFill>
                <a:latin typeface="+mn-lt"/>
                <a:ea typeface="+mn-ea"/>
                <a:cs typeface="+mn-cs"/>
              </a:endParaRPr>
            </a:p>
            <a:p>
              <a:pPr algn="ctr" fontAlgn="auto">
                <a:spcBef>
                  <a:spcPts val="0"/>
                </a:spcBef>
                <a:spcAft>
                  <a:spcPts val="0"/>
                </a:spcAft>
                <a:defRPr/>
              </a:pPr>
              <a:r>
                <a:rPr lang="en-US" sz="2800" b="1" dirty="0">
                  <a:solidFill>
                    <a:srgbClr val="C00000"/>
                  </a:solidFill>
                  <a:latin typeface="+mn-lt"/>
                  <a:ea typeface="+mn-ea"/>
                  <a:cs typeface="+mn-cs"/>
                </a:rPr>
                <a:t>Stimulation</a:t>
              </a:r>
              <a:r>
                <a:rPr lang="en-US" sz="2800" b="1" dirty="0">
                  <a:solidFill>
                    <a:schemeClr val="accent6"/>
                  </a:solidFill>
                  <a:latin typeface="+mn-lt"/>
                  <a:ea typeface="+mn-ea"/>
                  <a:cs typeface="+mn-cs"/>
                </a:rPr>
                <a:t> </a:t>
              </a:r>
              <a:r>
                <a:rPr lang="en-US" sz="2800" b="1" dirty="0">
                  <a:solidFill>
                    <a:schemeClr val="accent1">
                      <a:lumMod val="75000"/>
                    </a:schemeClr>
                  </a:solidFill>
                  <a:latin typeface="+mn-lt"/>
                  <a:ea typeface="+mn-ea"/>
                  <a:cs typeface="+mn-cs"/>
                </a:rPr>
                <a:t>of </a:t>
              </a:r>
              <a:r>
                <a:rPr lang="en-US" sz="2800" b="1" dirty="0" err="1">
                  <a:solidFill>
                    <a:schemeClr val="accent1">
                      <a:lumMod val="75000"/>
                    </a:schemeClr>
                  </a:solidFill>
                  <a:latin typeface="+mn-lt"/>
                  <a:ea typeface="+mn-ea"/>
                  <a:cs typeface="+mn-cs"/>
                </a:rPr>
                <a:t>glycogenolysis</a:t>
              </a:r>
              <a:endParaRPr lang="en-US" sz="2800" b="1" dirty="0">
                <a:solidFill>
                  <a:schemeClr val="accent1">
                    <a:lumMod val="75000"/>
                  </a:schemeClr>
                </a:solidFill>
                <a:latin typeface="+mn-lt"/>
                <a:ea typeface="+mn-ea"/>
                <a:cs typeface="+mn-cs"/>
              </a:endParaRPr>
            </a:p>
          </p:txBody>
        </p:sp>
        <p:sp>
          <p:nvSpPr>
            <p:cNvPr id="8" name="Rounded Rectangular Callout 7"/>
            <p:cNvSpPr/>
            <p:nvPr/>
          </p:nvSpPr>
          <p:spPr>
            <a:xfrm flipV="1">
              <a:off x="457186" y="4115038"/>
              <a:ext cx="2971756" cy="1143109"/>
            </a:xfrm>
            <a:prstGeom prst="wedgeRoundRectCallou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ular Callout 8"/>
            <p:cNvSpPr/>
            <p:nvPr/>
          </p:nvSpPr>
          <p:spPr>
            <a:xfrm flipH="1" flipV="1">
              <a:off x="4800522" y="4115038"/>
              <a:ext cx="3960755" cy="1124058"/>
            </a:xfrm>
            <a:prstGeom prst="wedgeRoundRectCallou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2538" name="Group 17"/>
            <p:cNvGrpSpPr>
              <a:grpSpLocks/>
            </p:cNvGrpSpPr>
            <p:nvPr/>
          </p:nvGrpSpPr>
          <p:grpSpPr bwMode="auto">
            <a:xfrm>
              <a:off x="1066802" y="3276600"/>
              <a:ext cx="585907" cy="652894"/>
              <a:chOff x="1006676" y="3513139"/>
              <a:chExt cx="431801" cy="431800"/>
            </a:xfrm>
          </p:grpSpPr>
          <p:sp>
            <p:nvSpPr>
              <p:cNvPr id="10" name="Diamond 9"/>
              <p:cNvSpPr/>
              <p:nvPr/>
            </p:nvSpPr>
            <p:spPr>
              <a:xfrm>
                <a:off x="1006658" y="3513243"/>
                <a:ext cx="431707" cy="431556"/>
              </a:xfrm>
              <a:prstGeom prst="diamond">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46" name="TextBox 10"/>
              <p:cNvSpPr txBox="1">
                <a:spLocks noChangeArrowheads="1"/>
              </p:cNvSpPr>
              <p:nvPr/>
            </p:nvSpPr>
            <p:spPr bwMode="auto">
              <a:xfrm>
                <a:off x="1116560" y="3613931"/>
                <a:ext cx="227062" cy="24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a:solidFill>
                      <a:srgbClr val="C00000"/>
                    </a:solidFill>
                    <a:latin typeface="Calibri" charset="0"/>
                  </a:rPr>
                  <a:t>P</a:t>
                </a:r>
              </a:p>
            </p:txBody>
          </p:sp>
        </p:grpSp>
        <p:cxnSp>
          <p:nvCxnSpPr>
            <p:cNvPr id="16" name="Straight Arrow Connector 15"/>
            <p:cNvCxnSpPr/>
            <p:nvPr/>
          </p:nvCxnSpPr>
          <p:spPr>
            <a:xfrm rot="10800000" flipV="1">
              <a:off x="2916188" y="3608577"/>
              <a:ext cx="1223944" cy="43184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49701" y="3608577"/>
              <a:ext cx="1144571" cy="43819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22541" name="Group 18"/>
            <p:cNvGrpSpPr>
              <a:grpSpLocks/>
            </p:cNvGrpSpPr>
            <p:nvPr/>
          </p:nvGrpSpPr>
          <p:grpSpPr bwMode="auto">
            <a:xfrm>
              <a:off x="7315200" y="3276600"/>
              <a:ext cx="585906" cy="652894"/>
              <a:chOff x="764580" y="3532188"/>
              <a:chExt cx="431800" cy="431800"/>
            </a:xfrm>
          </p:grpSpPr>
          <p:sp>
            <p:nvSpPr>
              <p:cNvPr id="22" name="Diamond 21"/>
              <p:cNvSpPr/>
              <p:nvPr/>
            </p:nvSpPr>
            <p:spPr>
              <a:xfrm>
                <a:off x="764495" y="3532292"/>
                <a:ext cx="431706" cy="431556"/>
              </a:xfrm>
              <a:prstGeom prst="diamond">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44" name="TextBox 10"/>
              <p:cNvSpPr txBox="1">
                <a:spLocks noChangeArrowheads="1"/>
              </p:cNvSpPr>
              <p:nvPr/>
            </p:nvSpPr>
            <p:spPr bwMode="auto">
              <a:xfrm>
                <a:off x="876895" y="3613929"/>
                <a:ext cx="227062" cy="24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a:solidFill>
                      <a:srgbClr val="C00000"/>
                    </a:solidFill>
                    <a:latin typeface="Calibri" charset="0"/>
                  </a:rPr>
                  <a:t>P</a:t>
                </a:r>
              </a:p>
            </p:txBody>
          </p:sp>
        </p:grpSp>
        <p:cxnSp>
          <p:nvCxnSpPr>
            <p:cNvPr id="29" name="Straight Arrow Connector 28"/>
            <p:cNvCxnSpPr/>
            <p:nvPr/>
          </p:nvCxnSpPr>
          <p:spPr>
            <a:xfrm rot="5400000">
              <a:off x="6555444" y="5638391"/>
              <a:ext cx="606483"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bwMode="auto">
          <a:xfrm rot="5400000">
            <a:off x="1601787" y="5637213"/>
            <a:ext cx="608013" cy="1588"/>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My Documents\My Pictures\08_019.jpg"/>
          <p:cNvPicPr>
            <a:picLocks noChangeAspect="1" noChangeArrowheads="1"/>
          </p:cNvPicPr>
          <p:nvPr/>
        </p:nvPicPr>
        <p:blipFill>
          <a:blip r:embed="rId2">
            <a:extLst>
              <a:ext uri="{28A0092B-C50C-407E-A947-70E740481C1C}">
                <a14:useLocalDpi xmlns:a14="http://schemas.microsoft.com/office/drawing/2010/main" val="0"/>
              </a:ext>
            </a:extLst>
          </a:blip>
          <a:srcRect l="10843" t="2512" r="15663" b="17133"/>
          <a:stretch>
            <a:fillRect/>
          </a:stretch>
        </p:blipFill>
        <p:spPr bwMode="auto">
          <a:xfrm>
            <a:off x="2209800" y="1600200"/>
            <a:ext cx="464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7"/>
          <p:cNvSpPr>
            <a:spLocks noGrp="1" noChangeArrowheads="1"/>
          </p:cNvSpPr>
          <p:nvPr>
            <p:ph type="title"/>
          </p:nvPr>
        </p:nvSpPr>
        <p:spPr/>
        <p:txBody>
          <a:bodyPr rtlCol="0">
            <a:normAutofit fontScale="90000"/>
          </a:bodyPr>
          <a:lstStyle/>
          <a:p>
            <a:pPr eaLnBrk="1" fontAlgn="auto" hangingPunct="1">
              <a:spcAft>
                <a:spcPts val="0"/>
              </a:spcAft>
              <a:defRPr/>
            </a:pPr>
            <a:r>
              <a:rPr lang="en-US" b="1" dirty="0" err="1" smtClean="0">
                <a:ea typeface="+mj-ea"/>
              </a:rPr>
              <a:t>Pyruvate</a:t>
            </a:r>
            <a:r>
              <a:rPr lang="en-US" b="1" dirty="0" smtClean="0">
                <a:ea typeface="+mj-ea"/>
              </a:rPr>
              <a:t> </a:t>
            </a:r>
            <a:r>
              <a:rPr lang="en-US" b="1" dirty="0" err="1" smtClean="0">
                <a:ea typeface="+mj-ea"/>
              </a:rPr>
              <a:t>Kinase</a:t>
            </a:r>
            <a:r>
              <a:rPr lang="en-US" b="1" dirty="0" smtClean="0">
                <a:ea typeface="+mj-ea"/>
              </a:rPr>
              <a:t> Regulation:</a:t>
            </a:r>
            <a:br>
              <a:rPr lang="en-US" b="1" dirty="0" smtClean="0">
                <a:ea typeface="+mj-ea"/>
              </a:rPr>
            </a:br>
            <a:r>
              <a:rPr lang="en-US" b="1" dirty="0" smtClean="0">
                <a:ea typeface="+mj-ea"/>
              </a:rPr>
              <a:t>Covalent Modification</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title"/>
          </p:nvPr>
        </p:nvSpPr>
        <p:spPr>
          <a:xfrm>
            <a:off x="457200" y="914400"/>
            <a:ext cx="8229600" cy="1143000"/>
          </a:xfrm>
        </p:spPr>
        <p:txBody>
          <a:bodyPr/>
          <a:lstStyle/>
          <a:p>
            <a:pPr eaLnBrk="1" hangingPunct="1"/>
            <a:r>
              <a:rPr lang="en-US" b="1">
                <a:latin typeface="Calibri" charset="0"/>
              </a:rPr>
              <a:t>Calcium/Phosphatidylinositol System</a:t>
            </a:r>
          </a:p>
        </p:txBody>
      </p:sp>
      <p:pic>
        <p:nvPicPr>
          <p:cNvPr id="24579" name="Picture 2" descr="C:\My Documents\My Pictures\17_007.jpg"/>
          <p:cNvPicPr>
            <a:picLocks noChangeAspect="1" noChangeArrowheads="1"/>
          </p:cNvPicPr>
          <p:nvPr/>
        </p:nvPicPr>
        <p:blipFill>
          <a:blip r:embed="rId2">
            <a:extLst>
              <a:ext uri="{28A0092B-C50C-407E-A947-70E740481C1C}">
                <a14:useLocalDpi xmlns:a14="http://schemas.microsoft.com/office/drawing/2010/main" val="0"/>
              </a:ext>
            </a:extLst>
          </a:blip>
          <a:srcRect l="4167" t="1904" r="3333" b="21906"/>
          <a:stretch>
            <a:fillRect/>
          </a:stretch>
        </p:blipFill>
        <p:spPr bwMode="auto">
          <a:xfrm>
            <a:off x="2000250" y="2362200"/>
            <a:ext cx="53911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title"/>
          </p:nvPr>
        </p:nvSpPr>
        <p:spPr>
          <a:xfrm>
            <a:off x="457200" y="914400"/>
            <a:ext cx="8229600" cy="1143000"/>
          </a:xfrm>
        </p:spPr>
        <p:txBody>
          <a:bodyPr/>
          <a:lstStyle/>
          <a:p>
            <a:pPr eaLnBrk="1" hangingPunct="1"/>
            <a:r>
              <a:rPr lang="en-US" b="1">
                <a:latin typeface="Calibri" charset="0"/>
              </a:rPr>
              <a:t>Calcium/Phosphatidylinositol System</a:t>
            </a:r>
          </a:p>
        </p:txBody>
      </p:sp>
      <p:pic>
        <p:nvPicPr>
          <p:cNvPr id="25603" name="Picture 2" descr="C:\My Documents\My Pictures\17_007.jpg"/>
          <p:cNvPicPr>
            <a:picLocks noChangeAspect="1" noChangeArrowheads="1"/>
          </p:cNvPicPr>
          <p:nvPr/>
        </p:nvPicPr>
        <p:blipFill>
          <a:blip r:embed="rId2">
            <a:extLst>
              <a:ext uri="{28A0092B-C50C-407E-A947-70E740481C1C}">
                <a14:useLocalDpi xmlns:a14="http://schemas.microsoft.com/office/drawing/2010/main" val="0"/>
              </a:ext>
            </a:extLst>
          </a:blip>
          <a:srcRect l="4167" t="1904" r="3333" b="21906"/>
          <a:stretch>
            <a:fillRect/>
          </a:stretch>
        </p:blipFill>
        <p:spPr bwMode="auto">
          <a:xfrm>
            <a:off x="2000250" y="2362200"/>
            <a:ext cx="53911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3"/>
          <p:cNvSpPr txBox="1">
            <a:spLocks noChangeArrowheads="1"/>
          </p:cNvSpPr>
          <p:nvPr/>
        </p:nvSpPr>
        <p:spPr bwMode="auto">
          <a:xfrm>
            <a:off x="5702300" y="3576638"/>
            <a:ext cx="2679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b="1">
                <a:solidFill>
                  <a:srgbClr val="C00000"/>
                </a:solidFill>
              </a:rPr>
              <a:t>Phospholipase C</a:t>
            </a:r>
          </a:p>
        </p:txBody>
      </p:sp>
      <p:sp>
        <p:nvSpPr>
          <p:cNvPr id="5" name="Curved Down Arrow 4"/>
          <p:cNvSpPr/>
          <p:nvPr/>
        </p:nvSpPr>
        <p:spPr>
          <a:xfrm flipH="1">
            <a:off x="5029200" y="3124200"/>
            <a:ext cx="990600" cy="457200"/>
          </a:xfrm>
          <a:prstGeom prst="curvedDownArrow">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606" name="TextBox 10"/>
          <p:cNvSpPr txBox="1">
            <a:spLocks noChangeArrowheads="1"/>
          </p:cNvSpPr>
          <p:nvPr/>
        </p:nvSpPr>
        <p:spPr bwMode="auto">
          <a:xfrm>
            <a:off x="269875" y="2895600"/>
            <a:ext cx="34639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b="1">
                <a:solidFill>
                  <a:srgbClr val="C00000"/>
                </a:solidFill>
              </a:rPr>
              <a:t>Diacylglycerol </a:t>
            </a:r>
          </a:p>
          <a:p>
            <a:pPr eaLnBrk="1" hangingPunct="1"/>
            <a:r>
              <a:rPr lang="en-US" sz="2400" b="1">
                <a:solidFill>
                  <a:srgbClr val="C00000"/>
                </a:solidFill>
              </a:rPr>
              <a:t>(DAG)</a:t>
            </a:r>
          </a:p>
          <a:p>
            <a:pPr eaLnBrk="1" hangingPunct="1"/>
            <a:endParaRPr lang="en-US" sz="2400" b="1">
              <a:solidFill>
                <a:srgbClr val="C00000"/>
              </a:solidFill>
            </a:endParaRPr>
          </a:p>
          <a:p>
            <a:pPr eaLnBrk="1" hangingPunct="1"/>
            <a:endParaRPr lang="en-US" sz="2400" b="1">
              <a:solidFill>
                <a:srgbClr val="C00000"/>
              </a:solidFill>
            </a:endParaRPr>
          </a:p>
          <a:p>
            <a:pPr eaLnBrk="1" hangingPunct="1"/>
            <a:endParaRPr lang="en-US" sz="2400" b="1">
              <a:solidFill>
                <a:srgbClr val="C00000"/>
              </a:solidFill>
            </a:endParaRPr>
          </a:p>
          <a:p>
            <a:pPr eaLnBrk="1" hangingPunct="1"/>
            <a:r>
              <a:rPr lang="en-US" sz="2400" b="1">
                <a:solidFill>
                  <a:srgbClr val="C00000"/>
                </a:solidFill>
              </a:rPr>
              <a:t>Inositol Trisphosphate</a:t>
            </a:r>
          </a:p>
          <a:p>
            <a:pPr eaLnBrk="1" hangingPunct="1"/>
            <a:r>
              <a:rPr lang="en-US" sz="2400" b="1">
                <a:solidFill>
                  <a:srgbClr val="C00000"/>
                </a:solidFill>
              </a:rPr>
              <a:t>(IP</a:t>
            </a:r>
            <a:r>
              <a:rPr lang="en-US" sz="2400" b="1" baseline="-25000">
                <a:solidFill>
                  <a:srgbClr val="C00000"/>
                </a:solidFill>
              </a:rPr>
              <a:t>3</a:t>
            </a:r>
            <a:r>
              <a:rPr lang="en-US" sz="2400" b="1">
                <a:solidFill>
                  <a:srgbClr val="C00000"/>
                </a:solidFill>
              </a:rPr>
              <a:t>)</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My Documents\My Pictures\17_008.jpg"/>
          <p:cNvPicPr>
            <a:picLocks noChangeAspect="1" noChangeArrowheads="1"/>
          </p:cNvPicPr>
          <p:nvPr/>
        </p:nvPicPr>
        <p:blipFill>
          <a:blip r:embed="rId2">
            <a:extLst>
              <a:ext uri="{28A0092B-C50C-407E-A947-70E740481C1C}">
                <a14:useLocalDpi xmlns:a14="http://schemas.microsoft.com/office/drawing/2010/main" val="0"/>
              </a:ext>
            </a:extLst>
          </a:blip>
          <a:srcRect l="5835" t="3973" r="4134" b="46358"/>
          <a:stretch>
            <a:fillRect/>
          </a:stretch>
        </p:blipFill>
        <p:spPr bwMode="auto">
          <a:xfrm>
            <a:off x="533400" y="304800"/>
            <a:ext cx="8229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8"/>
          <p:cNvSpPr txBox="1">
            <a:spLocks noChangeArrowheads="1"/>
          </p:cNvSpPr>
          <p:nvPr/>
        </p:nvSpPr>
        <p:spPr bwMode="auto">
          <a:xfrm>
            <a:off x="503238" y="5969000"/>
            <a:ext cx="8183562" cy="584200"/>
          </a:xfrm>
          <a:prstGeom prst="rect">
            <a:avLst/>
          </a:prstGeom>
          <a:noFill/>
          <a:ln w="952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3200" b="1">
                <a:latin typeface="Calibri" charset="0"/>
              </a:rPr>
              <a:t>Intracellular Signaling by Inositol trisphosphate</a:t>
            </a:r>
          </a:p>
        </p:txBody>
      </p:sp>
      <p:sp>
        <p:nvSpPr>
          <p:cNvPr id="26628" name="TextBox 3"/>
          <p:cNvSpPr txBox="1">
            <a:spLocks noChangeArrowheads="1"/>
          </p:cNvSpPr>
          <p:nvPr/>
        </p:nvSpPr>
        <p:spPr bwMode="auto">
          <a:xfrm>
            <a:off x="533400" y="4953000"/>
            <a:ext cx="37544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ts val="1200"/>
              </a:spcAft>
            </a:pPr>
            <a:r>
              <a:rPr lang="en-US" b="1">
                <a:solidFill>
                  <a:srgbClr val="C00000"/>
                </a:solidFill>
              </a:rPr>
              <a:t>e.g., Antidiuretic hormone (ADH)</a:t>
            </a:r>
          </a:p>
          <a:p>
            <a:pPr eaLnBrk="1" hangingPunct="1">
              <a:spcAft>
                <a:spcPts val="1200"/>
              </a:spcAft>
            </a:pPr>
            <a:r>
              <a:rPr lang="en-US" b="1">
                <a:solidFill>
                  <a:srgbClr val="C00000"/>
                </a:solidFill>
              </a:rPr>
              <a:t>        Acetylcholine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b="1">
                <a:latin typeface="Calibri" charset="0"/>
              </a:rPr>
              <a:t>Signal Amplification</a:t>
            </a:r>
          </a:p>
        </p:txBody>
      </p:sp>
      <p:pic>
        <p:nvPicPr>
          <p:cNvPr id="27651" name="Picture 2" descr="http://www.utm.utoronto.ca/~w3bio315/picts/lectures/lecture10/SignalTransAmplific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88" y="1606550"/>
            <a:ext cx="7212012"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304800" y="1882775"/>
            <a:ext cx="85344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nSpc>
                <a:spcPct val="125000"/>
              </a:lnSpc>
              <a:spcBef>
                <a:spcPct val="50000"/>
              </a:spcBef>
              <a:buFont typeface="Wingdings" charset="0"/>
              <a:buNone/>
            </a:pPr>
            <a:r>
              <a:rPr lang="en-US" sz="3200" b="1">
                <a:solidFill>
                  <a:srgbClr val="000066"/>
                </a:solidFill>
                <a:latin typeface="Calibri" charset="0"/>
              </a:rPr>
              <a:t>Cell signaling allows </a:t>
            </a:r>
          </a:p>
          <a:p>
            <a:pPr lvl="1">
              <a:lnSpc>
                <a:spcPct val="125000"/>
              </a:lnSpc>
              <a:spcBef>
                <a:spcPct val="50000"/>
              </a:spcBef>
              <a:buFont typeface="Arial" charset="0"/>
              <a:buChar char="•"/>
            </a:pPr>
            <a:r>
              <a:rPr lang="en-US" sz="3200" b="1">
                <a:solidFill>
                  <a:srgbClr val="000066"/>
                </a:solidFill>
                <a:latin typeface="Calibri" charset="0"/>
                <a:ea typeface="ＭＳ Ｐゴシック" charset="0"/>
              </a:rPr>
              <a:t>Signal transmission and amplification</a:t>
            </a:r>
          </a:p>
          <a:p>
            <a:pPr lvl="1">
              <a:lnSpc>
                <a:spcPct val="125000"/>
              </a:lnSpc>
              <a:spcBef>
                <a:spcPct val="50000"/>
              </a:spcBef>
              <a:buFont typeface="Arial" charset="0"/>
              <a:buChar char="•"/>
            </a:pPr>
            <a:r>
              <a:rPr lang="en-US" sz="3200" b="1">
                <a:solidFill>
                  <a:srgbClr val="000066"/>
                </a:solidFill>
                <a:latin typeface="Calibri" charset="0"/>
                <a:ea typeface="ＭＳ Ｐゴシック" charset="0"/>
              </a:rPr>
              <a:t>Regulation of metabolism</a:t>
            </a:r>
          </a:p>
          <a:p>
            <a:pPr lvl="1">
              <a:lnSpc>
                <a:spcPct val="125000"/>
              </a:lnSpc>
              <a:spcBef>
                <a:spcPct val="50000"/>
              </a:spcBef>
              <a:buFont typeface="Arial" charset="0"/>
              <a:buChar char="•"/>
            </a:pPr>
            <a:r>
              <a:rPr lang="en-US" sz="3200" b="1">
                <a:solidFill>
                  <a:srgbClr val="000066"/>
                </a:solidFill>
                <a:latin typeface="Calibri" charset="0"/>
                <a:ea typeface="ＭＳ Ｐゴシック" charset="0"/>
              </a:rPr>
              <a:t>Intercellular communications &amp;	coordination of complex biologic functions</a:t>
            </a:r>
          </a:p>
        </p:txBody>
      </p:sp>
      <p:sp>
        <p:nvSpPr>
          <p:cNvPr id="9" name="Rectangle 2"/>
          <p:cNvSpPr txBox="1">
            <a:spLocks noChangeArrowheads="1"/>
          </p:cNvSpPr>
          <p:nvPr/>
        </p:nvSpPr>
        <p:spPr>
          <a:xfrm>
            <a:off x="533400" y="457200"/>
            <a:ext cx="7772400" cy="1143000"/>
          </a:xfrm>
          <a:prstGeom prst="rect">
            <a:avLst/>
          </a:prstGeom>
          <a:noFill/>
          <a:effectLst>
            <a:outerShdw dist="107763" dir="18900000" algn="ctr" rotWithShape="0">
              <a:srgbClr val="FFFF00"/>
            </a:outerShdw>
          </a:effectLst>
        </p:spPr>
        <p:txBody>
          <a:bodyPr/>
          <a:lstStyle/>
          <a:p>
            <a:pPr algn="ctr" fontAlgn="auto">
              <a:spcBef>
                <a:spcPts val="0"/>
              </a:spcBef>
              <a:spcAft>
                <a:spcPts val="0"/>
              </a:spcAft>
              <a:defRPr/>
            </a:pPr>
            <a:r>
              <a:rPr lang="en-US" sz="5400" b="1" kern="0" dirty="0">
                <a:latin typeface="+mj-lt"/>
                <a:ea typeface="+mj-ea"/>
                <a:cs typeface="+mj-cs"/>
              </a:rPr>
              <a:t>Take Home Message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a:latin typeface="Calibri" charset="0"/>
              </a:rPr>
              <a:t>No cell lives in isolation</a:t>
            </a:r>
          </a:p>
        </p:txBody>
      </p:sp>
      <p:sp>
        <p:nvSpPr>
          <p:cNvPr id="4099" name="Content Placeholder 2"/>
          <p:cNvSpPr>
            <a:spLocks noGrp="1"/>
          </p:cNvSpPr>
          <p:nvPr>
            <p:ph idx="1"/>
          </p:nvPr>
        </p:nvSpPr>
        <p:spPr/>
        <p:txBody>
          <a:bodyPr/>
          <a:lstStyle/>
          <a:p>
            <a:pPr eaLnBrk="1" hangingPunct="1"/>
            <a:r>
              <a:rPr lang="en-US" b="1">
                <a:latin typeface="Times New Roman" charset="0"/>
                <a:cs typeface="Times New Roman" charset="0"/>
              </a:rPr>
              <a:t>Cells communicate with each other</a:t>
            </a:r>
          </a:p>
          <a:p>
            <a:pPr eaLnBrk="1" hangingPunct="1"/>
            <a:r>
              <a:rPr lang="en-US" b="1">
                <a:latin typeface="Times New Roman" charset="0"/>
                <a:cs typeface="Times New Roman" charset="0"/>
              </a:rPr>
              <a:t>Cells send and receive information (signals)</a:t>
            </a:r>
          </a:p>
          <a:p>
            <a:pPr eaLnBrk="1" hangingPunct="1"/>
            <a:r>
              <a:rPr lang="en-US" b="1">
                <a:latin typeface="Times New Roman" charset="0"/>
                <a:cs typeface="Times New Roman" charset="0"/>
              </a:rPr>
              <a:t>Information is relayed within cell to produce a response</a:t>
            </a:r>
          </a:p>
        </p:txBody>
      </p:sp>
      <p:pic>
        <p:nvPicPr>
          <p:cNvPr id="41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191000"/>
            <a:ext cx="328295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838200"/>
          </a:xfrm>
        </p:spPr>
        <p:txBody>
          <a:bodyPr/>
          <a:lstStyle/>
          <a:p>
            <a:pPr eaLnBrk="1" hangingPunct="1"/>
            <a:r>
              <a:rPr lang="en-US" b="1">
                <a:latin typeface="Calibri" charset="0"/>
              </a:rPr>
              <a:t>Signaling Process</a:t>
            </a:r>
            <a:endParaRPr lang="en-US">
              <a:latin typeface="Calibri" charset="0"/>
            </a:endParaRPr>
          </a:p>
        </p:txBody>
      </p:sp>
      <p:sp>
        <p:nvSpPr>
          <p:cNvPr id="5123" name="Content Placeholder 2"/>
          <p:cNvSpPr>
            <a:spLocks noGrp="1"/>
          </p:cNvSpPr>
          <p:nvPr>
            <p:ph idx="1"/>
          </p:nvPr>
        </p:nvSpPr>
        <p:spPr>
          <a:xfrm>
            <a:off x="381000" y="1600200"/>
            <a:ext cx="8229600" cy="4525963"/>
          </a:xfrm>
        </p:spPr>
        <p:txBody>
          <a:bodyPr/>
          <a:lstStyle/>
          <a:p>
            <a:pPr eaLnBrk="1" hangingPunct="1"/>
            <a:r>
              <a:rPr lang="en-US" b="1">
                <a:latin typeface="Times New Roman" charset="0"/>
                <a:cs typeface="Times New Roman" charset="0"/>
              </a:rPr>
              <a:t>Recognition of signal</a:t>
            </a:r>
          </a:p>
          <a:p>
            <a:pPr lvl="1" eaLnBrk="1" hangingPunct="1"/>
            <a:r>
              <a:rPr lang="en-US" b="1">
                <a:latin typeface="Times New Roman" charset="0"/>
                <a:cs typeface="Times New Roman" charset="0"/>
              </a:rPr>
              <a:t>Receptors</a:t>
            </a:r>
          </a:p>
          <a:p>
            <a:pPr eaLnBrk="1" hangingPunct="1"/>
            <a:r>
              <a:rPr lang="en-US" b="1">
                <a:latin typeface="Times New Roman" charset="0"/>
                <a:cs typeface="Times New Roman" charset="0"/>
              </a:rPr>
              <a:t>Transduction</a:t>
            </a:r>
          </a:p>
          <a:p>
            <a:pPr lvl="1" eaLnBrk="1" hangingPunct="1"/>
            <a:r>
              <a:rPr lang="en-US" b="1">
                <a:latin typeface="Times New Roman" charset="0"/>
                <a:cs typeface="Times New Roman" charset="0"/>
              </a:rPr>
              <a:t>Change of external signal into intracellular message with amplification and formation of second messenger</a:t>
            </a:r>
          </a:p>
          <a:p>
            <a:pPr eaLnBrk="1" hangingPunct="1"/>
            <a:r>
              <a:rPr lang="en-US" b="1">
                <a:latin typeface="Times New Roman" charset="0"/>
                <a:cs typeface="Times New Roman" charset="0"/>
              </a:rPr>
              <a:t>Effect</a:t>
            </a:r>
          </a:p>
          <a:p>
            <a:pPr lvl="1" eaLnBrk="1" hangingPunct="1"/>
            <a:r>
              <a:rPr lang="en-US" b="1">
                <a:latin typeface="Times New Roman" charset="0"/>
                <a:cs typeface="Times New Roman" charset="0"/>
              </a:rPr>
              <a:t>Modification of cell metabolism and function</a:t>
            </a:r>
          </a:p>
          <a:p>
            <a:pPr eaLnBrk="1" hangingPunct="1"/>
            <a:endParaRPr lang="en-US" b="1">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subTnLst>
                                    <p:animClr clrSpc="rgb" dir="cw">
                                      <p:cBhvr override="childStyle">
                                        <p:cTn dur="1" fill="hold" display="0" masterRel="nextClick" afterEffect="1"/>
                                        <p:tgtEl>
                                          <p:spTgt spid="5123">
                                            <p:txEl>
                                              <p:pRg st="0" end="0"/>
                                            </p:txEl>
                                          </p:spTgt>
                                        </p:tgtEl>
                                        <p:attrNameLst>
                                          <p:attrName>ppt_c</p:attrName>
                                        </p:attrNameLst>
                                      </p:cBhvr>
                                      <p:to>
                                        <a:schemeClr val="bg2"/>
                                      </p:to>
                                    </p:animClr>
                                  </p:subTnLst>
                                </p:cTn>
                              </p:par>
                              <p:par>
                                <p:cTn id="8" presetID="3" presetClass="entr" presetSubtype="10"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0" dur="500"/>
                                        <p:tgtEl>
                                          <p:spTgt spid="5123">
                                            <p:txEl>
                                              <p:pRg st="1" end="1"/>
                                            </p:txEl>
                                          </p:spTgt>
                                        </p:tgtEl>
                                      </p:cBhvr>
                                    </p:animEffect>
                                  </p:childTnLst>
                                  <p:subTnLst>
                                    <p:animClr clrSpc="rgb" dir="cw">
                                      <p:cBhvr override="childStyle">
                                        <p:cTn dur="1" fill="hold" display="0" masterRel="nextClick" afterEffect="1"/>
                                        <p:tgtEl>
                                          <p:spTgt spid="5123">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5" dur="500"/>
                                        <p:tgtEl>
                                          <p:spTgt spid="5123">
                                            <p:txEl>
                                              <p:pRg st="2" end="2"/>
                                            </p:txEl>
                                          </p:spTgt>
                                        </p:tgtEl>
                                      </p:cBhvr>
                                    </p:animEffect>
                                  </p:childTnLst>
                                  <p:subTnLst>
                                    <p:animClr clrSpc="rgb" dir="cw">
                                      <p:cBhvr override="childStyle">
                                        <p:cTn dur="1" fill="hold" display="0" masterRel="nextClick" afterEffect="1"/>
                                        <p:tgtEl>
                                          <p:spTgt spid="5123">
                                            <p:txEl>
                                              <p:pRg st="2" end="2"/>
                                            </p:txEl>
                                          </p:spTgt>
                                        </p:tgtEl>
                                        <p:attrNameLst>
                                          <p:attrName>ppt_c</p:attrName>
                                        </p:attrNameLst>
                                      </p:cBhvr>
                                      <p:to>
                                        <a:schemeClr val="bg2"/>
                                      </p:to>
                                    </p:animClr>
                                  </p:subTnLst>
                                </p:cTn>
                              </p:par>
                              <p:par>
                                <p:cTn id="16" presetID="3" presetClass="entr" presetSubtype="10" fill="hold" nodeType="withEffect">
                                  <p:stCondLst>
                                    <p:cond delay="0"/>
                                  </p:stCondLst>
                                  <p:childTnLst>
                                    <p:set>
                                      <p:cBhvr>
                                        <p:cTn id="17" dur="1" fill="hold">
                                          <p:stCondLst>
                                            <p:cond delay="0"/>
                                          </p:stCondLst>
                                        </p:cTn>
                                        <p:tgtEl>
                                          <p:spTgt spid="5123">
                                            <p:txEl>
                                              <p:pRg st="3" end="3"/>
                                            </p:txEl>
                                          </p:spTgt>
                                        </p:tgtEl>
                                        <p:attrNameLst>
                                          <p:attrName>style.visibility</p:attrName>
                                        </p:attrNameLst>
                                      </p:cBhvr>
                                      <p:to>
                                        <p:strVal val="visible"/>
                                      </p:to>
                                    </p:set>
                                    <p:animEffect transition="in" filter="blinds(horizontal)">
                                      <p:cBhvr>
                                        <p:cTn id="18" dur="500"/>
                                        <p:tgtEl>
                                          <p:spTgt spid="5123">
                                            <p:txEl>
                                              <p:pRg st="3" end="3"/>
                                            </p:txEl>
                                          </p:spTgt>
                                        </p:tgtEl>
                                      </p:cBhvr>
                                    </p:animEffect>
                                  </p:childTnLst>
                                  <p:subTnLst>
                                    <p:animClr clrSpc="rgb" dir="cw">
                                      <p:cBhvr override="childStyle">
                                        <p:cTn dur="1" fill="hold" display="0" masterRel="nextClick" afterEffect="1"/>
                                        <p:tgtEl>
                                          <p:spTgt spid="5123">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Effect transition="in" filter="blinds(horizontal)">
                                      <p:cBhvr>
                                        <p:cTn id="23" dur="500"/>
                                        <p:tgtEl>
                                          <p:spTgt spid="5123">
                                            <p:txEl>
                                              <p:pRg st="4" end="4"/>
                                            </p:txEl>
                                          </p:spTgt>
                                        </p:tgtEl>
                                      </p:cBhvr>
                                    </p:animEffect>
                                  </p:childTnLst>
                                  <p:subTnLst>
                                    <p:animClr clrSpc="rgb" dir="cw">
                                      <p:cBhvr override="childStyle">
                                        <p:cTn dur="1" fill="hold" display="0" masterRel="nextClick" afterEffect="1"/>
                                        <p:tgtEl>
                                          <p:spTgt spid="5123">
                                            <p:txEl>
                                              <p:pRg st="4" end="4"/>
                                            </p:txEl>
                                          </p:spTgt>
                                        </p:tgtEl>
                                        <p:attrNameLst>
                                          <p:attrName>ppt_c</p:attrName>
                                        </p:attrNameLst>
                                      </p:cBhvr>
                                      <p:to>
                                        <a:schemeClr val="bg2"/>
                                      </p:to>
                                    </p:animClr>
                                  </p:subTnLst>
                                </p:cTn>
                              </p:par>
                              <p:par>
                                <p:cTn id="24" presetID="3" presetClass="entr" presetSubtype="10" fill="hold" nodeType="withEffect">
                                  <p:stCondLst>
                                    <p:cond delay="0"/>
                                  </p:stCondLst>
                                  <p:childTnLst>
                                    <p:set>
                                      <p:cBhvr>
                                        <p:cTn id="25" dur="1" fill="hold">
                                          <p:stCondLst>
                                            <p:cond delay="0"/>
                                          </p:stCondLst>
                                        </p:cTn>
                                        <p:tgtEl>
                                          <p:spTgt spid="5123">
                                            <p:txEl>
                                              <p:pRg st="5" end="5"/>
                                            </p:txEl>
                                          </p:spTgt>
                                        </p:tgtEl>
                                        <p:attrNameLst>
                                          <p:attrName>style.visibility</p:attrName>
                                        </p:attrNameLst>
                                      </p:cBhvr>
                                      <p:to>
                                        <p:strVal val="visible"/>
                                      </p:to>
                                    </p:set>
                                    <p:animEffect transition="in" filter="blinds(horizontal)">
                                      <p:cBhvr>
                                        <p:cTn id="26" dur="500"/>
                                        <p:tgtEl>
                                          <p:spTgt spid="5123">
                                            <p:txEl>
                                              <p:pRg st="5" end="5"/>
                                            </p:txEl>
                                          </p:spTgt>
                                        </p:tgtEl>
                                      </p:cBhvr>
                                    </p:animEffect>
                                  </p:childTnLst>
                                  <p:subTnLst>
                                    <p:animClr clrSpc="rgb" dir="cw">
                                      <p:cBhvr override="childStyle">
                                        <p:cTn dur="1" fill="hold" display="0" masterRel="nextClick" afterEffect="1"/>
                                        <p:tgtEl>
                                          <p:spTgt spid="5123">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81000"/>
            <a:ext cx="8229600" cy="838200"/>
          </a:xfrm>
        </p:spPr>
        <p:txBody>
          <a:bodyPr/>
          <a:lstStyle/>
          <a:p>
            <a:pPr eaLnBrk="1" hangingPunct="1"/>
            <a:r>
              <a:rPr lang="en-US" b="1">
                <a:latin typeface="Calibri" charset="0"/>
              </a:rPr>
              <a:t>Signaling Process</a:t>
            </a:r>
            <a:endParaRPr lang="en-US">
              <a:latin typeface="Calibri" charset="0"/>
            </a:endParaRPr>
          </a:p>
        </p:txBody>
      </p:sp>
      <p:sp>
        <p:nvSpPr>
          <p:cNvPr id="6147" name="Content Placeholder 2"/>
          <p:cNvSpPr>
            <a:spLocks noGrp="1"/>
          </p:cNvSpPr>
          <p:nvPr>
            <p:ph idx="1"/>
          </p:nvPr>
        </p:nvSpPr>
        <p:spPr>
          <a:xfrm>
            <a:off x="381000" y="1600200"/>
            <a:ext cx="8229600" cy="4525963"/>
          </a:xfrm>
        </p:spPr>
        <p:txBody>
          <a:bodyPr/>
          <a:lstStyle/>
          <a:p>
            <a:pPr eaLnBrk="1" hangingPunct="1"/>
            <a:r>
              <a:rPr lang="en-US" b="1">
                <a:latin typeface="Times New Roman" charset="0"/>
                <a:cs typeface="Times New Roman" charset="0"/>
              </a:rPr>
              <a:t>Recognition of signal</a:t>
            </a:r>
          </a:p>
          <a:p>
            <a:pPr lvl="1" eaLnBrk="1" hangingPunct="1"/>
            <a:r>
              <a:rPr lang="en-US" b="1">
                <a:latin typeface="Times New Roman" charset="0"/>
                <a:cs typeface="Times New Roman" charset="0"/>
              </a:rPr>
              <a:t>Receptors</a:t>
            </a:r>
          </a:p>
          <a:p>
            <a:pPr eaLnBrk="1" hangingPunct="1"/>
            <a:r>
              <a:rPr lang="en-US" b="1">
                <a:latin typeface="Times New Roman" charset="0"/>
                <a:cs typeface="Times New Roman" charset="0"/>
              </a:rPr>
              <a:t>Transduction</a:t>
            </a:r>
          </a:p>
          <a:p>
            <a:pPr lvl="1" eaLnBrk="1" hangingPunct="1"/>
            <a:r>
              <a:rPr lang="en-US" b="1">
                <a:latin typeface="Times New Roman" charset="0"/>
                <a:cs typeface="Times New Roman" charset="0"/>
              </a:rPr>
              <a:t>Change of external signal into intracellular message with amplification and formation of second messenger</a:t>
            </a:r>
          </a:p>
          <a:p>
            <a:pPr eaLnBrk="1" hangingPunct="1"/>
            <a:r>
              <a:rPr lang="en-US" b="1">
                <a:latin typeface="Times New Roman" charset="0"/>
                <a:cs typeface="Times New Roman" charset="0"/>
              </a:rPr>
              <a:t>Effect</a:t>
            </a:r>
          </a:p>
          <a:p>
            <a:pPr lvl="1" eaLnBrk="1" hangingPunct="1"/>
            <a:r>
              <a:rPr lang="en-US" b="1">
                <a:latin typeface="Times New Roman" charset="0"/>
                <a:cs typeface="Times New Roman" charset="0"/>
              </a:rPr>
              <a:t>Modification of cell metabolism and function</a:t>
            </a:r>
          </a:p>
          <a:p>
            <a:pPr eaLnBrk="1" hangingPunct="1"/>
            <a:endParaRPr lang="en-US" b="1">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1371600" y="500063"/>
            <a:ext cx="63817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4400" b="1">
                <a:latin typeface="Calibri" charset="0"/>
              </a:rPr>
              <a:t>General Signaling Pathway</a:t>
            </a:r>
          </a:p>
        </p:txBody>
      </p:sp>
      <p:pic>
        <p:nvPicPr>
          <p:cNvPr id="7171" name="Picture 3" descr="signaling gener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5715000"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244725" y="220663"/>
            <a:ext cx="45370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4400" b="1">
                <a:latin typeface="Calibri" charset="0"/>
              </a:rPr>
              <a:t>Signaling Cascades</a:t>
            </a:r>
          </a:p>
        </p:txBody>
      </p:sp>
      <p:pic>
        <p:nvPicPr>
          <p:cNvPr id="8195" name="Picture 4" descr="signaling 2.jpg"/>
          <p:cNvPicPr>
            <a:picLocks noChangeAspect="1"/>
          </p:cNvPicPr>
          <p:nvPr/>
        </p:nvPicPr>
        <p:blipFill>
          <a:blip r:embed="rId2">
            <a:extLst>
              <a:ext uri="{28A0092B-C50C-407E-A947-70E740481C1C}">
                <a14:useLocalDpi xmlns:a14="http://schemas.microsoft.com/office/drawing/2010/main" val="0"/>
              </a:ext>
            </a:extLst>
          </a:blip>
          <a:srcRect l="4323" t="4262" r="4886" b="7869"/>
          <a:stretch>
            <a:fillRect/>
          </a:stretch>
        </p:blipFill>
        <p:spPr bwMode="auto">
          <a:xfrm>
            <a:off x="1981200" y="1123950"/>
            <a:ext cx="51054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b="1">
                <a:latin typeface="Calibri" charset="0"/>
              </a:rPr>
              <a:t>Recognition</a:t>
            </a:r>
            <a:endParaRPr lang="en-US">
              <a:latin typeface="Calibri" charset="0"/>
            </a:endParaRPr>
          </a:p>
        </p:txBody>
      </p:sp>
      <p:sp>
        <p:nvSpPr>
          <p:cNvPr id="9219" name="Content Placeholder 2"/>
          <p:cNvSpPr>
            <a:spLocks noGrp="1"/>
          </p:cNvSpPr>
          <p:nvPr>
            <p:ph idx="1"/>
          </p:nvPr>
        </p:nvSpPr>
        <p:spPr>
          <a:xfrm>
            <a:off x="457200" y="1600200"/>
            <a:ext cx="8458200" cy="4525963"/>
          </a:xfrm>
        </p:spPr>
        <p:txBody>
          <a:bodyPr/>
          <a:lstStyle/>
          <a:p>
            <a:pPr eaLnBrk="1" hangingPunct="1">
              <a:spcAft>
                <a:spcPts val="1200"/>
              </a:spcAft>
            </a:pPr>
            <a:r>
              <a:rPr lang="en-US" b="1">
                <a:latin typeface="Times New Roman" charset="0"/>
                <a:cs typeface="Times New Roman" charset="0"/>
              </a:rPr>
              <a:t>Performed by receptors</a:t>
            </a:r>
          </a:p>
          <a:p>
            <a:pPr eaLnBrk="1" hangingPunct="1">
              <a:spcAft>
                <a:spcPts val="1200"/>
              </a:spcAft>
            </a:pPr>
            <a:r>
              <a:rPr lang="en-US" b="1">
                <a:latin typeface="Times New Roman" charset="0"/>
                <a:cs typeface="Times New Roman" charset="0"/>
              </a:rPr>
              <a:t>Ligand will produce response only in cells that have receptors for this particular ligand</a:t>
            </a:r>
          </a:p>
          <a:p>
            <a:pPr eaLnBrk="1" hangingPunct="1">
              <a:spcAft>
                <a:spcPts val="1200"/>
              </a:spcAft>
            </a:pPr>
            <a:r>
              <a:rPr lang="en-US" b="1">
                <a:latin typeface="Times New Roman" charset="0"/>
                <a:cs typeface="Times New Roman" charset="0"/>
              </a:rPr>
              <a:t>Each cell has a specific set of receptors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111125" y="833438"/>
            <a:ext cx="90360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3200" b="1">
                <a:latin typeface="Calibri" charset="0"/>
              </a:rPr>
              <a:t>Different Responses to the Same Signaling Molecule</a:t>
            </a:r>
          </a:p>
          <a:p>
            <a:pPr algn="ctr" eaLnBrk="1" hangingPunct="1"/>
            <a:r>
              <a:rPr lang="en-US" sz="3200" b="1">
                <a:latin typeface="Calibri" charset="0"/>
              </a:rPr>
              <a:t>(A) Different Cells</a:t>
            </a:r>
          </a:p>
        </p:txBody>
      </p:sp>
      <p:pic>
        <p:nvPicPr>
          <p:cNvPr id="10243" name="Picture 4" descr="signaling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38" y="2201863"/>
            <a:ext cx="8120062"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TotalTime>
  <Words>547</Words>
  <Application>Microsoft Macintosh PowerPoint</Application>
  <PresentationFormat>On-screen Show (4:3)</PresentationFormat>
  <Paragraphs>150</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Office Theme</vt:lpstr>
      <vt:lpstr>PowerPoint Presentation</vt:lpstr>
      <vt:lpstr>PowerPoint Presentation</vt:lpstr>
      <vt:lpstr>No cell lives in isolation</vt:lpstr>
      <vt:lpstr>Signaling Process</vt:lpstr>
      <vt:lpstr>Signaling Process</vt:lpstr>
      <vt:lpstr>PowerPoint Presentation</vt:lpstr>
      <vt:lpstr>PowerPoint Presentation</vt:lpstr>
      <vt:lpstr>Recognition</vt:lpstr>
      <vt:lpstr>PowerPoint Presentation</vt:lpstr>
      <vt:lpstr>PowerPoint Presentation</vt:lpstr>
      <vt:lpstr>PowerPoint Presentation</vt:lpstr>
      <vt:lpstr>PowerPoint Presentation</vt:lpstr>
      <vt:lpstr>PowerPoint Presentation</vt:lpstr>
      <vt:lpstr>Signal Transduction: Adenylyl Cyclase System</vt:lpstr>
      <vt:lpstr>Signal Transduction: Adenylyl Cyclase System</vt:lpstr>
      <vt:lpstr>Adenylyl Cyclase System: cAMP-Dependent Protein Kinase (Protein Kinase A)</vt:lpstr>
      <vt:lpstr>Termination of Signal (A)</vt:lpstr>
      <vt:lpstr>Termination of Signal (B)</vt:lpstr>
      <vt:lpstr>Termination of Signal (C)</vt:lpstr>
      <vt:lpstr>G-Protein Coupled  Membrane Receptor</vt:lpstr>
      <vt:lpstr>PowerPoint Presentation</vt:lpstr>
      <vt:lpstr>Pyruvate Kinase Regulation: Covalent Modification</vt:lpstr>
      <vt:lpstr>Calcium/Phosphatidylinositol System</vt:lpstr>
      <vt:lpstr>Calcium/Phosphatidylinositol System</vt:lpstr>
      <vt:lpstr>PowerPoint Presentation</vt:lpstr>
      <vt:lpstr>Signal Amplification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ddf</dc:creator>
  <cp:lastModifiedBy>User</cp:lastModifiedBy>
  <cp:revision>27</cp:revision>
  <dcterms:created xsi:type="dcterms:W3CDTF">2010-11-05T18:39:59Z</dcterms:created>
  <dcterms:modified xsi:type="dcterms:W3CDTF">2011-10-15T12:02:54Z</dcterms:modified>
</cp:coreProperties>
</file>