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8"/>
  </p:notesMasterIdLst>
  <p:sldIdLst>
    <p:sldId id="256" r:id="rId2"/>
    <p:sldId id="257" r:id="rId3"/>
    <p:sldId id="277" r:id="rId4"/>
    <p:sldId id="357" r:id="rId5"/>
    <p:sldId id="358" r:id="rId6"/>
    <p:sldId id="356" r:id="rId7"/>
    <p:sldId id="355" r:id="rId8"/>
    <p:sldId id="393" r:id="rId9"/>
    <p:sldId id="394" r:id="rId10"/>
    <p:sldId id="395" r:id="rId11"/>
    <p:sldId id="392" r:id="rId12"/>
    <p:sldId id="387" r:id="rId13"/>
    <p:sldId id="396" r:id="rId14"/>
    <p:sldId id="397" r:id="rId15"/>
    <p:sldId id="293" r:id="rId16"/>
    <p:sldId id="294" r:id="rId17"/>
    <p:sldId id="359" r:id="rId18"/>
    <p:sldId id="360" r:id="rId19"/>
    <p:sldId id="361" r:id="rId20"/>
    <p:sldId id="362" r:id="rId21"/>
    <p:sldId id="363" r:id="rId22"/>
    <p:sldId id="367" r:id="rId23"/>
    <p:sldId id="369" r:id="rId24"/>
    <p:sldId id="370" r:id="rId25"/>
    <p:sldId id="371" r:id="rId26"/>
    <p:sldId id="372" r:id="rId27"/>
    <p:sldId id="391" r:id="rId28"/>
    <p:sldId id="398" r:id="rId29"/>
    <p:sldId id="399" r:id="rId30"/>
    <p:sldId id="373" r:id="rId31"/>
    <p:sldId id="374" r:id="rId32"/>
    <p:sldId id="375" r:id="rId33"/>
    <p:sldId id="376" r:id="rId34"/>
    <p:sldId id="388" r:id="rId35"/>
    <p:sldId id="389" r:id="rId36"/>
    <p:sldId id="390" r:id="rId3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ＭＳ Ｐゴシック" charset="0"/>
        <a:cs typeface="Times New Roman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  <a:srgbClr val="006666"/>
    <a:srgbClr val="800080"/>
    <a:srgbClr val="A50021"/>
    <a:srgbClr val="CC0066"/>
    <a:srgbClr val="CC0000"/>
    <a:srgbClr val="66FFFF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14" autoAdjust="0"/>
    <p:restoredTop sz="91538" autoAdjust="0"/>
  </p:normalViewPr>
  <p:slideViewPr>
    <p:cSldViewPr>
      <p:cViewPr varScale="1">
        <p:scale>
          <a:sx n="115" d="100"/>
          <a:sy n="115" d="100"/>
        </p:scale>
        <p:origin x="-305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8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notesMaster" Target="notesMasters/notesMaster1.xml"/><Relationship Id="rId39" Type="http://schemas.openxmlformats.org/officeDocument/2006/relationships/printerSettings" Target="printerSettings/printerSettings1.bin"/><Relationship Id="rId40" Type="http://schemas.openxmlformats.org/officeDocument/2006/relationships/presProps" Target="presProps.xml"/><Relationship Id="rId41" Type="http://schemas.openxmlformats.org/officeDocument/2006/relationships/viewProps" Target="viewProps.xml"/><Relationship Id="rId42" Type="http://schemas.openxmlformats.org/officeDocument/2006/relationships/theme" Target="theme/theme1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4219AF-BC85-AF40-A8C7-6C28467D11A6}" type="datetimeFigureOut">
              <a:rPr lang="en-US"/>
              <a:pPr/>
              <a:t>10/19/11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Times New Roman" pitchFamily="18" charset="0"/>
                <a:ea typeface="+mn-ea"/>
                <a:cs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C6D7C74-915D-AC41-A9EA-66F11D89D34D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51040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n-US">
              <a:latin typeface="Calibri" charset="0"/>
            </a:endParaRP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8B5BDA8A-A0EE-BC46-A056-0D58AB70CFE3}" type="slidenum">
              <a:rPr lang="en-US" sz="1200"/>
              <a:pPr eaLnBrk="1" hangingPunct="1"/>
              <a:t>1</a:t>
            </a:fld>
            <a:endParaRPr lang="en-US" sz="120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val="1"/>
            </a:ext>
          </a:extLst>
        </p:spPr>
      </p:sp>
      <p:sp>
        <p:nvSpPr>
          <p:cNvPr id="4096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>
              <a:latin typeface="Calibri" charset="0"/>
            </a:endParaRP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fld id="{46987EB5-993F-0141-BCF0-1A8444D98452}" type="slidenum">
              <a:rPr lang="en-US" sz="1200"/>
              <a:pPr eaLnBrk="1" hangingPunct="1"/>
              <a:t>26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E733F-3904-5044-9820-5E2804CC35D8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88410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989FF0A-D110-5D41-8960-5C3D3A08277C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867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F6F2FCB-68EC-5442-8506-6314FF8885F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345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98D8AA8-602F-924F-874E-877B48E98A92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00069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5EC88D-859B-5746-85FA-D17CC939B095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191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D1855FF-68FE-D54B-B298-70EC679E5BC7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0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36620FE-6AC4-594E-9A94-E3016BE03C1E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59043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6E80621-CD37-034D-B4D9-398F87757A41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3548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9CD0917-0917-8848-8C42-599FEB048C13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3896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90A5D63-4395-3E4C-9059-C3E560F1D50B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0675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3BC7813-417F-2D41-9B19-811441919EF0}" type="slidenum">
              <a:rPr lang="ar-sa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0424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66FFFF"/>
            </a:gs>
            <a:gs pos="100000">
              <a:srgbClr val="99CCFF"/>
            </a:gs>
          </a:gsLst>
          <a:path path="rect">
            <a:fillToRect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pitchFamily="26" charset="0"/>
                <a:ea typeface="+mn-ea"/>
                <a:cs typeface="Times New Roman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pitchFamily="26" charset="0"/>
                <a:ea typeface="+mn-ea"/>
                <a:cs typeface="Times New Roman" pitchFamily="26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9B069CB3-4CAC-E442-9648-8983EA927626}" type="slidenum">
              <a:rPr lang="ar-sa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ea typeface="ＭＳ Ｐゴシック" charset="0"/>
          <a:cs typeface="Times New Roman" pitchFamily="2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ea typeface="ＭＳ Ｐゴシック" charset="0"/>
          <a:cs typeface="Times New Roman" pitchFamily="2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ea typeface="ＭＳ Ｐゴシック" charset="0"/>
          <a:cs typeface="Times New Roman" pitchFamily="2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ea typeface="ＭＳ Ｐゴシック" charset="0"/>
          <a:cs typeface="Times New Roman" pitchFamily="2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26" charset="0"/>
          <a:cs typeface="Times New Roman" pitchFamily="2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Times New Roman" charset="0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Times New Roman" charset="0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Times New Roman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.jpe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7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jpe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jpe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WordArt 2"/>
          <p:cNvSpPr>
            <a:spLocks noChangeArrowheads="1" noChangeShapeType="1" noTextEdit="1"/>
          </p:cNvSpPr>
          <p:nvPr/>
        </p:nvSpPr>
        <p:spPr bwMode="auto">
          <a:xfrm>
            <a:off x="609600" y="1066800"/>
            <a:ext cx="7789863" cy="4114800"/>
          </a:xfrm>
          <a:prstGeom prst="rect">
            <a:avLst/>
          </a:prstGeom>
        </p:spPr>
        <p:txBody>
          <a:bodyPr wrap="none" fromWordArt="1">
            <a:prstTxWarp prst="textChevron">
              <a:avLst>
                <a:gd name="adj" fmla="val 25000"/>
              </a:avLst>
            </a:prstTxWarp>
          </a:bodyPr>
          <a:lstStyle/>
          <a:p>
            <a:pPr algn="ctr" rtl="1"/>
            <a:r>
              <a:rPr lang="ar-sa" sz="3600" b="1" kern="1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ea typeface="Times New Roman"/>
                <a:cs typeface="Times New Roman"/>
              </a:rPr>
              <a:t>بسم الله الرحمن الرحيم</a:t>
            </a:r>
            <a:endParaRPr lang="en-US" sz="3600" b="1" kern="10">
              <a:ln w="9525">
                <a:solidFill>
                  <a:srgbClr val="FF0000"/>
                </a:solidFill>
                <a:round/>
                <a:headEnd/>
                <a:tailEnd/>
              </a:ln>
              <a:solidFill>
                <a:srgbClr val="FF0000"/>
              </a:solidFill>
              <a:latin typeface="Times New Roman"/>
              <a:ea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228600"/>
            <a:ext cx="54102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>
                <a:solidFill>
                  <a:srgbClr val="A50021"/>
                </a:solidFill>
                <a:latin typeface="Impact" charset="0"/>
                <a:cs typeface="Times New Roman" charset="0"/>
              </a:rPr>
              <a:t>Glucose Transporters</a:t>
            </a:r>
            <a:endParaRPr lang="en-US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04800" y="1149350"/>
            <a:ext cx="8534400" cy="563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Clr>
                <a:srgbClr val="A50021"/>
              </a:buClr>
              <a:buFontTx/>
              <a:buChar char="•"/>
            </a:pPr>
            <a:r>
              <a:rPr lang="en-US" sz="3400" b="1"/>
              <a:t> </a:t>
            </a:r>
            <a:r>
              <a:rPr lang="en-US" sz="3400" b="1">
                <a:solidFill>
                  <a:schemeClr val="accent2"/>
                </a:solidFill>
              </a:rPr>
              <a:t>Tissue-specific expression pattern </a:t>
            </a:r>
          </a:p>
          <a:p>
            <a:pPr eaLnBrk="1" hangingPunct="1">
              <a:buClr>
                <a:srgbClr val="A50021"/>
              </a:buClr>
            </a:pPr>
            <a:r>
              <a:rPr lang="en-US" sz="3400" b="1"/>
              <a:t>	</a:t>
            </a:r>
            <a:r>
              <a:rPr lang="en-US" sz="2800" b="1"/>
              <a:t>GLUT-1 		RBCs and brain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GLUT-2		Liver, kidney &amp; pancreas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GLUT-3		Neurons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</a:t>
            </a:r>
            <a:r>
              <a:rPr lang="en-US" sz="2800" b="1">
                <a:solidFill>
                  <a:srgbClr val="C00000"/>
                </a:solidFill>
              </a:rPr>
              <a:t>GLUT-4		Adipose tissue &amp; skeletal 					muscle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GLUT-5		Small intestine &amp; testes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GLUT-7		Liver (ER-membrane)</a:t>
            </a:r>
          </a:p>
          <a:p>
            <a:pPr eaLnBrk="1" hangingPunct="1">
              <a:buClr>
                <a:srgbClr val="A50021"/>
              </a:buClr>
              <a:buFontTx/>
              <a:buChar char="•"/>
            </a:pPr>
            <a:r>
              <a:rPr lang="en-US" sz="3400" b="1"/>
              <a:t> </a:t>
            </a:r>
            <a:r>
              <a:rPr lang="en-US" sz="3400" b="1">
                <a:solidFill>
                  <a:schemeClr val="accent2"/>
                </a:solidFill>
              </a:rPr>
              <a:t>Functions:</a:t>
            </a:r>
          </a:p>
          <a:p>
            <a:pPr eaLnBrk="1" hangingPunct="1">
              <a:buClr>
                <a:srgbClr val="A50021"/>
              </a:buClr>
            </a:pPr>
            <a:r>
              <a:rPr lang="en-US" sz="3400" b="1"/>
              <a:t>	</a:t>
            </a:r>
            <a:r>
              <a:rPr lang="en-US" sz="2800" b="1"/>
              <a:t>GLUT-1, 3 &amp; 4	Glucose uptake from blood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GLUT-2		Blood &amp; cells (either direction)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/>
              <a:t>	GLUT-5		Fructose transport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44196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Glycolysis: Objectives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228600" y="1908175"/>
            <a:ext cx="8686800" cy="434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Major oxidative pathway of glucose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The main reactions of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glycolytic</a:t>
            </a: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pathway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The rate-limiting enzymes/Regulation</a:t>
            </a:r>
          </a:p>
          <a:p>
            <a:pPr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ATP production (aerobic/anaerobic)</a:t>
            </a:r>
          </a:p>
          <a:p>
            <a:pPr marL="457200" indent="-457200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tabLst>
                <a:tab pos="457200" algn="l"/>
              </a:tabLst>
              <a:defRPr/>
            </a:pPr>
            <a:r>
              <a:rPr lang="en-US" sz="3600" b="1" dirty="0" err="1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Pyruvate</a:t>
            </a: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</a:t>
            </a:r>
            <a:r>
              <a:rPr lang="en-US" sz="3600" b="1" dirty="0" err="1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kinase</a:t>
            </a:r>
            <a:r>
              <a:rPr lang="en-US" sz="3600" b="1" dirty="0">
                <a:solidFill>
                  <a:schemeClr val="accent6"/>
                </a:solidFill>
                <a:latin typeface="Times New Roman" pitchFamily="26" charset="0"/>
                <a:ea typeface="+mn-ea"/>
                <a:cs typeface="Times New Roman" pitchFamily="26" charset="0"/>
              </a:rPr>
              <a:t> deficiency hemolytic  anemia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50292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Glycolysis: An Overview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6200" y="914400"/>
            <a:ext cx="8915400" cy="598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the major pathway for glucose oxidation, occurs in the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cytosol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all cells.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It is unique, in that it can function either aerobically or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anaerobically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depending on the availability of:</a:t>
            </a:r>
          </a:p>
          <a:p>
            <a:pPr marL="808038" lvl="1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oxygen &amp;</a:t>
            </a:r>
          </a:p>
          <a:p>
            <a:pPr marL="808038" lvl="1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intact mitochondria.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 allows tissues to survive in presence or absence of oxygen, e.g., skeletal muscle.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RBCs, which lack mitochondria, are completely reliant on glucose as their metabolic fuel, and metabolize it by anaerobic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0292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Glycolysis: An Overview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6200" y="1524000"/>
            <a:ext cx="89154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the major pathway for glucose oxidation, occurs in the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cytosol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all cells.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It is unique, in that it can function either aerobically or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anaerobically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depending on the availability of oxygen and intact mitochondria.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 allows tissues to survive in presence or absence of oxygen, e.g., skeletal muscle.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RBCs, which lack mitochondria, are completely reliant on glucose as their metabolic fuel, and metabolizes it by anaerobic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286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381000" y="457200"/>
            <a:ext cx="50292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Glycolysis: An Overview</a:t>
            </a:r>
          </a:p>
        </p:txBody>
      </p:sp>
      <p:sp>
        <p:nvSpPr>
          <p:cNvPr id="28675" name="TextBox 3"/>
          <p:cNvSpPr txBox="1">
            <a:spLocks noChangeArrowheads="1"/>
          </p:cNvSpPr>
          <p:nvPr/>
        </p:nvSpPr>
        <p:spPr bwMode="auto">
          <a:xfrm>
            <a:off x="76200" y="1524000"/>
            <a:ext cx="8915400" cy="509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396875" indent="-396875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the major pathway for glucose oxidation, occurs in the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cytosol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of all cells.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 It is unique, in that it can function either aerobically or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anaerobically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, depending on the availability of oxygen and intact mitochondria.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It allows tissues to survive in presence or absence of oxygen, e.g., skeletal muscle.</a:t>
            </a:r>
          </a:p>
          <a:p>
            <a:pPr marL="350838" indent="-350838">
              <a:spcAft>
                <a:spcPts val="1800"/>
              </a:spcAft>
              <a:buClr>
                <a:srgbClr val="C00000"/>
              </a:buClr>
              <a:buFont typeface="Wingdings" pitchFamily="2" charset="2"/>
              <a:buChar char="Ø"/>
              <a:defRPr/>
            </a:pP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RBCs, which lack mitochondria, are completely reliant on glucose as their metabolic fuel, and metabolizes it by anaerobic </a:t>
            </a:r>
            <a:r>
              <a:rPr lang="en-US" sz="2800" b="1" dirty="0" err="1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glycolysis</a:t>
            </a:r>
            <a:r>
              <a:rPr lang="en-US" sz="2800" b="1" dirty="0">
                <a:solidFill>
                  <a:srgbClr val="2D2DB9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C:\My Documents\My Pictures\08_00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33" t="3703" r="14999" b="16049"/>
          <a:stretch>
            <a:fillRect/>
          </a:stretch>
        </p:blipFill>
        <p:spPr bwMode="auto">
          <a:xfrm>
            <a:off x="1524000" y="1676400"/>
            <a:ext cx="63246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7" name="Rectangle 7"/>
          <p:cNvSpPr>
            <a:spLocks noGrp="1" noChangeArrowheads="1"/>
          </p:cNvSpPr>
          <p:nvPr>
            <p:ph type="title"/>
          </p:nvPr>
        </p:nvSpPr>
        <p:spPr>
          <a:xfrm>
            <a:off x="2209800" y="228600"/>
            <a:ext cx="5029200" cy="1295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Glycolysis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8" descr="C:\My Documents\My Pictures\08_00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" t="2972" r="2499" b="44299"/>
          <a:stretch>
            <a:fillRect/>
          </a:stretch>
        </p:blipFill>
        <p:spPr bwMode="auto">
          <a:xfrm>
            <a:off x="304800" y="1905000"/>
            <a:ext cx="8610600" cy="441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381000"/>
            <a:ext cx="8382000" cy="11430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Vs Anaerobic Glycolysis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C:\My Documents\My Pictures\08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3659" r="11041" b="13416"/>
          <a:stretch>
            <a:fillRect/>
          </a:stretch>
        </p:blipFill>
        <p:spPr bwMode="auto">
          <a:xfrm>
            <a:off x="2895600" y="15240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43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Glycolysis-1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18436" name="Text Box 8"/>
          <p:cNvSpPr txBox="1">
            <a:spLocks noChangeArrowheads="1"/>
          </p:cNvSpPr>
          <p:nvPr/>
        </p:nvSpPr>
        <p:spPr bwMode="auto">
          <a:xfrm>
            <a:off x="2895600" y="3657600"/>
            <a:ext cx="1792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Hexokinase</a:t>
            </a:r>
          </a:p>
          <a:p>
            <a:pPr eaLnBrk="1" hangingPunct="1"/>
            <a:r>
              <a:rPr lang="en-US" b="1">
                <a:solidFill>
                  <a:srgbClr val="A50021"/>
                </a:solidFill>
              </a:rPr>
              <a:t>Glucokinase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9" descr="C:\My Documents\My Pictures\08_0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83" t="2409" r="10271" b="13252"/>
          <a:stretch>
            <a:fillRect/>
          </a:stretch>
        </p:blipFill>
        <p:spPr bwMode="auto">
          <a:xfrm>
            <a:off x="3048000" y="1371600"/>
            <a:ext cx="3505200" cy="533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59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Glycolysis-2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8" descr="C:\My Documents\My Pictures\08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2505" r="13095" b="15352"/>
          <a:stretch>
            <a:fillRect/>
          </a:stretch>
        </p:blipFill>
        <p:spPr bwMode="auto">
          <a:xfrm>
            <a:off x="2514600" y="1447800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3" name="Rectangle 6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Glycolysis: 3-5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09600"/>
            <a:ext cx="8305800" cy="2057400"/>
          </a:xfrm>
          <a:solidFill>
            <a:srgbClr val="FFFF00"/>
          </a:solidFill>
          <a:ln w="28575"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>
                <a:solidFill>
                  <a:srgbClr val="990000"/>
                </a:solidFill>
                <a:latin typeface="Impact" charset="0"/>
                <a:cs typeface="Times New Roman" charset="0"/>
              </a:rPr>
              <a:t>Glucose Metabolism: An Overview</a:t>
            </a:r>
            <a:br>
              <a:rPr lang="en-US">
                <a:solidFill>
                  <a:srgbClr val="990000"/>
                </a:solidFill>
                <a:latin typeface="Impact" charset="0"/>
                <a:cs typeface="Times New Roman" charset="0"/>
              </a:rPr>
            </a:br>
            <a:r>
              <a:rPr lang="en-US">
                <a:solidFill>
                  <a:srgbClr val="990000"/>
                </a:solidFill>
                <a:latin typeface="Impact" charset="0"/>
                <a:cs typeface="Times New Roman" charset="0"/>
              </a:rPr>
              <a:t>Major Metabolic Pathways of Glucose</a:t>
            </a:r>
          </a:p>
        </p:txBody>
      </p:sp>
      <p:sp>
        <p:nvSpPr>
          <p:cNvPr id="3075" name="Text Box 4"/>
          <p:cNvSpPr txBox="1">
            <a:spLocks noChangeArrowheads="1"/>
          </p:cNvSpPr>
          <p:nvPr/>
        </p:nvSpPr>
        <p:spPr bwMode="auto">
          <a:xfrm>
            <a:off x="4114800" y="3429000"/>
            <a:ext cx="782638" cy="708025"/>
          </a:xfrm>
          <a:prstGeom prst="rect">
            <a:avLst/>
          </a:prstGeom>
          <a:solidFill>
            <a:srgbClr val="FFFF00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4000">
                <a:solidFill>
                  <a:schemeClr val="accent2"/>
                </a:solidFill>
              </a:rPr>
              <a:t>By</a:t>
            </a:r>
          </a:p>
        </p:txBody>
      </p:sp>
      <p:sp>
        <p:nvSpPr>
          <p:cNvPr id="3076" name="Text Box 5"/>
          <p:cNvSpPr txBox="1">
            <a:spLocks noChangeArrowheads="1"/>
          </p:cNvSpPr>
          <p:nvPr/>
        </p:nvSpPr>
        <p:spPr bwMode="auto">
          <a:xfrm>
            <a:off x="2416175" y="4230688"/>
            <a:ext cx="4351338" cy="584200"/>
          </a:xfrm>
          <a:prstGeom prst="rect">
            <a:avLst/>
          </a:prstGeom>
          <a:solidFill>
            <a:srgbClr val="FFFF00"/>
          </a:solidFill>
          <a:ln w="28575">
            <a:solidFill>
              <a:srgbClr val="99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sz="3200" i="1">
                <a:solidFill>
                  <a:srgbClr val="990000"/>
                </a:solidFill>
                <a:latin typeface="Impact" charset="0"/>
              </a:rPr>
              <a:t>Reem M. Sallam, MD, PhD.</a:t>
            </a:r>
          </a:p>
        </p:txBody>
      </p:sp>
      <p:sp>
        <p:nvSpPr>
          <p:cNvPr id="3077" name="Text Box 6"/>
          <p:cNvSpPr txBox="1">
            <a:spLocks noChangeArrowheads="1"/>
          </p:cNvSpPr>
          <p:nvPr/>
        </p:nvSpPr>
        <p:spPr bwMode="auto">
          <a:xfrm>
            <a:off x="266700" y="4953000"/>
            <a:ext cx="86106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Georgia" pitchFamily="18" charset="0"/>
                <a:ea typeface="+mn-ea"/>
                <a:cs typeface="+mn-cs"/>
              </a:rPr>
              <a:t>Clinical Chemistry Unit, Pathology Dept.</a:t>
            </a:r>
          </a:p>
          <a:p>
            <a:pPr algn="ctr">
              <a:defRPr/>
            </a:pPr>
            <a:r>
              <a:rPr lang="en-US" sz="2800" b="1" dirty="0">
                <a:solidFill>
                  <a:schemeClr val="accent2"/>
                </a:solidFill>
                <a:latin typeface="Georgia" pitchFamily="18" charset="0"/>
                <a:ea typeface="+mn-ea"/>
                <a:cs typeface="+mn-cs"/>
              </a:rPr>
              <a:t>College of Medicine, KSU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8" descr="C:\My Documents\My Pictures\08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042" r="35834" b="15306"/>
          <a:stretch>
            <a:fillRect/>
          </a:stretch>
        </p:blipFill>
        <p:spPr bwMode="auto">
          <a:xfrm>
            <a:off x="5715000" y="104775"/>
            <a:ext cx="2819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507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2438400"/>
            <a:ext cx="4114800" cy="1752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Glycolysis: 6 -10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21508" name="Text Box 9"/>
          <p:cNvSpPr txBox="1">
            <a:spLocks noChangeArrowheads="1"/>
          </p:cNvSpPr>
          <p:nvPr/>
        </p:nvSpPr>
        <p:spPr bwMode="auto">
          <a:xfrm>
            <a:off x="5648325" y="5032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09" name="Text Box 11"/>
          <p:cNvSpPr txBox="1">
            <a:spLocks noChangeArrowheads="1"/>
          </p:cNvSpPr>
          <p:nvPr/>
        </p:nvSpPr>
        <p:spPr bwMode="auto">
          <a:xfrm>
            <a:off x="5637213" y="190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10" name="Text Box 12"/>
          <p:cNvSpPr txBox="1">
            <a:spLocks noChangeArrowheads="1"/>
          </p:cNvSpPr>
          <p:nvPr/>
        </p:nvSpPr>
        <p:spPr bwMode="auto">
          <a:xfrm>
            <a:off x="5651500" y="3287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11" name="Text Box 13"/>
          <p:cNvSpPr txBox="1">
            <a:spLocks noChangeArrowheads="1"/>
          </p:cNvSpPr>
          <p:nvPr/>
        </p:nvSpPr>
        <p:spPr bwMode="auto">
          <a:xfrm>
            <a:off x="5662613" y="4324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12" name="Text Box 14"/>
          <p:cNvSpPr txBox="1">
            <a:spLocks noChangeArrowheads="1"/>
          </p:cNvSpPr>
          <p:nvPr/>
        </p:nvSpPr>
        <p:spPr bwMode="auto">
          <a:xfrm>
            <a:off x="5662613" y="5238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1513" name="Text Box 16"/>
          <p:cNvSpPr txBox="1">
            <a:spLocks noChangeArrowheads="1"/>
          </p:cNvSpPr>
          <p:nvPr/>
        </p:nvSpPr>
        <p:spPr bwMode="auto">
          <a:xfrm>
            <a:off x="5683250" y="62420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1026" descr="C:\My Documents\My Pictures\08_0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89" t="3659" r="11041" b="13416"/>
          <a:stretch>
            <a:fillRect/>
          </a:stretch>
        </p:blipFill>
        <p:spPr bwMode="auto">
          <a:xfrm>
            <a:off x="2895600" y="1524000"/>
            <a:ext cx="3810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1" name="Rectangle 1031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Glycolysis-1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22532" name="Text Box 1032"/>
          <p:cNvSpPr txBox="1">
            <a:spLocks noChangeArrowheads="1"/>
          </p:cNvSpPr>
          <p:nvPr/>
        </p:nvSpPr>
        <p:spPr bwMode="auto">
          <a:xfrm>
            <a:off x="2895600" y="3657600"/>
            <a:ext cx="1792288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Hexokinase</a:t>
            </a:r>
          </a:p>
          <a:p>
            <a:pPr eaLnBrk="1" hangingPunct="1"/>
            <a:r>
              <a:rPr lang="en-US" b="1">
                <a:solidFill>
                  <a:srgbClr val="A50021"/>
                </a:solidFill>
              </a:rPr>
              <a:t>Glucokinase</a:t>
            </a:r>
          </a:p>
        </p:txBody>
      </p:sp>
      <p:sp>
        <p:nvSpPr>
          <p:cNvPr id="17417" name="TextBox 8"/>
          <p:cNvSpPr txBox="1">
            <a:spLocks noChangeArrowheads="1"/>
          </p:cNvSpPr>
          <p:nvPr/>
        </p:nvSpPr>
        <p:spPr bwMode="auto">
          <a:xfrm>
            <a:off x="685800" y="2971800"/>
            <a:ext cx="191135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Hexokinase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>
              <a:defRPr/>
            </a:pPr>
            <a:r>
              <a:rPr lang="en-US" b="1" dirty="0">
                <a:solidFill>
                  <a:schemeClr val="accent2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Most tissues</a:t>
            </a:r>
          </a:p>
          <a:p>
            <a:pPr>
              <a:defRPr/>
            </a:pPr>
            <a:endParaRPr lang="en-US" b="1" dirty="0">
              <a:solidFill>
                <a:srgbClr val="A50021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Glucokinase</a:t>
            </a:r>
            <a:r>
              <a:rPr lang="en-US" b="1" dirty="0">
                <a:solidFill>
                  <a:srgbClr val="A50021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lang="en-US" dirty="0">
              <a:solidFill>
                <a:schemeClr val="accent2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r>
              <a:rPr lang="en-US" b="1" dirty="0" err="1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Hepatocytes</a:t>
            </a:r>
            <a:endParaRPr lang="en-US" b="1" dirty="0">
              <a:solidFill>
                <a:schemeClr val="accent6"/>
              </a:solidFill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>
              <a:defRPr/>
            </a:pPr>
            <a:endParaRPr lang="en-US" dirty="0"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C:\My Documents\My Pictures\08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2505" r="13095" b="16544"/>
          <a:stretch>
            <a:fillRect/>
          </a:stretch>
        </p:blipFill>
        <p:spPr bwMode="auto">
          <a:xfrm>
            <a:off x="2514600" y="1447800"/>
            <a:ext cx="45720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55" name="Rectangle 7"/>
          <p:cNvSpPr>
            <a:spLocks noGrp="1" noChangeArrowheads="1"/>
          </p:cNvSpPr>
          <p:nvPr>
            <p:ph type="title"/>
          </p:nvPr>
        </p:nvSpPr>
        <p:spPr>
          <a:xfrm>
            <a:off x="1524000" y="381000"/>
            <a:ext cx="65532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PFK-1 : Regulation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C:\My Documents\My Pictures\08_01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75" t="2380" r="13095" b="15475"/>
          <a:stretch>
            <a:fillRect/>
          </a:stretch>
        </p:blipFill>
        <p:spPr bwMode="auto">
          <a:xfrm>
            <a:off x="2514600" y="1447800"/>
            <a:ext cx="45720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79" name="Rectangle 7"/>
          <p:cNvSpPr>
            <a:spLocks noGrp="1" noChangeArrowheads="1"/>
          </p:cNvSpPr>
          <p:nvPr>
            <p:ph type="title"/>
          </p:nvPr>
        </p:nvSpPr>
        <p:spPr>
          <a:xfrm>
            <a:off x="533400" y="381000"/>
            <a:ext cx="8153400" cy="914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Aldolase and Triose Isomerase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4114800" cy="2133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Glyceraldehyde</a:t>
            </a:r>
            <a:b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</a:br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3-Phosphate Dehydrogenase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3352800"/>
            <a:ext cx="4419600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For each NADH, 3 ATP will</a:t>
            </a:r>
          </a:p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be produced by ETC </a:t>
            </a:r>
          </a:p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in the mitochondria</a:t>
            </a:r>
          </a:p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>i.e., 6 ATP are produced</a:t>
            </a:r>
          </a:p>
        </p:txBody>
      </p:sp>
      <p:pic>
        <p:nvPicPr>
          <p:cNvPr id="25604" name="Picture 8" descr="C:\My Documents\My Pictures\08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042" r="35834" b="15306"/>
          <a:stretch>
            <a:fillRect/>
          </a:stretch>
        </p:blipFill>
        <p:spPr bwMode="auto">
          <a:xfrm>
            <a:off x="5715000" y="104775"/>
            <a:ext cx="2819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Text Box 9"/>
          <p:cNvSpPr txBox="1">
            <a:spLocks noChangeArrowheads="1"/>
          </p:cNvSpPr>
          <p:nvPr/>
        </p:nvSpPr>
        <p:spPr bwMode="auto">
          <a:xfrm>
            <a:off x="5648325" y="5032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06" name="Text Box 11"/>
          <p:cNvSpPr txBox="1">
            <a:spLocks noChangeArrowheads="1"/>
          </p:cNvSpPr>
          <p:nvPr/>
        </p:nvSpPr>
        <p:spPr bwMode="auto">
          <a:xfrm>
            <a:off x="5637213" y="190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07" name="Text Box 12"/>
          <p:cNvSpPr txBox="1">
            <a:spLocks noChangeArrowheads="1"/>
          </p:cNvSpPr>
          <p:nvPr/>
        </p:nvSpPr>
        <p:spPr bwMode="auto">
          <a:xfrm>
            <a:off x="5651500" y="3287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08" name="Text Box 13"/>
          <p:cNvSpPr txBox="1">
            <a:spLocks noChangeArrowheads="1"/>
          </p:cNvSpPr>
          <p:nvPr/>
        </p:nvSpPr>
        <p:spPr bwMode="auto">
          <a:xfrm>
            <a:off x="5662613" y="4324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09" name="Text Box 14"/>
          <p:cNvSpPr txBox="1">
            <a:spLocks noChangeArrowheads="1"/>
          </p:cNvSpPr>
          <p:nvPr/>
        </p:nvSpPr>
        <p:spPr bwMode="auto">
          <a:xfrm>
            <a:off x="5662613" y="5238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5610" name="Text Box 16"/>
          <p:cNvSpPr txBox="1">
            <a:spLocks noChangeArrowheads="1"/>
          </p:cNvSpPr>
          <p:nvPr/>
        </p:nvSpPr>
        <p:spPr bwMode="auto">
          <a:xfrm>
            <a:off x="5683250" y="62420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title"/>
          </p:nvPr>
        </p:nvSpPr>
        <p:spPr>
          <a:xfrm>
            <a:off x="269875" y="1905000"/>
            <a:ext cx="4114800" cy="18288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Phospho-</a:t>
            </a:r>
            <a:b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</a:br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glycerate Kinase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pic>
        <p:nvPicPr>
          <p:cNvPr id="26627" name="Picture 8" descr="C:\My Documents\My Pictures\08_0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001" t="2042" r="35834" b="15306"/>
          <a:stretch>
            <a:fillRect/>
          </a:stretch>
        </p:blipFill>
        <p:spPr bwMode="auto">
          <a:xfrm>
            <a:off x="4876800" y="104775"/>
            <a:ext cx="2819400" cy="652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 Box 9"/>
          <p:cNvSpPr txBox="1">
            <a:spLocks noChangeArrowheads="1"/>
          </p:cNvSpPr>
          <p:nvPr/>
        </p:nvSpPr>
        <p:spPr bwMode="auto">
          <a:xfrm>
            <a:off x="4810125" y="5032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29" name="Text Box 11"/>
          <p:cNvSpPr txBox="1">
            <a:spLocks noChangeArrowheads="1"/>
          </p:cNvSpPr>
          <p:nvPr/>
        </p:nvSpPr>
        <p:spPr bwMode="auto">
          <a:xfrm>
            <a:off x="4799013" y="19050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30" name="Text Box 12"/>
          <p:cNvSpPr txBox="1">
            <a:spLocks noChangeArrowheads="1"/>
          </p:cNvSpPr>
          <p:nvPr/>
        </p:nvSpPr>
        <p:spPr bwMode="auto">
          <a:xfrm>
            <a:off x="4813300" y="3287713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31" name="Text Box 13"/>
          <p:cNvSpPr txBox="1">
            <a:spLocks noChangeArrowheads="1"/>
          </p:cNvSpPr>
          <p:nvPr/>
        </p:nvSpPr>
        <p:spPr bwMode="auto">
          <a:xfrm>
            <a:off x="4824413" y="43243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32" name="Text Box 14"/>
          <p:cNvSpPr txBox="1">
            <a:spLocks noChangeArrowheads="1"/>
          </p:cNvSpPr>
          <p:nvPr/>
        </p:nvSpPr>
        <p:spPr bwMode="auto">
          <a:xfrm>
            <a:off x="4824413" y="52387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33" name="Text Box 16"/>
          <p:cNvSpPr txBox="1">
            <a:spLocks noChangeArrowheads="1"/>
          </p:cNvSpPr>
          <p:nvPr/>
        </p:nvSpPr>
        <p:spPr bwMode="auto">
          <a:xfrm>
            <a:off x="4845050" y="62420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6634" name="Text Box 14"/>
          <p:cNvSpPr txBox="1">
            <a:spLocks noChangeArrowheads="1"/>
          </p:cNvSpPr>
          <p:nvPr/>
        </p:nvSpPr>
        <p:spPr bwMode="auto">
          <a:xfrm>
            <a:off x="6477000" y="2225675"/>
            <a:ext cx="2590800" cy="1200150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Substrate-</a:t>
            </a:r>
          </a:p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Level</a:t>
            </a:r>
          </a:p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Phosphorylation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My Documents\My Pictures\08_01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7" t="2042" r="35834" b="15306"/>
          <a:stretch>
            <a:fillRect/>
          </a:stretch>
        </p:blipFill>
        <p:spPr bwMode="auto">
          <a:xfrm>
            <a:off x="4572000" y="457200"/>
            <a:ext cx="2743200" cy="617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1" name="Rectangle 7"/>
          <p:cNvSpPr>
            <a:spLocks noGrp="1" noChangeArrowheads="1"/>
          </p:cNvSpPr>
          <p:nvPr>
            <p:ph type="title"/>
          </p:nvPr>
        </p:nvSpPr>
        <p:spPr>
          <a:xfrm>
            <a:off x="269875" y="5410200"/>
            <a:ext cx="4114800" cy="1295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Pyruvate Kinase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27652" name="Text Box 8"/>
          <p:cNvSpPr txBox="1">
            <a:spLocks noChangeArrowheads="1"/>
          </p:cNvSpPr>
          <p:nvPr/>
        </p:nvSpPr>
        <p:spPr bwMode="auto">
          <a:xfrm>
            <a:off x="4572000" y="782638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3" name="Text Box 9"/>
          <p:cNvSpPr txBox="1">
            <a:spLocks noChangeArrowheads="1"/>
          </p:cNvSpPr>
          <p:nvPr/>
        </p:nvSpPr>
        <p:spPr bwMode="auto">
          <a:xfrm>
            <a:off x="4560888" y="213360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4" name="Text Box 10"/>
          <p:cNvSpPr txBox="1">
            <a:spLocks noChangeArrowheads="1"/>
          </p:cNvSpPr>
          <p:nvPr/>
        </p:nvSpPr>
        <p:spPr bwMode="auto">
          <a:xfrm>
            <a:off x="4575175" y="34702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5" name="Text Box 11"/>
          <p:cNvSpPr txBox="1">
            <a:spLocks noChangeArrowheads="1"/>
          </p:cNvSpPr>
          <p:nvPr/>
        </p:nvSpPr>
        <p:spPr bwMode="auto">
          <a:xfrm>
            <a:off x="4586288" y="43846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6" name="Text Box 12"/>
          <p:cNvSpPr txBox="1">
            <a:spLocks noChangeArrowheads="1"/>
          </p:cNvSpPr>
          <p:nvPr/>
        </p:nvSpPr>
        <p:spPr bwMode="auto">
          <a:xfrm>
            <a:off x="4586288" y="5299075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7" name="Text Box 13"/>
          <p:cNvSpPr txBox="1">
            <a:spLocks noChangeArrowheads="1"/>
          </p:cNvSpPr>
          <p:nvPr/>
        </p:nvSpPr>
        <p:spPr bwMode="auto">
          <a:xfrm>
            <a:off x="4606925" y="6242050"/>
            <a:ext cx="3365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A50021"/>
                </a:solidFill>
              </a:rPr>
              <a:t>2</a:t>
            </a:r>
          </a:p>
        </p:txBody>
      </p:sp>
      <p:sp>
        <p:nvSpPr>
          <p:cNvPr id="27658" name="Text Box 14"/>
          <p:cNvSpPr txBox="1">
            <a:spLocks noChangeArrowheads="1"/>
          </p:cNvSpPr>
          <p:nvPr/>
        </p:nvSpPr>
        <p:spPr bwMode="auto">
          <a:xfrm>
            <a:off x="6130925" y="3949700"/>
            <a:ext cx="2667000" cy="1196975"/>
          </a:xfrm>
          <a:prstGeom prst="rect">
            <a:avLst/>
          </a:prstGeom>
          <a:solidFill>
            <a:srgbClr val="FFFF00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Substrate-</a:t>
            </a:r>
          </a:p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Level</a:t>
            </a:r>
          </a:p>
          <a:p>
            <a:pPr algn="ctr" eaLnBrk="1" hangingPunct="1"/>
            <a:r>
              <a:rPr lang="en-US" b="1">
                <a:solidFill>
                  <a:schemeClr val="accent2"/>
                </a:solidFill>
              </a:rPr>
              <a:t>Phosphorylation</a:t>
            </a:r>
          </a:p>
        </p:txBody>
      </p:sp>
      <p:sp>
        <p:nvSpPr>
          <p:cNvPr id="27659" name="AutoShape 15"/>
          <p:cNvSpPr>
            <a:spLocks noChangeArrowheads="1"/>
          </p:cNvSpPr>
          <p:nvPr/>
        </p:nvSpPr>
        <p:spPr bwMode="auto">
          <a:xfrm>
            <a:off x="6200775" y="5146675"/>
            <a:ext cx="990600" cy="609600"/>
          </a:xfrm>
          <a:prstGeom prst="curvedLeftArrow">
            <a:avLst>
              <a:gd name="adj1" fmla="val 20000"/>
              <a:gd name="adj2" fmla="val 40000"/>
              <a:gd name="adj3" fmla="val 54167"/>
            </a:avLst>
          </a:prstGeom>
          <a:solidFill>
            <a:srgbClr val="A50021"/>
          </a:solidFill>
          <a:ln w="9525">
            <a:solidFill>
              <a:srgbClr val="A5002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 Vs. Oxidative phosphorylation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Phosphorylation</a:t>
            </a:r>
            <a:r>
              <a:rPr lang="en-US" sz="2400" b="1">
                <a:latin typeface="Times New Roman" charset="0"/>
                <a:cs typeface="Times New Roman" charset="0"/>
              </a:rPr>
              <a:t> is the metabolic reaction of introducing a phosphate group into an organic molecule.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Oxidative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the transfer of electrons from reduced coenzymes to molecular oxygen via the electron transport chain (ETC); it occurs in the mitochondria.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(or GDP to GTP)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cleavage of a high-energy metabolic intermediate (substrate). It may occur in cytosol or mitochondria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 Vs. Oxidative phosphorylation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Phosphorylation</a:t>
            </a:r>
            <a:r>
              <a:rPr lang="en-US" sz="2400" b="1">
                <a:latin typeface="Times New Roman" charset="0"/>
                <a:cs typeface="Times New Roman" charset="0"/>
              </a:rPr>
              <a:t> is the metabolic reaction of introducing a phosphate group into an organic molecule.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Oxidative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the transfer of electrons from reduced coenzymes to molecular oxygen via the electron transport chain (ETC); it occurs in the mitochondria.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(or GDP to GTP)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cleavage of a high-energy metabolic intermediate (substrate). It may occur in cytosol or mitochondria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430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 Vs. Oxidative phosphorylation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3400" y="1981200"/>
            <a:ext cx="8229600" cy="4800600"/>
          </a:xfrm>
        </p:spPr>
        <p:txBody>
          <a:bodyPr/>
          <a:lstStyle/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Phosphorylation</a:t>
            </a:r>
            <a:r>
              <a:rPr lang="en-US" sz="2400" b="1">
                <a:latin typeface="Times New Roman" charset="0"/>
                <a:cs typeface="Times New Roman" charset="0"/>
              </a:rPr>
              <a:t> is the metabolic reaction of introducing a phosphate group into an organic molecule.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Oxidative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the transfer of electrons from reduced coenzymes to molecular oxygen via the electron transport chain (ETC); it occurs in the mitochondria.</a:t>
            </a:r>
          </a:p>
          <a:p>
            <a:pPr>
              <a:lnSpc>
                <a:spcPct val="90000"/>
              </a:lnSpc>
              <a:spcAft>
                <a:spcPts val="1200"/>
              </a:spcAft>
            </a:pPr>
            <a:r>
              <a:rPr lang="en-US" sz="24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Substrate-level phosphorylation:</a:t>
            </a:r>
            <a:r>
              <a:rPr lang="en-US" sz="2400" b="1">
                <a:solidFill>
                  <a:srgbClr val="2D2DB9"/>
                </a:solidFill>
                <a:latin typeface="Times New Roman" charset="0"/>
                <a:cs typeface="Times New Roman" charset="0"/>
              </a:rPr>
              <a:t> </a:t>
            </a:r>
            <a:r>
              <a:rPr lang="en-US" sz="2400" b="1">
                <a:latin typeface="Times New Roman" charset="0"/>
                <a:cs typeface="Times New Roman" charset="0"/>
              </a:rPr>
              <a:t> The formation of high-energy phosphate bonds by phosphorylation of ADP to ATP (or GDP to GTP) </a:t>
            </a:r>
            <a:r>
              <a:rPr lang="en-US" sz="2400" b="1" u="sng">
                <a:solidFill>
                  <a:srgbClr val="FF3300"/>
                </a:solidFill>
                <a:latin typeface="Times New Roman" charset="0"/>
                <a:cs typeface="Times New Roman" charset="0"/>
              </a:rPr>
              <a:t>coupled to</a:t>
            </a:r>
            <a:r>
              <a:rPr lang="en-US" sz="2400" b="1">
                <a:latin typeface="Times New Roman" charset="0"/>
                <a:cs typeface="Times New Roman" charset="0"/>
              </a:rPr>
              <a:t> cleavage of a high-energy metabolic intermediate (substrate). It may occur in cytosol or mitochondria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447800" y="304800"/>
            <a:ext cx="6324600" cy="11430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4800" b="1">
                <a:solidFill>
                  <a:srgbClr val="A50021"/>
                </a:solidFill>
                <a:latin typeface="Impact" charset="0"/>
                <a:cs typeface="Times New Roman" charset="0"/>
              </a:rPr>
              <a:t>Metabolic Pathway</a:t>
            </a:r>
            <a:endParaRPr lang="en-US" sz="48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4099" name="Text Box 10"/>
          <p:cNvSpPr txBox="1">
            <a:spLocks noChangeArrowheads="1"/>
          </p:cNvSpPr>
          <p:nvPr/>
        </p:nvSpPr>
        <p:spPr bwMode="auto">
          <a:xfrm>
            <a:off x="379413" y="1676400"/>
            <a:ext cx="8602662" cy="496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Definition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Site:</a:t>
            </a:r>
          </a:p>
          <a:p>
            <a:pPr eaLnBrk="1" hangingPunct="1"/>
            <a:r>
              <a:rPr lang="en-US" sz="3200" b="1"/>
              <a:t>	</a:t>
            </a:r>
            <a:r>
              <a:rPr lang="en-US" sz="3200" b="1">
                <a:solidFill>
                  <a:srgbClr val="A50021"/>
                </a:solidFill>
              </a:rPr>
              <a:t>Cellular (tissue) and Subcellular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Reactions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Rate-limiting enzyme(s)</a:t>
            </a:r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Regulatory mechanism(s):</a:t>
            </a:r>
          </a:p>
          <a:p>
            <a:pPr eaLnBrk="1" hangingPunct="1"/>
            <a:r>
              <a:rPr lang="en-US" sz="3200" b="1"/>
              <a:t>	</a:t>
            </a:r>
            <a:r>
              <a:rPr lang="en-US" sz="3200" b="1">
                <a:solidFill>
                  <a:srgbClr val="A50021"/>
                </a:solidFill>
              </a:rPr>
              <a:t>Rapid, short-term:</a:t>
            </a:r>
          </a:p>
          <a:p>
            <a:pPr eaLnBrk="1" hangingPunct="1"/>
            <a:r>
              <a:rPr lang="en-US" sz="3200" b="1"/>
              <a:t>		</a:t>
            </a:r>
            <a:r>
              <a:rPr lang="en-US" sz="3200" b="1">
                <a:solidFill>
                  <a:srgbClr val="006666"/>
                </a:solidFill>
              </a:rPr>
              <a:t>Allosteric		Covalent modification</a:t>
            </a:r>
          </a:p>
          <a:p>
            <a:pPr eaLnBrk="1" hangingPunct="1"/>
            <a:r>
              <a:rPr lang="en-US" sz="3200" b="1"/>
              <a:t>	</a:t>
            </a:r>
            <a:r>
              <a:rPr lang="en-US" sz="3200" b="1">
                <a:solidFill>
                  <a:srgbClr val="A50021"/>
                </a:solidFill>
              </a:rPr>
              <a:t>Slow, long-term:</a:t>
            </a:r>
          </a:p>
          <a:p>
            <a:pPr eaLnBrk="1" hangingPunct="1"/>
            <a:r>
              <a:rPr lang="en-US" sz="3200" b="1"/>
              <a:t>		</a:t>
            </a:r>
            <a:r>
              <a:rPr lang="en-US" sz="3200" b="1">
                <a:solidFill>
                  <a:srgbClr val="006666"/>
                </a:solidFill>
              </a:rPr>
              <a:t>Induction/repression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C:\My Documents\My Pictures\08_0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43" t="2066" r="15663" b="16322"/>
          <a:stretch>
            <a:fillRect/>
          </a:stretch>
        </p:blipFill>
        <p:spPr bwMode="auto">
          <a:xfrm>
            <a:off x="2362200" y="1752600"/>
            <a:ext cx="4648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47" name="Rectangle 7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858000" cy="1371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Pyruvate Kinase</a:t>
            </a:r>
            <a:b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</a:br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Covalent Modification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C:\My Documents\My Pictures\08_0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958" t="2547" r="22917" b="14719"/>
          <a:stretch>
            <a:fillRect/>
          </a:stretch>
        </p:blipFill>
        <p:spPr bwMode="auto">
          <a:xfrm>
            <a:off x="2667000" y="1752600"/>
            <a:ext cx="3886200" cy="495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771" name="Rectangle 3"/>
          <p:cNvSpPr>
            <a:spLocks noGrp="1" noChangeArrowheads="1"/>
          </p:cNvSpPr>
          <p:nvPr>
            <p:ph type="title"/>
          </p:nvPr>
        </p:nvSpPr>
        <p:spPr>
          <a:xfrm>
            <a:off x="1219200" y="304800"/>
            <a:ext cx="6934200" cy="12954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rgbClr val="A50021"/>
                </a:solidFill>
                <a:latin typeface="Impact" charset="0"/>
                <a:cs typeface="Times New Roman" charset="0"/>
              </a:rPr>
              <a:t>Pyruvate Kinase Deficiency</a:t>
            </a:r>
            <a:br>
              <a:rPr lang="en-US" sz="4000" b="1">
                <a:solidFill>
                  <a:srgbClr val="A50021"/>
                </a:solidFill>
                <a:latin typeface="Impact" charset="0"/>
                <a:cs typeface="Times New Roman" charset="0"/>
              </a:rPr>
            </a:br>
            <a:r>
              <a:rPr lang="en-US" sz="4000" b="1">
                <a:solidFill>
                  <a:srgbClr val="A50021"/>
                </a:solidFill>
                <a:latin typeface="Impact" charset="0"/>
                <a:cs typeface="Times New Roman" charset="0"/>
              </a:rPr>
              <a:t>Hemolytic Anemia</a:t>
            </a:r>
            <a:endParaRPr lang="en-US" sz="4000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3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382000" cy="990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Summary: Regulation of Glycolysis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33795" name="Text Box 8"/>
          <p:cNvSpPr txBox="1">
            <a:spLocks noChangeArrowheads="1"/>
          </p:cNvSpPr>
          <p:nvPr/>
        </p:nvSpPr>
        <p:spPr bwMode="auto">
          <a:xfrm>
            <a:off x="381000" y="1466850"/>
            <a:ext cx="8445500" cy="521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Regulatory Enzymes (Irreversible reactions):</a:t>
            </a:r>
          </a:p>
          <a:p>
            <a:pPr eaLnBrk="1" hangingPunct="1"/>
            <a:r>
              <a:rPr lang="en-US"/>
              <a:t>	</a:t>
            </a:r>
            <a:r>
              <a:rPr lang="en-US" sz="2800" b="1">
                <a:solidFill>
                  <a:srgbClr val="A50021"/>
                </a:solidFill>
              </a:rPr>
              <a:t>Glucokinase/hexokinase</a:t>
            </a:r>
          </a:p>
          <a:p>
            <a:pPr eaLnBrk="1" hangingPunct="1"/>
            <a:r>
              <a:rPr lang="en-US" sz="2800" b="1">
                <a:solidFill>
                  <a:srgbClr val="A50021"/>
                </a:solidFill>
              </a:rPr>
              <a:t>	PFK-1</a:t>
            </a:r>
          </a:p>
          <a:p>
            <a:pPr eaLnBrk="1" hangingPunct="1"/>
            <a:r>
              <a:rPr lang="en-US" sz="2800" b="1">
                <a:solidFill>
                  <a:srgbClr val="A50021"/>
                </a:solidFill>
              </a:rPr>
              <a:t>	Pyruvate kinase</a:t>
            </a:r>
          </a:p>
          <a:p>
            <a:pPr eaLnBrk="1" hangingPunct="1"/>
            <a:endParaRPr lang="en-US"/>
          </a:p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Regulatory Mechanisms:</a:t>
            </a:r>
          </a:p>
          <a:p>
            <a:pPr eaLnBrk="1" hangingPunct="1"/>
            <a:r>
              <a:rPr lang="en-US"/>
              <a:t>	</a:t>
            </a:r>
            <a:r>
              <a:rPr lang="en-US" sz="2800" b="1">
                <a:solidFill>
                  <a:srgbClr val="A50021"/>
                </a:solidFill>
              </a:rPr>
              <a:t>Rapid, short-term:</a:t>
            </a:r>
          </a:p>
          <a:p>
            <a:pPr eaLnBrk="1" hangingPunct="1"/>
            <a:r>
              <a:rPr lang="en-US"/>
              <a:t>		</a:t>
            </a:r>
            <a:r>
              <a:rPr lang="en-US" sz="2800" b="1">
                <a:solidFill>
                  <a:srgbClr val="006666"/>
                </a:solidFill>
              </a:rPr>
              <a:t>Allosteric</a:t>
            </a:r>
          </a:p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		Covalent modifications</a:t>
            </a:r>
          </a:p>
          <a:p>
            <a:pPr eaLnBrk="1" hangingPunct="1"/>
            <a:r>
              <a:rPr lang="en-US"/>
              <a:t>	</a:t>
            </a:r>
            <a:r>
              <a:rPr lang="en-US" sz="2800" b="1">
                <a:solidFill>
                  <a:srgbClr val="A50021"/>
                </a:solidFill>
              </a:rPr>
              <a:t>Slow, long-term:</a:t>
            </a:r>
          </a:p>
          <a:p>
            <a:pPr eaLnBrk="1" hangingPunct="1"/>
            <a:r>
              <a:rPr lang="en-US"/>
              <a:t>		</a:t>
            </a:r>
            <a:r>
              <a:rPr lang="en-US" sz="2800" b="1">
                <a:solidFill>
                  <a:srgbClr val="006666"/>
                </a:solidFill>
              </a:rPr>
              <a:t>Induction/repression</a:t>
            </a:r>
          </a:p>
          <a:p>
            <a:pPr eaLnBrk="1" hangingPunct="1"/>
            <a:r>
              <a:rPr lang="en-US" b="1">
                <a:solidFill>
                  <a:srgbClr val="A50021"/>
                </a:solidFill>
              </a:rPr>
              <a:t>Apply the above mechanisms for each enzyme where applicable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990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Aerobic Glycolysis: ATP Production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34819" name="Text Box 8"/>
          <p:cNvSpPr txBox="1">
            <a:spLocks noChangeArrowheads="1"/>
          </p:cNvSpPr>
          <p:nvPr/>
        </p:nvSpPr>
        <p:spPr bwMode="auto">
          <a:xfrm>
            <a:off x="374650" y="1770063"/>
            <a:ext cx="8361363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200" b="1">
                <a:solidFill>
                  <a:schemeClr val="accent2"/>
                </a:solidFill>
              </a:rPr>
              <a:t>ATP Consumed:</a:t>
            </a:r>
          </a:p>
          <a:p>
            <a:pPr eaLnBrk="1" hangingPunct="1"/>
            <a:r>
              <a:rPr lang="en-US" sz="3200" b="1"/>
              <a:t>							</a:t>
            </a:r>
            <a:r>
              <a:rPr lang="en-US" sz="3200" b="1">
                <a:solidFill>
                  <a:schemeClr val="accent2"/>
                </a:solidFill>
              </a:rPr>
              <a:t>2 	ATP</a:t>
            </a:r>
          </a:p>
          <a:p>
            <a:pPr eaLnBrk="1" hangingPunct="1"/>
            <a:endParaRPr lang="en-US" sz="3200" b="1"/>
          </a:p>
          <a:p>
            <a:pPr eaLnBrk="1" hangingPunct="1"/>
            <a:r>
              <a:rPr lang="en-US" sz="3200" b="1">
                <a:solidFill>
                  <a:srgbClr val="A50021"/>
                </a:solidFill>
              </a:rPr>
              <a:t>ATP Produced:</a:t>
            </a:r>
          </a:p>
          <a:p>
            <a:pPr eaLnBrk="1" hangingPunct="1"/>
            <a:r>
              <a:rPr lang="en-US" sz="3200" b="1"/>
              <a:t>	</a:t>
            </a:r>
            <a:r>
              <a:rPr lang="en-US" sz="3200" b="1">
                <a:solidFill>
                  <a:srgbClr val="A50021"/>
                </a:solidFill>
              </a:rPr>
              <a:t>Substrate-level		2 X 2 = 	4 	ATP</a:t>
            </a:r>
          </a:p>
          <a:p>
            <a:pPr eaLnBrk="1" hangingPunct="1"/>
            <a:r>
              <a:rPr lang="en-US" sz="3200" b="1">
                <a:solidFill>
                  <a:srgbClr val="A50021"/>
                </a:solidFill>
              </a:rPr>
              <a:t>	Oxidative-level		2 X 3 = 	6 	ATP</a:t>
            </a:r>
          </a:p>
          <a:p>
            <a:pPr eaLnBrk="1" hangingPunct="1"/>
            <a:r>
              <a:rPr lang="en-US" sz="3200" b="1">
                <a:solidFill>
                  <a:srgbClr val="A50021"/>
                </a:solidFill>
              </a:rPr>
              <a:t>	Total						10 	ATP</a:t>
            </a:r>
          </a:p>
          <a:p>
            <a:pPr eaLnBrk="1" hangingPunct="1"/>
            <a:endParaRPr lang="en-US" sz="3200" b="1">
              <a:solidFill>
                <a:srgbClr val="A50021"/>
              </a:solidFill>
            </a:endParaRPr>
          </a:p>
          <a:p>
            <a:pPr eaLnBrk="1" hangingPunct="1"/>
            <a:r>
              <a:rPr lang="en-US" sz="3200" b="1">
                <a:solidFill>
                  <a:srgbClr val="006666"/>
                </a:solidFill>
              </a:rPr>
              <a:t>Net:</a:t>
            </a:r>
            <a:r>
              <a:rPr lang="en-US" sz="3200" b="1"/>
              <a:t>					</a:t>
            </a:r>
            <a:r>
              <a:rPr lang="en-US" sz="3200" b="1">
                <a:solidFill>
                  <a:srgbClr val="A50021"/>
                </a:solidFill>
              </a:rPr>
              <a:t>10</a:t>
            </a:r>
            <a:r>
              <a:rPr lang="en-US" sz="3200" b="1"/>
              <a:t> – </a:t>
            </a:r>
            <a:r>
              <a:rPr lang="en-US" sz="3200" b="1">
                <a:solidFill>
                  <a:schemeClr val="accent2"/>
                </a:solidFill>
              </a:rPr>
              <a:t>2</a:t>
            </a:r>
            <a:r>
              <a:rPr lang="en-US" sz="3200" b="1"/>
              <a:t> </a:t>
            </a:r>
            <a:r>
              <a:rPr lang="en-US" sz="3200" b="1">
                <a:solidFill>
                  <a:srgbClr val="006666"/>
                </a:solidFill>
              </a:rPr>
              <a:t>=</a:t>
            </a:r>
            <a:r>
              <a:rPr lang="en-US" sz="3200" b="1"/>
              <a:t> 	</a:t>
            </a:r>
            <a:r>
              <a:rPr lang="en-US" sz="3200" b="1">
                <a:solidFill>
                  <a:srgbClr val="006666"/>
                </a:solidFill>
              </a:rPr>
              <a:t>8 </a:t>
            </a:r>
            <a:r>
              <a:rPr lang="en-US" sz="3200" b="1"/>
              <a:t>	</a:t>
            </a:r>
            <a:r>
              <a:rPr lang="en-US" sz="3200" b="1">
                <a:solidFill>
                  <a:srgbClr val="006666"/>
                </a:solidFill>
              </a:rPr>
              <a:t>ATP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990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Take Home Message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35843" name="Text Box 8"/>
          <p:cNvSpPr txBox="1">
            <a:spLocks noChangeArrowheads="1"/>
          </p:cNvSpPr>
          <p:nvPr/>
        </p:nvSpPr>
        <p:spPr bwMode="auto">
          <a:xfrm>
            <a:off x="230188" y="2312988"/>
            <a:ext cx="8609012" cy="34782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Glycolysis is the major oxidative pathway for 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</a:pPr>
            <a:r>
              <a:rPr lang="en-US" sz="3200" b="1"/>
              <a:t>    glucose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Glycolysis is employed by all tissues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Glycolysis is a tightly-regulated pathway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PFK-1 is the rate-limiting regulatory enzyme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title"/>
          </p:nvPr>
        </p:nvSpPr>
        <p:spPr>
          <a:xfrm>
            <a:off x="381000" y="533400"/>
            <a:ext cx="8382000" cy="990600"/>
          </a:xfrm>
          <a:solidFill>
            <a:srgbClr val="FFFF00"/>
          </a:solidFill>
          <a:ln>
            <a:solidFill>
              <a:srgbClr val="CC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A50021"/>
                </a:solidFill>
                <a:latin typeface="Impact" charset="0"/>
                <a:cs typeface="Times New Roman" charset="0"/>
              </a:rPr>
              <a:t>Take Home Message</a:t>
            </a:r>
            <a:endParaRPr lang="en-US" b="1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36867" name="Text Box 8"/>
          <p:cNvSpPr txBox="1">
            <a:spLocks noChangeArrowheads="1"/>
          </p:cNvSpPr>
          <p:nvPr/>
        </p:nvSpPr>
        <p:spPr bwMode="auto">
          <a:xfrm>
            <a:off x="76200" y="2468563"/>
            <a:ext cx="8664575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Glycolysis is mainly a catabolic pathway for 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</a:pPr>
            <a:r>
              <a:rPr lang="en-US" sz="3200" b="1"/>
              <a:t>    ATP production, </a:t>
            </a:r>
            <a:r>
              <a:rPr lang="en-US" sz="3200" b="1">
                <a:solidFill>
                  <a:srgbClr val="C00000"/>
                </a:solidFill>
              </a:rPr>
              <a:t>But …..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It has some anabolic features (amphibolic)</a:t>
            </a:r>
          </a:p>
          <a:p>
            <a:pPr eaLnBrk="1" hangingPunct="1">
              <a:buClr>
                <a:srgbClr val="C00000"/>
              </a:buClr>
              <a:buFont typeface="Wingdings" charset="0"/>
              <a:buChar char="Ø"/>
            </a:pPr>
            <a:r>
              <a:rPr lang="en-US" sz="3200" b="1"/>
              <a:t> Pyruvate kinase deficiency in RBCs results in </a:t>
            </a:r>
          </a:p>
          <a:p>
            <a:pPr eaLnBrk="1" hangingPunct="1">
              <a:spcAft>
                <a:spcPts val="2400"/>
              </a:spcAft>
              <a:buClr>
                <a:srgbClr val="C00000"/>
              </a:buClr>
            </a:pPr>
            <a:r>
              <a:rPr lang="en-US" sz="3200" b="1"/>
              <a:t>    hemolytic anemia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Times New Roman" charset="0"/>
                <a:cs typeface="Times New Roman" charset="0"/>
              </a:rPr>
              <a:t>THANK YOU</a:t>
            </a:r>
          </a:p>
        </p:txBody>
      </p:sp>
      <p:sp>
        <p:nvSpPr>
          <p:cNvPr id="37891" name="Rectangle 5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endParaRPr lang="en-US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3716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 b="1">
                <a:solidFill>
                  <a:srgbClr val="C00000"/>
                </a:solidFill>
                <a:latin typeface="Impact" charset="0"/>
                <a:cs typeface="Times New Roman" charset="0"/>
              </a:rPr>
              <a:t>Metabolic Pathways of Glucose:</a:t>
            </a:r>
            <a:br>
              <a:rPr lang="en-US" sz="4000" b="1">
                <a:solidFill>
                  <a:srgbClr val="C00000"/>
                </a:solidFill>
                <a:latin typeface="Impact" charset="0"/>
                <a:cs typeface="Times New Roman" charset="0"/>
              </a:rPr>
            </a:br>
            <a:r>
              <a:rPr lang="en-US" sz="4000" b="1">
                <a:solidFill>
                  <a:srgbClr val="C00000"/>
                </a:solidFill>
                <a:latin typeface="Impact" charset="0"/>
                <a:cs typeface="Times New Roman" charset="0"/>
              </a:rPr>
              <a:t>Production and Utilization</a:t>
            </a:r>
          </a:p>
        </p:txBody>
      </p:sp>
      <p:sp>
        <p:nvSpPr>
          <p:cNvPr id="5123" name="TextBox 3"/>
          <p:cNvSpPr txBox="1">
            <a:spLocks noChangeArrowheads="1"/>
          </p:cNvSpPr>
          <p:nvPr/>
        </p:nvSpPr>
        <p:spPr bwMode="auto">
          <a:xfrm>
            <a:off x="3657600" y="3652838"/>
            <a:ext cx="1192213" cy="461962"/>
          </a:xfrm>
          <a:prstGeom prst="rect">
            <a:avLst/>
          </a:prstGeom>
          <a:solidFill>
            <a:srgbClr val="FFFF00"/>
          </a:solidFill>
          <a:ln w="9525">
            <a:solidFill>
              <a:srgbClr val="C00000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>
                <a:solidFill>
                  <a:srgbClr val="C00000"/>
                </a:solidFill>
              </a:rPr>
              <a:t>Glucose</a:t>
            </a:r>
          </a:p>
        </p:txBody>
      </p:sp>
      <p:sp>
        <p:nvSpPr>
          <p:cNvPr id="5124" name="TextBox 4"/>
          <p:cNvSpPr txBox="1">
            <a:spLocks noChangeArrowheads="1"/>
          </p:cNvSpPr>
          <p:nvPr/>
        </p:nvSpPr>
        <p:spPr bwMode="auto">
          <a:xfrm>
            <a:off x="838200" y="5303838"/>
            <a:ext cx="1858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Glycogenesis</a:t>
            </a:r>
          </a:p>
        </p:txBody>
      </p:sp>
      <p:sp>
        <p:nvSpPr>
          <p:cNvPr id="5125" name="TextBox 5"/>
          <p:cNvSpPr txBox="1">
            <a:spLocks noChangeArrowheads="1"/>
          </p:cNvSpPr>
          <p:nvPr/>
        </p:nvSpPr>
        <p:spPr bwMode="auto">
          <a:xfrm>
            <a:off x="3054350" y="2514600"/>
            <a:ext cx="2355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Gluconeogenesis</a:t>
            </a:r>
          </a:p>
        </p:txBody>
      </p:sp>
      <p:sp>
        <p:nvSpPr>
          <p:cNvPr id="5126" name="TextBox 6"/>
          <p:cNvSpPr txBox="1">
            <a:spLocks noChangeArrowheads="1"/>
          </p:cNvSpPr>
          <p:nvPr/>
        </p:nvSpPr>
        <p:spPr bwMode="auto">
          <a:xfrm>
            <a:off x="5715000" y="2209800"/>
            <a:ext cx="324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Hexose interconversion</a:t>
            </a:r>
          </a:p>
        </p:txBody>
      </p:sp>
      <p:sp>
        <p:nvSpPr>
          <p:cNvPr id="5127" name="TextBox 7"/>
          <p:cNvSpPr txBox="1">
            <a:spLocks noChangeArrowheads="1"/>
          </p:cNvSpPr>
          <p:nvPr/>
        </p:nvSpPr>
        <p:spPr bwMode="auto">
          <a:xfrm>
            <a:off x="609600" y="2209800"/>
            <a:ext cx="21129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Glycogenolysis</a:t>
            </a:r>
          </a:p>
        </p:txBody>
      </p:sp>
      <p:sp>
        <p:nvSpPr>
          <p:cNvPr id="5128" name="TextBox 8"/>
          <p:cNvSpPr txBox="1">
            <a:spLocks noChangeArrowheads="1"/>
          </p:cNvSpPr>
          <p:nvPr/>
        </p:nvSpPr>
        <p:spPr bwMode="auto">
          <a:xfrm>
            <a:off x="3505200" y="4648200"/>
            <a:ext cx="150336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Glycolysis</a:t>
            </a:r>
          </a:p>
        </p:txBody>
      </p:sp>
      <p:sp>
        <p:nvSpPr>
          <p:cNvPr id="5129" name="TextBox 9"/>
          <p:cNvSpPr txBox="1">
            <a:spLocks noChangeArrowheads="1"/>
          </p:cNvSpPr>
          <p:nvPr/>
        </p:nvSpPr>
        <p:spPr bwMode="auto">
          <a:xfrm>
            <a:off x="3429000" y="5638800"/>
            <a:ext cx="170656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Krebs cycle</a:t>
            </a:r>
          </a:p>
        </p:txBody>
      </p:sp>
      <p:sp>
        <p:nvSpPr>
          <p:cNvPr id="5130" name="TextBox 10"/>
          <p:cNvSpPr txBox="1">
            <a:spLocks noChangeArrowheads="1"/>
          </p:cNvSpPr>
          <p:nvPr/>
        </p:nvSpPr>
        <p:spPr bwMode="auto">
          <a:xfrm>
            <a:off x="6527800" y="4724400"/>
            <a:ext cx="15494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HMP/PPP</a:t>
            </a:r>
          </a:p>
        </p:txBody>
      </p:sp>
      <p:sp>
        <p:nvSpPr>
          <p:cNvPr id="5131" name="TextBox 12"/>
          <p:cNvSpPr txBox="1">
            <a:spLocks noChangeArrowheads="1"/>
          </p:cNvSpPr>
          <p:nvPr/>
        </p:nvSpPr>
        <p:spPr bwMode="auto">
          <a:xfrm>
            <a:off x="5791200" y="5257800"/>
            <a:ext cx="32448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Hexose interconversion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rot="5400000">
            <a:off x="3998119" y="4458494"/>
            <a:ext cx="533400" cy="1588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5400000">
            <a:off x="3999707" y="3237706"/>
            <a:ext cx="533400" cy="1587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5400000">
            <a:off x="3999707" y="5433219"/>
            <a:ext cx="533400" cy="1587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495800" y="4191000"/>
            <a:ext cx="2057400" cy="609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/>
          <p:nvPr/>
        </p:nvCxnSpPr>
        <p:spPr>
          <a:xfrm rot="10800000" flipV="1">
            <a:off x="2286000" y="4191000"/>
            <a:ext cx="1600200" cy="9906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/>
          <p:nvPr/>
        </p:nvCxnSpPr>
        <p:spPr>
          <a:xfrm>
            <a:off x="4481513" y="4191000"/>
            <a:ext cx="1295400" cy="1143000"/>
          </a:xfrm>
          <a:prstGeom prst="straightConnector1">
            <a:avLst/>
          </a:prstGeom>
          <a:ln w="254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/>
          <p:nvPr/>
        </p:nvCxnSpPr>
        <p:spPr>
          <a:xfrm rot="10800000" flipV="1">
            <a:off x="4572000" y="2743200"/>
            <a:ext cx="16002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>
            <a:off x="2133600" y="2743200"/>
            <a:ext cx="1752600" cy="762000"/>
          </a:xfrm>
          <a:prstGeom prst="straightConnector1">
            <a:avLst/>
          </a:prstGeom>
          <a:ln w="2540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>
            <a:stCxn id="5123" idx="3"/>
          </p:cNvCxnSpPr>
          <p:nvPr/>
        </p:nvCxnSpPr>
        <p:spPr>
          <a:xfrm>
            <a:off x="4849813" y="3884613"/>
            <a:ext cx="3989387" cy="1587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>
            <a:stCxn id="5123" idx="1"/>
          </p:cNvCxnSpPr>
          <p:nvPr/>
        </p:nvCxnSpPr>
        <p:spPr>
          <a:xfrm rot="10800000">
            <a:off x="228600" y="3810000"/>
            <a:ext cx="3429000" cy="74613"/>
          </a:xfrm>
          <a:prstGeom prst="line">
            <a:avLst/>
          </a:prstGeom>
          <a:ln w="25400">
            <a:solidFill>
              <a:srgbClr val="C0000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42" name="TextBox 47"/>
          <p:cNvSpPr txBox="1">
            <a:spLocks noChangeArrowheads="1"/>
          </p:cNvSpPr>
          <p:nvPr/>
        </p:nvSpPr>
        <p:spPr bwMode="auto">
          <a:xfrm>
            <a:off x="7239000" y="3352800"/>
            <a:ext cx="1649413" cy="461963"/>
          </a:xfrm>
          <a:prstGeom prst="rect">
            <a:avLst/>
          </a:prstGeom>
          <a:solidFill>
            <a:srgbClr val="FFFF00"/>
          </a:solidFill>
          <a:ln w="2540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chemeClr val="accent2"/>
                </a:solidFill>
              </a:rPr>
              <a:t>Production</a:t>
            </a:r>
          </a:p>
        </p:txBody>
      </p:sp>
      <p:sp>
        <p:nvSpPr>
          <p:cNvPr id="5143" name="TextBox 54"/>
          <p:cNvSpPr txBox="1">
            <a:spLocks noChangeArrowheads="1"/>
          </p:cNvSpPr>
          <p:nvPr/>
        </p:nvSpPr>
        <p:spPr bwMode="auto">
          <a:xfrm>
            <a:off x="228600" y="3957638"/>
            <a:ext cx="1568450" cy="461962"/>
          </a:xfrm>
          <a:prstGeom prst="rect">
            <a:avLst/>
          </a:prstGeom>
          <a:solidFill>
            <a:srgbClr val="FFFF00"/>
          </a:solidFill>
          <a:ln w="25400">
            <a:solidFill>
              <a:srgbClr val="006666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b="1">
                <a:solidFill>
                  <a:srgbClr val="006666"/>
                </a:solidFill>
              </a:rPr>
              <a:t>Utilization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5240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b="1">
                <a:solidFill>
                  <a:srgbClr val="C00000"/>
                </a:solidFill>
                <a:latin typeface="Impact" charset="0"/>
                <a:cs typeface="Times New Roman" charset="0"/>
              </a:rPr>
              <a:t>Metabolic Pathways of Glucose:</a:t>
            </a:r>
            <a:br>
              <a:rPr lang="en-US" b="1">
                <a:solidFill>
                  <a:srgbClr val="C00000"/>
                </a:solidFill>
                <a:latin typeface="Impact" charset="0"/>
                <a:cs typeface="Times New Roman" charset="0"/>
              </a:rPr>
            </a:br>
            <a:r>
              <a:rPr lang="en-US" b="1">
                <a:solidFill>
                  <a:srgbClr val="C00000"/>
                </a:solidFill>
                <a:latin typeface="Impact" charset="0"/>
                <a:cs typeface="Times New Roman" charset="0"/>
              </a:rPr>
              <a:t>Catabolic and Anabolic</a:t>
            </a:r>
          </a:p>
        </p:txBody>
      </p:sp>
      <p:sp>
        <p:nvSpPr>
          <p:cNvPr id="6147" name="TextBox 25"/>
          <p:cNvSpPr txBox="1">
            <a:spLocks noChangeArrowheads="1"/>
          </p:cNvSpPr>
          <p:nvPr/>
        </p:nvSpPr>
        <p:spPr bwMode="auto">
          <a:xfrm>
            <a:off x="457200" y="2743200"/>
            <a:ext cx="4138613" cy="2227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Catabolic cycles</a:t>
            </a:r>
          </a:p>
          <a:p>
            <a:pPr eaLnBrk="1" hangingPunct="1"/>
            <a:r>
              <a:rPr lang="en-US" sz="2800" b="1"/>
              <a:t>	</a:t>
            </a:r>
            <a:r>
              <a:rPr lang="en-US" sz="2800" b="1">
                <a:solidFill>
                  <a:srgbClr val="006666"/>
                </a:solidFill>
              </a:rPr>
              <a:t>Glycolysis </a:t>
            </a:r>
            <a:r>
              <a:rPr lang="en-US" sz="2800" b="1">
                <a:solidFill>
                  <a:srgbClr val="C00000"/>
                </a:solidFill>
              </a:rPr>
              <a:t>(Mainly) </a:t>
            </a:r>
          </a:p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	Krebs </a:t>
            </a:r>
            <a:r>
              <a:rPr lang="en-US" sz="2800" b="1">
                <a:solidFill>
                  <a:srgbClr val="C00000"/>
                </a:solidFill>
              </a:rPr>
              <a:t>(Mainly) </a:t>
            </a:r>
          </a:p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	Glycogenolysis</a:t>
            </a:r>
          </a:p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	HMP</a:t>
            </a:r>
          </a:p>
        </p:txBody>
      </p:sp>
      <p:sp>
        <p:nvSpPr>
          <p:cNvPr id="6148" name="TextBox 26"/>
          <p:cNvSpPr txBox="1">
            <a:spLocks noChangeArrowheads="1"/>
          </p:cNvSpPr>
          <p:nvPr/>
        </p:nvSpPr>
        <p:spPr bwMode="auto">
          <a:xfrm>
            <a:off x="4651375" y="2743200"/>
            <a:ext cx="3652838" cy="2246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2800" b="1">
                <a:solidFill>
                  <a:srgbClr val="C00000"/>
                </a:solidFill>
              </a:rPr>
              <a:t>Anabolic cycles</a:t>
            </a:r>
          </a:p>
          <a:p>
            <a:pPr eaLnBrk="1" hangingPunct="1"/>
            <a:r>
              <a:rPr lang="en-US" sz="2800" b="1"/>
              <a:t>	</a:t>
            </a:r>
            <a:r>
              <a:rPr lang="en-US" sz="2800" b="1">
                <a:solidFill>
                  <a:schemeClr val="accent2"/>
                </a:solidFill>
              </a:rPr>
              <a:t>Gluconeogenesis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	</a:t>
            </a:r>
          </a:p>
          <a:p>
            <a:pPr eaLnBrk="1" hangingPunct="1"/>
            <a:r>
              <a:rPr lang="en-US" sz="2800" b="1">
                <a:solidFill>
                  <a:schemeClr val="accent2"/>
                </a:solidFill>
              </a:rPr>
              <a:t>	Glycogenesis</a:t>
            </a:r>
          </a:p>
          <a:p>
            <a:pPr eaLnBrk="1" hangingPunct="1"/>
            <a:r>
              <a:rPr lang="en-US" sz="2800" b="1">
                <a:solidFill>
                  <a:srgbClr val="006666"/>
                </a:solidFill>
              </a:rPr>
              <a:t>	</a:t>
            </a:r>
          </a:p>
        </p:txBody>
      </p:sp>
      <p:sp>
        <p:nvSpPr>
          <p:cNvPr id="6149" name="Line 6"/>
          <p:cNvSpPr>
            <a:spLocks noChangeShapeType="1"/>
          </p:cNvSpPr>
          <p:nvPr/>
        </p:nvSpPr>
        <p:spPr bwMode="auto">
          <a:xfrm>
            <a:off x="4495800" y="2895600"/>
            <a:ext cx="0" cy="2133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533400" y="457200"/>
            <a:ext cx="8229600" cy="1295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b="1">
                <a:solidFill>
                  <a:srgbClr val="C00000"/>
                </a:solidFill>
                <a:latin typeface="Impact" charset="0"/>
                <a:cs typeface="Times New Roman" charset="0"/>
              </a:rPr>
              <a:t>Glycogenesis and Glycogenolysis</a:t>
            </a:r>
          </a:p>
        </p:txBody>
      </p:sp>
      <p:sp>
        <p:nvSpPr>
          <p:cNvPr id="7171" name="TextBox 3"/>
          <p:cNvSpPr txBox="1">
            <a:spLocks noChangeArrowheads="1"/>
          </p:cNvSpPr>
          <p:nvPr/>
        </p:nvSpPr>
        <p:spPr bwMode="auto">
          <a:xfrm>
            <a:off x="457200" y="2286000"/>
            <a:ext cx="8340725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/>
            <a:r>
              <a:rPr lang="en-US" sz="3600" b="1">
                <a:solidFill>
                  <a:schemeClr val="accent2"/>
                </a:solidFill>
              </a:rPr>
              <a:t>Glycogenesis:</a:t>
            </a:r>
          </a:p>
          <a:p>
            <a:pPr eaLnBrk="1" hangingPunct="1"/>
            <a:r>
              <a:rPr lang="en-US" sz="3600"/>
              <a:t>	</a:t>
            </a:r>
            <a:r>
              <a:rPr lang="en-US" sz="3600" b="1">
                <a:solidFill>
                  <a:srgbClr val="006666"/>
                </a:solidFill>
              </a:rPr>
              <a:t>Synthesis of glycogen from glucose</a:t>
            </a:r>
          </a:p>
          <a:p>
            <a:pPr eaLnBrk="1" hangingPunct="1"/>
            <a:r>
              <a:rPr lang="en-US" sz="3600" b="1">
                <a:solidFill>
                  <a:srgbClr val="006666"/>
                </a:solidFill>
              </a:rPr>
              <a:t>	Mainly liver and muscle, Cytosol</a:t>
            </a:r>
          </a:p>
          <a:p>
            <a:pPr eaLnBrk="1" hangingPunct="1"/>
            <a:endParaRPr lang="en-US" sz="3600">
              <a:solidFill>
                <a:srgbClr val="006666"/>
              </a:solidFill>
            </a:endParaRPr>
          </a:p>
          <a:p>
            <a:pPr eaLnBrk="1" hangingPunct="1"/>
            <a:r>
              <a:rPr lang="en-US" sz="3600" b="1">
                <a:solidFill>
                  <a:schemeClr val="accent2"/>
                </a:solidFill>
              </a:rPr>
              <a:t>Glycogenolysis</a:t>
            </a:r>
          </a:p>
          <a:p>
            <a:pPr eaLnBrk="1" hangingPunct="1"/>
            <a:r>
              <a:rPr lang="en-US" sz="3600"/>
              <a:t>	</a:t>
            </a:r>
            <a:r>
              <a:rPr lang="en-US" sz="3600" b="1">
                <a:solidFill>
                  <a:srgbClr val="006666"/>
                </a:solidFill>
              </a:rPr>
              <a:t>Degradation of glycogen into glucose</a:t>
            </a:r>
          </a:p>
          <a:p>
            <a:pPr eaLnBrk="1" hangingPunct="1"/>
            <a:r>
              <a:rPr lang="en-US" sz="3600" b="1">
                <a:solidFill>
                  <a:srgbClr val="006666"/>
                </a:solidFill>
              </a:rPr>
              <a:t>	 Mainly liver and muscle, Cytosol</a:t>
            </a:r>
          </a:p>
          <a:p>
            <a:pPr eaLnBrk="1" hangingPunct="1"/>
            <a:r>
              <a:rPr lang="en-US" sz="3600"/>
              <a:t>		</a:t>
            </a:r>
            <a:endParaRPr lang="en-US" sz="3600" b="1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304800" y="838200"/>
            <a:ext cx="8839200" cy="15240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Hexose Monophosphate Pathway (HMP) or</a:t>
            </a:r>
            <a:b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</a:br>
            <a:r>
              <a:rPr lang="en-US" sz="3600" b="1">
                <a:solidFill>
                  <a:srgbClr val="C00000"/>
                </a:solidFill>
                <a:latin typeface="Impact" charset="0"/>
                <a:cs typeface="Times New Roman" charset="0"/>
              </a:rPr>
              <a:t>Pentose Phosphate Pathway (PPP)</a:t>
            </a:r>
          </a:p>
        </p:txBody>
      </p:sp>
      <p:sp>
        <p:nvSpPr>
          <p:cNvPr id="8195" name="Content Placeholder 3"/>
          <p:cNvSpPr>
            <a:spLocks noGrp="1"/>
          </p:cNvSpPr>
          <p:nvPr>
            <p:ph idx="1"/>
          </p:nvPr>
        </p:nvSpPr>
        <p:spPr>
          <a:xfrm>
            <a:off x="381000" y="2514600"/>
            <a:ext cx="8534400" cy="4114800"/>
          </a:xfrm>
        </p:spPr>
        <p:txBody>
          <a:bodyPr/>
          <a:lstStyle/>
          <a:p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Important source for NADPH:</a:t>
            </a:r>
            <a:endParaRPr lang="en-US" sz="3600" b="1" baseline="-25000">
              <a:solidFill>
                <a:schemeClr val="accent2"/>
              </a:solidFill>
              <a:latin typeface="Times New Roman" charset="0"/>
              <a:cs typeface="Times New Roman" charset="0"/>
            </a:endParaRPr>
          </a:p>
          <a:p>
            <a:pPr lvl="1"/>
            <a:r>
              <a:rPr lang="en-US" sz="3200" b="1">
                <a:solidFill>
                  <a:srgbClr val="006666"/>
                </a:solidFill>
                <a:latin typeface="Times New Roman" charset="0"/>
                <a:cs typeface="Times New Roman" charset="0"/>
              </a:rPr>
              <a:t>NADPH can be used in reductive syntheses</a:t>
            </a:r>
            <a:endParaRPr lang="en-US" sz="3200">
              <a:solidFill>
                <a:srgbClr val="006666"/>
              </a:solidFill>
              <a:latin typeface="Times New Roman" charset="0"/>
              <a:cs typeface="Times New Roman" charset="0"/>
            </a:endParaRPr>
          </a:p>
          <a:p>
            <a:r>
              <a:rPr lang="en-US" sz="3600" b="1">
                <a:solidFill>
                  <a:schemeClr val="accent2"/>
                </a:solidFill>
                <a:latin typeface="Times New Roman" charset="0"/>
                <a:cs typeface="Times New Roman" charset="0"/>
              </a:rPr>
              <a:t>Source for metabolically active ribose</a:t>
            </a:r>
          </a:p>
          <a:p>
            <a:pPr lvl="1"/>
            <a:r>
              <a:rPr lang="en-US" sz="3200" b="1">
                <a:solidFill>
                  <a:srgbClr val="006666"/>
                </a:solidFill>
                <a:latin typeface="Times New Roman" charset="0"/>
                <a:cs typeface="Times New Roman" charset="0"/>
              </a:rPr>
              <a:t>Ribose is used for production of nucleotides:</a:t>
            </a:r>
          </a:p>
          <a:p>
            <a:pPr lvl="2"/>
            <a:r>
              <a:rPr lang="en-US" sz="28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For nucleic acids</a:t>
            </a:r>
          </a:p>
          <a:p>
            <a:pPr lvl="2"/>
            <a:r>
              <a:rPr lang="en-US" sz="2800" b="1">
                <a:solidFill>
                  <a:srgbClr val="C00000"/>
                </a:solidFill>
                <a:latin typeface="Times New Roman" charset="0"/>
                <a:cs typeface="Times New Roman" charset="0"/>
              </a:rPr>
              <a:t>For co-enzymes</a:t>
            </a:r>
          </a:p>
          <a:p>
            <a:endParaRPr lang="en-US" sz="3600">
              <a:latin typeface="Times New Roman" charset="0"/>
              <a:cs typeface="Times New Roman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1905000" y="457200"/>
            <a:ext cx="5410200" cy="9144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A50021"/>
                </a:solidFill>
                <a:latin typeface="Impact" charset="0"/>
                <a:cs typeface="Times New Roman" charset="0"/>
              </a:rPr>
              <a:t>Glucose Transport</a:t>
            </a:r>
            <a:endParaRPr lang="en-US" sz="4000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81000" y="1317625"/>
            <a:ext cx="8267700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  <a:cs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Times New Roman" charset="0"/>
                <a:cs typeface="Times New Roman" charset="0"/>
              </a:defRPr>
            </a:lvl9pPr>
          </a:lstStyle>
          <a:p>
            <a:pPr eaLnBrk="1" hangingPunct="1">
              <a:spcAft>
                <a:spcPts val="600"/>
              </a:spcAft>
              <a:buClr>
                <a:srgbClr val="A50021"/>
              </a:buClr>
            </a:pPr>
            <a:r>
              <a:rPr lang="en-US" sz="3400" b="1">
                <a:solidFill>
                  <a:schemeClr val="accent2"/>
                </a:solidFill>
              </a:rPr>
              <a:t>  </a:t>
            </a:r>
            <a:r>
              <a:rPr lang="en-US" sz="3200" b="1">
                <a:solidFill>
                  <a:schemeClr val="accent2"/>
                </a:solidFill>
              </a:rPr>
              <a:t>Na</a:t>
            </a:r>
            <a:r>
              <a:rPr lang="en-US" sz="3200" b="1" baseline="30000">
                <a:solidFill>
                  <a:schemeClr val="accent2"/>
                </a:solidFill>
              </a:rPr>
              <a:t>+</a:t>
            </a:r>
            <a:r>
              <a:rPr lang="en-US" sz="3200" b="1">
                <a:solidFill>
                  <a:schemeClr val="accent2"/>
                </a:solidFill>
              </a:rPr>
              <a:t>-Monosaccharide Cotransporter</a:t>
            </a:r>
            <a:r>
              <a:rPr lang="en-US" sz="4400" b="1">
                <a:solidFill>
                  <a:schemeClr val="accent2"/>
                </a:solidFill>
              </a:rPr>
              <a:t>: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Against concentration gradient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Energy dependent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Carrier-mediated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Coupled to Na</a:t>
            </a:r>
            <a:r>
              <a:rPr lang="en-US" sz="2800" b="1" baseline="30000">
                <a:solidFill>
                  <a:srgbClr val="A50021"/>
                </a:solidFill>
              </a:rPr>
              <a:t>+</a:t>
            </a:r>
            <a:r>
              <a:rPr lang="en-US" sz="2800" b="1">
                <a:solidFill>
                  <a:srgbClr val="A50021"/>
                </a:solidFill>
              </a:rPr>
              <a:t> transport</a:t>
            </a:r>
          </a:p>
          <a:p>
            <a:pPr eaLnBrk="1" hangingPunct="1">
              <a:spcAft>
                <a:spcPts val="1800"/>
              </a:spcAft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Occurs in small intestine, renal tubules &amp; 	choroid plexus</a:t>
            </a:r>
            <a:endParaRPr lang="en-US" sz="3400" b="1">
              <a:solidFill>
                <a:schemeClr val="accent2"/>
              </a:solidFill>
            </a:endParaRPr>
          </a:p>
          <a:p>
            <a:pPr eaLnBrk="1" hangingPunct="1">
              <a:buClr>
                <a:srgbClr val="A50021"/>
              </a:buClr>
            </a:pPr>
            <a:r>
              <a:rPr lang="en-US" sz="3200" b="1">
                <a:solidFill>
                  <a:schemeClr val="accent2"/>
                </a:solidFill>
              </a:rPr>
              <a:t>  Na</a:t>
            </a:r>
            <a:r>
              <a:rPr lang="en-US" sz="3200" b="1" baseline="30000">
                <a:solidFill>
                  <a:schemeClr val="accent2"/>
                </a:solidFill>
              </a:rPr>
              <a:t>+</a:t>
            </a:r>
            <a:r>
              <a:rPr lang="en-US" sz="3200" b="1">
                <a:solidFill>
                  <a:schemeClr val="accent2"/>
                </a:solidFill>
              </a:rPr>
              <a:t>-Independent Facilitated Diffusion: 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With concentration gradient </a:t>
            </a:r>
            <a:r>
              <a:rPr lang="en-US" sz="3400" b="1">
                <a:solidFill>
                  <a:schemeClr val="accent2"/>
                </a:solidFill>
              </a:rPr>
              <a:t>	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Energy Independent</a:t>
            </a:r>
          </a:p>
          <a:p>
            <a:pPr eaLnBrk="1" hangingPunct="1">
              <a:buClr>
                <a:srgbClr val="A50021"/>
              </a:buClr>
            </a:pPr>
            <a:r>
              <a:rPr lang="en-US" sz="2800" b="1">
                <a:solidFill>
                  <a:srgbClr val="A50021"/>
                </a:solidFill>
              </a:rPr>
              <a:t>	Through Glucose Transporters (GLUT 1-14)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031"/>
          <p:cNvSpPr>
            <a:spLocks noGrp="1" noChangeArrowheads="1"/>
          </p:cNvSpPr>
          <p:nvPr>
            <p:ph type="title"/>
          </p:nvPr>
        </p:nvSpPr>
        <p:spPr>
          <a:xfrm>
            <a:off x="1905000" y="304800"/>
            <a:ext cx="5562600" cy="1447800"/>
          </a:xfrm>
          <a:solidFill>
            <a:srgbClr val="FFFF00"/>
          </a:solidFill>
          <a:ln>
            <a:solidFill>
              <a:srgbClr val="C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sz="4000">
                <a:solidFill>
                  <a:srgbClr val="A50021"/>
                </a:solidFill>
                <a:latin typeface="Impact" charset="0"/>
                <a:cs typeface="Times New Roman" charset="0"/>
              </a:rPr>
              <a:t>Glucose Transport: Facilitated Diffusion</a:t>
            </a:r>
            <a:endParaRPr lang="en-US" sz="4000" baseline="30000">
              <a:solidFill>
                <a:srgbClr val="A50021"/>
              </a:solidFill>
              <a:latin typeface="Impact" charset="0"/>
              <a:cs typeface="Times New Roman" charset="0"/>
            </a:endParaRPr>
          </a:p>
        </p:txBody>
      </p:sp>
      <p:pic>
        <p:nvPicPr>
          <p:cNvPr id="10243" name="Picture 1026" descr="C:\My Documents\My Pictures\08_01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43" t="2702" r="5241" b="14865"/>
          <a:stretch>
            <a:fillRect/>
          </a:stretch>
        </p:blipFill>
        <p:spPr bwMode="auto">
          <a:xfrm>
            <a:off x="1600200" y="1905000"/>
            <a:ext cx="6084888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Times New Roman"/>
      </a:majorFont>
      <a:minorFont>
        <a:latin typeface="Times New Roman"/>
        <a:ea typeface=""/>
        <a:cs typeface="Times New Roma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1799</TotalTime>
  <Words>726</Words>
  <Application>Microsoft Macintosh PowerPoint</Application>
  <PresentationFormat>On-screen Show (4:3)</PresentationFormat>
  <Paragraphs>210</Paragraphs>
  <Slides>36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3" baseType="lpstr">
      <vt:lpstr>Times New Roman</vt:lpstr>
      <vt:lpstr>Arial</vt:lpstr>
      <vt:lpstr>Calibri</vt:lpstr>
      <vt:lpstr>Impact</vt:lpstr>
      <vt:lpstr>Georgia</vt:lpstr>
      <vt:lpstr>Wingdings</vt:lpstr>
      <vt:lpstr>Default Design</vt:lpstr>
      <vt:lpstr>PowerPoint Presentation</vt:lpstr>
      <vt:lpstr>Glucose Metabolism: An Overview Major Metabolic Pathways of Glucose</vt:lpstr>
      <vt:lpstr>Metabolic Pathway</vt:lpstr>
      <vt:lpstr>Metabolic Pathways of Glucose: Production and Utilization</vt:lpstr>
      <vt:lpstr>Metabolic Pathways of Glucose: Catabolic and Anabolic</vt:lpstr>
      <vt:lpstr>Glycogenesis and Glycogenolysis</vt:lpstr>
      <vt:lpstr>Hexose Monophosphate Pathway (HMP) or Pentose Phosphate Pathway (PPP)</vt:lpstr>
      <vt:lpstr>Glucose Transport</vt:lpstr>
      <vt:lpstr>Glucose Transport: Facilitated Diffusion</vt:lpstr>
      <vt:lpstr>Glucose Transporters</vt:lpstr>
      <vt:lpstr>Glycolysis: Objectives</vt:lpstr>
      <vt:lpstr>Glycolysis: An Overview</vt:lpstr>
      <vt:lpstr>Glycolysis: An Overview</vt:lpstr>
      <vt:lpstr>Glycolysis: An Overview</vt:lpstr>
      <vt:lpstr>Glycolysis</vt:lpstr>
      <vt:lpstr>Aerobic Vs Anaerobic Glycolysis</vt:lpstr>
      <vt:lpstr>Aerobic Glycolysis-1</vt:lpstr>
      <vt:lpstr>Aerobic Glycolysis-2</vt:lpstr>
      <vt:lpstr>Aerobic Glycolysis: 3-5</vt:lpstr>
      <vt:lpstr>Aerobic Glycolysis: 6 -10</vt:lpstr>
      <vt:lpstr>Aerobic Glycolysis-1</vt:lpstr>
      <vt:lpstr>PFK-1 : Regulation</vt:lpstr>
      <vt:lpstr>Aldolase and Triose Isomerase</vt:lpstr>
      <vt:lpstr>Glyceraldehyde 3-Phosphate Dehydrogenase</vt:lpstr>
      <vt:lpstr>Phospho- glycerate Kinase</vt:lpstr>
      <vt:lpstr>Pyruvate Kinase</vt:lpstr>
      <vt:lpstr>Substrate-level phosphorylation Vs. Oxidative phosphorylation</vt:lpstr>
      <vt:lpstr>Substrate-level phosphorylation Vs. Oxidative phosphorylation</vt:lpstr>
      <vt:lpstr>Substrate-level phosphorylation Vs. Oxidative phosphorylation</vt:lpstr>
      <vt:lpstr>Pyruvate Kinase Covalent Modification</vt:lpstr>
      <vt:lpstr>Pyruvate Kinase Deficiency Hemolytic Anemia</vt:lpstr>
      <vt:lpstr>Summary: Regulation of Glycolysis</vt:lpstr>
      <vt:lpstr>Aerobic Glycolysis: ATP Production</vt:lpstr>
      <vt:lpstr>Take Home Message</vt:lpstr>
      <vt:lpstr>Take Home Message</vt:lpstr>
      <vt:lpstr>THANK YOU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Reem</dc:creator>
  <cp:lastModifiedBy>User</cp:lastModifiedBy>
  <cp:revision>61</cp:revision>
  <dcterms:created xsi:type="dcterms:W3CDTF">1601-01-01T00:00:00Z</dcterms:created>
  <dcterms:modified xsi:type="dcterms:W3CDTF">2011-10-19T11:17:45Z</dcterms:modified>
</cp:coreProperties>
</file>