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86" r:id="rId4"/>
    <p:sldId id="400" r:id="rId5"/>
    <p:sldId id="403" r:id="rId6"/>
    <p:sldId id="407" r:id="rId7"/>
    <p:sldId id="402" r:id="rId8"/>
    <p:sldId id="295" r:id="rId9"/>
    <p:sldId id="404" r:id="rId10"/>
    <p:sldId id="389" r:id="rId11"/>
    <p:sldId id="378" r:id="rId12"/>
    <p:sldId id="379" r:id="rId13"/>
    <p:sldId id="382" r:id="rId14"/>
    <p:sldId id="383" r:id="rId15"/>
    <p:sldId id="409" r:id="rId16"/>
    <p:sldId id="384" r:id="rId17"/>
    <p:sldId id="385" r:id="rId18"/>
    <p:sldId id="405" r:id="rId19"/>
    <p:sldId id="406" r:id="rId20"/>
    <p:sldId id="40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800080"/>
    <a:srgbClr val="A50021"/>
    <a:srgbClr val="CC0066"/>
    <a:srgbClr val="CC0000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0929"/>
  </p:normalViewPr>
  <p:slideViewPr>
    <p:cSldViewPr>
      <p:cViewPr varScale="1">
        <p:scale>
          <a:sx n="126" d="100"/>
          <a:sy n="126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9B4B6-EB54-6443-85F2-A94B6BF0E6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5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F0252-B792-004B-B508-6EB30E5114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7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6838C-2D2F-2742-997F-117A427F7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2BBB8F-D42A-A946-9E7B-AB62A79978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4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6D221-87CE-DE41-B18C-22B1D67312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7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A7814-47B5-2142-9687-940E7D5AA5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F29BDD-B6EE-2F48-8C54-1D1CF44A61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203A4-2F5B-D247-AF42-10167668C6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3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B19F7-5EC5-F449-AFED-02896CA357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9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DDB7-7BB4-D24B-8B7C-D14E63799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2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8D2F7-857F-4145-B4F4-F3C9D3DCF6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7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26" charset="0"/>
                <a:ea typeface="+mn-ea"/>
                <a:cs typeface="Times New Roman" pitchFamily="2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26" charset="0"/>
                <a:ea typeface="+mn-ea"/>
                <a:cs typeface="Times New Roman" pitchFamily="2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1E5634-0CFB-AD47-9AAE-77F0980835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ea typeface="ＭＳ Ｐゴシック" charset="0"/>
          <a:cs typeface="Times New Roman" pitchFamily="2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ea typeface="ＭＳ Ｐゴシック" charset="0"/>
          <a:cs typeface="Times New Roman" pitchFamily="2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ea typeface="ＭＳ Ｐゴシック" charset="0"/>
          <a:cs typeface="Times New Roman" pitchFamily="2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ea typeface="ＭＳ Ｐゴシック" charset="0"/>
          <a:cs typeface="Times New Roman" pitchFamily="2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Times New Roman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Times New Roman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89863" cy="4114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1"/>
            <a:r>
              <a:rPr lang="ar-sa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بسم الله الرحمن الرحيم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C:\My Documents\My Pictures\08_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2972" r="2499" b="44299"/>
          <a:stretch>
            <a:fillRect/>
          </a:stretch>
        </p:blipFill>
        <p:spPr bwMode="auto">
          <a:xfrm>
            <a:off x="304800" y="1905000"/>
            <a:ext cx="8610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800" b="1">
                <a:solidFill>
                  <a:srgbClr val="A50021"/>
                </a:solidFill>
                <a:latin typeface="Impact" charset="0"/>
                <a:cs typeface="Times New Roman" charset="0"/>
              </a:rPr>
              <a:t>Aerobic Vs Anaerobic Glycolysis</a:t>
            </a:r>
            <a:endParaRPr lang="en-US" sz="48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My Documents\My Pictures\08_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67" t="1904" r="35834" b="20000"/>
          <a:stretch>
            <a:fillRect/>
          </a:stretch>
        </p:blipFill>
        <p:spPr bwMode="auto">
          <a:xfrm>
            <a:off x="5867400" y="152400"/>
            <a:ext cx="2895600" cy="659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5181600" cy="12192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Anaerobic Glycolysis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12292" name="TextBox 7"/>
          <p:cNvSpPr txBox="1">
            <a:spLocks noChangeArrowheads="1"/>
          </p:cNvSpPr>
          <p:nvPr/>
        </p:nvSpPr>
        <p:spPr bwMode="auto">
          <a:xfrm>
            <a:off x="381000" y="2514600"/>
            <a:ext cx="51673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accent2"/>
                </a:solidFill>
              </a:rPr>
              <a:t>NADH produced </a:t>
            </a:r>
            <a:r>
              <a:rPr lang="en-US" b="1">
                <a:solidFill>
                  <a:srgbClr val="C00000"/>
                </a:solidFill>
              </a:rPr>
              <a:t>cannot</a:t>
            </a:r>
            <a:r>
              <a:rPr lang="en-US" b="1">
                <a:solidFill>
                  <a:schemeClr val="accent2"/>
                </a:solidFill>
              </a:rPr>
              <a:t> used by ETC</a:t>
            </a:r>
          </a:p>
          <a:p>
            <a:pPr eaLnBrk="1" hangingPunct="1"/>
            <a:r>
              <a:rPr lang="en-US" b="1">
                <a:solidFill>
                  <a:schemeClr val="accent2"/>
                </a:solidFill>
              </a:rPr>
              <a:t>for ATP production</a:t>
            </a:r>
          </a:p>
          <a:p>
            <a:pPr eaLnBrk="1" hangingPunct="1"/>
            <a:r>
              <a:rPr lang="en-US" b="1">
                <a:solidFill>
                  <a:srgbClr val="C00000"/>
                </a:solidFill>
              </a:rPr>
              <a:t> (No O</a:t>
            </a:r>
            <a:r>
              <a:rPr lang="en-US" b="1" baseline="-25000">
                <a:solidFill>
                  <a:srgbClr val="C00000"/>
                </a:solidFill>
              </a:rPr>
              <a:t>2</a:t>
            </a:r>
            <a:r>
              <a:rPr lang="en-US" b="1">
                <a:solidFill>
                  <a:srgbClr val="C00000"/>
                </a:solidFill>
              </a:rPr>
              <a:t> and/or No mitochondria)</a:t>
            </a:r>
          </a:p>
          <a:p>
            <a:pPr eaLnBrk="1" hangingPunct="1"/>
            <a:endParaRPr lang="en-US" b="1">
              <a:solidFill>
                <a:srgbClr val="C00000"/>
              </a:solidFill>
            </a:endParaRPr>
          </a:p>
          <a:p>
            <a:pPr eaLnBrk="1" hangingPunct="1"/>
            <a:r>
              <a:rPr lang="en-US" b="1">
                <a:solidFill>
                  <a:schemeClr val="accent2"/>
                </a:solidFill>
              </a:rPr>
              <a:t>Less ATP production, as compared to</a:t>
            </a:r>
            <a:br>
              <a:rPr lang="en-US" b="1">
                <a:solidFill>
                  <a:schemeClr val="accent2"/>
                </a:solidFill>
              </a:rPr>
            </a:br>
            <a:r>
              <a:rPr lang="en-US" b="1">
                <a:solidFill>
                  <a:schemeClr val="accent2"/>
                </a:solidFill>
              </a:rPr>
              <a:t>aerobic glycolysis</a:t>
            </a:r>
          </a:p>
          <a:p>
            <a:pPr eaLnBrk="1" hangingPunct="1"/>
            <a:endParaRPr lang="en-US" b="1">
              <a:solidFill>
                <a:schemeClr val="accent2"/>
              </a:solidFill>
            </a:endParaRPr>
          </a:p>
          <a:p>
            <a:pPr eaLnBrk="1" hangingPunct="1"/>
            <a:r>
              <a:rPr lang="en-US" b="1">
                <a:solidFill>
                  <a:schemeClr val="accent2"/>
                </a:solidFill>
              </a:rPr>
              <a:t>Lactate is an obligatory end product,</a:t>
            </a:r>
          </a:p>
          <a:p>
            <a:pPr eaLnBrk="1" hangingPunct="1"/>
            <a:r>
              <a:rPr lang="en-US" b="1">
                <a:solidFill>
                  <a:srgbClr val="C00000"/>
                </a:solidFill>
              </a:rPr>
              <a:t>Why?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My Documents\My Pictures\08_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9" t="5170" r="6036" b="33292"/>
          <a:stretch>
            <a:fillRect/>
          </a:stretch>
        </p:blipFill>
        <p:spPr bwMode="auto">
          <a:xfrm>
            <a:off x="2057400" y="1828800"/>
            <a:ext cx="5029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553200" cy="12192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A50021"/>
                </a:solidFill>
                <a:latin typeface="Impact" charset="0"/>
                <a:cs typeface="Times New Roman" charset="0"/>
              </a:rPr>
              <a:t>Lactate Dehydrogenase</a:t>
            </a:r>
            <a:endParaRPr lang="en-US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39200" cy="11430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A50021"/>
                </a:solidFill>
                <a:latin typeface="Impact" charset="0"/>
                <a:cs typeface="Times New Roman" charset="0"/>
              </a:rPr>
              <a:t>Anaerobic Glycolysis: ATP Production</a:t>
            </a:r>
            <a:endParaRPr lang="en-US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01638" y="1770063"/>
            <a:ext cx="83613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ATP Consumed:</a:t>
            </a:r>
          </a:p>
          <a:p>
            <a:pPr eaLnBrk="1" hangingPunct="1"/>
            <a:r>
              <a:rPr lang="en-US" sz="3200" b="1"/>
              <a:t>							</a:t>
            </a:r>
            <a:r>
              <a:rPr lang="en-US" sz="3200" b="1">
                <a:solidFill>
                  <a:schemeClr val="accent2"/>
                </a:solidFill>
              </a:rPr>
              <a:t>2 	ATP</a:t>
            </a:r>
          </a:p>
          <a:p>
            <a:pPr eaLnBrk="1" hangingPunct="1"/>
            <a:endParaRPr lang="en-US" sz="3200" b="1"/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ATP Produced:</a:t>
            </a:r>
          </a:p>
          <a:p>
            <a:pPr eaLnBrk="1" hangingPunct="1"/>
            <a:r>
              <a:rPr lang="en-US" sz="3200" b="1"/>
              <a:t>	</a:t>
            </a:r>
            <a:r>
              <a:rPr lang="en-US" sz="3200" b="1">
                <a:solidFill>
                  <a:srgbClr val="A50021"/>
                </a:solidFill>
              </a:rPr>
              <a:t>Substrate-level		2 X 2 = 	4 	ATP</a:t>
            </a: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	Oxidative-level		2 X 3 = 	6 	ATP</a:t>
            </a: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	Total						4 	ATP</a:t>
            </a:r>
          </a:p>
          <a:p>
            <a:pPr eaLnBrk="1" hangingPunct="1"/>
            <a:endParaRPr lang="en-US" sz="3200" b="1">
              <a:solidFill>
                <a:srgbClr val="A50021"/>
              </a:solidFill>
            </a:endParaRPr>
          </a:p>
          <a:p>
            <a:pPr eaLnBrk="1" hangingPunct="1"/>
            <a:r>
              <a:rPr lang="en-US" sz="3200" b="1">
                <a:solidFill>
                  <a:srgbClr val="006666"/>
                </a:solidFill>
              </a:rPr>
              <a:t>Net:</a:t>
            </a:r>
            <a:r>
              <a:rPr lang="en-US" sz="3200" b="1"/>
              <a:t>					</a:t>
            </a:r>
            <a:r>
              <a:rPr lang="en-US" sz="3200" b="1">
                <a:solidFill>
                  <a:srgbClr val="A50021"/>
                </a:solidFill>
              </a:rPr>
              <a:t>4</a:t>
            </a:r>
            <a:r>
              <a:rPr lang="en-US" sz="3200" b="1"/>
              <a:t> – </a:t>
            </a:r>
            <a:r>
              <a:rPr lang="en-US" sz="3200" b="1">
                <a:solidFill>
                  <a:schemeClr val="accent2"/>
                </a:solidFill>
              </a:rPr>
              <a:t>2</a:t>
            </a:r>
            <a:r>
              <a:rPr lang="en-US" sz="3200" b="1"/>
              <a:t> </a:t>
            </a:r>
            <a:r>
              <a:rPr lang="en-US" sz="3200" b="1">
                <a:solidFill>
                  <a:srgbClr val="006666"/>
                </a:solidFill>
              </a:rPr>
              <a:t>=</a:t>
            </a:r>
            <a:r>
              <a:rPr lang="en-US" sz="3200" b="1"/>
              <a:t> 	</a:t>
            </a:r>
            <a:r>
              <a:rPr lang="en-US" sz="3200" b="1">
                <a:solidFill>
                  <a:srgbClr val="006666"/>
                </a:solidFill>
              </a:rPr>
              <a:t>2 </a:t>
            </a:r>
            <a:r>
              <a:rPr lang="en-US" sz="3200" b="1"/>
              <a:t>	</a:t>
            </a:r>
            <a:r>
              <a:rPr lang="en-US" sz="3200" b="1">
                <a:solidFill>
                  <a:srgbClr val="006666"/>
                </a:solidFill>
              </a:rPr>
              <a:t>ATP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782638" y="4516438"/>
            <a:ext cx="800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5437188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My Documents\My Pictures\08_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67" t="2042" r="35834" b="15306"/>
          <a:stretch>
            <a:fillRect/>
          </a:stretch>
        </p:blipFill>
        <p:spPr bwMode="auto">
          <a:xfrm>
            <a:off x="5562600" y="381000"/>
            <a:ext cx="2743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4953000" cy="16002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Anaerobic Glycolysis</a:t>
            </a:r>
            <a:b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</a:br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in RBCs: 2,3-BPG Shunt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5562600" y="7064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5551488" y="2057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5565775" y="33940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5576888" y="43084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5368" name="Text Box 12"/>
          <p:cNvSpPr txBox="1">
            <a:spLocks noChangeArrowheads="1"/>
          </p:cNvSpPr>
          <p:nvPr/>
        </p:nvSpPr>
        <p:spPr bwMode="auto">
          <a:xfrm>
            <a:off x="5576888" y="52228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5597525" y="61658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A5002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My Documents\My Pictures\08_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84" t="19388" r="36250" b="53571"/>
          <a:stretch>
            <a:fillRect/>
          </a:stretch>
        </p:blipFill>
        <p:spPr bwMode="auto">
          <a:xfrm>
            <a:off x="2374900" y="2590800"/>
            <a:ext cx="48307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6002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Anaerobic Glycolysis in RBCs: </a:t>
            </a:r>
            <a:b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</a:br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2,3-BPG Shunt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2395538" y="34766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6389" name="Text Box 11"/>
          <p:cNvSpPr txBox="1">
            <a:spLocks noChangeArrowheads="1"/>
          </p:cNvSpPr>
          <p:nvPr/>
        </p:nvSpPr>
        <p:spPr bwMode="auto">
          <a:xfrm>
            <a:off x="5051425" y="46005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6390" name="Text Box 12"/>
          <p:cNvSpPr txBox="1">
            <a:spLocks noChangeArrowheads="1"/>
          </p:cNvSpPr>
          <p:nvPr/>
        </p:nvSpPr>
        <p:spPr bwMode="auto">
          <a:xfrm>
            <a:off x="2406650" y="58531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A5002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A50021"/>
                </a:solidFill>
                <a:latin typeface="Impact" charset="0"/>
                <a:cs typeface="Times New Roman" charset="0"/>
              </a:rPr>
              <a:t>Glycolysis in RBCs: ATP Production</a:t>
            </a:r>
            <a:endParaRPr lang="en-US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770063"/>
            <a:ext cx="8361363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ATP Consumed:</a:t>
            </a:r>
          </a:p>
          <a:p>
            <a:pPr eaLnBrk="1" hangingPunct="1"/>
            <a:r>
              <a:rPr lang="en-US" sz="3200" b="1"/>
              <a:t>							</a:t>
            </a:r>
            <a:r>
              <a:rPr lang="en-US" sz="3200" b="1">
                <a:solidFill>
                  <a:schemeClr val="accent2"/>
                </a:solidFill>
              </a:rPr>
              <a:t>2 	ATP</a:t>
            </a:r>
          </a:p>
          <a:p>
            <a:pPr eaLnBrk="1" hangingPunct="1"/>
            <a:endParaRPr lang="en-US" sz="3200" b="1"/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ATP Produced:</a:t>
            </a:r>
          </a:p>
          <a:p>
            <a:pPr eaLnBrk="1" hangingPunct="1"/>
            <a:r>
              <a:rPr lang="en-US" sz="3200" b="1"/>
              <a:t>	</a:t>
            </a:r>
            <a:r>
              <a:rPr lang="en-US" sz="3200" b="1">
                <a:solidFill>
                  <a:srgbClr val="A50021"/>
                </a:solidFill>
              </a:rPr>
              <a:t>Substrate-level		2 X 2 = 	4 	ATP</a:t>
            </a: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					1 X 2 =	2	ATP</a:t>
            </a: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	Oxidative-level		2 X 3 = 	6 	ATP</a:t>
            </a: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	Total					4 </a:t>
            </a:r>
            <a:r>
              <a:rPr lang="en-US" sz="3200" b="1">
                <a:solidFill>
                  <a:schemeClr val="accent2"/>
                </a:solidFill>
              </a:rPr>
              <a:t>OR</a:t>
            </a:r>
            <a:r>
              <a:rPr lang="en-US" sz="3200" b="1">
                <a:solidFill>
                  <a:srgbClr val="A50021"/>
                </a:solidFill>
              </a:rPr>
              <a:t> 2	ATP</a:t>
            </a:r>
          </a:p>
          <a:p>
            <a:pPr eaLnBrk="1" hangingPunct="1"/>
            <a:r>
              <a:rPr lang="en-US" sz="3200" b="1">
                <a:solidFill>
                  <a:srgbClr val="006666"/>
                </a:solidFill>
              </a:rPr>
              <a:t>Net:</a:t>
            </a:r>
            <a:r>
              <a:rPr lang="en-US" sz="3200" b="1"/>
              <a:t>					</a:t>
            </a:r>
            <a:r>
              <a:rPr lang="en-US" sz="3200" b="1">
                <a:solidFill>
                  <a:srgbClr val="A50021"/>
                </a:solidFill>
              </a:rPr>
              <a:t>4</a:t>
            </a:r>
            <a:r>
              <a:rPr lang="en-US" sz="3200" b="1"/>
              <a:t> – </a:t>
            </a:r>
            <a:r>
              <a:rPr lang="en-US" sz="3200" b="1">
                <a:solidFill>
                  <a:schemeClr val="accent2"/>
                </a:solidFill>
              </a:rPr>
              <a:t>2</a:t>
            </a:r>
            <a:r>
              <a:rPr lang="en-US" sz="3200" b="1"/>
              <a:t> </a:t>
            </a:r>
            <a:r>
              <a:rPr lang="en-US" sz="3200" b="1">
                <a:solidFill>
                  <a:srgbClr val="006666"/>
                </a:solidFill>
              </a:rPr>
              <a:t>=</a:t>
            </a:r>
            <a:r>
              <a:rPr lang="en-US" sz="3200" b="1"/>
              <a:t> 	</a:t>
            </a:r>
            <a:r>
              <a:rPr lang="en-US" sz="3200" b="1">
                <a:solidFill>
                  <a:srgbClr val="006666"/>
                </a:solidFill>
              </a:rPr>
              <a:t>2 </a:t>
            </a:r>
            <a:r>
              <a:rPr lang="en-US" sz="3200" b="1"/>
              <a:t>	</a:t>
            </a:r>
            <a:r>
              <a:rPr lang="en-US" sz="3200" b="1">
                <a:solidFill>
                  <a:srgbClr val="006666"/>
                </a:solidFill>
              </a:rPr>
              <a:t>ATP</a:t>
            </a:r>
          </a:p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					</a:t>
            </a:r>
            <a:r>
              <a:rPr lang="en-US" sz="3200" b="1">
                <a:solidFill>
                  <a:srgbClr val="A50021"/>
                </a:solidFill>
              </a:rPr>
              <a:t>2</a:t>
            </a:r>
            <a:r>
              <a:rPr lang="en-US" sz="3200" b="1">
                <a:solidFill>
                  <a:schemeClr val="accent2"/>
                </a:solidFill>
              </a:rPr>
              <a:t> – 2 =	</a:t>
            </a:r>
            <a:r>
              <a:rPr lang="en-US" sz="3200" b="1">
                <a:solidFill>
                  <a:srgbClr val="006666"/>
                </a:solidFill>
              </a:rPr>
              <a:t>0	ATP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838200" y="5029200"/>
            <a:ext cx="800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343400" y="3951288"/>
            <a:ext cx="793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OR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343400" y="5897563"/>
            <a:ext cx="793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OR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5708650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858000" cy="9144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A50021"/>
                </a:solidFill>
                <a:latin typeface="Impact" charset="0"/>
                <a:cs typeface="Times New Roman" charset="0"/>
              </a:rPr>
              <a:t>Glycolysis in RBCs: Summary</a:t>
            </a:r>
            <a:endParaRPr lang="en-US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888682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End product: </a:t>
            </a:r>
          </a:p>
          <a:p>
            <a:pPr eaLnBrk="1" hangingPunct="1"/>
            <a:r>
              <a:rPr lang="en-US" sz="3200" b="1"/>
              <a:t>	</a:t>
            </a:r>
            <a:r>
              <a:rPr lang="en-US" sz="3200" b="1">
                <a:solidFill>
                  <a:srgbClr val="A50021"/>
                </a:solidFill>
              </a:rPr>
              <a:t>Lactate</a:t>
            </a: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	No net production or consumption of NADH</a:t>
            </a:r>
          </a:p>
          <a:p>
            <a:pPr eaLnBrk="1" hangingPunct="1"/>
            <a:endParaRPr lang="en-US" sz="3200" b="1">
              <a:solidFill>
                <a:srgbClr val="A50021"/>
              </a:solidFill>
            </a:endParaRPr>
          </a:p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Energy yield:</a:t>
            </a:r>
          </a:p>
          <a:p>
            <a:pPr eaLnBrk="1" hangingPunct="1"/>
            <a:r>
              <a:rPr lang="en-US" sz="3200" b="1"/>
              <a:t>	</a:t>
            </a:r>
            <a:r>
              <a:rPr lang="en-US" sz="3200" b="1">
                <a:solidFill>
                  <a:srgbClr val="A50021"/>
                </a:solidFill>
              </a:rPr>
              <a:t>If no 2,3-BPG is formed: 		2 ATP</a:t>
            </a: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	If 2,3-BPG shunt occurs:		0 ATP</a:t>
            </a:r>
          </a:p>
          <a:p>
            <a:pPr eaLnBrk="1" hangingPunct="1"/>
            <a:endParaRPr lang="en-US" sz="3200" b="1">
              <a:solidFill>
                <a:srgbClr val="A50021"/>
              </a:solidFill>
            </a:endParaRPr>
          </a:p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PK Deficiency hemolytic anemia depends on:</a:t>
            </a:r>
          </a:p>
          <a:p>
            <a:pPr eaLnBrk="1" hangingPunct="1"/>
            <a:r>
              <a:rPr lang="en-US" sz="3200" b="1"/>
              <a:t>	</a:t>
            </a:r>
            <a:r>
              <a:rPr lang="en-US" sz="3200" b="1">
                <a:solidFill>
                  <a:srgbClr val="A50021"/>
                </a:solidFill>
              </a:rPr>
              <a:t>Degree of PK Deficiency</a:t>
            </a: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	Compensation by 2,3-BPG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82000" cy="9906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A50021"/>
                </a:solidFill>
                <a:latin typeface="Impact" charset="0"/>
                <a:cs typeface="Times New Roman" charset="0"/>
              </a:rPr>
              <a:t>Take Home Message</a:t>
            </a:r>
            <a:endParaRPr lang="en-US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230188" y="1981200"/>
            <a:ext cx="8609012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200" b="1"/>
              <a:t> Glycolysis is the major oxidative pathway for </a:t>
            </a:r>
          </a:p>
          <a:p>
            <a:pPr eaLnBrk="1" hangingPunct="1">
              <a:spcAft>
                <a:spcPts val="2400"/>
              </a:spcAft>
              <a:buClr>
                <a:srgbClr val="C00000"/>
              </a:buClr>
            </a:pPr>
            <a:r>
              <a:rPr lang="en-US" sz="3200" b="1"/>
              <a:t>    glucose</a:t>
            </a:r>
          </a:p>
          <a:p>
            <a:pPr eaLnBrk="1" hangingPunct="1">
              <a:spcAft>
                <a:spcPts val="2400"/>
              </a:spcAft>
              <a:buClr>
                <a:srgbClr val="C00000"/>
              </a:buClr>
              <a:buFont typeface="Wingdings" charset="0"/>
              <a:buChar char="Ø"/>
            </a:pPr>
            <a:r>
              <a:rPr lang="en-US" sz="3200" b="1"/>
              <a:t> Glycolysis is employed by all tissues</a:t>
            </a:r>
          </a:p>
          <a:p>
            <a:pPr eaLnBrk="1" hangingPunct="1">
              <a:spcAft>
                <a:spcPts val="2400"/>
              </a:spcAft>
              <a:buClr>
                <a:srgbClr val="C00000"/>
              </a:buClr>
              <a:buFont typeface="Wingdings" charset="0"/>
              <a:buChar char="Ø"/>
            </a:pPr>
            <a:r>
              <a:rPr lang="en-US" sz="3200" b="1"/>
              <a:t> Glycolysis is a tightly-regulated pathway</a:t>
            </a:r>
          </a:p>
          <a:p>
            <a:pPr eaLnBrk="1" hangingPunct="1">
              <a:spcAft>
                <a:spcPts val="2400"/>
              </a:spcAft>
              <a:buClr>
                <a:srgbClr val="C00000"/>
              </a:buClr>
              <a:buFont typeface="Wingdings" charset="0"/>
              <a:buChar char="Ø"/>
            </a:pPr>
            <a:r>
              <a:rPr lang="en-US" sz="3200" b="1"/>
              <a:t> PFK-1 is the rate-limiting regulatory enzyme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A50021"/>
                </a:solidFill>
                <a:latin typeface="Impact" charset="0"/>
                <a:cs typeface="Times New Roman" charset="0"/>
              </a:rPr>
              <a:t>Take Home Message</a:t>
            </a:r>
            <a:endParaRPr lang="en-US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0513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b="1" dirty="0" smtClean="0">
                <a:ea typeface="+mn-ea"/>
              </a:rPr>
              <a:t> Glycolysis is mainly a catabolic  </a:t>
            </a:r>
            <a:r>
              <a:rPr lang="en-US" b="1" dirty="0" err="1" smtClean="0">
                <a:ea typeface="+mn-ea"/>
              </a:rPr>
              <a:t>pathwayfor</a:t>
            </a:r>
            <a:r>
              <a:rPr lang="en-US" b="1" dirty="0" smtClean="0">
                <a:ea typeface="+mn-ea"/>
              </a:rPr>
              <a:t> ATP production, </a:t>
            </a:r>
            <a:r>
              <a:rPr lang="en-US" b="1" dirty="0" smtClean="0">
                <a:solidFill>
                  <a:srgbClr val="C00000"/>
                </a:solidFill>
                <a:ea typeface="+mn-ea"/>
              </a:rPr>
              <a:t>But </a:t>
            </a:r>
            <a:r>
              <a:rPr lang="en-US" b="1" dirty="0" smtClean="0">
                <a:ea typeface="+mn-ea"/>
              </a:rPr>
              <a:t>it has some anabolic features (</a:t>
            </a:r>
            <a:r>
              <a:rPr lang="en-US" b="1" dirty="0" err="1" smtClean="0">
                <a:ea typeface="+mn-ea"/>
              </a:rPr>
              <a:t>amphibolic</a:t>
            </a:r>
            <a:r>
              <a:rPr lang="en-US" b="1" dirty="0" smtClean="0">
                <a:ea typeface="+mn-ea"/>
              </a:rPr>
              <a:t>)</a:t>
            </a:r>
          </a:p>
          <a:p>
            <a:pPr marL="290513">
              <a:buClr>
                <a:srgbClr val="C00000"/>
              </a:buClr>
              <a:buFontTx/>
              <a:buNone/>
              <a:defRPr/>
            </a:pPr>
            <a:endParaRPr lang="en-US" b="1" dirty="0" smtClean="0">
              <a:ea typeface="+mn-ea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b="1" dirty="0" smtClean="0">
                <a:ea typeface="+mn-ea"/>
              </a:rPr>
              <a:t> </a:t>
            </a:r>
            <a:r>
              <a:rPr lang="en-US" b="1" dirty="0" err="1" smtClean="0">
                <a:ea typeface="+mn-ea"/>
              </a:rPr>
              <a:t>Pyruvate</a:t>
            </a:r>
            <a:r>
              <a:rPr lang="en-US" b="1" dirty="0" smtClean="0">
                <a:ea typeface="+mn-ea"/>
              </a:rPr>
              <a:t> </a:t>
            </a:r>
            <a:r>
              <a:rPr lang="en-US" b="1" dirty="0" err="1" smtClean="0">
                <a:ea typeface="+mn-ea"/>
              </a:rPr>
              <a:t>kinase</a:t>
            </a:r>
            <a:r>
              <a:rPr lang="en-US" b="1" dirty="0" smtClean="0">
                <a:ea typeface="+mn-ea"/>
              </a:rPr>
              <a:t> deficiency in RBCs results in hemolytic anemia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1219200"/>
          </a:xfrm>
          <a:solidFill>
            <a:srgbClr val="FFFF00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b="1">
                <a:solidFill>
                  <a:srgbClr val="990000"/>
                </a:solidFill>
                <a:latin typeface="Impact" charset="0"/>
                <a:cs typeface="Times New Roman" charset="0"/>
              </a:rPr>
              <a:t>Glucose Metabolism: Glycolysis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191000" y="2743200"/>
            <a:ext cx="855663" cy="781050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4400" b="1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604963" y="3886200"/>
            <a:ext cx="6253162" cy="769938"/>
          </a:xfrm>
          <a:prstGeom prst="rect">
            <a:avLst/>
          </a:prstGeom>
          <a:solidFill>
            <a:srgbClr val="FFFF00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4400" b="1">
                <a:solidFill>
                  <a:srgbClr val="990000"/>
                </a:solidFill>
                <a:latin typeface="Impact" charset="0"/>
              </a:rPr>
              <a:t>Reem M. Sallam, M.D.; Ph.D.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66700" y="4951413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accent2"/>
                </a:solidFill>
                <a:latin typeface="Impact" charset="0"/>
              </a:rPr>
              <a:t>Assistant Prof., Clinical Chemistry Unit, Pathology Dept.</a:t>
            </a:r>
          </a:p>
          <a:p>
            <a:pPr algn="ctr" eaLnBrk="1" hangingPunct="1"/>
            <a:r>
              <a:rPr lang="en-US" sz="2800">
                <a:solidFill>
                  <a:schemeClr val="accent2"/>
                </a:solidFill>
                <a:latin typeface="Impact" charset="0"/>
              </a:rPr>
              <a:t>College of Medicine, KSU</a:t>
            </a:r>
          </a:p>
          <a:p>
            <a:pPr algn="ctr" eaLnBrk="1" hangingPunct="1"/>
            <a:r>
              <a:rPr lang="en-US" sz="2800">
                <a:solidFill>
                  <a:srgbClr val="990000"/>
                </a:solidFill>
                <a:latin typeface="Impact" charset="0"/>
              </a:rPr>
              <a:t>sallam@ksu.edu.sa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82000" cy="9906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A50021"/>
                </a:solidFill>
                <a:latin typeface="Impact" charset="0"/>
                <a:cs typeface="Times New Roman" charset="0"/>
              </a:rPr>
              <a:t>Take Home Message</a:t>
            </a:r>
            <a:endParaRPr lang="en-US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192088" y="2468563"/>
            <a:ext cx="819943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200" b="1"/>
              <a:t> Net energy produced in:</a:t>
            </a:r>
          </a:p>
          <a:p>
            <a:pPr lvl="1"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200" b="1">
                <a:ea typeface="ＭＳ Ｐゴシック" charset="0"/>
              </a:rPr>
              <a:t> Aerobic glycolysis:			8 ATP</a:t>
            </a:r>
          </a:p>
          <a:p>
            <a:pPr lvl="1"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200" b="1">
                <a:ea typeface="ＭＳ Ｐゴシック" charset="0"/>
              </a:rPr>
              <a:t>Anaerobic glycolysis: 	       		2 ATP</a:t>
            </a:r>
          </a:p>
          <a:p>
            <a:pPr eaLnBrk="1" hangingPunct="1">
              <a:buClr>
                <a:srgbClr val="C00000"/>
              </a:buClr>
              <a:buFont typeface="Wingdings" charset="0"/>
              <a:buChar char="Ø"/>
            </a:pPr>
            <a:endParaRPr lang="en-US" sz="3200" b="1"/>
          </a:p>
          <a:p>
            <a:pPr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200" b="1"/>
              <a:t> Net energy produced in glycolysis in RBCs:</a:t>
            </a:r>
          </a:p>
          <a:p>
            <a:pPr lvl="1"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200" b="1">
                <a:ea typeface="ＭＳ Ｐゴシック" charset="0"/>
              </a:rPr>
              <a:t>Without 2,3 BPG synthesis: 	2 ATP</a:t>
            </a:r>
          </a:p>
          <a:p>
            <a:pPr lvl="1"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200" b="1">
                <a:ea typeface="ＭＳ Ｐゴシック" charset="0"/>
              </a:rPr>
              <a:t>With 2,3 BPG synthesis: 		0 ATP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4419600" cy="914400"/>
          </a:xfrm>
          <a:solidFill>
            <a:srgbClr val="FFFF00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600" b="1">
                <a:solidFill>
                  <a:srgbClr val="C00000"/>
                </a:solidFill>
                <a:latin typeface="Impact" charset="0"/>
                <a:cs typeface="Times New Roman" charset="0"/>
              </a:rPr>
              <a:t>Glycolysis: Revision</a:t>
            </a: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228600" y="1908175"/>
            <a:ext cx="86868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 Major oxidative pathway of glucose</a:t>
            </a:r>
          </a:p>
          <a:p>
            <a:pPr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 The main reactions of </a:t>
            </a:r>
            <a:r>
              <a:rPr lang="en-US" sz="3600" b="1" dirty="0" err="1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glycolytic</a:t>
            </a:r>
            <a:r>
              <a:rPr lang="en-US" sz="3600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 pathway</a:t>
            </a:r>
          </a:p>
          <a:p>
            <a:pPr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 The rate-limiting enzymes/Regulation</a:t>
            </a:r>
          </a:p>
          <a:p>
            <a:pPr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 ATP production (aerobic/anaerobic)</a:t>
            </a:r>
          </a:p>
          <a:p>
            <a:pPr marL="457200" indent="-457200"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3600" b="1" dirty="0" err="1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Pyruvate</a:t>
            </a:r>
            <a:r>
              <a:rPr lang="en-US" sz="3600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 </a:t>
            </a:r>
            <a:r>
              <a:rPr lang="en-US" sz="3600" b="1" dirty="0" err="1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kinase</a:t>
            </a:r>
            <a:r>
              <a:rPr lang="en-US" sz="3600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 deficiency hemolytic  anemia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Substrate-level phosphorylation Vs. Oxidative phosphorylation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Phosphorylation</a:t>
            </a:r>
            <a:r>
              <a:rPr lang="en-US" sz="2400" b="1">
                <a:latin typeface="Times New Roman" charset="0"/>
                <a:cs typeface="Times New Roman" charset="0"/>
              </a:rPr>
              <a:t> is the metabolic reaction of introducing a phosphate group into an organic molecule.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Oxidative phosphorylation:</a:t>
            </a:r>
            <a:r>
              <a:rPr lang="en-US" sz="2400" b="1">
                <a:solidFill>
                  <a:srgbClr val="2D2DB9"/>
                </a:solidFill>
                <a:latin typeface="Times New Roman" charset="0"/>
                <a:cs typeface="Times New Roman" charset="0"/>
              </a:rPr>
              <a:t> </a:t>
            </a:r>
            <a:r>
              <a:rPr lang="en-US" sz="2400" b="1">
                <a:latin typeface="Times New Roman" charset="0"/>
                <a:cs typeface="Times New Roman" charset="0"/>
              </a:rPr>
              <a:t> The formation of high-energy phosphate bonds by phosphorylation of ADP to ATP </a:t>
            </a:r>
            <a:r>
              <a:rPr lang="en-US" sz="2400" b="1" u="sng">
                <a:solidFill>
                  <a:srgbClr val="FF3300"/>
                </a:solidFill>
                <a:latin typeface="Times New Roman" charset="0"/>
                <a:cs typeface="Times New Roman" charset="0"/>
              </a:rPr>
              <a:t>coupled to</a:t>
            </a:r>
            <a:r>
              <a:rPr lang="en-US" sz="2400" b="1">
                <a:latin typeface="Times New Roman" charset="0"/>
                <a:cs typeface="Times New Roman" charset="0"/>
              </a:rPr>
              <a:t> the transfer of electrons from reduced coenzymes to molecular oxygen via the electron transport chain (ETC); it occurs in the mitochondria.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Substrate-level phosphorylation:</a:t>
            </a:r>
            <a:r>
              <a:rPr lang="en-US" sz="2400" b="1">
                <a:solidFill>
                  <a:srgbClr val="2D2DB9"/>
                </a:solidFill>
                <a:latin typeface="Times New Roman" charset="0"/>
                <a:cs typeface="Times New Roman" charset="0"/>
              </a:rPr>
              <a:t> </a:t>
            </a:r>
            <a:r>
              <a:rPr lang="en-US" sz="2400" b="1">
                <a:latin typeface="Times New Roman" charset="0"/>
                <a:cs typeface="Times New Roman" charset="0"/>
              </a:rPr>
              <a:t> The formation of high-energy phosphate bonds by phosphorylation of ADP to ATP (or GDP to GTP) </a:t>
            </a:r>
            <a:r>
              <a:rPr lang="en-US" sz="2400" b="1" u="sng">
                <a:solidFill>
                  <a:srgbClr val="FF3300"/>
                </a:solidFill>
                <a:latin typeface="Times New Roman" charset="0"/>
                <a:cs typeface="Times New Roman" charset="0"/>
              </a:rPr>
              <a:t>coupled to</a:t>
            </a:r>
            <a:r>
              <a:rPr lang="en-US" sz="2400" b="1">
                <a:latin typeface="Times New Roman" charset="0"/>
                <a:cs typeface="Times New Roman" charset="0"/>
              </a:rPr>
              <a:t> cleavage of a high-energy metabolic intermediate (substrate). It may occur in cytosol or mitochondria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9906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A50021"/>
                </a:solidFill>
                <a:latin typeface="Impact" charset="0"/>
                <a:cs typeface="Times New Roman" charset="0"/>
              </a:rPr>
              <a:t>Summary: Regulation of Glycolysis</a:t>
            </a:r>
            <a:endParaRPr lang="en-US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381000" y="1466850"/>
            <a:ext cx="8445500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Regulatory Enzymes (Irreversible reactions):</a:t>
            </a:r>
          </a:p>
          <a:p>
            <a:pPr eaLnBrk="1" hangingPunct="1"/>
            <a:r>
              <a:rPr lang="en-US"/>
              <a:t>	</a:t>
            </a:r>
            <a:r>
              <a:rPr lang="en-US" sz="2800" b="1">
                <a:solidFill>
                  <a:srgbClr val="A50021"/>
                </a:solidFill>
              </a:rPr>
              <a:t>Glucokinase/hexokinase</a:t>
            </a:r>
          </a:p>
          <a:p>
            <a:pPr eaLnBrk="1" hangingPunct="1"/>
            <a:r>
              <a:rPr lang="en-US" sz="2800" b="1">
                <a:solidFill>
                  <a:srgbClr val="A50021"/>
                </a:solidFill>
              </a:rPr>
              <a:t>	PFK-1</a:t>
            </a:r>
          </a:p>
          <a:p>
            <a:pPr eaLnBrk="1" hangingPunct="1"/>
            <a:r>
              <a:rPr lang="en-US" sz="2800" b="1">
                <a:solidFill>
                  <a:srgbClr val="A50021"/>
                </a:solidFill>
              </a:rPr>
              <a:t>	Pyruvate kinase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Regulatory Mechanisms:</a:t>
            </a:r>
          </a:p>
          <a:p>
            <a:pPr eaLnBrk="1" hangingPunct="1"/>
            <a:r>
              <a:rPr lang="en-US"/>
              <a:t>	</a:t>
            </a:r>
            <a:r>
              <a:rPr lang="en-US" sz="2800" b="1">
                <a:solidFill>
                  <a:srgbClr val="A50021"/>
                </a:solidFill>
              </a:rPr>
              <a:t>Rapid, short-term:</a:t>
            </a:r>
          </a:p>
          <a:p>
            <a:pPr eaLnBrk="1" hangingPunct="1"/>
            <a:r>
              <a:rPr lang="en-US"/>
              <a:t>		</a:t>
            </a:r>
            <a:r>
              <a:rPr lang="en-US" sz="2800" b="1">
                <a:solidFill>
                  <a:srgbClr val="006666"/>
                </a:solidFill>
              </a:rPr>
              <a:t>Allosteric</a:t>
            </a:r>
          </a:p>
          <a:p>
            <a:pPr eaLnBrk="1" hangingPunct="1"/>
            <a:r>
              <a:rPr lang="en-US" sz="2800" b="1">
                <a:solidFill>
                  <a:srgbClr val="006666"/>
                </a:solidFill>
              </a:rPr>
              <a:t>		Covalent modifications</a:t>
            </a:r>
          </a:p>
          <a:p>
            <a:pPr eaLnBrk="1" hangingPunct="1"/>
            <a:r>
              <a:rPr lang="en-US"/>
              <a:t>	</a:t>
            </a:r>
            <a:r>
              <a:rPr lang="en-US" sz="2800" b="1">
                <a:solidFill>
                  <a:srgbClr val="A50021"/>
                </a:solidFill>
              </a:rPr>
              <a:t>Slow, long-term:</a:t>
            </a:r>
          </a:p>
          <a:p>
            <a:pPr eaLnBrk="1" hangingPunct="1"/>
            <a:r>
              <a:rPr lang="en-US"/>
              <a:t>		</a:t>
            </a:r>
            <a:r>
              <a:rPr lang="en-US" sz="2800" b="1">
                <a:solidFill>
                  <a:srgbClr val="006666"/>
                </a:solidFill>
              </a:rPr>
              <a:t>Induction/repression</a:t>
            </a:r>
          </a:p>
          <a:p>
            <a:pPr eaLnBrk="1" hangingPunct="1"/>
            <a:r>
              <a:rPr lang="en-US" b="1">
                <a:solidFill>
                  <a:srgbClr val="A50021"/>
                </a:solidFill>
              </a:rPr>
              <a:t>Apply the above mechanisms for each enzyme where applicable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08_02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9" t="2222" r="23750" b="14444"/>
          <a:stretch>
            <a:fillRect/>
          </a:stretch>
        </p:blipFill>
        <p:spPr bwMode="auto">
          <a:xfrm>
            <a:off x="5410200" y="609600"/>
            <a:ext cx="3352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4800600" cy="16002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Long-Term Regulation of Glycolysis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225" y="3048000"/>
            <a:ext cx="3559175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Insulin: Induction</a:t>
            </a:r>
          </a:p>
          <a:p>
            <a:pPr>
              <a:defRPr/>
            </a:pPr>
            <a:endParaRPr lang="en-US" sz="2800" b="1" dirty="0">
              <a:solidFill>
                <a:schemeClr val="accent6"/>
              </a:solidFill>
              <a:latin typeface="Times New Roman" pitchFamily="26" charset="0"/>
              <a:ea typeface="+mn-ea"/>
              <a:cs typeface="Times New Roman" pitchFamily="26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Glucagon: Repression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My Documents\My Pictures\08_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2547" r="22917" b="15991"/>
          <a:stretch>
            <a:fillRect/>
          </a:stretch>
        </p:blipFill>
        <p:spPr bwMode="auto">
          <a:xfrm>
            <a:off x="4953000" y="1828800"/>
            <a:ext cx="3810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934200" cy="12954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Pyruvate Kinase Deficiency</a:t>
            </a:r>
            <a:b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</a:br>
            <a:r>
              <a:rPr lang="en-US" sz="4000" b="1">
                <a:solidFill>
                  <a:srgbClr val="A50021"/>
                </a:solidFill>
                <a:latin typeface="Impact" charset="0"/>
                <a:cs typeface="Times New Roman" charset="0"/>
              </a:rPr>
              <a:t>Hemolytic Anemia</a:t>
            </a:r>
            <a:endParaRPr lang="en-US" sz="40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38" y="3078163"/>
            <a:ext cx="4437062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PK Mutation may lead to: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Altered </a:t>
            </a:r>
            <a:r>
              <a:rPr lang="en-US" b="1" dirty="0" err="1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Enz</a:t>
            </a:r>
            <a:r>
              <a:rPr lang="en-US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. kinetics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Decreased </a:t>
            </a:r>
            <a:r>
              <a:rPr lang="en-US" b="1" dirty="0" err="1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Enz</a:t>
            </a:r>
            <a:r>
              <a:rPr lang="en-US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. stability	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6"/>
                </a:solidFill>
                <a:latin typeface="Times New Roman" pitchFamily="26" charset="0"/>
                <a:ea typeface="+mn-ea"/>
                <a:cs typeface="Times New Roman" pitchFamily="26" charset="0"/>
              </a:rPr>
              <a:t>Altered response to activator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C:\My Documents\My Pictures\08_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1" t="3435" r="14151" b="11430"/>
          <a:stretch>
            <a:fillRect/>
          </a:stretch>
        </p:blipFill>
        <p:spPr bwMode="auto">
          <a:xfrm>
            <a:off x="1752600" y="2057400"/>
            <a:ext cx="5791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49238" y="1676400"/>
            <a:ext cx="1524000" cy="51816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6746875"/>
            <a:ext cx="9144000" cy="111125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7578725" y="1676400"/>
            <a:ext cx="1565275" cy="51816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1468438"/>
            <a:ext cx="9144000" cy="588962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4478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800" b="1">
                <a:solidFill>
                  <a:srgbClr val="A50021"/>
                </a:solidFill>
                <a:latin typeface="Impact" charset="0"/>
                <a:cs typeface="Times New Roman" charset="0"/>
              </a:rPr>
              <a:t>Aerobic Glycolysis: </a:t>
            </a:r>
            <a:br>
              <a:rPr lang="en-US" sz="4800" b="1">
                <a:solidFill>
                  <a:srgbClr val="A50021"/>
                </a:solidFill>
                <a:latin typeface="Impact" charset="0"/>
                <a:cs typeface="Times New Roman" charset="0"/>
              </a:rPr>
            </a:br>
            <a:r>
              <a:rPr lang="en-US" sz="4800" b="1">
                <a:solidFill>
                  <a:srgbClr val="A50021"/>
                </a:solidFill>
                <a:latin typeface="Impact" charset="0"/>
                <a:cs typeface="Times New Roman" charset="0"/>
              </a:rPr>
              <a:t>Total Vs Net ATP Production</a:t>
            </a:r>
            <a:endParaRPr lang="en-US" sz="4800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82000" cy="990600"/>
          </a:xfrm>
          <a:solidFill>
            <a:srgbClr val="FFFF00"/>
          </a:solidFill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A50021"/>
                </a:solidFill>
                <a:latin typeface="Impact" charset="0"/>
                <a:cs typeface="Times New Roman" charset="0"/>
              </a:rPr>
              <a:t>Aerobic Glycolysis: ATP Production</a:t>
            </a:r>
            <a:endParaRPr lang="en-US" b="1" baseline="30000">
              <a:solidFill>
                <a:srgbClr val="A50021"/>
              </a:solidFill>
              <a:latin typeface="Impact" charset="0"/>
              <a:cs typeface="Times New Roman" charset="0"/>
            </a:endParaRP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374650" y="1770063"/>
            <a:ext cx="83613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ATP Consumed:</a:t>
            </a:r>
          </a:p>
          <a:p>
            <a:pPr eaLnBrk="1" hangingPunct="1"/>
            <a:r>
              <a:rPr lang="en-US" sz="3200" b="1"/>
              <a:t>							</a:t>
            </a:r>
            <a:r>
              <a:rPr lang="en-US" sz="3200" b="1">
                <a:solidFill>
                  <a:schemeClr val="accent2"/>
                </a:solidFill>
              </a:rPr>
              <a:t>2 	ATP</a:t>
            </a:r>
          </a:p>
          <a:p>
            <a:pPr eaLnBrk="1" hangingPunct="1"/>
            <a:endParaRPr lang="en-US" sz="3200" b="1"/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ATP Produced:</a:t>
            </a:r>
          </a:p>
          <a:p>
            <a:pPr eaLnBrk="1" hangingPunct="1"/>
            <a:r>
              <a:rPr lang="en-US" sz="3200" b="1"/>
              <a:t>	</a:t>
            </a:r>
            <a:r>
              <a:rPr lang="en-US" sz="3200" b="1">
                <a:solidFill>
                  <a:srgbClr val="A50021"/>
                </a:solidFill>
              </a:rPr>
              <a:t>Substrate-level		2 X 2 = 	4 	ATP</a:t>
            </a: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	Oxidative-level		2 X 3 = 	6 	ATP</a:t>
            </a: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	Total						10 	ATP</a:t>
            </a:r>
          </a:p>
          <a:p>
            <a:pPr eaLnBrk="1" hangingPunct="1"/>
            <a:endParaRPr lang="en-US" sz="3200" b="1">
              <a:solidFill>
                <a:srgbClr val="A50021"/>
              </a:solidFill>
            </a:endParaRPr>
          </a:p>
          <a:p>
            <a:pPr eaLnBrk="1" hangingPunct="1"/>
            <a:r>
              <a:rPr lang="en-US" sz="3200" b="1">
                <a:solidFill>
                  <a:srgbClr val="006666"/>
                </a:solidFill>
              </a:rPr>
              <a:t>Net:</a:t>
            </a:r>
            <a:r>
              <a:rPr lang="en-US" sz="3200" b="1"/>
              <a:t>					</a:t>
            </a:r>
            <a:r>
              <a:rPr lang="en-US" sz="3200" b="1">
                <a:solidFill>
                  <a:srgbClr val="A50021"/>
                </a:solidFill>
              </a:rPr>
              <a:t>10</a:t>
            </a:r>
            <a:r>
              <a:rPr lang="en-US" sz="3200" b="1"/>
              <a:t> – </a:t>
            </a:r>
            <a:r>
              <a:rPr lang="en-US" sz="3200" b="1">
                <a:solidFill>
                  <a:schemeClr val="accent2"/>
                </a:solidFill>
              </a:rPr>
              <a:t>2</a:t>
            </a:r>
            <a:r>
              <a:rPr lang="en-US" sz="3200" b="1"/>
              <a:t> </a:t>
            </a:r>
            <a:r>
              <a:rPr lang="en-US" sz="3200" b="1">
                <a:solidFill>
                  <a:srgbClr val="006666"/>
                </a:solidFill>
              </a:rPr>
              <a:t>=</a:t>
            </a:r>
            <a:r>
              <a:rPr lang="en-US" sz="3200" b="1"/>
              <a:t> 	</a:t>
            </a:r>
            <a:r>
              <a:rPr lang="en-US" sz="3200" b="1">
                <a:solidFill>
                  <a:srgbClr val="006666"/>
                </a:solidFill>
              </a:rPr>
              <a:t>8 </a:t>
            </a:r>
            <a:r>
              <a:rPr lang="en-US" sz="3200" b="1"/>
              <a:t>	</a:t>
            </a:r>
            <a:r>
              <a:rPr lang="en-US" sz="3200" b="1">
                <a:solidFill>
                  <a:srgbClr val="006666"/>
                </a:solidFill>
              </a:rPr>
              <a:t>ATP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5437188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2174</TotalTime>
  <Words>314</Words>
  <Application>Microsoft Macintosh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Calibri</vt:lpstr>
      <vt:lpstr>Impact</vt:lpstr>
      <vt:lpstr>Wingdings</vt:lpstr>
      <vt:lpstr>Default Design</vt:lpstr>
      <vt:lpstr>PowerPoint Presentation</vt:lpstr>
      <vt:lpstr>Glucose Metabolism: Glycolysis</vt:lpstr>
      <vt:lpstr>Glycolysis: Revision</vt:lpstr>
      <vt:lpstr>Substrate-level phosphorylation Vs. Oxidative phosphorylation</vt:lpstr>
      <vt:lpstr>Summary: Regulation of Glycolysis</vt:lpstr>
      <vt:lpstr>Long-Term Regulation of Glycolysis</vt:lpstr>
      <vt:lpstr>Pyruvate Kinase Deficiency Hemolytic Anemia</vt:lpstr>
      <vt:lpstr>Aerobic Glycolysis:  Total Vs Net ATP Production</vt:lpstr>
      <vt:lpstr>Aerobic Glycolysis: ATP Production</vt:lpstr>
      <vt:lpstr>Aerobic Vs Anaerobic Glycolysis</vt:lpstr>
      <vt:lpstr>Anaerobic Glycolysis</vt:lpstr>
      <vt:lpstr>Lactate Dehydrogenase</vt:lpstr>
      <vt:lpstr>Anaerobic Glycolysis: ATP Production</vt:lpstr>
      <vt:lpstr>Anaerobic Glycolysis in RBCs: 2,3-BPG Shunt</vt:lpstr>
      <vt:lpstr>Anaerobic Glycolysis in RBCs:  2,3-BPG Shunt</vt:lpstr>
      <vt:lpstr>Glycolysis in RBCs: ATP Production</vt:lpstr>
      <vt:lpstr>Glycolysis in RBCs: Summary</vt:lpstr>
      <vt:lpstr>Take Home Message</vt:lpstr>
      <vt:lpstr>Take Home Message</vt:lpstr>
      <vt:lpstr>Take Home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</dc:creator>
  <cp:lastModifiedBy>User</cp:lastModifiedBy>
  <cp:revision>52</cp:revision>
  <dcterms:created xsi:type="dcterms:W3CDTF">1601-01-01T00:00:00Z</dcterms:created>
  <dcterms:modified xsi:type="dcterms:W3CDTF">2011-10-22T10:24:00Z</dcterms:modified>
</cp:coreProperties>
</file>