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36" r:id="rId4"/>
    <p:sldId id="323" r:id="rId5"/>
    <p:sldId id="325" r:id="rId6"/>
    <p:sldId id="327" r:id="rId7"/>
    <p:sldId id="335" r:id="rId8"/>
    <p:sldId id="328" r:id="rId9"/>
    <p:sldId id="338" r:id="rId10"/>
    <p:sldId id="330" r:id="rId11"/>
    <p:sldId id="340" r:id="rId12"/>
    <p:sldId id="332" r:id="rId13"/>
    <p:sldId id="333" r:id="rId14"/>
    <p:sldId id="343" r:id="rId15"/>
    <p:sldId id="341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Times New Roman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Times New Roman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Times New Roman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Times New Roman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Times New Roman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Times New Roman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Times New Roman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Times New Roman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Times New Roman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006666"/>
    <a:srgbClr val="FFFF99"/>
    <a:srgbClr val="FFFFFF"/>
    <a:srgbClr val="FF3300"/>
    <a:srgbClr val="FF9900"/>
    <a:srgbClr val="FFFFCC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04" autoAdjust="0"/>
    <p:restoredTop sz="90929"/>
  </p:normalViewPr>
  <p:slideViewPr>
    <p:cSldViewPr>
      <p:cViewPr>
        <p:scale>
          <a:sx n="48" d="100"/>
          <a:sy n="48" d="100"/>
        </p:scale>
        <p:origin x="-5192" y="-15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CF45F0-F338-6140-B488-02D4E7DBCAFE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382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8EC9BC-8B4B-0E4C-8CBF-CD201414CDC1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82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6AB5FF-D4BE-AD46-960A-DC09C10126D1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091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171324-ED91-304D-901C-7C3C1D981FBA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143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3D168F-01A3-7543-BEEB-FC01A3FBBB0C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451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00AF01-C175-334F-8599-722C5E5E9E05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876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005C40-8EC0-3E41-B39C-E08FEBC863E2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626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931077-11A4-2147-9551-0E8272341693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738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390060-7820-DD44-9F40-CDDE0B8FF9F3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0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021F34-1219-A540-A1B8-B5796F2F6D44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986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220F7E-5DB1-D84F-9372-F4E1B8915F41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123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FF"/>
            </a:gs>
            <a:gs pos="100000">
              <a:srgbClr val="99CCFF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+mn-ea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  <a:ea typeface="+mn-ea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7690B53-8447-6548-B842-F42C640EFB70}" type="slidenum">
              <a:rPr lang="ar-sa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Times New Roman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Times New Roman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Times New Roman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Times New Roman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2"/>
          <p:cNvSpPr>
            <a:spLocks noChangeArrowheads="1" noChangeShapeType="1" noTextEdit="1"/>
          </p:cNvSpPr>
          <p:nvPr/>
        </p:nvSpPr>
        <p:spPr bwMode="auto">
          <a:xfrm>
            <a:off x="609600" y="1066800"/>
            <a:ext cx="7789863" cy="4114800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25000"/>
              </a:avLst>
            </a:prstTxWarp>
          </a:bodyPr>
          <a:lstStyle/>
          <a:p>
            <a:pPr algn="ctr" rtl="1"/>
            <a:r>
              <a:rPr lang="ar-sa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بسم الله الرحمن الرحيم</a:t>
            </a:r>
            <a:endParaRPr lang="en-US" sz="3600" b="1" kern="1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/>
              <a:ea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6781800" cy="990600"/>
          </a:xfrm>
          <a:solidFill>
            <a:srgbClr val="FFFF00"/>
          </a:solidFill>
          <a:ln>
            <a:solidFill>
              <a:srgbClr val="CC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4000" b="1">
                <a:solidFill>
                  <a:srgbClr val="A50021"/>
                </a:solidFill>
                <a:latin typeface="Impact" charset="0"/>
                <a:cs typeface="Times New Roman" charset="0"/>
              </a:rPr>
              <a:t>Krebs Cycle Reactions (3)</a:t>
            </a:r>
            <a:endParaRPr lang="en-US" sz="4000" b="1" baseline="30000">
              <a:solidFill>
                <a:srgbClr val="A50021"/>
              </a:solidFill>
              <a:latin typeface="Impact" charset="0"/>
              <a:cs typeface="Times New Roman" charset="0"/>
            </a:endParaRPr>
          </a:p>
        </p:txBody>
      </p:sp>
      <p:pic>
        <p:nvPicPr>
          <p:cNvPr id="11267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524000"/>
            <a:ext cx="5124450" cy="509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title"/>
          </p:nvPr>
        </p:nvSpPr>
        <p:spPr>
          <a:xfrm>
            <a:off x="1143000" y="457200"/>
            <a:ext cx="7086600" cy="1143000"/>
          </a:xfrm>
          <a:solidFill>
            <a:srgbClr val="FFFF00"/>
          </a:solidFill>
          <a:ln>
            <a:solidFill>
              <a:srgbClr val="CC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4000" b="1">
                <a:solidFill>
                  <a:srgbClr val="A50021"/>
                </a:solidFill>
                <a:latin typeface="Impact" charset="0"/>
                <a:cs typeface="Times New Roman" charset="0"/>
              </a:rPr>
              <a:t>Krebs Cycle: Energy Yield</a:t>
            </a:r>
            <a:endParaRPr lang="en-US" sz="4000" b="1" baseline="30000">
              <a:solidFill>
                <a:srgbClr val="A50021"/>
              </a:solidFill>
              <a:latin typeface="Impact" charset="0"/>
              <a:cs typeface="Times New Roman" charset="0"/>
            </a:endParaRPr>
          </a:p>
        </p:txBody>
      </p:sp>
      <p:pic>
        <p:nvPicPr>
          <p:cNvPr id="12291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828800"/>
            <a:ext cx="5486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title"/>
          </p:nvPr>
        </p:nvSpPr>
        <p:spPr>
          <a:xfrm>
            <a:off x="1143000" y="457200"/>
            <a:ext cx="7086600" cy="1295400"/>
          </a:xfrm>
          <a:solidFill>
            <a:srgbClr val="FFFFCC"/>
          </a:solidFill>
          <a:ln>
            <a:solidFill>
              <a:srgbClr val="CC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4000" b="1">
                <a:solidFill>
                  <a:srgbClr val="A50021"/>
                </a:solidFill>
                <a:latin typeface="Impact" charset="0"/>
                <a:cs typeface="Times New Roman" charset="0"/>
              </a:rPr>
              <a:t>Krebs Cycle: Energy Yield</a:t>
            </a:r>
            <a:endParaRPr lang="en-US" sz="4000" b="1" baseline="30000">
              <a:solidFill>
                <a:srgbClr val="A50021"/>
              </a:solidFill>
              <a:latin typeface="Impact" charset="0"/>
              <a:cs typeface="Times New Roman" charset="0"/>
            </a:endParaRPr>
          </a:p>
        </p:txBody>
      </p:sp>
      <p:pic>
        <p:nvPicPr>
          <p:cNvPr id="13315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063750"/>
            <a:ext cx="6705600" cy="441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457200"/>
            <a:ext cx="7467600" cy="1447800"/>
          </a:xfrm>
          <a:solidFill>
            <a:srgbClr val="FFFFCC"/>
          </a:solidFill>
          <a:ln>
            <a:solidFill>
              <a:srgbClr val="CC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4000" b="1">
                <a:solidFill>
                  <a:srgbClr val="A50021"/>
                </a:solidFill>
                <a:latin typeface="Impact" charset="0"/>
                <a:cs typeface="Times New Roman" charset="0"/>
              </a:rPr>
              <a:t>Net ATP Production by</a:t>
            </a:r>
            <a:r>
              <a:rPr lang="en-US" sz="4000">
                <a:latin typeface="Times New Roman" charset="0"/>
                <a:cs typeface="Times New Roman" charset="0"/>
              </a:rPr>
              <a:t/>
            </a:r>
            <a:br>
              <a:rPr lang="en-US" sz="4000">
                <a:latin typeface="Times New Roman" charset="0"/>
                <a:cs typeface="Times New Roman" charset="0"/>
              </a:rPr>
            </a:br>
            <a:r>
              <a:rPr lang="en-US" sz="4000" b="1">
                <a:solidFill>
                  <a:srgbClr val="A50021"/>
                </a:solidFill>
                <a:latin typeface="Impact" charset="0"/>
                <a:cs typeface="Times New Roman" charset="0"/>
              </a:rPr>
              <a:t>Complete Glucose Oxidation</a:t>
            </a:r>
            <a:endParaRPr lang="en-US" sz="4000" b="1" baseline="30000">
              <a:solidFill>
                <a:srgbClr val="A50021"/>
              </a:solidFill>
              <a:latin typeface="Impact" charset="0"/>
              <a:cs typeface="Times New Roman" charset="0"/>
            </a:endParaRPr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152400" y="2592388"/>
            <a:ext cx="8820150" cy="3503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 eaLnBrk="1" hangingPunct="1"/>
            <a:r>
              <a:rPr lang="en-US" sz="3200" b="1">
                <a:solidFill>
                  <a:schemeClr val="accent2"/>
                </a:solidFill>
              </a:rPr>
              <a:t>Aerobic glycolysis:					8 ATP</a:t>
            </a:r>
          </a:p>
          <a:p>
            <a:pPr eaLnBrk="1" hangingPunct="1"/>
            <a:endParaRPr lang="en-US" sz="3200" b="1">
              <a:solidFill>
                <a:schemeClr val="accent2"/>
              </a:solidFill>
            </a:endParaRPr>
          </a:p>
          <a:p>
            <a:pPr eaLnBrk="1" hangingPunct="1"/>
            <a:r>
              <a:rPr lang="en-US" sz="3200" b="1">
                <a:solidFill>
                  <a:srgbClr val="A50021"/>
                </a:solidFill>
              </a:rPr>
              <a:t>Oxidative decarboxylation:	2 X 3 = 	6 ATP</a:t>
            </a:r>
          </a:p>
          <a:p>
            <a:pPr eaLnBrk="1" hangingPunct="1"/>
            <a:endParaRPr lang="en-US" sz="3200" b="1"/>
          </a:p>
          <a:p>
            <a:pPr eaLnBrk="1" hangingPunct="1"/>
            <a:r>
              <a:rPr lang="en-US" sz="3200" b="1">
                <a:solidFill>
                  <a:srgbClr val="800080"/>
                </a:solidFill>
              </a:rPr>
              <a:t>Krebs cycle:				2 X 12 =	24 ATP</a:t>
            </a:r>
          </a:p>
          <a:p>
            <a:pPr eaLnBrk="1" hangingPunct="1"/>
            <a:endParaRPr lang="en-US" sz="3200" b="1"/>
          </a:p>
          <a:p>
            <a:pPr eaLnBrk="1" hangingPunct="1"/>
            <a:r>
              <a:rPr lang="en-US" sz="3200" b="1">
                <a:solidFill>
                  <a:srgbClr val="006666"/>
                </a:solidFill>
              </a:rPr>
              <a:t>Net:								38 ATP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5410200"/>
            <a:ext cx="83058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533400"/>
            <a:ext cx="8382000" cy="990600"/>
          </a:xfrm>
          <a:solidFill>
            <a:srgbClr val="FFFF00"/>
          </a:solidFill>
          <a:ln>
            <a:solidFill>
              <a:srgbClr val="CC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b="1">
                <a:solidFill>
                  <a:srgbClr val="A50021"/>
                </a:solidFill>
                <a:latin typeface="Impact" charset="0"/>
                <a:cs typeface="Times New Roman" charset="0"/>
              </a:rPr>
              <a:t>Take Home Message</a:t>
            </a:r>
            <a:endParaRPr lang="en-US" b="1" baseline="30000">
              <a:solidFill>
                <a:srgbClr val="A50021"/>
              </a:solidFill>
              <a:latin typeface="Impact" charset="0"/>
              <a:cs typeface="Times New Roman" charset="0"/>
            </a:endParaRPr>
          </a:p>
        </p:txBody>
      </p:sp>
      <p:sp>
        <p:nvSpPr>
          <p:cNvPr id="37891" name="Text Box 8"/>
          <p:cNvSpPr txBox="1">
            <a:spLocks noChangeArrowheads="1"/>
          </p:cNvSpPr>
          <p:nvPr/>
        </p:nvSpPr>
        <p:spPr bwMode="auto">
          <a:xfrm>
            <a:off x="228600" y="1749425"/>
            <a:ext cx="8550275" cy="457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0838" indent="-350838"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en-US" sz="2800" b="1" dirty="0" err="1">
                <a:latin typeface="Times New Roman" pitchFamily="18" charset="0"/>
                <a:ea typeface="+mn-ea"/>
                <a:cs typeface="Times New Roman" pitchFamily="18" charset="0"/>
              </a:rPr>
              <a:t>Pyruvate</a:t>
            </a:r>
            <a:r>
              <a:rPr 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 is </a:t>
            </a:r>
            <a:r>
              <a:rPr lang="en-US" sz="2800" b="1" dirty="0" err="1">
                <a:latin typeface="Times New Roman" pitchFamily="18" charset="0"/>
                <a:ea typeface="+mn-ea"/>
                <a:cs typeface="Times New Roman" pitchFamily="18" charset="0"/>
              </a:rPr>
              <a:t>oxidatively</a:t>
            </a:r>
            <a:r>
              <a:rPr 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ea typeface="+mn-ea"/>
                <a:cs typeface="Times New Roman" pitchFamily="18" charset="0"/>
              </a:rPr>
              <a:t>decarboxylated</a:t>
            </a:r>
            <a:r>
              <a:rPr 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 by PDH to   acetyl </a:t>
            </a:r>
            <a:r>
              <a:rPr lang="en-US" sz="2800" b="1" dirty="0" err="1">
                <a:latin typeface="Times New Roman" pitchFamily="18" charset="0"/>
                <a:ea typeface="+mn-ea"/>
                <a:cs typeface="Times New Roman" pitchFamily="18" charset="0"/>
              </a:rPr>
              <a:t>CoA</a:t>
            </a:r>
            <a:r>
              <a:rPr 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 inside the mitochondria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  <a:defRPr/>
            </a:pPr>
            <a:endParaRPr lang="en-US" sz="700" b="1" dirty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 Krebs cycle:</a:t>
            </a:r>
          </a:p>
          <a:p>
            <a:pPr marL="742950" lvl="1" indent="-285750"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 Final common pathway for the oxidation of carbohydrates, fatty acids and amino acids </a:t>
            </a:r>
          </a:p>
          <a:p>
            <a:pPr marL="742950" lvl="1" indent="-285750"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 occurs in the mitochondria</a:t>
            </a:r>
          </a:p>
          <a:p>
            <a:pPr marL="742950" lvl="1" indent="-285750"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 Aerobic</a:t>
            </a:r>
          </a:p>
          <a:p>
            <a:pPr marL="742950" lvl="1" indent="-285750"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 Mainly catabolic, with some anabolic reactions</a:t>
            </a:r>
          </a:p>
          <a:p>
            <a:pPr marL="742950" lvl="1" indent="-285750">
              <a:buClr>
                <a:srgbClr val="C00000"/>
              </a:buClr>
              <a:buFont typeface="Wingdings" pitchFamily="2" charset="2"/>
              <a:buChar char="Ø"/>
              <a:defRPr/>
            </a:pPr>
            <a:endParaRPr lang="en-US" sz="700" b="1" dirty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96875" indent="-396875"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The complete oxidation of one glucose molecule results in a net production of 38 ATP molecules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solidFill>
                  <a:srgbClr val="CC0000"/>
                </a:solidFill>
                <a:latin typeface="Times New Roman" charset="0"/>
                <a:cs typeface="Times New Roman" charset="0"/>
              </a:rPr>
              <a:t>Thank you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772400" cy="1905000"/>
          </a:xfrm>
          <a:solidFill>
            <a:srgbClr val="FFFF00"/>
          </a:solidFill>
          <a:ln w="28575">
            <a:solidFill>
              <a:srgbClr val="CC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4000" b="1">
                <a:solidFill>
                  <a:srgbClr val="990000"/>
                </a:solidFill>
                <a:latin typeface="Impact" charset="0"/>
                <a:cs typeface="Times New Roman" charset="0"/>
              </a:rPr>
              <a:t>Oxidative Decarboxylation and Krebs Cycle</a:t>
            </a: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4191000" y="3382963"/>
            <a:ext cx="677863" cy="598487"/>
          </a:xfrm>
          <a:prstGeom prst="rect">
            <a:avLst/>
          </a:prstGeom>
          <a:solidFill>
            <a:srgbClr val="FFFF00"/>
          </a:solidFill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 eaLnBrk="1" hangingPunct="1"/>
            <a:r>
              <a:rPr lang="en-US" sz="3200" b="1">
                <a:solidFill>
                  <a:schemeClr val="accent2"/>
                </a:solidFill>
              </a:rPr>
              <a:t>By</a:t>
            </a:r>
          </a:p>
        </p:txBody>
      </p:sp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2435225" y="4525963"/>
            <a:ext cx="4591050" cy="584200"/>
          </a:xfrm>
          <a:prstGeom prst="rect">
            <a:avLst/>
          </a:prstGeom>
          <a:solidFill>
            <a:srgbClr val="FFFF00"/>
          </a:solidFill>
          <a:ln w="28575">
            <a:solidFill>
              <a:srgbClr val="99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 algn="ctr" eaLnBrk="1" hangingPunct="1"/>
            <a:r>
              <a:rPr lang="en-US" sz="3200" i="1">
                <a:solidFill>
                  <a:srgbClr val="990000"/>
                </a:solidFill>
                <a:latin typeface="Impact" charset="0"/>
              </a:rPr>
              <a:t>Reem M. Sallam, M.D.; Ph.D.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304800" y="5334000"/>
            <a:ext cx="8610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chemeClr val="accent2"/>
                </a:solidFill>
                <a:latin typeface="Helvetica" pitchFamily="34" charset="0"/>
                <a:ea typeface="+mn-ea"/>
                <a:cs typeface="+mj-cs"/>
              </a:rPr>
              <a:t>Clinical Biochemistry Unit, Pathology Dept.</a:t>
            </a:r>
          </a:p>
          <a:p>
            <a:pPr algn="ctr">
              <a:defRPr/>
            </a:pPr>
            <a:r>
              <a:rPr lang="en-US" b="1" dirty="0">
                <a:solidFill>
                  <a:schemeClr val="accent2"/>
                </a:solidFill>
                <a:latin typeface="Helvetica" pitchFamily="34" charset="0"/>
                <a:ea typeface="+mn-ea"/>
                <a:cs typeface="+mj-cs"/>
              </a:rPr>
              <a:t>College of Medicine, King Saud University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My Documents\My Pictures\08_0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897" t="2144" r="34207" b="12106"/>
          <a:stretch>
            <a:fillRect/>
          </a:stretch>
        </p:blipFill>
        <p:spPr bwMode="auto">
          <a:xfrm>
            <a:off x="6096000" y="136525"/>
            <a:ext cx="2133600" cy="647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7"/>
          <p:cNvSpPr>
            <a:spLocks noGrp="1" noChangeArrowheads="1"/>
          </p:cNvSpPr>
          <p:nvPr>
            <p:ph type="title"/>
          </p:nvPr>
        </p:nvSpPr>
        <p:spPr>
          <a:xfrm>
            <a:off x="838200" y="762000"/>
            <a:ext cx="4724400" cy="1066800"/>
          </a:xfrm>
          <a:solidFill>
            <a:srgbClr val="FFFF00"/>
          </a:solidFill>
          <a:ln>
            <a:solidFill>
              <a:srgbClr val="CC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4000" b="1">
                <a:solidFill>
                  <a:srgbClr val="A50021"/>
                </a:solidFill>
                <a:latin typeface="Impact" charset="0"/>
                <a:cs typeface="Times New Roman" charset="0"/>
              </a:rPr>
              <a:t>Fates of Pyruvate</a:t>
            </a:r>
            <a:endParaRPr lang="en-US" sz="4000" b="1" baseline="30000">
              <a:solidFill>
                <a:srgbClr val="A50021"/>
              </a:solidFill>
              <a:latin typeface="Impact" charset="0"/>
              <a:cs typeface="Times New Roman" charset="0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771650" y="2286000"/>
            <a:ext cx="4781550" cy="1393825"/>
            <a:chOff x="1116" y="1440"/>
            <a:chExt cx="3012" cy="878"/>
          </a:xfrm>
        </p:grpSpPr>
        <p:sp>
          <p:nvSpPr>
            <p:cNvPr id="4101" name="Line 9"/>
            <p:cNvSpPr>
              <a:spLocks noChangeShapeType="1"/>
            </p:cNvSpPr>
            <p:nvPr/>
          </p:nvSpPr>
          <p:spPr bwMode="auto">
            <a:xfrm flipH="1">
              <a:off x="1920" y="1728"/>
              <a:ext cx="2208" cy="0"/>
            </a:xfrm>
            <a:prstGeom prst="line">
              <a:avLst/>
            </a:prstGeom>
            <a:noFill/>
            <a:ln w="28575">
              <a:solidFill>
                <a:srgbClr val="0066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2" name="AutoShape 10"/>
            <p:cNvSpPr>
              <a:spLocks noChangeArrowheads="1"/>
            </p:cNvSpPr>
            <p:nvPr/>
          </p:nvSpPr>
          <p:spPr bwMode="auto">
            <a:xfrm flipH="1">
              <a:off x="2256" y="1737"/>
              <a:ext cx="1056" cy="336"/>
            </a:xfrm>
            <a:prstGeom prst="curvedDownArrow">
              <a:avLst>
                <a:gd name="adj1" fmla="val 62857"/>
                <a:gd name="adj2" fmla="val 125714"/>
                <a:gd name="adj3" fmla="val 3333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3" name="Text Box 11"/>
            <p:cNvSpPr txBox="1">
              <a:spLocks noChangeArrowheads="1"/>
            </p:cNvSpPr>
            <p:nvPr/>
          </p:nvSpPr>
          <p:spPr bwMode="auto">
            <a:xfrm>
              <a:off x="2802" y="2030"/>
              <a:ext cx="99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chemeClr val="accent2"/>
                  </a:solidFill>
                </a:rPr>
                <a:t>Glutamate</a:t>
              </a:r>
            </a:p>
          </p:txBody>
        </p:sp>
        <p:sp>
          <p:nvSpPr>
            <p:cNvPr id="4104" name="Text Box 12"/>
            <p:cNvSpPr txBox="1">
              <a:spLocks noChangeArrowheads="1"/>
            </p:cNvSpPr>
            <p:nvPr/>
          </p:nvSpPr>
          <p:spPr bwMode="auto">
            <a:xfrm>
              <a:off x="2215" y="2030"/>
              <a:ext cx="52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rgbClr val="A50021"/>
                  </a:solidFill>
                </a:rPr>
                <a:t>αKG</a:t>
              </a:r>
            </a:p>
          </p:txBody>
        </p:sp>
        <p:sp>
          <p:nvSpPr>
            <p:cNvPr id="4105" name="Text Box 13"/>
            <p:cNvSpPr txBox="1">
              <a:spLocks noChangeArrowheads="1"/>
            </p:cNvSpPr>
            <p:nvPr/>
          </p:nvSpPr>
          <p:spPr bwMode="auto">
            <a:xfrm>
              <a:off x="2534" y="1440"/>
              <a:ext cx="51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rgbClr val="006666"/>
                  </a:solidFill>
                </a:rPr>
                <a:t>ALT</a:t>
              </a:r>
            </a:p>
          </p:txBody>
        </p:sp>
        <p:sp>
          <p:nvSpPr>
            <p:cNvPr id="4106" name="Text Box 14"/>
            <p:cNvSpPr txBox="1">
              <a:spLocks noChangeArrowheads="1"/>
            </p:cNvSpPr>
            <p:nvPr/>
          </p:nvSpPr>
          <p:spPr bwMode="auto">
            <a:xfrm>
              <a:off x="1116" y="1558"/>
              <a:ext cx="75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rgbClr val="A50021"/>
                  </a:solidFill>
                </a:rPr>
                <a:t>Alanine</a:t>
              </a:r>
            </a:p>
          </p:txBody>
        </p:sp>
        <p:sp>
          <p:nvSpPr>
            <p:cNvPr id="4107" name="Text Box 15"/>
            <p:cNvSpPr txBox="1">
              <a:spLocks noChangeArrowheads="1"/>
            </p:cNvSpPr>
            <p:nvPr/>
          </p:nvSpPr>
          <p:spPr bwMode="auto">
            <a:xfrm>
              <a:off x="2618" y="1802"/>
              <a:ext cx="47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rgbClr val="800080"/>
                  </a:solidFill>
                </a:rPr>
                <a:t>PLP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534400" cy="1066800"/>
          </a:xfrm>
          <a:solidFill>
            <a:srgbClr val="FFFF00"/>
          </a:solidFill>
          <a:ln>
            <a:solidFill>
              <a:srgbClr val="CC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4000" b="1">
                <a:solidFill>
                  <a:srgbClr val="A50021"/>
                </a:solidFill>
                <a:latin typeface="Impact" charset="0"/>
                <a:cs typeface="Times New Roman" charset="0"/>
              </a:rPr>
              <a:t>Oxidative Decarboxylation of Pyruvate</a:t>
            </a:r>
            <a:endParaRPr lang="en-US" sz="4000" b="1" baseline="30000">
              <a:solidFill>
                <a:srgbClr val="A50021"/>
              </a:solidFill>
              <a:latin typeface="Impact" charset="0"/>
              <a:cs typeface="Times New Roman" charset="0"/>
            </a:endParaRPr>
          </a:p>
        </p:txBody>
      </p:sp>
      <p:pic>
        <p:nvPicPr>
          <p:cNvPr id="5123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524000"/>
            <a:ext cx="4138613" cy="5030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36550" y="3733800"/>
            <a:ext cx="1862138" cy="9540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800" b="1" dirty="0" err="1">
                <a:solidFill>
                  <a:schemeClr val="accent6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Allosteric</a:t>
            </a:r>
            <a:r>
              <a:rPr lang="en-US" sz="2800" b="1" dirty="0">
                <a:solidFill>
                  <a:schemeClr val="accent6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  <a:p>
            <a:pPr algn="ctr">
              <a:defRPr/>
            </a:pPr>
            <a:r>
              <a:rPr lang="en-US" sz="2800" b="1" dirty="0">
                <a:solidFill>
                  <a:schemeClr val="accent6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Regulation</a:t>
            </a:r>
          </a:p>
        </p:txBody>
      </p:sp>
      <p:sp>
        <p:nvSpPr>
          <p:cNvPr id="5" name="Curved Up Arrow 4"/>
          <p:cNvSpPr/>
          <p:nvPr/>
        </p:nvSpPr>
        <p:spPr>
          <a:xfrm>
            <a:off x="1143000" y="4724400"/>
            <a:ext cx="1600200" cy="1143000"/>
          </a:xfrm>
          <a:prstGeom prst="curvedUpArrow">
            <a:avLst/>
          </a:prstGeom>
          <a:solidFill>
            <a:srgbClr val="C000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543800" cy="1066800"/>
          </a:xfrm>
          <a:solidFill>
            <a:srgbClr val="FFFF00"/>
          </a:solidFill>
          <a:ln>
            <a:solidFill>
              <a:srgbClr val="CC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4000" b="1">
                <a:solidFill>
                  <a:srgbClr val="A50021"/>
                </a:solidFill>
                <a:latin typeface="Impact" charset="0"/>
                <a:cs typeface="Times New Roman" charset="0"/>
              </a:rPr>
              <a:t>PDH Complex: Covalent Regulation</a:t>
            </a:r>
            <a:endParaRPr lang="en-US" sz="4000" b="1" baseline="30000">
              <a:solidFill>
                <a:srgbClr val="A50021"/>
              </a:solidFill>
              <a:latin typeface="Impact" charset="0"/>
              <a:cs typeface="Times New Roman" charset="0"/>
            </a:endParaRPr>
          </a:p>
        </p:txBody>
      </p:sp>
      <p:sp>
        <p:nvSpPr>
          <p:cNvPr id="6147" name="Oval 9"/>
          <p:cNvSpPr>
            <a:spLocks noChangeArrowheads="1"/>
          </p:cNvSpPr>
          <p:nvPr/>
        </p:nvSpPr>
        <p:spPr bwMode="auto">
          <a:xfrm>
            <a:off x="533400" y="3398838"/>
            <a:ext cx="2590800" cy="12954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/>
              <a:t>Pyruvate dehydrogenase</a:t>
            </a:r>
          </a:p>
          <a:p>
            <a:pPr algn="ctr"/>
            <a:r>
              <a:rPr lang="en-US" sz="1800" b="1"/>
              <a:t>complex (active)</a:t>
            </a:r>
          </a:p>
        </p:txBody>
      </p:sp>
      <p:sp>
        <p:nvSpPr>
          <p:cNvPr id="6148" name="Rectangle 12"/>
          <p:cNvSpPr>
            <a:spLocks noChangeArrowheads="1"/>
          </p:cNvSpPr>
          <p:nvPr/>
        </p:nvSpPr>
        <p:spPr bwMode="auto">
          <a:xfrm>
            <a:off x="5715000" y="3689350"/>
            <a:ext cx="2743200" cy="685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 b="1"/>
          </a:p>
          <a:p>
            <a:pPr algn="ctr"/>
            <a:r>
              <a:rPr lang="en-US" sz="1800" b="1"/>
              <a:t>Pyruvate dehydrogenase</a:t>
            </a:r>
          </a:p>
          <a:p>
            <a:pPr algn="ctr"/>
            <a:r>
              <a:rPr lang="en-US" sz="1800" b="1"/>
              <a:t>complex (inactive)</a:t>
            </a:r>
          </a:p>
          <a:p>
            <a:pPr algn="ctr"/>
            <a:endParaRPr lang="en-US" sz="1800" b="1"/>
          </a:p>
        </p:txBody>
      </p:sp>
      <p:sp>
        <p:nvSpPr>
          <p:cNvPr id="6149" name="Oval 13"/>
          <p:cNvSpPr>
            <a:spLocks noChangeArrowheads="1"/>
          </p:cNvSpPr>
          <p:nvPr/>
        </p:nvSpPr>
        <p:spPr bwMode="auto">
          <a:xfrm>
            <a:off x="7064375" y="2909888"/>
            <a:ext cx="533400" cy="5334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P</a:t>
            </a:r>
          </a:p>
        </p:txBody>
      </p:sp>
      <p:sp>
        <p:nvSpPr>
          <p:cNvPr id="6150" name="Line 15"/>
          <p:cNvSpPr>
            <a:spLocks noChangeShapeType="1"/>
          </p:cNvSpPr>
          <p:nvPr/>
        </p:nvSpPr>
        <p:spPr bwMode="auto">
          <a:xfrm flipH="1">
            <a:off x="7239000" y="34544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1" name="Line 16"/>
          <p:cNvSpPr>
            <a:spLocks noChangeShapeType="1"/>
          </p:cNvSpPr>
          <p:nvPr/>
        </p:nvSpPr>
        <p:spPr bwMode="auto">
          <a:xfrm>
            <a:off x="3200400" y="4038600"/>
            <a:ext cx="2460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" name="Arc 17"/>
          <p:cNvSpPr>
            <a:spLocks/>
          </p:cNvSpPr>
          <p:nvPr/>
        </p:nvSpPr>
        <p:spPr bwMode="auto">
          <a:xfrm>
            <a:off x="3686175" y="4037013"/>
            <a:ext cx="1828800" cy="490537"/>
          </a:xfrm>
          <a:custGeom>
            <a:avLst/>
            <a:gdLst>
              <a:gd name="T0" fmla="*/ 2147483647 w 43200"/>
              <a:gd name="T1" fmla="*/ 2147483647 h 32855"/>
              <a:gd name="T2" fmla="*/ 2147483647 w 43200"/>
              <a:gd name="T3" fmla="*/ 2147483647 h 32855"/>
              <a:gd name="T4" fmla="*/ 2147483647 w 43200"/>
              <a:gd name="T5" fmla="*/ 2147483647 h 32855"/>
              <a:gd name="T6" fmla="*/ 0 60000 65536"/>
              <a:gd name="T7" fmla="*/ 0 60000 65536"/>
              <a:gd name="T8" fmla="*/ 0 60000 65536"/>
              <a:gd name="T9" fmla="*/ 0 w 43200"/>
              <a:gd name="T10" fmla="*/ 0 h 32855"/>
              <a:gd name="T11" fmla="*/ 43200 w 43200"/>
              <a:gd name="T12" fmla="*/ 32855 h 328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32855" fill="none" extrusionOk="0">
                <a:moveTo>
                  <a:pt x="565" y="26512"/>
                </a:moveTo>
                <a:cubicBezTo>
                  <a:pt x="189" y="24901"/>
                  <a:pt x="0" y="23253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5571"/>
                  <a:pt x="42105" y="29465"/>
                  <a:pt x="40035" y="32854"/>
                </a:cubicBezTo>
              </a:path>
              <a:path w="43200" h="32855" stroke="0" extrusionOk="0">
                <a:moveTo>
                  <a:pt x="565" y="26512"/>
                </a:moveTo>
                <a:cubicBezTo>
                  <a:pt x="189" y="24901"/>
                  <a:pt x="0" y="23253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5571"/>
                  <a:pt x="42105" y="29465"/>
                  <a:pt x="40035" y="32854"/>
                </a:cubicBezTo>
                <a:lnTo>
                  <a:pt x="2160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3" name="Text Box 19"/>
          <p:cNvSpPr txBox="1">
            <a:spLocks noChangeArrowheads="1"/>
          </p:cNvSpPr>
          <p:nvPr/>
        </p:nvSpPr>
        <p:spPr bwMode="auto">
          <a:xfrm>
            <a:off x="3276600" y="4495800"/>
            <a:ext cx="641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 eaLnBrk="1" hangingPunct="1"/>
            <a:r>
              <a:rPr lang="en-US" sz="1800" b="1"/>
              <a:t>ATP</a:t>
            </a:r>
          </a:p>
        </p:txBody>
      </p:sp>
      <p:sp>
        <p:nvSpPr>
          <p:cNvPr id="6154" name="Text Box 20"/>
          <p:cNvSpPr txBox="1">
            <a:spLocks noChangeArrowheads="1"/>
          </p:cNvSpPr>
          <p:nvPr/>
        </p:nvSpPr>
        <p:spPr bwMode="auto">
          <a:xfrm>
            <a:off x="4908550" y="4572000"/>
            <a:ext cx="654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 eaLnBrk="1" hangingPunct="1"/>
            <a:r>
              <a:rPr lang="en-US" sz="1800" b="1"/>
              <a:t>ADP</a:t>
            </a:r>
          </a:p>
        </p:txBody>
      </p:sp>
      <p:sp>
        <p:nvSpPr>
          <p:cNvPr id="6155" name="Text Box 21"/>
          <p:cNvSpPr txBox="1">
            <a:spLocks noChangeArrowheads="1"/>
          </p:cNvSpPr>
          <p:nvPr/>
        </p:nvSpPr>
        <p:spPr bwMode="auto">
          <a:xfrm>
            <a:off x="3962400" y="4114800"/>
            <a:ext cx="990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 algn="ctr" eaLnBrk="1" hangingPunct="1"/>
            <a:r>
              <a:rPr lang="en-US" sz="1800" b="1"/>
              <a:t>Protein Kinase</a:t>
            </a:r>
          </a:p>
        </p:txBody>
      </p:sp>
      <p:sp>
        <p:nvSpPr>
          <p:cNvPr id="6156" name="Text Box 22"/>
          <p:cNvSpPr txBox="1">
            <a:spLocks noChangeArrowheads="1"/>
          </p:cNvSpPr>
          <p:nvPr/>
        </p:nvSpPr>
        <p:spPr bwMode="auto">
          <a:xfrm>
            <a:off x="3835400" y="5562600"/>
            <a:ext cx="1123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 algn="ctr" eaLnBrk="1" hangingPunct="1"/>
            <a:r>
              <a:rPr lang="en-US" sz="1800" b="1"/>
              <a:t>Glucagon</a:t>
            </a:r>
          </a:p>
        </p:txBody>
      </p:sp>
      <p:sp>
        <p:nvSpPr>
          <p:cNvPr id="6157" name="Line 24"/>
          <p:cNvSpPr>
            <a:spLocks noChangeShapeType="1"/>
          </p:cNvSpPr>
          <p:nvPr/>
        </p:nvSpPr>
        <p:spPr bwMode="auto">
          <a:xfrm flipV="1">
            <a:off x="4403725" y="5148263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8" name="Oval 25"/>
          <p:cNvSpPr>
            <a:spLocks noChangeArrowheads="1"/>
          </p:cNvSpPr>
          <p:nvPr/>
        </p:nvSpPr>
        <p:spPr bwMode="auto">
          <a:xfrm>
            <a:off x="4130675" y="4724400"/>
            <a:ext cx="533400" cy="381000"/>
          </a:xfrm>
          <a:prstGeom prst="ellipse">
            <a:avLst/>
          </a:prstGeom>
          <a:solidFill>
            <a:srgbClr val="0066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solidFill>
                  <a:schemeClr val="bg1"/>
                </a:solidFill>
              </a:rPr>
              <a:t>+</a:t>
            </a:r>
          </a:p>
        </p:txBody>
      </p:sp>
      <p:sp>
        <p:nvSpPr>
          <p:cNvPr id="6159" name="Arc 26"/>
          <p:cNvSpPr>
            <a:spLocks/>
          </p:cNvSpPr>
          <p:nvPr/>
        </p:nvSpPr>
        <p:spPr bwMode="auto">
          <a:xfrm rot="10800000">
            <a:off x="3352800" y="3527425"/>
            <a:ext cx="1828800" cy="490538"/>
          </a:xfrm>
          <a:custGeom>
            <a:avLst/>
            <a:gdLst>
              <a:gd name="T0" fmla="*/ 2147483647 w 43200"/>
              <a:gd name="T1" fmla="*/ 2147483647 h 32855"/>
              <a:gd name="T2" fmla="*/ 2147483647 w 43200"/>
              <a:gd name="T3" fmla="*/ 2147483647 h 32855"/>
              <a:gd name="T4" fmla="*/ 2147483647 w 43200"/>
              <a:gd name="T5" fmla="*/ 2147483647 h 32855"/>
              <a:gd name="T6" fmla="*/ 0 60000 65536"/>
              <a:gd name="T7" fmla="*/ 0 60000 65536"/>
              <a:gd name="T8" fmla="*/ 0 60000 65536"/>
              <a:gd name="T9" fmla="*/ 0 w 43200"/>
              <a:gd name="T10" fmla="*/ 0 h 32855"/>
              <a:gd name="T11" fmla="*/ 43200 w 43200"/>
              <a:gd name="T12" fmla="*/ 32855 h 328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32855" fill="none" extrusionOk="0">
                <a:moveTo>
                  <a:pt x="565" y="26512"/>
                </a:moveTo>
                <a:cubicBezTo>
                  <a:pt x="189" y="24901"/>
                  <a:pt x="0" y="23253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5571"/>
                  <a:pt x="42105" y="29465"/>
                  <a:pt x="40035" y="32854"/>
                </a:cubicBezTo>
              </a:path>
              <a:path w="43200" h="32855" stroke="0" extrusionOk="0">
                <a:moveTo>
                  <a:pt x="565" y="26512"/>
                </a:moveTo>
                <a:cubicBezTo>
                  <a:pt x="189" y="24901"/>
                  <a:pt x="0" y="23253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5571"/>
                  <a:pt x="42105" y="29465"/>
                  <a:pt x="40035" y="32854"/>
                </a:cubicBezTo>
                <a:lnTo>
                  <a:pt x="2160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0" name="Text Box 27"/>
          <p:cNvSpPr txBox="1">
            <a:spLocks noChangeArrowheads="1"/>
          </p:cNvSpPr>
          <p:nvPr/>
        </p:nvSpPr>
        <p:spPr bwMode="auto">
          <a:xfrm>
            <a:off x="4953000" y="3276600"/>
            <a:ext cx="615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 eaLnBrk="1" hangingPunct="1"/>
            <a:r>
              <a:rPr lang="en-US" sz="1800" b="1"/>
              <a:t>H</a:t>
            </a:r>
            <a:r>
              <a:rPr lang="en-US" sz="1800" b="1" baseline="-25000"/>
              <a:t>2</a:t>
            </a:r>
            <a:r>
              <a:rPr lang="en-US" sz="1800" b="1"/>
              <a:t>O</a:t>
            </a:r>
          </a:p>
        </p:txBody>
      </p:sp>
      <p:sp>
        <p:nvSpPr>
          <p:cNvPr id="6161" name="Text Box 28"/>
          <p:cNvSpPr txBox="1">
            <a:spLocks noChangeArrowheads="1"/>
          </p:cNvSpPr>
          <p:nvPr/>
        </p:nvSpPr>
        <p:spPr bwMode="auto">
          <a:xfrm>
            <a:off x="3276600" y="3124200"/>
            <a:ext cx="3667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 eaLnBrk="1" hangingPunct="1"/>
            <a:r>
              <a:rPr lang="en-US" sz="1800" b="1"/>
              <a:t>P</a:t>
            </a:r>
            <a:r>
              <a:rPr lang="en-US" sz="1800" b="1" baseline="-25000"/>
              <a:t>i</a:t>
            </a:r>
            <a:endParaRPr lang="en-US" sz="1800" b="1"/>
          </a:p>
        </p:txBody>
      </p:sp>
      <p:sp>
        <p:nvSpPr>
          <p:cNvPr id="6162" name="Text Box 29"/>
          <p:cNvSpPr txBox="1">
            <a:spLocks noChangeArrowheads="1"/>
          </p:cNvSpPr>
          <p:nvPr/>
        </p:nvSpPr>
        <p:spPr bwMode="auto">
          <a:xfrm>
            <a:off x="3908425" y="2209800"/>
            <a:ext cx="869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 algn="ctr" eaLnBrk="1" hangingPunct="1"/>
            <a:r>
              <a:rPr lang="en-US" sz="1800" b="1"/>
              <a:t>Insulin</a:t>
            </a:r>
          </a:p>
        </p:txBody>
      </p:sp>
      <p:sp>
        <p:nvSpPr>
          <p:cNvPr id="6163" name="Oval 31"/>
          <p:cNvSpPr>
            <a:spLocks noChangeArrowheads="1"/>
          </p:cNvSpPr>
          <p:nvPr/>
        </p:nvSpPr>
        <p:spPr bwMode="auto">
          <a:xfrm>
            <a:off x="1981200" y="2438400"/>
            <a:ext cx="542925" cy="304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solidFill>
                  <a:schemeClr val="bg1"/>
                </a:solidFill>
              </a:rPr>
              <a:t>-</a:t>
            </a:r>
          </a:p>
        </p:txBody>
      </p:sp>
      <p:sp>
        <p:nvSpPr>
          <p:cNvPr id="6164" name="Text Box 32"/>
          <p:cNvSpPr txBox="1">
            <a:spLocks noChangeArrowheads="1"/>
          </p:cNvSpPr>
          <p:nvPr/>
        </p:nvSpPr>
        <p:spPr bwMode="auto">
          <a:xfrm>
            <a:off x="3657600" y="3321050"/>
            <a:ext cx="1447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 algn="ctr" eaLnBrk="1" hangingPunct="1"/>
            <a:r>
              <a:rPr lang="en-US" sz="1800" b="1"/>
              <a:t>Protein Phosphatase</a:t>
            </a:r>
          </a:p>
        </p:txBody>
      </p:sp>
      <p:sp>
        <p:nvSpPr>
          <p:cNvPr id="6165" name="Oval 33"/>
          <p:cNvSpPr>
            <a:spLocks noChangeArrowheads="1"/>
          </p:cNvSpPr>
          <p:nvPr/>
        </p:nvSpPr>
        <p:spPr bwMode="auto">
          <a:xfrm>
            <a:off x="4068763" y="2971800"/>
            <a:ext cx="533400" cy="381000"/>
          </a:xfrm>
          <a:prstGeom prst="ellipse">
            <a:avLst/>
          </a:prstGeom>
          <a:solidFill>
            <a:srgbClr val="0066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solidFill>
                  <a:schemeClr val="bg1"/>
                </a:solidFill>
              </a:rPr>
              <a:t>+</a:t>
            </a:r>
          </a:p>
        </p:txBody>
      </p:sp>
      <p:sp>
        <p:nvSpPr>
          <p:cNvPr id="6166" name="Line 34"/>
          <p:cNvSpPr>
            <a:spLocks noChangeShapeType="1"/>
          </p:cNvSpPr>
          <p:nvPr/>
        </p:nvSpPr>
        <p:spPr bwMode="auto">
          <a:xfrm flipV="1">
            <a:off x="4343400" y="2514600"/>
            <a:ext cx="0" cy="411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7" name="Oval 35"/>
          <p:cNvSpPr>
            <a:spLocks noChangeArrowheads="1"/>
          </p:cNvSpPr>
          <p:nvPr/>
        </p:nvSpPr>
        <p:spPr bwMode="auto">
          <a:xfrm>
            <a:off x="1981200" y="1905000"/>
            <a:ext cx="533400" cy="381000"/>
          </a:xfrm>
          <a:prstGeom prst="ellipse">
            <a:avLst/>
          </a:prstGeom>
          <a:solidFill>
            <a:srgbClr val="0066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solidFill>
                  <a:schemeClr val="bg1"/>
                </a:solidFill>
              </a:rPr>
              <a:t>+</a:t>
            </a:r>
          </a:p>
        </p:txBody>
      </p:sp>
      <p:sp>
        <p:nvSpPr>
          <p:cNvPr id="6168" name="Text Box 36"/>
          <p:cNvSpPr txBox="1">
            <a:spLocks noChangeArrowheads="1"/>
          </p:cNvSpPr>
          <p:nvPr/>
        </p:nvSpPr>
        <p:spPr bwMode="auto">
          <a:xfrm>
            <a:off x="304800" y="2362200"/>
            <a:ext cx="1123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 algn="ctr" eaLnBrk="1" hangingPunct="1"/>
            <a:r>
              <a:rPr lang="en-US" sz="1800" b="1"/>
              <a:t>Glucagon</a:t>
            </a:r>
          </a:p>
        </p:txBody>
      </p:sp>
      <p:sp>
        <p:nvSpPr>
          <p:cNvPr id="6169" name="Text Box 37"/>
          <p:cNvSpPr txBox="1">
            <a:spLocks noChangeArrowheads="1"/>
          </p:cNvSpPr>
          <p:nvPr/>
        </p:nvSpPr>
        <p:spPr bwMode="auto">
          <a:xfrm>
            <a:off x="457200" y="1897063"/>
            <a:ext cx="869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 algn="ctr" eaLnBrk="1" hangingPunct="1"/>
            <a:r>
              <a:rPr lang="en-US" sz="1800" b="1"/>
              <a:t>Insulin</a:t>
            </a:r>
          </a:p>
        </p:txBody>
      </p:sp>
      <p:sp>
        <p:nvSpPr>
          <p:cNvPr id="6170" name="Text Box 38"/>
          <p:cNvSpPr txBox="1">
            <a:spLocks noChangeArrowheads="1"/>
          </p:cNvSpPr>
          <p:nvPr/>
        </p:nvSpPr>
        <p:spPr bwMode="auto">
          <a:xfrm>
            <a:off x="2514600" y="2452688"/>
            <a:ext cx="666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 algn="ctr" eaLnBrk="1" hangingPunct="1"/>
            <a:r>
              <a:rPr lang="en-US" sz="1800" b="1"/>
              <a:t>PDH</a:t>
            </a:r>
          </a:p>
        </p:txBody>
      </p:sp>
      <p:sp>
        <p:nvSpPr>
          <p:cNvPr id="6171" name="Text Box 39"/>
          <p:cNvSpPr txBox="1">
            <a:spLocks noChangeArrowheads="1"/>
          </p:cNvSpPr>
          <p:nvPr/>
        </p:nvSpPr>
        <p:spPr bwMode="auto">
          <a:xfrm>
            <a:off x="2514600" y="1905000"/>
            <a:ext cx="666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 algn="ctr" eaLnBrk="1" hangingPunct="1"/>
            <a:r>
              <a:rPr lang="en-US" sz="1800" b="1"/>
              <a:t>PDH</a:t>
            </a:r>
          </a:p>
        </p:txBody>
      </p:sp>
      <p:sp>
        <p:nvSpPr>
          <p:cNvPr id="6172" name="AutoShape 40"/>
          <p:cNvSpPr>
            <a:spLocks noChangeArrowheads="1"/>
          </p:cNvSpPr>
          <p:nvPr/>
        </p:nvSpPr>
        <p:spPr bwMode="auto">
          <a:xfrm>
            <a:off x="1524000" y="1981200"/>
            <a:ext cx="304800" cy="1524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73" name="AutoShape 41"/>
          <p:cNvSpPr>
            <a:spLocks noChangeArrowheads="1"/>
          </p:cNvSpPr>
          <p:nvPr/>
        </p:nvSpPr>
        <p:spPr bwMode="auto">
          <a:xfrm>
            <a:off x="1524000" y="2514600"/>
            <a:ext cx="304800" cy="1524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74" name="Rectangle 42"/>
          <p:cNvSpPr>
            <a:spLocks noChangeArrowheads="1"/>
          </p:cNvSpPr>
          <p:nvPr/>
        </p:nvSpPr>
        <p:spPr bwMode="auto">
          <a:xfrm>
            <a:off x="228600" y="1752600"/>
            <a:ext cx="3048000" cy="114300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1143000"/>
          </a:xfrm>
          <a:solidFill>
            <a:srgbClr val="FFFF00"/>
          </a:solidFill>
          <a:ln>
            <a:solidFill>
              <a:srgbClr val="CC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4000" b="1">
                <a:solidFill>
                  <a:srgbClr val="A50021"/>
                </a:solidFill>
                <a:latin typeface="Impact" charset="0"/>
                <a:cs typeface="Times New Roman" charset="0"/>
              </a:rPr>
              <a:t>Tricarboxylic Acid Cycle: Krebs Cycle</a:t>
            </a:r>
            <a:endParaRPr lang="en-US" sz="4000" b="1" baseline="30000">
              <a:solidFill>
                <a:srgbClr val="A50021"/>
              </a:solidFill>
              <a:latin typeface="Impact" charset="0"/>
              <a:cs typeface="Times New Roman" charset="0"/>
            </a:endParaRPr>
          </a:p>
        </p:txBody>
      </p:sp>
      <p:sp>
        <p:nvSpPr>
          <p:cNvPr id="7171" name="Text Box 9"/>
          <p:cNvSpPr txBox="1">
            <a:spLocks noChangeArrowheads="1"/>
          </p:cNvSpPr>
          <p:nvPr/>
        </p:nvSpPr>
        <p:spPr bwMode="auto">
          <a:xfrm>
            <a:off x="228600" y="1447800"/>
            <a:ext cx="8839200" cy="541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 eaLnBrk="1" hangingPunct="1">
              <a:spcAft>
                <a:spcPts val="1200"/>
              </a:spcAft>
              <a:buClr>
                <a:srgbClr val="A50021"/>
              </a:buClr>
              <a:buFontTx/>
              <a:buChar char="•"/>
            </a:pPr>
            <a:r>
              <a:rPr lang="en-US" sz="3400" b="1">
                <a:solidFill>
                  <a:schemeClr val="accent2"/>
                </a:solidFill>
              </a:rPr>
              <a:t> Final common pathway for oxidation</a:t>
            </a:r>
          </a:p>
          <a:p>
            <a:pPr eaLnBrk="1" hangingPunct="1">
              <a:spcAft>
                <a:spcPts val="1200"/>
              </a:spcAft>
              <a:buClr>
                <a:srgbClr val="A50021"/>
              </a:buClr>
              <a:buFontTx/>
              <a:buChar char="•"/>
            </a:pPr>
            <a:r>
              <a:rPr lang="en-US" sz="3400" b="1">
                <a:solidFill>
                  <a:schemeClr val="accent2"/>
                </a:solidFill>
              </a:rPr>
              <a:t> Exclusively in mitochondria</a:t>
            </a:r>
          </a:p>
          <a:p>
            <a:pPr eaLnBrk="1" hangingPunct="1">
              <a:spcAft>
                <a:spcPts val="1200"/>
              </a:spcAft>
              <a:buClr>
                <a:srgbClr val="A50021"/>
              </a:buClr>
              <a:buFontTx/>
              <a:buChar char="•"/>
            </a:pPr>
            <a:r>
              <a:rPr lang="en-US" sz="3400" b="1">
                <a:solidFill>
                  <a:schemeClr val="accent2"/>
                </a:solidFill>
              </a:rPr>
              <a:t> Major source for ATP</a:t>
            </a:r>
          </a:p>
          <a:p>
            <a:pPr eaLnBrk="1" hangingPunct="1">
              <a:spcAft>
                <a:spcPts val="1200"/>
              </a:spcAft>
              <a:buClr>
                <a:srgbClr val="A50021"/>
              </a:buClr>
              <a:buFontTx/>
              <a:buChar char="•"/>
            </a:pPr>
            <a:r>
              <a:rPr lang="en-US" sz="3400" b="1">
                <a:solidFill>
                  <a:schemeClr val="accent2"/>
                </a:solidFill>
              </a:rPr>
              <a:t> Mainly catabolic with some anabolic features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sz="3400" b="1">
                <a:solidFill>
                  <a:schemeClr val="accent2"/>
                </a:solidFill>
              </a:rPr>
              <a:t> Synthetic reactions (anabolic features):</a:t>
            </a:r>
          </a:p>
          <a:p>
            <a:pPr eaLnBrk="1" hangingPunct="1"/>
            <a:r>
              <a:rPr lang="en-US" sz="3400" b="1"/>
              <a:t>	</a:t>
            </a:r>
            <a:r>
              <a:rPr lang="en-US" sz="3400" b="1">
                <a:solidFill>
                  <a:srgbClr val="A50021"/>
                </a:solidFill>
              </a:rPr>
              <a:t>Glucose from amino acids</a:t>
            </a:r>
          </a:p>
          <a:p>
            <a:pPr eaLnBrk="1" hangingPunct="1"/>
            <a:r>
              <a:rPr lang="en-US" sz="3400" b="1">
                <a:solidFill>
                  <a:srgbClr val="A50021"/>
                </a:solidFill>
              </a:rPr>
              <a:t>	Nonessential amino acids</a:t>
            </a:r>
          </a:p>
          <a:p>
            <a:pPr eaLnBrk="1" hangingPunct="1"/>
            <a:r>
              <a:rPr lang="en-US" sz="3400" b="1">
                <a:solidFill>
                  <a:srgbClr val="A50021"/>
                </a:solidFill>
              </a:rPr>
              <a:t>	Fatty acids</a:t>
            </a:r>
          </a:p>
          <a:p>
            <a:pPr eaLnBrk="1" hangingPunct="1"/>
            <a:r>
              <a:rPr lang="en-US" sz="3400" b="1">
                <a:solidFill>
                  <a:srgbClr val="A50021"/>
                </a:solidFill>
              </a:rPr>
              <a:t>	Heme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My Documents\My Pictures\09_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17" t="3026" r="27406" b="17276"/>
          <a:stretch>
            <a:fillRect/>
          </a:stretch>
        </p:blipFill>
        <p:spPr bwMode="auto">
          <a:xfrm>
            <a:off x="5867400" y="228600"/>
            <a:ext cx="2819400" cy="636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3886200" cy="990600"/>
          </a:xfrm>
          <a:solidFill>
            <a:srgbClr val="FFFF00"/>
          </a:solidFill>
          <a:ln>
            <a:solidFill>
              <a:srgbClr val="CC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4000" b="1">
                <a:solidFill>
                  <a:srgbClr val="A50021"/>
                </a:solidFill>
                <a:latin typeface="Impact" charset="0"/>
                <a:cs typeface="Times New Roman" charset="0"/>
              </a:rPr>
              <a:t>Krebs Cycle</a:t>
            </a:r>
            <a:endParaRPr lang="en-US" sz="4000" b="1" baseline="30000">
              <a:solidFill>
                <a:srgbClr val="A50021"/>
              </a:solidFill>
              <a:latin typeface="Impact" charset="0"/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title"/>
          </p:nvPr>
        </p:nvSpPr>
        <p:spPr>
          <a:xfrm>
            <a:off x="1371600" y="228600"/>
            <a:ext cx="6781800" cy="1066800"/>
          </a:xfrm>
          <a:solidFill>
            <a:srgbClr val="FFFFCC"/>
          </a:solidFill>
          <a:ln>
            <a:solidFill>
              <a:srgbClr val="CC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4000" b="1">
                <a:solidFill>
                  <a:srgbClr val="A50021"/>
                </a:solidFill>
                <a:latin typeface="Impact" charset="0"/>
                <a:cs typeface="Times New Roman" charset="0"/>
              </a:rPr>
              <a:t>Krebs Cycle Reactions (1)</a:t>
            </a:r>
            <a:endParaRPr lang="en-US" sz="4000" b="1" baseline="30000">
              <a:solidFill>
                <a:srgbClr val="A50021"/>
              </a:solidFill>
              <a:latin typeface="Impact" charset="0"/>
              <a:cs typeface="Times New Roman" charset="0"/>
            </a:endParaRPr>
          </a:p>
        </p:txBody>
      </p:sp>
      <p:pic>
        <p:nvPicPr>
          <p:cNvPr id="9219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447800"/>
            <a:ext cx="3429000" cy="515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title"/>
          </p:nvPr>
        </p:nvSpPr>
        <p:spPr>
          <a:xfrm>
            <a:off x="1295400" y="228600"/>
            <a:ext cx="6781800" cy="838200"/>
          </a:xfrm>
          <a:solidFill>
            <a:srgbClr val="FFFFCC"/>
          </a:solidFill>
          <a:ln>
            <a:solidFill>
              <a:srgbClr val="CC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4000" b="1">
                <a:solidFill>
                  <a:srgbClr val="A50021"/>
                </a:solidFill>
                <a:latin typeface="Impact" charset="0"/>
                <a:cs typeface="Times New Roman" charset="0"/>
              </a:rPr>
              <a:t>Krebs Cycle Reactions (2)</a:t>
            </a:r>
            <a:endParaRPr lang="en-US" sz="4000" b="1" baseline="30000">
              <a:solidFill>
                <a:srgbClr val="A50021"/>
              </a:solidFill>
              <a:latin typeface="Impact" charset="0"/>
              <a:cs typeface="Times New Roman" charset="0"/>
            </a:endParaRPr>
          </a:p>
        </p:txBody>
      </p:sp>
      <p:sp>
        <p:nvSpPr>
          <p:cNvPr id="10243" name="Rectangle 8"/>
          <p:cNvSpPr>
            <a:spLocks noChangeArrowheads="1"/>
          </p:cNvSpPr>
          <p:nvPr/>
        </p:nvSpPr>
        <p:spPr bwMode="auto">
          <a:xfrm>
            <a:off x="1143000" y="2667000"/>
            <a:ext cx="2590800" cy="1112838"/>
          </a:xfrm>
          <a:prstGeom prst="rect">
            <a:avLst/>
          </a:prstGeom>
          <a:solidFill>
            <a:srgbClr val="FFFFCC"/>
          </a:solidFill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 b="1">
                <a:solidFill>
                  <a:srgbClr val="A50021"/>
                </a:solidFill>
                <a:latin typeface="Impact" charset="0"/>
              </a:rPr>
              <a:t>Succinate </a:t>
            </a:r>
            <a:r>
              <a:rPr lang="en-US" sz="3600" b="1">
                <a:solidFill>
                  <a:srgbClr val="A50021"/>
                </a:solidFill>
                <a:latin typeface="Impact" charset="0"/>
              </a:rPr>
              <a:t>Thiokinase</a:t>
            </a:r>
            <a:endParaRPr lang="en-US" sz="3600" b="1" baseline="30000">
              <a:solidFill>
                <a:srgbClr val="A50021"/>
              </a:solidFill>
              <a:latin typeface="Impact" charset="0"/>
            </a:endParaRPr>
          </a:p>
        </p:txBody>
      </p:sp>
      <p:sp>
        <p:nvSpPr>
          <p:cNvPr id="10244" name="Text Box 9"/>
          <p:cNvSpPr txBox="1">
            <a:spLocks noChangeArrowheads="1"/>
          </p:cNvSpPr>
          <p:nvPr/>
        </p:nvSpPr>
        <p:spPr bwMode="auto">
          <a:xfrm>
            <a:off x="1143000" y="3932238"/>
            <a:ext cx="2590800" cy="830262"/>
          </a:xfrm>
          <a:prstGeom prst="rect">
            <a:avLst/>
          </a:prstGeom>
          <a:solidFill>
            <a:srgbClr val="FFFFCC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 algn="ctr" eaLnBrk="1" hangingPunct="1"/>
            <a:r>
              <a:rPr lang="en-US" b="1">
                <a:solidFill>
                  <a:schemeClr val="accent2"/>
                </a:solidFill>
              </a:rPr>
              <a:t>Substrate-Level</a:t>
            </a:r>
          </a:p>
          <a:p>
            <a:pPr algn="ctr" eaLnBrk="1" hangingPunct="1"/>
            <a:r>
              <a:rPr lang="en-US" b="1">
                <a:solidFill>
                  <a:schemeClr val="accent2"/>
                </a:solidFill>
              </a:rPr>
              <a:t>Phosphorylation</a:t>
            </a:r>
          </a:p>
        </p:txBody>
      </p:sp>
      <p:pic>
        <p:nvPicPr>
          <p:cNvPr id="10245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295400"/>
            <a:ext cx="31242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ight Arrow 6"/>
          <p:cNvSpPr/>
          <p:nvPr/>
        </p:nvSpPr>
        <p:spPr>
          <a:xfrm>
            <a:off x="3810000" y="3276600"/>
            <a:ext cx="533400" cy="304800"/>
          </a:xfrm>
          <a:prstGeom prst="rightArrow">
            <a:avLst/>
          </a:prstGeom>
          <a:solidFill>
            <a:srgbClr val="C000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1974</TotalTime>
  <Words>230</Words>
  <Application>Microsoft Macintosh PowerPoint</Application>
  <PresentationFormat>On-screen Show (4:3)</PresentationFormat>
  <Paragraphs>76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Times New Roman</vt:lpstr>
      <vt:lpstr>Arial</vt:lpstr>
      <vt:lpstr>Calibri</vt:lpstr>
      <vt:lpstr>Impact</vt:lpstr>
      <vt:lpstr>Helvetica</vt:lpstr>
      <vt:lpstr>Wingdings</vt:lpstr>
      <vt:lpstr>Default Design</vt:lpstr>
      <vt:lpstr>PowerPoint Presentation</vt:lpstr>
      <vt:lpstr>Oxidative Decarboxylation and Krebs Cycle</vt:lpstr>
      <vt:lpstr>Fates of Pyruvate</vt:lpstr>
      <vt:lpstr>Oxidative Decarboxylation of Pyruvate</vt:lpstr>
      <vt:lpstr>PDH Complex: Covalent Regulation</vt:lpstr>
      <vt:lpstr>Tricarboxylic Acid Cycle: Krebs Cycle</vt:lpstr>
      <vt:lpstr>Krebs Cycle</vt:lpstr>
      <vt:lpstr>Krebs Cycle Reactions (1)</vt:lpstr>
      <vt:lpstr>Krebs Cycle Reactions (2)</vt:lpstr>
      <vt:lpstr>Krebs Cycle Reactions (3)</vt:lpstr>
      <vt:lpstr>Krebs Cycle: Energy Yield</vt:lpstr>
      <vt:lpstr>Krebs Cycle: Energy Yield</vt:lpstr>
      <vt:lpstr>Net ATP Production by Complete Glucose Oxidation</vt:lpstr>
      <vt:lpstr>Take Home Message</vt:lpstr>
      <vt:lpstr>Thank you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Reem</dc:creator>
  <cp:lastModifiedBy>User</cp:lastModifiedBy>
  <cp:revision>40</cp:revision>
  <dcterms:created xsi:type="dcterms:W3CDTF">1601-01-01T00:00:00Z</dcterms:created>
  <dcterms:modified xsi:type="dcterms:W3CDTF">2011-10-22T10:23:47Z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ublishingExpirationDate">
    <vt:lpwstr/>
  </property>
  <property fmtid="{D5CDD505-2E9C-101B-9397-08002B2CF9AE}" pid="3" name="PublishingStartDate">
    <vt:lpwstr/>
  </property>
</Properties>
</file>