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23" r:id="rId4"/>
    <p:sldId id="410" r:id="rId5"/>
    <p:sldId id="411" r:id="rId6"/>
    <p:sldId id="412" r:id="rId7"/>
    <p:sldId id="413" r:id="rId8"/>
    <p:sldId id="414" r:id="rId9"/>
    <p:sldId id="415" r:id="rId10"/>
    <p:sldId id="424" r:id="rId11"/>
    <p:sldId id="425" r:id="rId12"/>
    <p:sldId id="417" r:id="rId13"/>
    <p:sldId id="418" r:id="rId14"/>
    <p:sldId id="419" r:id="rId15"/>
    <p:sldId id="420" r:id="rId16"/>
    <p:sldId id="421" r:id="rId17"/>
    <p:sldId id="42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800080"/>
    <a:srgbClr val="A50021"/>
    <a:srgbClr val="CC0066"/>
    <a:srgbClr val="CC0000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9" d="100"/>
          <a:sy n="39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D22D-895B-48A7-81F3-34C31327A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F75D-D147-4F7A-8004-E7914544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34AA-E18D-4814-B67F-7777D5D9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15A7-60E1-4159-8080-DFFC45A21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B9AA-A8AC-4C19-8F0F-2DE94D32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4FE8-6EAA-46E8-BA78-314CCE0AC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5AC8-244D-4A62-93BA-13D2E4C65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39C6-1ABB-4C96-8B84-352DD240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D6F8-9C8A-4E17-B378-521CE9CF5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1865C-BDCE-47BF-95B6-28E52D2A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C11C3-F17B-4322-A6E2-7629D9EF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FD5E8F-9EA5-49FE-BEF1-1FABB8AED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04800" y="5029200"/>
            <a:ext cx="2667000" cy="1200329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6666"/>
                </a:solidFill>
              </a:rPr>
              <a:t>Transport of </a:t>
            </a:r>
            <a:r>
              <a:rPr lang="en-US" b="1" dirty="0" smtClean="0">
                <a:solidFill>
                  <a:srgbClr val="006666"/>
                </a:solidFill>
              </a:rPr>
              <a:t>OAA</a:t>
            </a:r>
          </a:p>
          <a:p>
            <a:r>
              <a:rPr lang="en-US" b="1" dirty="0" smtClean="0">
                <a:solidFill>
                  <a:srgbClr val="006666"/>
                </a:solidFill>
              </a:rPr>
              <a:t>&amp; </a:t>
            </a:r>
            <a:r>
              <a:rPr lang="en-US" b="1" dirty="0" err="1" smtClean="0">
                <a:solidFill>
                  <a:srgbClr val="006666"/>
                </a:solidFill>
              </a:rPr>
              <a:t>decarboxylation</a:t>
            </a:r>
            <a:r>
              <a:rPr lang="en-US" b="1" dirty="0" smtClean="0">
                <a:solidFill>
                  <a:srgbClr val="006666"/>
                </a:solidFill>
              </a:rPr>
              <a:t> </a:t>
            </a:r>
            <a:r>
              <a:rPr lang="en-US" b="1" dirty="0" smtClean="0">
                <a:solidFill>
                  <a:srgbClr val="006666"/>
                </a:solidFill>
              </a:rPr>
              <a:t> </a:t>
            </a:r>
            <a:r>
              <a:rPr lang="en-US" b="1" dirty="0" smtClean="0">
                <a:solidFill>
                  <a:srgbClr val="006666"/>
                </a:solidFill>
              </a:rPr>
              <a:t>into PEP</a:t>
            </a:r>
            <a:endParaRPr lang="en-US" b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My Documents\My Pictures\10_003.jpg"/>
          <p:cNvPicPr>
            <a:picLocks noChangeAspect="1" noChangeArrowheads="1"/>
          </p:cNvPicPr>
          <p:nvPr/>
        </p:nvPicPr>
        <p:blipFill>
          <a:blip r:embed="rId2" cstate="print"/>
          <a:srcRect l="5044" t="4954" r="5170" b="21713"/>
          <a:stretch>
            <a:fillRect/>
          </a:stretch>
        </p:blipFill>
        <p:spPr bwMode="auto">
          <a:xfrm>
            <a:off x="1371600" y="13716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A50021"/>
                </a:solidFill>
                <a:latin typeface="Impact" pitchFamily="42" charset="0"/>
              </a:rPr>
              <a:t>Pruvate Carboxylase and PEP-CK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609600" y="6338888"/>
            <a:ext cx="7977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Pyruvate carboxylase + PEP-CK</a:t>
            </a:r>
            <a:r>
              <a:rPr lang="en-US" sz="2800" b="1">
                <a:solidFill>
                  <a:schemeClr val="accent2"/>
                </a:solidFill>
              </a:rPr>
              <a:t> = Pyruvate kinase</a:t>
            </a:r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 flipH="1">
            <a:off x="5715000" y="6275388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My Documents\My Pictures\10_003.jpg"/>
          <p:cNvPicPr>
            <a:picLocks noChangeAspect="1" noChangeArrowheads="1"/>
          </p:cNvPicPr>
          <p:nvPr/>
        </p:nvPicPr>
        <p:blipFill>
          <a:blip r:embed="rId2" cstate="print"/>
          <a:srcRect l="5044" t="4954" r="5170" b="21713"/>
          <a:stretch>
            <a:fillRect/>
          </a:stretch>
        </p:blipFill>
        <p:spPr bwMode="auto">
          <a:xfrm>
            <a:off x="1524000" y="1219200"/>
            <a:ext cx="5714999" cy="423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Regulation of </a:t>
            </a:r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Pruvate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Carboxylase</a:t>
            </a:r>
            <a:endParaRPr lang="en-US" sz="4000" b="1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0" y="54864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Fasting  ↑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lipolysis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in adipose tissue   ↑ FFA to liver  FA oxidation   ↑Acetyl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CoA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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allosteric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activation of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pyruvate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carboxylase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to increase the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Gluconeogensis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rate</a:t>
            </a:r>
            <a:endParaRPr lang="en-US" b="1" dirty="0">
              <a:solidFill>
                <a:schemeClr val="accent2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8" descr="C:\My Documents\My Pictures\10_004.jpg"/>
          <p:cNvPicPr>
            <a:picLocks noChangeAspect="1" noChangeArrowheads="1"/>
          </p:cNvPicPr>
          <p:nvPr/>
        </p:nvPicPr>
        <p:blipFill>
          <a:blip r:embed="rId2" cstate="print"/>
          <a:srcRect l="4862" t="4598" r="5946" b="27586"/>
          <a:stretch>
            <a:fillRect/>
          </a:stretch>
        </p:blipFill>
        <p:spPr bwMode="auto">
          <a:xfrm>
            <a:off x="2286000" y="1524000"/>
            <a:ext cx="457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15200" cy="1066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Fructose 1,6-Bisphosphatase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1676400" y="6110288"/>
            <a:ext cx="5862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Fructose 1,6-bisphosphatase</a:t>
            </a:r>
            <a:r>
              <a:rPr lang="en-US" sz="2800" b="1">
                <a:solidFill>
                  <a:schemeClr val="accent2"/>
                </a:solidFill>
              </a:rPr>
              <a:t> = PFK-1</a:t>
            </a:r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 flipH="1">
            <a:off x="6075363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y Documents\My Pictures\10_006.jpg"/>
          <p:cNvPicPr>
            <a:picLocks noChangeAspect="1" noChangeArrowheads="1"/>
          </p:cNvPicPr>
          <p:nvPr/>
        </p:nvPicPr>
        <p:blipFill>
          <a:blip r:embed="rId2" cstate="print"/>
          <a:srcRect l="13241" t="3922" r="14124" b="22876"/>
          <a:stretch>
            <a:fillRect/>
          </a:stretch>
        </p:blipFill>
        <p:spPr bwMode="auto">
          <a:xfrm>
            <a:off x="1905000" y="1600200"/>
            <a:ext cx="5486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Glucose 6-Phosphatase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676400" y="6042025"/>
            <a:ext cx="5910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Glucose 6-phosphatase</a:t>
            </a:r>
            <a:r>
              <a:rPr lang="en-US" sz="2800" b="1">
                <a:solidFill>
                  <a:schemeClr val="accent2"/>
                </a:solidFill>
              </a:rPr>
              <a:t> = Glucokinase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5272088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C:\My Documents\My Pictures\10_007.jpg"/>
          <p:cNvPicPr>
            <a:picLocks noChangeAspect="1" noChangeArrowheads="1"/>
          </p:cNvPicPr>
          <p:nvPr/>
        </p:nvPicPr>
        <p:blipFill>
          <a:blip r:embed="rId2" cstate="print"/>
          <a:srcRect l="22222" t="2144" r="23232" b="20177"/>
          <a:stretch>
            <a:fillRect/>
          </a:stretch>
        </p:blipFill>
        <p:spPr bwMode="auto">
          <a:xfrm>
            <a:off x="4724400" y="609600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117230" y="609600"/>
            <a:ext cx="4572000" cy="1905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Gluconeogensis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:</a:t>
            </a:r>
            <a:b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Energ</a:t>
            </a:r>
            <a:r>
              <a:rPr lang="en-US" sz="4000" u="sng" dirty="0" smtClean="0">
                <a:solidFill>
                  <a:srgbClr val="A50021"/>
                </a:solidFill>
                <a:latin typeface="Impact" pitchFamily="42" charset="0"/>
              </a:rPr>
              <a:t>y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Consumed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1066800" y="2819400"/>
            <a:ext cx="29114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Six High-Energy </a:t>
            </a:r>
          </a:p>
          <a:p>
            <a:r>
              <a:rPr lang="en-US" sz="2800" b="1">
                <a:solidFill>
                  <a:schemeClr val="accent2"/>
                </a:solidFill>
              </a:rPr>
              <a:t>Phosphate Bonds</a:t>
            </a:r>
          </a:p>
          <a:p>
            <a:r>
              <a:rPr lang="en-US" sz="2800" b="1">
                <a:solidFill>
                  <a:schemeClr val="accent2"/>
                </a:solidFill>
              </a:rPr>
              <a:t>From Pyruvate to</a:t>
            </a:r>
          </a:p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7716838" y="3565525"/>
            <a:ext cx="88423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ATP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7716838" y="3138488"/>
            <a:ext cx="898525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Regulation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" y="1447800"/>
            <a:ext cx="821724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 Reciprocal control 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	</a:t>
            </a:r>
            <a:r>
              <a:rPr lang="en-US" sz="2800" b="1" dirty="0">
                <a:solidFill>
                  <a:srgbClr val="A50021"/>
                </a:solidFill>
              </a:rPr>
              <a:t>Gluconeogenesis &amp; </a:t>
            </a:r>
            <a:r>
              <a:rPr lang="en-US" sz="2800" b="1" dirty="0" err="1">
                <a:solidFill>
                  <a:srgbClr val="A50021"/>
                </a:solidFill>
              </a:rPr>
              <a:t>Glycolysis</a:t>
            </a:r>
            <a:endParaRPr lang="en-US" sz="28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 Allosteric:</a:t>
            </a: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↑</a:t>
            </a:r>
            <a:r>
              <a:rPr lang="en-US" sz="2800" b="1" dirty="0" smtClean="0">
                <a:solidFill>
                  <a:srgbClr val="A50021"/>
                </a:solidFill>
              </a:rPr>
              <a:t>Acetyl </a:t>
            </a:r>
            <a:r>
              <a:rPr lang="en-US" sz="2800" b="1" dirty="0" err="1">
                <a:solidFill>
                  <a:srgbClr val="A50021"/>
                </a:solidFill>
              </a:rPr>
              <a:t>CoA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sym typeface="Wingdings" pitchFamily="2" charset="2"/>
              </a:rPr>
              <a:t> stimulates </a:t>
            </a:r>
            <a:r>
              <a:rPr lang="en-US" sz="2000" b="1" dirty="0" err="1" smtClean="0">
                <a:solidFill>
                  <a:schemeClr val="accent2"/>
                </a:solidFill>
              </a:rPr>
              <a:t>Pyruvate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carboxylase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↓ </a:t>
            </a:r>
            <a:r>
              <a:rPr lang="en-US" sz="2800" b="1" dirty="0" smtClean="0">
                <a:solidFill>
                  <a:srgbClr val="A50021"/>
                </a:solidFill>
              </a:rPr>
              <a:t>AMP </a:t>
            </a:r>
            <a:r>
              <a:rPr lang="en-US" sz="2800" b="1" dirty="0">
                <a:solidFill>
                  <a:srgbClr val="A50021"/>
                </a:solidFill>
              </a:rPr>
              <a:t>or </a:t>
            </a:r>
            <a:r>
              <a:rPr lang="en-US" sz="2800" b="1" dirty="0" smtClean="0">
                <a:solidFill>
                  <a:schemeClr val="accent2"/>
                </a:solidFill>
              </a:rPr>
              <a:t>↑ </a:t>
            </a:r>
            <a:r>
              <a:rPr lang="en-US" sz="2800" b="1" dirty="0" smtClean="0">
                <a:solidFill>
                  <a:srgbClr val="A50021"/>
                </a:solidFill>
              </a:rPr>
              <a:t>ATP</a:t>
            </a:r>
          </a:p>
          <a:p>
            <a:pPr>
              <a:buClr>
                <a:srgbClr val="A50021"/>
              </a:buClr>
            </a:pPr>
            <a:r>
              <a:rPr lang="en-US" sz="1600" b="1" dirty="0" smtClean="0">
                <a:solidFill>
                  <a:srgbClr val="A50021"/>
                </a:solidFill>
              </a:rPr>
              <a:t>     </a:t>
            </a:r>
            <a:r>
              <a:rPr lang="en-US" sz="1600" i="1" dirty="0" smtClean="0">
                <a:solidFill>
                  <a:srgbClr val="A50021"/>
                </a:solidFill>
              </a:rPr>
              <a:t>(i.e. energy-rich state in cells)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2800" b="1" dirty="0" smtClean="0">
                <a:solidFill>
                  <a:srgbClr val="A50021"/>
                </a:solidFill>
              </a:rPr>
              <a:t>   </a:t>
            </a:r>
            <a:r>
              <a:rPr lang="en-US" sz="2800" b="1" dirty="0" smtClean="0">
                <a:solidFill>
                  <a:schemeClr val="accent2"/>
                </a:solidFill>
              </a:rPr>
              <a:t>↓ </a:t>
            </a:r>
            <a:r>
              <a:rPr lang="en-US" sz="2800" b="1" dirty="0" smtClean="0">
                <a:solidFill>
                  <a:srgbClr val="A50021"/>
                </a:solidFill>
              </a:rPr>
              <a:t>F 2,6-Bisphosphate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  ↑Glucagon (or ↓ I/G ratio): </a:t>
            </a:r>
            <a:r>
              <a:rPr lang="en-US" b="1" dirty="0" smtClean="0">
                <a:solidFill>
                  <a:schemeClr val="accent2"/>
                </a:solidFill>
              </a:rPr>
              <a:t>stimulates gluconeogenesis</a:t>
            </a:r>
            <a:endParaRPr lang="en-US" sz="2800" b="1" dirty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2800" b="1" dirty="0"/>
              <a:t>	</a:t>
            </a:r>
            <a:r>
              <a:rPr lang="en-US" sz="2000" b="1" dirty="0">
                <a:solidFill>
                  <a:srgbClr val="A50021"/>
                </a:solidFill>
              </a:rPr>
              <a:t>Allosteric </a:t>
            </a:r>
            <a:r>
              <a:rPr lang="en-US" sz="1800" b="1" dirty="0" smtClean="0">
                <a:solidFill>
                  <a:schemeClr val="accent2"/>
                </a:solidFill>
              </a:rPr>
              <a:t>(glucagon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1800" b="1" dirty="0" smtClean="0">
                <a:solidFill>
                  <a:schemeClr val="accent2"/>
                </a:solidFill>
              </a:rPr>
              <a:t>↓ </a:t>
            </a:r>
            <a:r>
              <a:rPr lang="en-US" sz="1800" b="1" dirty="0">
                <a:solidFill>
                  <a:schemeClr val="accent2"/>
                </a:solidFill>
              </a:rPr>
              <a:t>F 2,6-Bisphosphate)</a:t>
            </a:r>
          </a:p>
          <a:p>
            <a:pPr>
              <a:buClr>
                <a:srgbClr val="A50021"/>
              </a:buClr>
            </a:pPr>
            <a:r>
              <a:rPr lang="en-US" sz="2000" b="1" dirty="0">
                <a:solidFill>
                  <a:srgbClr val="A50021"/>
                </a:solidFill>
              </a:rPr>
              <a:t>	Induction </a:t>
            </a:r>
            <a:r>
              <a:rPr lang="en-US" sz="1800" b="1" dirty="0" smtClean="0">
                <a:solidFill>
                  <a:schemeClr val="accent2"/>
                </a:solidFill>
              </a:rPr>
              <a:t>(glucagon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 induction of </a:t>
            </a:r>
            <a:r>
              <a:rPr lang="en-US" sz="1800" b="1" dirty="0" smtClean="0">
                <a:solidFill>
                  <a:schemeClr val="accent2"/>
                </a:solidFill>
              </a:rPr>
              <a:t>PEP-CK gene)</a:t>
            </a:r>
            <a:r>
              <a:rPr lang="en-US" sz="2000" b="1" dirty="0"/>
              <a:t>	</a:t>
            </a:r>
          </a:p>
        </p:txBody>
      </p:sp>
      <p:sp>
        <p:nvSpPr>
          <p:cNvPr id="15369" name="AutoShape 10"/>
          <p:cNvSpPr>
            <a:spLocks/>
          </p:cNvSpPr>
          <p:nvPr/>
        </p:nvSpPr>
        <p:spPr bwMode="auto">
          <a:xfrm>
            <a:off x="3581400" y="3429000"/>
            <a:ext cx="228600" cy="9906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810000" y="3687096"/>
            <a:ext cx="4648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 Stimulate </a:t>
            </a:r>
            <a:r>
              <a:rPr lang="en-US" b="1" dirty="0" smtClean="0">
                <a:solidFill>
                  <a:schemeClr val="accent2"/>
                </a:solidFill>
              </a:rPr>
              <a:t>F </a:t>
            </a:r>
            <a:r>
              <a:rPr lang="en-US" b="1" dirty="0">
                <a:solidFill>
                  <a:schemeClr val="accent2"/>
                </a:solidFill>
              </a:rPr>
              <a:t>1,6-bisphosphatase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A50021"/>
                </a:solidFill>
                <a:latin typeface="Impact" pitchFamily="42" charset="0"/>
              </a:rPr>
              <a:t>Take Home Message</a:t>
            </a:r>
            <a:endParaRPr lang="en-US" sz="4000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76200" y="1371600"/>
            <a:ext cx="900772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6"/>
                </a:solidFill>
              </a:rPr>
              <a:t>Gluconeogenesis</a:t>
            </a:r>
            <a:r>
              <a:rPr lang="en-US" sz="3400" b="1" dirty="0" smtClean="0">
                <a:solidFill>
                  <a:schemeClr val="accent6"/>
                </a:solidFill>
              </a:rPr>
              <a:t>:</a:t>
            </a: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Synthesis </a:t>
            </a:r>
            <a:r>
              <a:rPr lang="en-US" sz="3400" b="1" dirty="0">
                <a:solidFill>
                  <a:srgbClr val="A50021"/>
                </a:solidFill>
              </a:rPr>
              <a:t>of glucose from </a:t>
            </a:r>
            <a:r>
              <a:rPr lang="en-US" sz="3400" b="1" dirty="0" err="1" smtClean="0">
                <a:solidFill>
                  <a:srgbClr val="A50021"/>
                </a:solidFill>
              </a:rPr>
              <a:t>noncarbohydrates</a:t>
            </a:r>
            <a:endParaRPr lang="en-US" sz="3400" b="1" dirty="0">
              <a:solidFill>
                <a:srgbClr val="A50021"/>
              </a:solidFill>
            </a:endParaRP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Anabolic</a:t>
            </a: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Energy-consuming</a:t>
            </a:r>
            <a:endParaRPr lang="en-US" sz="3400" b="1" dirty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  <a:buClr>
                <a:srgbClr val="A50021"/>
              </a:buClr>
              <a:buFont typeface="Arial" pitchFamily="34" charset="0"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4 Unique enzymes are required for </a:t>
            </a:r>
          </a:p>
          <a:p>
            <a:pPr marL="228600">
              <a:spcAft>
                <a:spcPts val="0"/>
              </a:spcAft>
              <a:buClr>
                <a:srgbClr val="A50021"/>
              </a:buClr>
              <a:tabLst>
                <a:tab pos="228600" algn="l"/>
              </a:tabLst>
              <a:defRPr/>
            </a:pPr>
            <a:r>
              <a:rPr lang="en-US" sz="3400" b="1" dirty="0">
                <a:solidFill>
                  <a:schemeClr val="accent2"/>
                </a:solidFill>
              </a:rPr>
              <a:t>reversal of the 3</a:t>
            </a:r>
            <a:r>
              <a:rPr lang="en-US" sz="3600" b="1" dirty="0">
                <a:solidFill>
                  <a:schemeClr val="accent2"/>
                </a:solidFill>
              </a:rPr>
              <a:t> irreversible reactions </a:t>
            </a:r>
            <a:endParaRPr lang="en-US" sz="3400" b="1" dirty="0">
              <a:solidFill>
                <a:schemeClr val="accent2"/>
              </a:solidFill>
            </a:endParaRPr>
          </a:p>
          <a:p>
            <a:pPr marL="288925" indent="-60325"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>
                <a:solidFill>
                  <a:schemeClr val="accent2"/>
                </a:solidFill>
              </a:rPr>
              <a:t>of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Both gluconeogenesis &amp;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r>
              <a:rPr lang="en-US" sz="3400" b="1" dirty="0">
                <a:solidFill>
                  <a:schemeClr val="accent2"/>
                </a:solidFill>
              </a:rPr>
              <a:t> are</a:t>
            </a:r>
          </a:p>
          <a:p>
            <a:pPr marL="228600"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chemeClr val="accent2"/>
                </a:solidFill>
              </a:rPr>
              <a:t>reciprocally-regulated</a:t>
            </a:r>
            <a:endParaRPr lang="en-US" sz="3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2192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Glucose Metabolism:  Gluconeogenesis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3025914"/>
            <a:ext cx="855663" cy="7810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593782" y="4168914"/>
            <a:ext cx="4275529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i="1" dirty="0" err="1" smtClean="0">
                <a:solidFill>
                  <a:srgbClr val="990000"/>
                </a:solidFill>
                <a:latin typeface="Impact" pitchFamily="42" charset="0"/>
              </a:rPr>
              <a:t>Reem</a:t>
            </a:r>
            <a:r>
              <a:rPr lang="en-US" sz="3200" i="1" dirty="0" smtClean="0">
                <a:solidFill>
                  <a:srgbClr val="990000"/>
                </a:solidFill>
                <a:latin typeface="Impact" pitchFamily="42" charset="0"/>
              </a:rPr>
              <a:t> M. </a:t>
            </a:r>
            <a:r>
              <a:rPr lang="en-US" sz="3200" i="1" dirty="0" err="1" smtClean="0">
                <a:solidFill>
                  <a:srgbClr val="990000"/>
                </a:solidFill>
                <a:latin typeface="Impact" pitchFamily="42" charset="0"/>
              </a:rPr>
              <a:t>Sallam</a:t>
            </a:r>
            <a:r>
              <a:rPr lang="en-US" sz="3200" i="1" dirty="0" smtClean="0">
                <a:solidFill>
                  <a:srgbClr val="990000"/>
                </a:solidFill>
                <a:latin typeface="Impact" pitchFamily="42" charset="0"/>
              </a:rPr>
              <a:t>, MD, PhD</a:t>
            </a:r>
            <a:endParaRPr lang="en-US" sz="3200" i="1" dirty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960" y="49514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Assistant Prof. &amp; Consultant, Medical Biochemistry </a:t>
            </a:r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Unit,</a:t>
            </a:r>
            <a:endParaRPr lang="en-US" sz="2800" b="1" dirty="0">
              <a:solidFill>
                <a:schemeClr val="accent2"/>
              </a:solidFill>
              <a:latin typeface="Gill Sans MT Condensed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Pathology Dept., College </a:t>
            </a:r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of Medicine, KSU</a:t>
            </a:r>
          </a:p>
          <a:p>
            <a:pPr algn="ctr"/>
            <a:r>
              <a:rPr lang="en-US" sz="2800" b="1" dirty="0" smtClean="0">
                <a:solidFill>
                  <a:srgbClr val="990000"/>
                </a:solidFill>
                <a:latin typeface="Gill Sans MT Condensed" pitchFamily="34" charset="0"/>
              </a:rPr>
              <a:t>sallam@ksu.edu.sa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2971800" cy="9144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990000"/>
                </a:solidFill>
                <a:latin typeface="Impact" pitchFamily="42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77747"/>
            <a:ext cx="8458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838" lvl="0" indent="-350838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The </a:t>
            </a:r>
            <a:r>
              <a:rPr lang="en-US" sz="3200" b="1" dirty="0">
                <a:solidFill>
                  <a:schemeClr val="accent6"/>
                </a:solidFill>
              </a:rPr>
              <a:t>importance of gluconeogenesis as an important pathway for glucose production</a:t>
            </a: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main reactions of </a:t>
            </a:r>
            <a:r>
              <a:rPr lang="en-US" sz="3200" b="1" dirty="0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rate-limiting enzymes of </a:t>
            </a:r>
            <a:r>
              <a:rPr lang="en-US" sz="3200" b="1" dirty="0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396875" lvl="0" indent="-396875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accent6"/>
                </a:solidFill>
              </a:rPr>
              <a:t>Gluconeogensis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>
                <a:solidFill>
                  <a:schemeClr val="accent6"/>
                </a:solidFill>
              </a:rPr>
              <a:t>is an </a:t>
            </a:r>
            <a:r>
              <a:rPr lang="en-US" sz="3200" b="1" dirty="0" smtClean="0">
                <a:solidFill>
                  <a:schemeClr val="accent6"/>
                </a:solidFill>
              </a:rPr>
              <a:t>energy-consuming, </a:t>
            </a:r>
            <a:r>
              <a:rPr lang="en-US" sz="3200" b="1" dirty="0">
                <a:solidFill>
                  <a:schemeClr val="accent6"/>
                </a:solidFill>
              </a:rPr>
              <a:t>anabolic pathway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457200"/>
            <a:ext cx="7315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An Overview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1954213"/>
            <a:ext cx="7234238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Liver (mainly) and Kidneys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Both mitochondria and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>
                <a:solidFill>
                  <a:schemeClr val="accent2"/>
                </a:solidFill>
              </a:rPr>
              <a:t> 	Exception: </a:t>
            </a:r>
            <a:r>
              <a:rPr lang="en-US" sz="3400" b="1">
                <a:solidFill>
                  <a:srgbClr val="A50021"/>
                </a:solidFill>
              </a:rPr>
              <a:t>Glycerol, only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Gluconeogenic substrates:</a:t>
            </a:r>
          </a:p>
          <a:p>
            <a:r>
              <a:rPr lang="en-US" sz="3400" b="1"/>
              <a:t>	</a:t>
            </a:r>
            <a:r>
              <a:rPr lang="en-US" sz="3400" b="1">
                <a:solidFill>
                  <a:srgbClr val="A50021"/>
                </a:solidFill>
              </a:rPr>
              <a:t>Glycerol</a:t>
            </a:r>
          </a:p>
          <a:p>
            <a:r>
              <a:rPr lang="en-US" sz="3400" b="1">
                <a:solidFill>
                  <a:srgbClr val="A50021"/>
                </a:solidFill>
              </a:rPr>
              <a:t>	Lactate and Pyruvate</a:t>
            </a:r>
          </a:p>
          <a:p>
            <a:r>
              <a:rPr lang="en-US" sz="3400" b="1">
                <a:solidFill>
                  <a:srgbClr val="A50021"/>
                </a:solidFill>
              </a:rPr>
              <a:t>	Glucogenic 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228600" y="5105400"/>
            <a:ext cx="2667000" cy="1200329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6666"/>
                </a:solidFill>
              </a:rPr>
              <a:t>Transport of </a:t>
            </a:r>
            <a:r>
              <a:rPr lang="en-US" b="1" dirty="0" smtClean="0">
                <a:solidFill>
                  <a:srgbClr val="006666"/>
                </a:solidFill>
              </a:rPr>
              <a:t>OAA</a:t>
            </a:r>
          </a:p>
          <a:p>
            <a:r>
              <a:rPr lang="en-US" b="1" dirty="0" smtClean="0">
                <a:solidFill>
                  <a:srgbClr val="006666"/>
                </a:solidFill>
              </a:rPr>
              <a:t>&amp; </a:t>
            </a:r>
            <a:r>
              <a:rPr lang="en-US" b="1" dirty="0" err="1" smtClean="0">
                <a:solidFill>
                  <a:srgbClr val="006666"/>
                </a:solidFill>
              </a:rPr>
              <a:t>decarboxylation</a:t>
            </a:r>
            <a:r>
              <a:rPr lang="en-US" b="1" dirty="0" smtClean="0">
                <a:solidFill>
                  <a:srgbClr val="006666"/>
                </a:solidFill>
              </a:rPr>
              <a:t> </a:t>
            </a:r>
            <a:r>
              <a:rPr lang="en-US" b="1" dirty="0" smtClean="0">
                <a:solidFill>
                  <a:srgbClr val="006666"/>
                </a:solidFill>
              </a:rPr>
              <a:t> </a:t>
            </a:r>
            <a:r>
              <a:rPr lang="en-US" b="1" dirty="0" smtClean="0">
                <a:solidFill>
                  <a:srgbClr val="006666"/>
                </a:solidFill>
              </a:rPr>
              <a:t>into PEP</a:t>
            </a:r>
            <a:endParaRPr lang="en-US" b="1" dirty="0">
              <a:solidFill>
                <a:srgbClr val="006666"/>
              </a:solidFill>
            </a:endParaRP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1524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Substrates: Glycerol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1219200" y="2403475"/>
            <a:ext cx="157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Glycerol </a:t>
            </a:r>
          </a:p>
        </p:txBody>
      </p:sp>
      <p:sp>
        <p:nvSpPr>
          <p:cNvPr id="6148" name="Line 19"/>
          <p:cNvSpPr>
            <a:spLocks noChangeShapeType="1"/>
          </p:cNvSpPr>
          <p:nvPr/>
        </p:nvSpPr>
        <p:spPr bwMode="auto">
          <a:xfrm>
            <a:off x="2944813" y="2676525"/>
            <a:ext cx="1600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>
            <a:off x="4732338" y="2403475"/>
            <a:ext cx="3433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Glycerol 3-phosphate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3124200" y="2133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*</a:t>
            </a:r>
            <a:r>
              <a:rPr lang="en-US" sz="2800" b="1" dirty="0">
                <a:solidFill>
                  <a:schemeClr val="accent2"/>
                </a:solidFill>
              </a:rPr>
              <a:t>GK</a:t>
            </a:r>
          </a:p>
        </p:txBody>
      </p:sp>
      <p:sp>
        <p:nvSpPr>
          <p:cNvPr id="6151" name="Line 22"/>
          <p:cNvSpPr>
            <a:spLocks noChangeShapeType="1"/>
          </p:cNvSpPr>
          <p:nvPr/>
        </p:nvSpPr>
        <p:spPr bwMode="auto">
          <a:xfrm>
            <a:off x="6373813" y="3200400"/>
            <a:ext cx="0" cy="2057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4084638" y="5334000"/>
            <a:ext cx="460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Dihydroxyacetone phosphate</a:t>
            </a:r>
          </a:p>
        </p:txBody>
      </p:sp>
      <p:sp>
        <p:nvSpPr>
          <p:cNvPr id="6153" name="Text Box 24"/>
          <p:cNvSpPr txBox="1">
            <a:spLocks noChangeArrowheads="1"/>
          </p:cNvSpPr>
          <p:nvPr/>
        </p:nvSpPr>
        <p:spPr bwMode="auto">
          <a:xfrm>
            <a:off x="3200400" y="3673475"/>
            <a:ext cx="3044825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Glycerol 3-phosphate </a:t>
            </a:r>
          </a:p>
          <a:p>
            <a:r>
              <a:rPr lang="en-US" b="1">
                <a:solidFill>
                  <a:schemeClr val="accent2"/>
                </a:solidFill>
              </a:rPr>
              <a:t>dehydrogenase</a:t>
            </a:r>
          </a:p>
        </p:txBody>
      </p:sp>
      <p:sp>
        <p:nvSpPr>
          <p:cNvPr id="6154" name="AutoShape 25"/>
          <p:cNvSpPr>
            <a:spLocks noChangeArrowheads="1"/>
          </p:cNvSpPr>
          <p:nvPr/>
        </p:nvSpPr>
        <p:spPr bwMode="auto">
          <a:xfrm>
            <a:off x="6394450" y="3581400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26"/>
          <p:cNvSpPr txBox="1">
            <a:spLocks noChangeArrowheads="1"/>
          </p:cNvSpPr>
          <p:nvPr/>
        </p:nvSpPr>
        <p:spPr bwMode="auto">
          <a:xfrm>
            <a:off x="6850063" y="3455988"/>
            <a:ext cx="1017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NAD+</a:t>
            </a:r>
          </a:p>
        </p:txBody>
      </p:sp>
      <p:sp>
        <p:nvSpPr>
          <p:cNvPr id="6156" name="Text Box 27"/>
          <p:cNvSpPr txBox="1">
            <a:spLocks noChangeArrowheads="1"/>
          </p:cNvSpPr>
          <p:nvPr/>
        </p:nvSpPr>
        <p:spPr bwMode="auto">
          <a:xfrm>
            <a:off x="6842125" y="42322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NADH</a:t>
            </a:r>
          </a:p>
        </p:txBody>
      </p:sp>
      <p:sp>
        <p:nvSpPr>
          <p:cNvPr id="6157" name="Line 28"/>
          <p:cNvSpPr>
            <a:spLocks noChangeShapeType="1"/>
          </p:cNvSpPr>
          <p:nvPr/>
        </p:nvSpPr>
        <p:spPr bwMode="auto">
          <a:xfrm flipH="1">
            <a:off x="3282950" y="5624513"/>
            <a:ext cx="6858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0"/>
          <p:cNvSpPr>
            <a:spLocks noChangeShapeType="1"/>
          </p:cNvSpPr>
          <p:nvPr/>
        </p:nvSpPr>
        <p:spPr bwMode="auto">
          <a:xfrm flipH="1">
            <a:off x="2368550" y="5624513"/>
            <a:ext cx="609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941388" y="5334000"/>
            <a:ext cx="138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6160" name="Text Box 32"/>
          <p:cNvSpPr txBox="1">
            <a:spLocks noChangeArrowheads="1"/>
          </p:cNvSpPr>
          <p:nvPr/>
        </p:nvSpPr>
        <p:spPr bwMode="auto">
          <a:xfrm>
            <a:off x="1279525" y="5934075"/>
            <a:ext cx="702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</a:rPr>
              <a:t>*GK: Glycerol kinase </a:t>
            </a:r>
            <a:r>
              <a:rPr lang="en-US" sz="2800" b="1">
                <a:solidFill>
                  <a:schemeClr val="accent2"/>
                </a:solidFill>
              </a:rPr>
              <a:t>only</a:t>
            </a:r>
            <a:r>
              <a:rPr lang="en-US" sz="2800" b="1">
                <a:solidFill>
                  <a:srgbClr val="A50021"/>
                </a:solidFill>
              </a:rPr>
              <a:t> in liver &amp; kidneys</a:t>
            </a:r>
          </a:p>
        </p:txBody>
      </p:sp>
      <p:sp>
        <p:nvSpPr>
          <p:cNvPr id="6161" name="AutoShape 33"/>
          <p:cNvSpPr>
            <a:spLocks noChangeArrowheads="1"/>
          </p:cNvSpPr>
          <p:nvPr/>
        </p:nvSpPr>
        <p:spPr bwMode="auto">
          <a:xfrm rot="16200000" flipH="1">
            <a:off x="3429000" y="2386013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34"/>
          <p:cNvSpPr txBox="1">
            <a:spLocks noChangeArrowheads="1"/>
          </p:cNvSpPr>
          <p:nvPr/>
        </p:nvSpPr>
        <p:spPr bwMode="auto">
          <a:xfrm>
            <a:off x="2819400" y="30892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ATP</a:t>
            </a:r>
          </a:p>
        </p:txBody>
      </p:sp>
      <p:sp>
        <p:nvSpPr>
          <p:cNvPr id="6163" name="Text Box 35"/>
          <p:cNvSpPr txBox="1">
            <a:spLocks noChangeArrowheads="1"/>
          </p:cNvSpPr>
          <p:nvPr/>
        </p:nvSpPr>
        <p:spPr bwMode="auto">
          <a:xfrm>
            <a:off x="3581400" y="30892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ADP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05600" cy="1295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A50021"/>
                </a:solidFill>
                <a:latin typeface="Impact" pitchFamily="42" charset="0"/>
              </a:rPr>
              <a:t>Glucogenic Amino Acids</a:t>
            </a:r>
            <a:endParaRPr lang="en-US" sz="4000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76888" y="3240088"/>
            <a:ext cx="1814512" cy="585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5562600" y="2590800"/>
            <a:ext cx="2057400" cy="6858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114800" cy="1447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A50021"/>
                </a:solidFill>
                <a:latin typeface="Impact" pitchFamily="42" charset="0"/>
              </a:rPr>
              <a:t>Gluconeogenic </a:t>
            </a:r>
            <a:br>
              <a:rPr lang="en-US" sz="400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smtClean="0">
                <a:solidFill>
                  <a:srgbClr val="A50021"/>
                </a:solidFill>
                <a:latin typeface="Impact" pitchFamily="42" charset="0"/>
              </a:rPr>
              <a:t>Substrates</a:t>
            </a:r>
            <a:endParaRPr lang="en-US" sz="4000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76888" y="3225800"/>
            <a:ext cx="1814512" cy="584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33800" y="17176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Pyruvate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2133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289675" y="1263650"/>
            <a:ext cx="1420813" cy="5238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800080"/>
                </a:solidFill>
              </a:rPr>
              <a:t>Gly, Ala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flipH="1">
            <a:off x="5105400" y="1524000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5013325" y="547688"/>
            <a:ext cx="1328738" cy="519112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Lactate</a:t>
            </a:r>
          </a:p>
        </p:txBody>
      </p:sp>
      <p:sp>
        <p:nvSpPr>
          <p:cNvPr id="8208" name="AutoShape 17"/>
          <p:cNvSpPr>
            <a:spLocks noChangeArrowheads="1"/>
          </p:cNvSpPr>
          <p:nvPr/>
        </p:nvSpPr>
        <p:spPr bwMode="auto">
          <a:xfrm rot="6382722" flipV="1">
            <a:off x="4533900" y="1143000"/>
            <a:ext cx="762000" cy="533400"/>
          </a:xfrm>
          <a:prstGeom prst="notched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0"/>
          <p:cNvSpPr>
            <a:spLocks noChangeArrowheads="1"/>
          </p:cNvSpPr>
          <p:nvPr/>
        </p:nvSpPr>
        <p:spPr bwMode="auto">
          <a:xfrm>
            <a:off x="5532438" y="2590800"/>
            <a:ext cx="2057400" cy="6096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 descr="C:\My Documents\My Pictures\10_002.jpg"/>
          <p:cNvPicPr>
            <a:picLocks noChangeAspect="1" noChangeArrowheads="1"/>
          </p:cNvPicPr>
          <p:nvPr/>
        </p:nvPicPr>
        <p:blipFill>
          <a:blip r:embed="rId2" cstate="print"/>
          <a:srcRect l="13483" t="2857" r="10112" b="12858"/>
          <a:stretch>
            <a:fillRect/>
          </a:stretch>
        </p:blipFill>
        <p:spPr bwMode="auto">
          <a:xfrm>
            <a:off x="2057400" y="2209800"/>
            <a:ext cx="518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81000"/>
            <a:ext cx="8458200" cy="16002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Substrates: Lactate</a:t>
            </a:r>
            <a:b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(Cori Cycle)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305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Glucose Metabolism:  Gluconeogenesis</vt:lpstr>
      <vt:lpstr>Objectives</vt:lpstr>
      <vt:lpstr>Gluconeogenesis: An Overview</vt:lpstr>
      <vt:lpstr>Gluconeogenic Pathway</vt:lpstr>
      <vt:lpstr>Gluconeogenic Substrates: Glycerol</vt:lpstr>
      <vt:lpstr>Glucogenic Amino Acids</vt:lpstr>
      <vt:lpstr>Gluconeogenic  Substrates</vt:lpstr>
      <vt:lpstr>Gluconeogenic Substrates: Lactate (Cori Cycle)</vt:lpstr>
      <vt:lpstr>Gluconeogenic Pathway</vt:lpstr>
      <vt:lpstr>Pruvate Carboxylase and PEP-CK</vt:lpstr>
      <vt:lpstr>Regulation of Pruvate Carboxylase</vt:lpstr>
      <vt:lpstr>Fructose 1,6-Bisphosphatase</vt:lpstr>
      <vt:lpstr>Glucose 6-Phosphatase</vt:lpstr>
      <vt:lpstr>Gluconeogensis: Energy Consumed</vt:lpstr>
      <vt:lpstr>Gluconeogenesis: Regulation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DR-REEM</dc:creator>
  <cp:lastModifiedBy>Reem</cp:lastModifiedBy>
  <cp:revision>57</cp:revision>
  <dcterms:created xsi:type="dcterms:W3CDTF">1601-01-01T00:00:00Z</dcterms:created>
  <dcterms:modified xsi:type="dcterms:W3CDTF">2011-10-21T20:12:26Z</dcterms:modified>
</cp:coreProperties>
</file>