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  <p:sldMasterId id="2147483657" r:id="rId3"/>
    <p:sldMasterId id="2147483658" r:id="rId4"/>
  </p:sldMasterIdLst>
  <p:notesMasterIdLst>
    <p:notesMasterId r:id="rId45"/>
  </p:notesMasterIdLst>
  <p:handoutMasterIdLst>
    <p:handoutMasterId r:id="rId46"/>
  </p:handoutMasterIdLst>
  <p:sldIdLst>
    <p:sldId id="505" r:id="rId5"/>
    <p:sldId id="496" r:id="rId6"/>
    <p:sldId id="506" r:id="rId7"/>
    <p:sldId id="467" r:id="rId8"/>
    <p:sldId id="470" r:id="rId9"/>
    <p:sldId id="472" r:id="rId10"/>
    <p:sldId id="473" r:id="rId11"/>
    <p:sldId id="475" r:id="rId12"/>
    <p:sldId id="507" r:id="rId13"/>
    <p:sldId id="419" r:id="rId14"/>
    <p:sldId id="417" r:id="rId15"/>
    <p:sldId id="425" r:id="rId16"/>
    <p:sldId id="431" r:id="rId17"/>
    <p:sldId id="403" r:id="rId18"/>
    <p:sldId id="433" r:id="rId19"/>
    <p:sldId id="464" r:id="rId20"/>
    <p:sldId id="463" r:id="rId21"/>
    <p:sldId id="436" r:id="rId22"/>
    <p:sldId id="437" r:id="rId23"/>
    <p:sldId id="476" r:id="rId24"/>
    <p:sldId id="508" r:id="rId25"/>
    <p:sldId id="479" r:id="rId26"/>
    <p:sldId id="480" r:id="rId27"/>
    <p:sldId id="503" r:id="rId28"/>
    <p:sldId id="504" r:id="rId29"/>
    <p:sldId id="481" r:id="rId30"/>
    <p:sldId id="500" r:id="rId31"/>
    <p:sldId id="482" r:id="rId32"/>
    <p:sldId id="485" r:id="rId33"/>
    <p:sldId id="486" r:id="rId34"/>
    <p:sldId id="487" r:id="rId35"/>
    <p:sldId id="488" r:id="rId36"/>
    <p:sldId id="489" r:id="rId37"/>
    <p:sldId id="490" r:id="rId38"/>
    <p:sldId id="491" r:id="rId39"/>
    <p:sldId id="492" r:id="rId40"/>
    <p:sldId id="493" r:id="rId41"/>
    <p:sldId id="494" r:id="rId42"/>
    <p:sldId id="509" r:id="rId43"/>
    <p:sldId id="510" r:id="rId44"/>
  </p:sldIdLst>
  <p:sldSz cx="10287000" cy="6858000" type="35mm"/>
  <p:notesSz cx="9051925" cy="7077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FFFF00"/>
    <a:srgbClr val="FF3300"/>
    <a:srgbClr val="009999"/>
    <a:srgbClr val="009900"/>
    <a:srgbClr val="DC8300"/>
    <a:srgbClr val="FF99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7" autoAdjust="0"/>
    <p:restoredTop sz="94575" autoAdjust="0"/>
  </p:normalViewPr>
  <p:slideViewPr>
    <p:cSldViewPr>
      <p:cViewPr varScale="1">
        <p:scale>
          <a:sx n="126" d="100"/>
          <a:sy n="126" d="100"/>
        </p:scale>
        <p:origin x="-3104" y="-96"/>
      </p:cViewPr>
      <p:guideLst>
        <p:guide orient="horz" pos="2160"/>
        <p:guide pos="32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4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2271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1" tIns="46076" rIns="92151" bIns="4607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29213" y="0"/>
            <a:ext cx="392271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1" tIns="46076" rIns="92151" bIns="4607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23063"/>
            <a:ext cx="392271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1" tIns="46076" rIns="92151" bIns="4607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29213" y="6723063"/>
            <a:ext cx="392271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1" tIns="46076" rIns="92151" bIns="4607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B8566F2B-5EBD-D24E-8D28-73B52BD15B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15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2271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1" tIns="46076" rIns="92151" bIns="4607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29213" y="0"/>
            <a:ext cx="392271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1" tIns="46076" rIns="92151" bIns="4607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535238" y="530225"/>
            <a:ext cx="3981450" cy="2654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08088" y="3360738"/>
            <a:ext cx="663575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1" tIns="46076" rIns="92151" bIns="460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23063"/>
            <a:ext cx="392271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1" tIns="46076" rIns="92151" bIns="4607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29213" y="6723063"/>
            <a:ext cx="392271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1" tIns="46076" rIns="92151" bIns="4607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1B116C6E-17AB-4A47-9A85-057BC34633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91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fld id="{2DEBC0C5-5BFE-ED46-B64C-5E209273FA8E}" type="slidenum">
              <a:rPr lang="en-US" sz="1200">
                <a:latin typeface="Times New Roman" charset="0"/>
              </a:rPr>
              <a:pPr/>
              <a:t>17</a:t>
            </a:fld>
            <a:endParaRPr lang="en-US" sz="1200">
              <a:latin typeface="Times New Roman" charset="0"/>
            </a:endParaRPr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Palatino" pitchFamily="18" charset="0"/>
              <a:ea typeface="+mn-ea"/>
            </a:endParaRPr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defRPr/>
            </a:pPr>
            <a:endParaRPr kumimoji="1" lang="en-US">
              <a:latin typeface="Times New Roman" pitchFamily="18" charset="0"/>
              <a:ea typeface="+mn-ea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3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C7E50-C87F-144F-8BAA-B8C779E58A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3375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D724CD-D13D-904B-AA03-B430A1D4E6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8840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D2706-1E12-9246-B9AC-6E31D1D81F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006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33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53692456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9648736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8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160843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9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11817793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04577873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63018089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01168876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4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8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4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45826156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33A0B5-B911-F347-A522-64571A0973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2361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74773808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48486923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8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58656199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33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54868161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194593080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8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0770647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9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8211245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646911610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23970151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96608940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4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873D8B-F3E5-984D-AC2D-0605965326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7197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4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8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4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37558037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30001646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07820159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8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66345137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33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6AEE87-46BD-1045-BA5F-7A9236C5B98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2617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9FE4B-92F3-1144-8752-9A0F297E57B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29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8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3FC6D0-A1AF-6A4C-AB28-2372959D3EC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115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9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C2457-9359-C243-B6F7-8BB9E805BB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68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F69E7-AEC8-3949-955E-944FB1B6D3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8847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1E33FB-9FC4-D44B-8B1E-74BD7E7C1B9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34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7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9B183-5411-2647-8DCD-D7E0D1104A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304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C0A227-8175-1047-8CBC-C42D9ED2948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4854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4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8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4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AB57B-A961-0549-B548-285ABCCAC6E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6310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3ABCF-D156-C646-812B-57FD1FA7B20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6844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D3823-EA62-5348-ACB1-9A190AD0566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0359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A2FEF-D41E-CF40-9AE9-13726F58A70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03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A0C4D-49B2-CF41-89AB-E7EB402B82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4854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1E028-CE2B-A94A-B41D-4233B12D24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856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844B88-A153-2845-A6E9-40A180D77E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942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4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2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EAA8C-B17F-334A-802F-5F7FACC899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3682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B3ED2-6DA7-DE44-96E6-6B2ECE5645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3887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defRPr/>
            </a:pPr>
            <a:endParaRPr kumimoji="1" lang="en-US">
              <a:latin typeface="Times New Roman" pitchFamily="18" charset="0"/>
              <a:ea typeface="+mn-ea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2195B654-A135-6C4A-8D05-FBEF404461F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4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ransition xmlns:p14="http://schemas.microsoft.com/office/powerpoint/2010/main" spd="slow">
    <p:fade thruBlk="1"/>
  </p:transition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ea typeface="ＭＳ Ｐゴシック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ea typeface="ＭＳ Ｐゴシック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ea typeface="ＭＳ Ｐゴシック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16200000">
            <a:off x="-981075" y="4962525"/>
            <a:ext cx="2819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Arial" charset="0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ransition xmlns:p14="http://schemas.microsoft.com/office/powerpoint/2010/main" spd="slow">
    <p:fade thruBlk="1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16200000">
            <a:off x="-981075" y="4962525"/>
            <a:ext cx="2819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Arial" charset="0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ransition xmlns:p14="http://schemas.microsoft.com/office/powerpoint/2010/main" spd="slow">
    <p:fade thruBlk="1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4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fld id="{835A7532-7199-F544-8BCF-FF88F6FE3A30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100" y="2133600"/>
            <a:ext cx="7086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</a:rPr>
              <a:t>Molecular Biology - I</a:t>
            </a:r>
            <a:endParaRPr lang="en-US" sz="6600" dirty="0" smtClean="0">
              <a:ea typeface="+mj-ea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171825" y="4191000"/>
            <a:ext cx="6858000" cy="1828800"/>
          </a:xfrm>
        </p:spPr>
        <p:txBody>
          <a:bodyPr/>
          <a:lstStyle/>
          <a:p>
            <a:pPr algn="r" eaLnBrk="1" hangingPunct="1">
              <a:buFont typeface="Wingdings" charset="0"/>
              <a:buNone/>
            </a:pPr>
            <a:r>
              <a:rPr lang="en-US">
                <a:latin typeface="Arial" charset="0"/>
              </a:rPr>
              <a:t>Dr. Sumbul Fatma</a:t>
            </a:r>
          </a:p>
          <a:p>
            <a:pPr algn="r" eaLnBrk="1" hangingPunct="1">
              <a:buFont typeface="Wingdings" charset="0"/>
              <a:buNone/>
            </a:pPr>
            <a:r>
              <a:rPr lang="en-US">
                <a:latin typeface="Arial" charset="0"/>
              </a:rPr>
              <a:t>Clinical Chemistry Unit</a:t>
            </a:r>
          </a:p>
          <a:p>
            <a:pPr algn="r" eaLnBrk="1" hangingPunct="1">
              <a:buFont typeface="Wingdings" charset="0"/>
              <a:buNone/>
            </a:pPr>
            <a:r>
              <a:rPr lang="en-US">
                <a:latin typeface="Arial" charset="0"/>
              </a:rPr>
              <a:t>Department of Pathology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533400"/>
            <a:ext cx="5972175" cy="1143000"/>
          </a:xfrm>
        </p:spPr>
        <p:txBody>
          <a:bodyPr/>
          <a:lstStyle/>
          <a:p>
            <a:pPr algn="ctr" eaLnBrk="1" hangingPunct="1"/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Structure of DNA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2057400"/>
            <a:ext cx="5334000" cy="3505200"/>
          </a:xfrm>
        </p:spPr>
        <p:txBody>
          <a:bodyPr/>
          <a:lstStyle/>
          <a:p>
            <a:pPr eaLnBrk="1" hangingPunct="1">
              <a:buClr>
                <a:srgbClr val="33CC33"/>
              </a:buClr>
            </a:pPr>
            <a:r>
              <a:rPr lang="en-US" sz="3200">
                <a:latin typeface="Arial" charset="0"/>
              </a:rPr>
              <a:t>DNA is a double-stranded, helical polymer of deoxyribonucleotides</a:t>
            </a:r>
          </a:p>
          <a:p>
            <a:pPr eaLnBrk="1" hangingPunct="1">
              <a:buClr>
                <a:srgbClr val="33CC33"/>
              </a:buClr>
              <a:buFont typeface="Wingdings" charset="0"/>
              <a:buNone/>
            </a:pPr>
            <a:endParaRPr lang="en-US" sz="3200">
              <a:solidFill>
                <a:srgbClr val="FF9900"/>
              </a:solidFill>
              <a:latin typeface="Arial" charset="0"/>
            </a:endParaRP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7"/>
          <a:stretch>
            <a:fillRect/>
          </a:stretch>
        </p:blipFill>
        <p:spPr bwMode="auto">
          <a:xfrm>
            <a:off x="5905500" y="228600"/>
            <a:ext cx="3962400" cy="6656388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r>
              <a:rPr lang="en-US" sz="1000">
                <a:latin typeface="Arial" charset="0"/>
              </a:rPr>
              <a:t>Voet </a:t>
            </a:r>
            <a:r>
              <a:rPr lang="en-US" sz="1000" i="1">
                <a:latin typeface="Arial" charset="0"/>
              </a:rPr>
              <a:t>Biochemistry</a:t>
            </a:r>
            <a:r>
              <a:rPr lang="en-US" sz="1000">
                <a:latin typeface="Arial" charset="0"/>
              </a:rPr>
              <a:t> 3e</a:t>
            </a:r>
          </a:p>
          <a:p>
            <a:r>
              <a:rPr lang="en-US" sz="1000">
                <a:latin typeface="Arial" charset="0"/>
              </a:rPr>
              <a:t>© 2004 John Wiley &amp; Sons, Inc.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19900" y="762000"/>
            <a:ext cx="3429000" cy="1600200"/>
          </a:xfrm>
        </p:spPr>
        <p:txBody>
          <a:bodyPr/>
          <a:lstStyle/>
          <a:p>
            <a:pPr algn="ctr" eaLnBrk="1" hangingPunct="1"/>
            <a:r>
              <a:rPr lang="en-US" sz="2800" b="1">
                <a:latin typeface="Arial" charset="0"/>
              </a:rPr>
              <a:t>Chemical structure of</a:t>
            </a:r>
            <a:br>
              <a:rPr lang="en-US" sz="2800" b="1">
                <a:latin typeface="Arial" charset="0"/>
              </a:rPr>
            </a:br>
            <a:r>
              <a:rPr lang="en-US" sz="2800" b="1">
                <a:latin typeface="Arial" charset="0"/>
              </a:rPr>
              <a:t>a nucleic acid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 rot="-5400000">
            <a:off x="-30956" y="4877594"/>
            <a:ext cx="6588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82</a:t>
            </a:r>
          </a:p>
        </p:txBody>
      </p:sp>
      <p:pic>
        <p:nvPicPr>
          <p:cNvPr id="1638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49"/>
          <a:stretch>
            <a:fillRect/>
          </a:stretch>
        </p:blipFill>
        <p:spPr>
          <a:xfrm>
            <a:off x="2552700" y="228600"/>
            <a:ext cx="4373563" cy="6134100"/>
          </a:xfrm>
        </p:spPr>
      </p:pic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723900" y="4038600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just">
              <a:spcBef>
                <a:spcPct val="20000"/>
              </a:spcBef>
              <a:buClr>
                <a:srgbClr val="33CC33"/>
              </a:buClr>
              <a:buFontTx/>
              <a:buChar char="•"/>
            </a:pPr>
            <a:r>
              <a:rPr lang="en-US">
                <a:latin typeface="Arial" charset="0"/>
              </a:rPr>
              <a:t>The PO</a:t>
            </a:r>
            <a:r>
              <a:rPr lang="en-US" baseline="-25000">
                <a:latin typeface="Arial" charset="0"/>
              </a:rPr>
              <a:t>4</a:t>
            </a:r>
            <a:r>
              <a:rPr lang="en-US">
                <a:latin typeface="Arial" charset="0"/>
              </a:rPr>
              <a:t> bridges the 3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 and 5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 positions of ribose sugar</a:t>
            </a:r>
          </a:p>
          <a:p>
            <a:pPr marL="342900" indent="-342900" algn="just">
              <a:spcBef>
                <a:spcPct val="20000"/>
              </a:spcBef>
              <a:buClr>
                <a:srgbClr val="33CC33"/>
              </a:buClr>
              <a:buFontTx/>
              <a:buChar char="•"/>
            </a:pPr>
            <a:r>
              <a:rPr lang="en-US">
                <a:solidFill>
                  <a:srgbClr val="FF9900"/>
                </a:solidFill>
                <a:latin typeface="Arial" charset="0"/>
              </a:rPr>
              <a:t>The PO</a:t>
            </a:r>
            <a:r>
              <a:rPr lang="en-US" baseline="-25000">
                <a:solidFill>
                  <a:srgbClr val="FF9900"/>
                </a:solidFill>
                <a:latin typeface="Arial" charset="0"/>
              </a:rPr>
              <a:t>4</a:t>
            </a:r>
            <a:r>
              <a:rPr lang="en-US">
                <a:solidFill>
                  <a:srgbClr val="FF9900"/>
                </a:solidFill>
                <a:latin typeface="Arial" charset="0"/>
              </a:rPr>
              <a:t> and sugar bonding is the backbone of DNA structure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8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8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8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r>
              <a:rPr lang="en-US" sz="1000">
                <a:latin typeface="Arial" charset="0"/>
              </a:rPr>
              <a:t>Voet </a:t>
            </a:r>
            <a:r>
              <a:rPr lang="en-US" sz="1000" i="1">
                <a:latin typeface="Arial" charset="0"/>
              </a:rPr>
              <a:t>Biochemistry</a:t>
            </a:r>
            <a:r>
              <a:rPr lang="en-US" sz="1000">
                <a:latin typeface="Arial" charset="0"/>
              </a:rPr>
              <a:t> 3e</a:t>
            </a:r>
          </a:p>
          <a:p>
            <a:r>
              <a:rPr lang="en-US" sz="1000">
                <a:latin typeface="Arial" charset="0"/>
              </a:rPr>
              <a:t>© 2004 John Wiley &amp; Sons, Inc.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96100" y="1066800"/>
            <a:ext cx="2971800" cy="914400"/>
          </a:xfrm>
        </p:spPr>
        <p:txBody>
          <a:bodyPr/>
          <a:lstStyle/>
          <a:p>
            <a:pPr algn="ctr" eaLnBrk="1" hangingPunct="1"/>
            <a:r>
              <a:rPr lang="en-US" sz="2800" b="1">
                <a:latin typeface="Arial" charset="0"/>
              </a:rPr>
              <a:t>Chemical structure of</a:t>
            </a:r>
            <a:br>
              <a:rPr lang="en-US" sz="2800" b="1">
                <a:latin typeface="Arial" charset="0"/>
              </a:rPr>
            </a:br>
            <a:r>
              <a:rPr lang="en-US" sz="2800" b="1">
                <a:latin typeface="Arial" charset="0"/>
              </a:rPr>
              <a:t>a nucleic acid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 rot="-5400000">
            <a:off x="-30956" y="4877594"/>
            <a:ext cx="6588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82</a:t>
            </a:r>
          </a:p>
        </p:txBody>
      </p:sp>
      <p:pic>
        <p:nvPicPr>
          <p:cNvPr id="1741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49"/>
          <a:stretch>
            <a:fillRect/>
          </a:stretch>
        </p:blipFill>
        <p:spPr>
          <a:xfrm>
            <a:off x="2552700" y="228600"/>
            <a:ext cx="4373563" cy="6134100"/>
          </a:xfrm>
        </p:spPr>
      </p:pic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1257300" y="4114800"/>
            <a:ext cx="3352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33CC33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dirty="0">
                <a:solidFill>
                  <a:srgbClr val="FF9900"/>
                </a:solidFill>
                <a:latin typeface="+mj-lt"/>
                <a:ea typeface="+mn-ea"/>
              </a:rPr>
              <a:t>The linkage between the nucleotides is called </a:t>
            </a:r>
            <a:r>
              <a:rPr lang="en-US" sz="2800" b="1" u="sng" dirty="0" err="1">
                <a:latin typeface="+mj-lt"/>
                <a:ea typeface="+mn-ea"/>
              </a:rPr>
              <a:t>phosphodiester</a:t>
            </a:r>
            <a:r>
              <a:rPr lang="en-US" sz="2800" b="1" u="sng" dirty="0">
                <a:latin typeface="+mj-lt"/>
                <a:ea typeface="+mn-ea"/>
              </a:rPr>
              <a:t> bond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609600"/>
            <a:ext cx="5972175" cy="1143000"/>
          </a:xfrm>
        </p:spPr>
        <p:txBody>
          <a:bodyPr/>
          <a:lstStyle/>
          <a:p>
            <a:pPr algn="ctr" eaLnBrk="1" hangingPunct="1"/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Base pairing in DNA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idx="1"/>
          </p:nvPr>
        </p:nvSpPr>
        <p:spPr>
          <a:xfrm>
            <a:off x="1409700" y="1981200"/>
            <a:ext cx="7696200" cy="1524000"/>
          </a:xfrm>
        </p:spPr>
        <p:txBody>
          <a:bodyPr/>
          <a:lstStyle/>
          <a:p>
            <a:pPr algn="just" eaLnBrk="1" hangingPunct="1">
              <a:buClr>
                <a:srgbClr val="33CC33"/>
              </a:buClr>
            </a:pPr>
            <a:r>
              <a:rPr lang="en-US" sz="3600">
                <a:latin typeface="Palatino" charset="0"/>
              </a:rPr>
              <a:t>Adenine (A)	  Thymine (T)</a:t>
            </a:r>
          </a:p>
          <a:p>
            <a:pPr algn="just" eaLnBrk="1" hangingPunct="1">
              <a:buClr>
                <a:srgbClr val="33CC33"/>
              </a:buClr>
            </a:pPr>
            <a:r>
              <a:rPr lang="en-US" sz="3600">
                <a:latin typeface="Palatino" charset="0"/>
              </a:rPr>
              <a:t>Guanine (G) 	  Cytosine (C)</a:t>
            </a:r>
            <a:endParaRPr lang="en-US" sz="3600">
              <a:solidFill>
                <a:srgbClr val="33CC33"/>
              </a:solidFill>
              <a:latin typeface="Palatino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838700" y="2286000"/>
            <a:ext cx="304800" cy="762000"/>
            <a:chOff x="3384" y="1728"/>
            <a:chExt cx="192" cy="480"/>
          </a:xfrm>
        </p:grpSpPr>
        <p:grpSp>
          <p:nvGrpSpPr>
            <p:cNvPr id="18447" name="Group 10"/>
            <p:cNvGrpSpPr>
              <a:grpSpLocks/>
            </p:cNvGrpSpPr>
            <p:nvPr/>
          </p:nvGrpSpPr>
          <p:grpSpPr bwMode="auto">
            <a:xfrm>
              <a:off x="3384" y="2112"/>
              <a:ext cx="192" cy="96"/>
              <a:chOff x="2232" y="3264"/>
              <a:chExt cx="192" cy="96"/>
            </a:xfrm>
          </p:grpSpPr>
          <p:sp>
            <p:nvSpPr>
              <p:cNvPr id="18451" name="Line 7"/>
              <p:cNvSpPr>
                <a:spLocks noChangeShapeType="1"/>
              </p:cNvSpPr>
              <p:nvPr/>
            </p:nvSpPr>
            <p:spPr bwMode="auto">
              <a:xfrm>
                <a:off x="2232" y="32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2" name="Line 8"/>
              <p:cNvSpPr>
                <a:spLocks noChangeShapeType="1"/>
              </p:cNvSpPr>
              <p:nvPr/>
            </p:nvSpPr>
            <p:spPr bwMode="auto">
              <a:xfrm>
                <a:off x="2232" y="331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3" name="Line 9"/>
              <p:cNvSpPr>
                <a:spLocks noChangeShapeType="1"/>
              </p:cNvSpPr>
              <p:nvPr/>
            </p:nvSpPr>
            <p:spPr bwMode="auto">
              <a:xfrm>
                <a:off x="2232" y="336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48" name="Group 15"/>
            <p:cNvGrpSpPr>
              <a:grpSpLocks/>
            </p:cNvGrpSpPr>
            <p:nvPr/>
          </p:nvGrpSpPr>
          <p:grpSpPr bwMode="auto">
            <a:xfrm>
              <a:off x="3384" y="1728"/>
              <a:ext cx="192" cy="48"/>
              <a:chOff x="3396" y="2688"/>
              <a:chExt cx="192" cy="48"/>
            </a:xfrm>
          </p:grpSpPr>
          <p:sp>
            <p:nvSpPr>
              <p:cNvPr id="18449" name="Line 12"/>
              <p:cNvSpPr>
                <a:spLocks noChangeShapeType="1"/>
              </p:cNvSpPr>
              <p:nvPr/>
            </p:nvSpPr>
            <p:spPr bwMode="auto">
              <a:xfrm>
                <a:off x="3396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0" name="Line 13"/>
              <p:cNvSpPr>
                <a:spLocks noChangeShapeType="1"/>
              </p:cNvSpPr>
              <p:nvPr/>
            </p:nvSpPr>
            <p:spPr bwMode="auto">
              <a:xfrm>
                <a:off x="3396" y="27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5537" name="Rectangle 17"/>
          <p:cNvSpPr>
            <a:spLocks noChangeArrowheads="1"/>
          </p:cNvSpPr>
          <p:nvPr/>
        </p:nvSpPr>
        <p:spPr bwMode="auto">
          <a:xfrm>
            <a:off x="1028700" y="3505200"/>
            <a:ext cx="807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3600" u="sng">
                <a:solidFill>
                  <a:srgbClr val="FF9900"/>
                </a:solidFill>
              </a:rPr>
              <a:t>In RNA there is no Thymine (T)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485900" y="4419600"/>
            <a:ext cx="7696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just">
              <a:spcBef>
                <a:spcPct val="20000"/>
              </a:spcBef>
              <a:buClr>
                <a:srgbClr val="33CC33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600" kern="0" dirty="0">
                <a:latin typeface="Palatino" pitchFamily="18" charset="0"/>
                <a:ea typeface="+mn-ea"/>
              </a:rPr>
              <a:t>Adenine (A)	  </a:t>
            </a:r>
            <a:r>
              <a:rPr lang="en-US" sz="3600" kern="0" dirty="0" err="1">
                <a:latin typeface="Palatino" pitchFamily="18" charset="0"/>
                <a:ea typeface="+mn-ea"/>
              </a:rPr>
              <a:t>Uracil</a:t>
            </a:r>
            <a:r>
              <a:rPr lang="en-US" sz="3600" kern="0" dirty="0">
                <a:latin typeface="Palatino" pitchFamily="18" charset="0"/>
                <a:ea typeface="+mn-ea"/>
              </a:rPr>
              <a:t> (U)</a:t>
            </a:r>
          </a:p>
          <a:p>
            <a:pPr marL="342900" indent="-342900" algn="just">
              <a:spcBef>
                <a:spcPct val="20000"/>
              </a:spcBef>
              <a:buClr>
                <a:srgbClr val="33CC33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600" kern="0" dirty="0">
                <a:latin typeface="Palatino" pitchFamily="18" charset="0"/>
                <a:ea typeface="+mn-ea"/>
              </a:rPr>
              <a:t>Guanine (G) 	  Cytosine (C)</a:t>
            </a:r>
            <a:endParaRPr lang="en-US" sz="3600" kern="0" dirty="0">
              <a:solidFill>
                <a:srgbClr val="33CC33"/>
              </a:solidFill>
              <a:latin typeface="Palatino" pitchFamily="18" charset="0"/>
              <a:ea typeface="+mn-ea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838700" y="4724400"/>
            <a:ext cx="304800" cy="762000"/>
            <a:chOff x="3384" y="1728"/>
            <a:chExt cx="192" cy="480"/>
          </a:xfrm>
        </p:grpSpPr>
        <p:grpSp>
          <p:nvGrpSpPr>
            <p:cNvPr id="18440" name="Group 10"/>
            <p:cNvGrpSpPr>
              <a:grpSpLocks/>
            </p:cNvGrpSpPr>
            <p:nvPr/>
          </p:nvGrpSpPr>
          <p:grpSpPr bwMode="auto">
            <a:xfrm>
              <a:off x="3384" y="2112"/>
              <a:ext cx="192" cy="96"/>
              <a:chOff x="2232" y="3264"/>
              <a:chExt cx="192" cy="96"/>
            </a:xfrm>
          </p:grpSpPr>
          <p:sp>
            <p:nvSpPr>
              <p:cNvPr id="18444" name="Line 7"/>
              <p:cNvSpPr>
                <a:spLocks noChangeShapeType="1"/>
              </p:cNvSpPr>
              <p:nvPr/>
            </p:nvSpPr>
            <p:spPr bwMode="auto">
              <a:xfrm>
                <a:off x="2232" y="32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5" name="Line 8"/>
              <p:cNvSpPr>
                <a:spLocks noChangeShapeType="1"/>
              </p:cNvSpPr>
              <p:nvPr/>
            </p:nvSpPr>
            <p:spPr bwMode="auto">
              <a:xfrm>
                <a:off x="2232" y="331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6" name="Line 9"/>
              <p:cNvSpPr>
                <a:spLocks noChangeShapeType="1"/>
              </p:cNvSpPr>
              <p:nvPr/>
            </p:nvSpPr>
            <p:spPr bwMode="auto">
              <a:xfrm>
                <a:off x="2232" y="336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41" name="Group 15"/>
            <p:cNvGrpSpPr>
              <a:grpSpLocks/>
            </p:cNvGrpSpPr>
            <p:nvPr/>
          </p:nvGrpSpPr>
          <p:grpSpPr bwMode="auto">
            <a:xfrm>
              <a:off x="3384" y="1728"/>
              <a:ext cx="192" cy="48"/>
              <a:chOff x="3396" y="2688"/>
              <a:chExt cx="192" cy="48"/>
            </a:xfrm>
          </p:grpSpPr>
          <p:sp>
            <p:nvSpPr>
              <p:cNvPr id="18442" name="Line 12"/>
              <p:cNvSpPr>
                <a:spLocks noChangeShapeType="1"/>
              </p:cNvSpPr>
              <p:nvPr/>
            </p:nvSpPr>
            <p:spPr bwMode="auto">
              <a:xfrm>
                <a:off x="3396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3" name="Line 13"/>
              <p:cNvSpPr>
                <a:spLocks noChangeShapeType="1"/>
              </p:cNvSpPr>
              <p:nvPr/>
            </p:nvSpPr>
            <p:spPr bwMode="auto">
              <a:xfrm>
                <a:off x="3396" y="27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 autoUpdateAnimBg="0"/>
      <p:bldP spid="1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r>
              <a:rPr lang="en-US" sz="1000">
                <a:latin typeface="Arial" charset="0"/>
              </a:rPr>
              <a:t>Voet </a:t>
            </a:r>
            <a:r>
              <a:rPr lang="en-US" sz="1000" i="1">
                <a:latin typeface="Arial" charset="0"/>
              </a:rPr>
              <a:t>Biochemistry</a:t>
            </a:r>
            <a:r>
              <a:rPr lang="en-US" sz="1000">
                <a:latin typeface="Arial" charset="0"/>
              </a:rPr>
              <a:t> 3e</a:t>
            </a:r>
          </a:p>
          <a:p>
            <a:r>
              <a:rPr lang="en-US" sz="1000">
                <a:latin typeface="Arial" charset="0"/>
              </a:rPr>
              <a:t>© 2004 John Wiley &amp; Sons, Inc.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562600"/>
            <a:ext cx="8743950" cy="685800"/>
          </a:xfrm>
        </p:spPr>
        <p:txBody>
          <a:bodyPr/>
          <a:lstStyle/>
          <a:p>
            <a:pPr algn="ctr" eaLnBrk="1" hangingPunct="1"/>
            <a:r>
              <a:rPr lang="en-US">
                <a:latin typeface="Arial" charset="0"/>
              </a:rPr>
              <a:t>Watson-Crick base pairs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 rot="-5400000">
            <a:off x="-34131" y="4877594"/>
            <a:ext cx="6588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88</a:t>
            </a:r>
          </a:p>
        </p:txBody>
      </p:sp>
      <p:pic>
        <p:nvPicPr>
          <p:cNvPr id="1946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5463" y="419100"/>
            <a:ext cx="4157662" cy="5105400"/>
          </a:xfrm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609600"/>
            <a:ext cx="6705600" cy="1143000"/>
          </a:xfrm>
        </p:spPr>
        <p:txBody>
          <a:bodyPr/>
          <a:lstStyle/>
          <a:p>
            <a:pPr algn="ctr" eaLnBrk="1" hangingPunct="1"/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double helix DNA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2247900" y="1752600"/>
            <a:ext cx="8039100" cy="4572000"/>
          </a:xfrm>
        </p:spPr>
        <p:txBody>
          <a:bodyPr/>
          <a:lstStyle/>
          <a:p>
            <a:pPr eaLnBrk="1" hangingPunct="1">
              <a:buClr>
                <a:srgbClr val="33CC33"/>
              </a:buClr>
            </a:pPr>
            <a:r>
              <a:rPr lang="en-US" sz="3600">
                <a:latin typeface="Arial" charset="0"/>
              </a:rPr>
              <a:t>The structure of DNA was first determined by James Watson and Francis Crick in 1953</a:t>
            </a:r>
          </a:p>
          <a:p>
            <a:pPr eaLnBrk="1" hangingPunct="1"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Arial" charset="0"/>
              </a:rPr>
              <a:t>Commonly known as </a:t>
            </a:r>
            <a:r>
              <a:rPr lang="en-US" sz="3600">
                <a:latin typeface="Arial" charset="0"/>
              </a:rPr>
              <a:t>Watson-Crick structure</a:t>
            </a:r>
          </a:p>
          <a:p>
            <a:pPr eaLnBrk="1" hangingPunct="1">
              <a:buClr>
                <a:srgbClr val="33CC33"/>
              </a:buClr>
              <a:buFont typeface="Wingdings" charset="0"/>
              <a:buNone/>
            </a:pPr>
            <a:endParaRPr lang="en-US" sz="3600">
              <a:solidFill>
                <a:srgbClr val="FF9900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666750"/>
            <a:ext cx="5700712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2647950" y="5943600"/>
            <a:ext cx="4976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James Watson and Francis Crick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r>
              <a:rPr lang="en-US" sz="1000">
                <a:latin typeface="Arial" charset="0"/>
              </a:rPr>
              <a:t>Voet </a:t>
            </a:r>
            <a:r>
              <a:rPr lang="en-US" sz="1000" i="1">
                <a:latin typeface="Arial" charset="0"/>
              </a:rPr>
              <a:t>Biochemistry</a:t>
            </a:r>
            <a:r>
              <a:rPr lang="en-US" sz="1000">
                <a:latin typeface="Arial" charset="0"/>
              </a:rPr>
              <a:t> 3e</a:t>
            </a:r>
          </a:p>
          <a:p>
            <a:r>
              <a:rPr lang="en-US" sz="1000">
                <a:latin typeface="Arial" charset="0"/>
              </a:rPr>
              <a:t>© 2004 John Wiley &amp; Sons, Inc.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867400"/>
            <a:ext cx="8743950" cy="381000"/>
          </a:xfrm>
        </p:spPr>
        <p:txBody>
          <a:bodyPr/>
          <a:lstStyle/>
          <a:p>
            <a:pPr algn="ctr" eaLnBrk="1" hangingPunct="1"/>
            <a:r>
              <a:rPr lang="en-US" sz="2000">
                <a:latin typeface="Arial" charset="0"/>
              </a:rPr>
              <a:t>Three-dimensional structure of B-DNA</a:t>
            </a:r>
          </a:p>
        </p:txBody>
      </p:sp>
      <p:pic>
        <p:nvPicPr>
          <p:cNvPr id="2253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9788" y="419100"/>
            <a:ext cx="3363912" cy="5372100"/>
          </a:xfrm>
        </p:spPr>
      </p:pic>
      <p:sp>
        <p:nvSpPr>
          <p:cNvPr id="22533" name="Rectangle 4"/>
          <p:cNvSpPr>
            <a:spLocks noChangeArrowheads="1"/>
          </p:cNvSpPr>
          <p:nvPr/>
        </p:nvSpPr>
        <p:spPr bwMode="auto">
          <a:xfrm rot="-5400000">
            <a:off x="-34131" y="4877594"/>
            <a:ext cx="6588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87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381000"/>
            <a:ext cx="7162800" cy="1752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0" dirty="0" smtClean="0">
                <a:solidFill>
                  <a:srgbClr val="FFFF00"/>
                </a:solidFill>
                <a:latin typeface="+mn-lt"/>
                <a:ea typeface="+mj-ea"/>
              </a:rPr>
              <a:t>The Features of Watson-Crick DNA structure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>
          <a:xfrm>
            <a:off x="647700" y="1981200"/>
            <a:ext cx="9067800" cy="4724400"/>
          </a:xfrm>
        </p:spPr>
        <p:txBody>
          <a:bodyPr/>
          <a:lstStyle/>
          <a:p>
            <a:pPr marL="514350" indent="-514350" algn="just" eaLnBrk="1" hangingPunct="1">
              <a:lnSpc>
                <a:spcPct val="90000"/>
              </a:lnSpc>
              <a:buClr>
                <a:srgbClr val="33CC33"/>
              </a:buClr>
              <a:buFont typeface="Arial Narrow" charset="0"/>
              <a:buAutoNum type="arabicPeriod"/>
            </a:pPr>
            <a:r>
              <a:rPr lang="en-US" sz="3200">
                <a:latin typeface="Arial" charset="0"/>
              </a:rPr>
              <a:t>Two polynucleotide chains wind around a common axis to form a double helix</a:t>
            </a:r>
          </a:p>
          <a:p>
            <a:pPr marL="514350" indent="-514350" algn="just" eaLnBrk="1" hangingPunct="1">
              <a:lnSpc>
                <a:spcPct val="90000"/>
              </a:lnSpc>
              <a:buClr>
                <a:srgbClr val="33CC33"/>
              </a:buClr>
              <a:buFont typeface="Arial Narrow" charset="0"/>
              <a:buAutoNum type="arabicPeriod"/>
            </a:pPr>
            <a:r>
              <a:rPr lang="en-US" sz="3200">
                <a:solidFill>
                  <a:srgbClr val="FF9900"/>
                </a:solidFill>
                <a:latin typeface="Arial" charset="0"/>
              </a:rPr>
              <a:t>The two strands are anti-parallel (run in opposite direction)</a:t>
            </a:r>
          </a:p>
          <a:p>
            <a:pPr marL="514350" indent="-514350" algn="just" eaLnBrk="1" hangingPunct="1">
              <a:lnSpc>
                <a:spcPct val="90000"/>
              </a:lnSpc>
              <a:buClr>
                <a:srgbClr val="33CC33"/>
              </a:buClr>
              <a:buFont typeface="Arial Narrow" charset="0"/>
              <a:buAutoNum type="arabicPeriod"/>
            </a:pPr>
            <a:r>
              <a:rPr lang="en-US" sz="3200">
                <a:latin typeface="Arial" charset="0"/>
              </a:rPr>
              <a:t>Each strand is a right-handed helix</a:t>
            </a:r>
          </a:p>
          <a:p>
            <a:pPr marL="514350" indent="-514350" algn="just" eaLnBrk="1" hangingPunct="1">
              <a:lnSpc>
                <a:spcPct val="90000"/>
              </a:lnSpc>
              <a:buClr>
                <a:srgbClr val="33CC33"/>
              </a:buClr>
              <a:buFont typeface="Arial Narrow" charset="0"/>
              <a:buAutoNum type="arabicPeriod"/>
            </a:pPr>
            <a:r>
              <a:rPr lang="en-US" sz="3200">
                <a:solidFill>
                  <a:srgbClr val="FF9900"/>
                </a:solidFill>
                <a:latin typeface="Arial" charset="0"/>
              </a:rPr>
              <a:t>The nitrogenous bases are in the center of the double helix and the sugar-phosphate chains are on the sides</a:t>
            </a:r>
            <a:endParaRPr lang="en-US" sz="320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981200"/>
            <a:ext cx="9525000" cy="4495800"/>
          </a:xfrm>
        </p:spPr>
        <p:txBody>
          <a:bodyPr/>
          <a:lstStyle/>
          <a:p>
            <a:pPr marL="742950" indent="-742950" algn="just" eaLnBrk="1" hangingPunct="1">
              <a:buClr>
                <a:srgbClr val="33CC33"/>
              </a:buClr>
              <a:buFont typeface="Arial Narrow" charset="0"/>
              <a:buAutoNum type="arabicPeriod" startAt="5"/>
            </a:pPr>
            <a:r>
              <a:rPr lang="en-US" sz="3200">
                <a:solidFill>
                  <a:srgbClr val="FF9900"/>
                </a:solidFill>
                <a:latin typeface="Arial" charset="0"/>
              </a:rPr>
              <a:t>The surface of the double helix contains 2 grooves: the </a:t>
            </a:r>
            <a:r>
              <a:rPr lang="en-US" sz="3200">
                <a:solidFill>
                  <a:srgbClr val="33CC33"/>
                </a:solidFill>
                <a:latin typeface="Arial" charset="0"/>
              </a:rPr>
              <a:t>major</a:t>
            </a:r>
            <a:r>
              <a:rPr lang="en-US" sz="3200">
                <a:solidFill>
                  <a:srgbClr val="FF9900"/>
                </a:solidFill>
                <a:latin typeface="Arial" charset="0"/>
              </a:rPr>
              <a:t> and </a:t>
            </a:r>
            <a:r>
              <a:rPr lang="en-US" sz="3200">
                <a:solidFill>
                  <a:srgbClr val="33CC33"/>
                </a:solidFill>
                <a:latin typeface="Arial" charset="0"/>
              </a:rPr>
              <a:t>minor</a:t>
            </a:r>
            <a:r>
              <a:rPr lang="en-US" sz="3200">
                <a:solidFill>
                  <a:srgbClr val="FF9900"/>
                </a:solidFill>
                <a:latin typeface="Arial" charset="0"/>
              </a:rPr>
              <a:t> grooves</a:t>
            </a:r>
          </a:p>
          <a:p>
            <a:pPr marL="742950" indent="-742950" algn="just" eaLnBrk="1" hangingPunct="1">
              <a:buClr>
                <a:srgbClr val="33CC33"/>
              </a:buClr>
              <a:buFont typeface="Arial Narrow" charset="0"/>
              <a:buAutoNum type="arabicPeriod" startAt="5"/>
            </a:pPr>
            <a:r>
              <a:rPr lang="en-US" sz="3200">
                <a:latin typeface="Arial" charset="0"/>
              </a:rPr>
              <a:t>Each base is hydrogen bonded to a base in the opposite strand to form a base pair (A-T and G-C), known as</a:t>
            </a:r>
            <a:r>
              <a:rPr lang="en-US" sz="320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3200">
                <a:solidFill>
                  <a:srgbClr val="33CC33"/>
                </a:solidFill>
                <a:latin typeface="Arial" charset="0"/>
              </a:rPr>
              <a:t>complementary base pairing</a:t>
            </a:r>
          </a:p>
          <a:p>
            <a:pPr marL="742950" indent="-742950" algn="just" eaLnBrk="1" hangingPunct="1">
              <a:buClr>
                <a:srgbClr val="33CC33"/>
              </a:buClr>
              <a:buFont typeface="Arial Narrow" charset="0"/>
              <a:buAutoNum type="arabicPeriod" startAt="5"/>
            </a:pPr>
            <a:r>
              <a:rPr lang="en-US" sz="3200">
                <a:solidFill>
                  <a:srgbClr val="FF9900"/>
                </a:solidFill>
                <a:latin typeface="Arial" charset="0"/>
              </a:rPr>
              <a:t>The helix has 10 base pairs (bp) per turn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38300" y="381000"/>
            <a:ext cx="716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70000"/>
              </a:lnSpc>
              <a:defRPr/>
            </a:pPr>
            <a:r>
              <a:rPr lang="en-US" sz="4400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The Features of Watson-Crick DNA structure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7" t="2643" r="52792" b="3497"/>
          <a:stretch>
            <a:fillRect/>
          </a:stretch>
        </p:blipFill>
        <p:spPr bwMode="auto">
          <a:xfrm>
            <a:off x="3213100" y="914400"/>
            <a:ext cx="3683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714500" y="152400"/>
            <a:ext cx="71993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l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Palatino Linotype" charset="0"/>
              </a:rPr>
              <a:t>The Central Dogma of Molecular Biology</a:t>
            </a:r>
          </a:p>
        </p:txBody>
      </p: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7048500" y="5334000"/>
            <a:ext cx="23225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l"/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Palatino Linotype" charset="0"/>
            </a:endParaRPr>
          </a:p>
          <a:p>
            <a:pPr algn="l">
              <a:buFontTx/>
              <a:buChar char="•"/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Palatino Linotype" charset="0"/>
              </a:rPr>
              <a:t>Human genome contains about 35,000 genes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609600"/>
            <a:ext cx="6605587" cy="1143000"/>
          </a:xfrm>
        </p:spPr>
        <p:txBody>
          <a:bodyPr/>
          <a:lstStyle/>
          <a:p>
            <a:pPr algn="ctr" eaLnBrk="1" hangingPunct="1"/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Types of DNA Structure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idx="1"/>
          </p:nvPr>
        </p:nvSpPr>
        <p:spPr>
          <a:xfrm>
            <a:off x="2857500" y="2133600"/>
            <a:ext cx="6934200" cy="2514600"/>
          </a:xfrm>
        </p:spPr>
        <p:txBody>
          <a:bodyPr/>
          <a:lstStyle/>
          <a:p>
            <a:pPr algn="just" eaLnBrk="1" hangingPunct="1">
              <a:buClr>
                <a:srgbClr val="33CC33"/>
              </a:buClr>
            </a:pPr>
            <a:r>
              <a:rPr lang="en-US" sz="3600">
                <a:latin typeface="Arial" charset="0"/>
              </a:rPr>
              <a:t>A-DNA</a:t>
            </a:r>
          </a:p>
          <a:p>
            <a:pPr algn="just" eaLnBrk="1" hangingPunct="1"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Arial" charset="0"/>
              </a:rPr>
              <a:t>B-DNA (Watson-Crick DNA)</a:t>
            </a:r>
          </a:p>
          <a:p>
            <a:pPr algn="just" eaLnBrk="1" hangingPunct="1">
              <a:buClr>
                <a:srgbClr val="33CC33"/>
              </a:buClr>
            </a:pPr>
            <a:r>
              <a:rPr lang="en-US" sz="3600">
                <a:latin typeface="Arial" charset="0"/>
              </a:rPr>
              <a:t>Z-DNA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upload.wikimedia.org/wikipedia/commons/b/b1/A-DNA%2C_B-DNA_and_Z-D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914400"/>
            <a:ext cx="9707563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1173163" y="838200"/>
            <a:ext cx="1638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/>
              <a:t>A-DNA</a:t>
            </a: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4254500" y="685800"/>
            <a:ext cx="1627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/>
              <a:t>B-DNA</a:t>
            </a:r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7423150" y="381000"/>
            <a:ext cx="1593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/>
              <a:t>Z-DNA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609600"/>
            <a:ext cx="59721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dirty="0" smtClean="0">
                <a:solidFill>
                  <a:srgbClr val="FFFF00"/>
                </a:solidFill>
                <a:latin typeface="+mn-lt"/>
                <a:ea typeface="+mj-ea"/>
              </a:rPr>
              <a:t>DNA </a:t>
            </a:r>
            <a:r>
              <a:rPr lang="en-US" sz="4400" dirty="0" err="1" smtClean="0">
                <a:solidFill>
                  <a:srgbClr val="FFFF00"/>
                </a:solidFill>
                <a:latin typeface="+mn-lt"/>
                <a:ea typeface="+mj-ea"/>
              </a:rPr>
              <a:t>Supercoiling</a:t>
            </a:r>
            <a:endParaRPr lang="en-US" sz="4400" dirty="0" smtClean="0">
              <a:solidFill>
                <a:srgbClr val="FFFF00"/>
              </a:solidFill>
              <a:latin typeface="+mn-lt"/>
              <a:ea typeface="+mj-ea"/>
            </a:endParaRPr>
          </a:p>
        </p:txBody>
      </p:sp>
      <p:sp>
        <p:nvSpPr>
          <p:cNvPr id="304131" name="Rectangle 3"/>
          <p:cNvSpPr>
            <a:spLocks noGrp="1" noChangeArrowheads="1"/>
          </p:cNvSpPr>
          <p:nvPr>
            <p:ph idx="1"/>
          </p:nvPr>
        </p:nvSpPr>
        <p:spPr>
          <a:xfrm>
            <a:off x="1409700" y="2286000"/>
            <a:ext cx="8077200" cy="2514600"/>
          </a:xfrm>
        </p:spPr>
        <p:txBody>
          <a:bodyPr/>
          <a:lstStyle/>
          <a:p>
            <a:pPr algn="just" eaLnBrk="1" hangingPunct="1">
              <a:buClr>
                <a:srgbClr val="33CC33"/>
              </a:buClr>
            </a:pPr>
            <a:r>
              <a:rPr lang="en-US" sz="3600">
                <a:latin typeface="Arial" charset="0"/>
              </a:rPr>
              <a:t>The chromosomes of many bacteria and viruses contain circular DNA which is supercoiled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r>
              <a:rPr lang="en-US" sz="1000">
                <a:latin typeface="Arial" charset="0"/>
              </a:rPr>
              <a:t>Voet </a:t>
            </a:r>
            <a:r>
              <a:rPr lang="en-US" sz="1000" i="1">
                <a:latin typeface="Arial" charset="0"/>
              </a:rPr>
              <a:t>Biochemistry</a:t>
            </a:r>
            <a:r>
              <a:rPr lang="en-US" sz="1000">
                <a:latin typeface="Arial" charset="0"/>
              </a:rPr>
              <a:t> 3e</a:t>
            </a:r>
          </a:p>
          <a:p>
            <a:r>
              <a:rPr lang="en-US" sz="1000">
                <a:latin typeface="Arial" charset="0"/>
              </a:rPr>
              <a:t>© 2004 John Wiley &amp; Sons, Inc.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029200"/>
            <a:ext cx="8743950" cy="533400"/>
          </a:xfrm>
        </p:spPr>
        <p:txBody>
          <a:bodyPr/>
          <a:lstStyle/>
          <a:p>
            <a:pPr algn="ctr" eaLnBrk="1" hangingPunct="1"/>
            <a:r>
              <a:rPr lang="en-US">
                <a:latin typeface="Arial" charset="0"/>
              </a:rPr>
              <a:t>DNA Supercoiling in bacteria and viruses</a:t>
            </a:r>
            <a:endParaRPr lang="en-US" i="1">
              <a:latin typeface="Arial-ItalicMT" charset="0"/>
            </a:endParaRPr>
          </a:p>
        </p:txBody>
      </p:sp>
      <p:pic>
        <p:nvPicPr>
          <p:cNvPr id="2867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714500"/>
            <a:ext cx="8743950" cy="2514600"/>
          </a:xfrm>
        </p:spPr>
      </p:pic>
      <p:sp>
        <p:nvSpPr>
          <p:cNvPr id="28677" name="Text Box 4"/>
          <p:cNvSpPr txBox="1">
            <a:spLocks noChangeArrowheads="1"/>
          </p:cNvSpPr>
          <p:nvPr/>
        </p:nvSpPr>
        <p:spPr bwMode="auto">
          <a:xfrm rot="-5400000">
            <a:off x="-123032" y="4701382"/>
            <a:ext cx="8366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algn="l"/>
            <a:r>
              <a:rPr lang="en-US" sz="1000">
                <a:latin typeface="Arial" charset="0"/>
              </a:rPr>
              <a:t>Page 1122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381000"/>
            <a:ext cx="6858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dirty="0" smtClean="0">
                <a:solidFill>
                  <a:srgbClr val="FFFF00"/>
                </a:solidFill>
                <a:latin typeface="+mn-lt"/>
                <a:ea typeface="+mj-ea"/>
              </a:rPr>
              <a:t>Melting Temperature (Tm)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idx="1"/>
          </p:nvPr>
        </p:nvSpPr>
        <p:spPr>
          <a:xfrm>
            <a:off x="1181100" y="1752600"/>
            <a:ext cx="8077200" cy="4191000"/>
          </a:xfrm>
        </p:spPr>
        <p:txBody>
          <a:bodyPr/>
          <a:lstStyle/>
          <a:p>
            <a:pPr eaLnBrk="1" hangingPunct="1">
              <a:buClr>
                <a:srgbClr val="33CC33"/>
              </a:buClr>
            </a:pPr>
            <a:r>
              <a:rPr lang="en-US" sz="3600">
                <a:latin typeface="Arial" charset="0"/>
              </a:rPr>
              <a:t>The temperature at which the double-stranded DNA is separated into two single strands</a:t>
            </a:r>
          </a:p>
          <a:p>
            <a:pPr algn="just" eaLnBrk="1" hangingPunct="1"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Arial" charset="0"/>
              </a:rPr>
              <a:t>Melting temp. of DNA depends on nitrogenous base content (A-T and G-C)</a:t>
            </a:r>
          </a:p>
          <a:p>
            <a:pPr algn="just" eaLnBrk="1" hangingPunct="1">
              <a:buClr>
                <a:srgbClr val="33CC33"/>
              </a:buClr>
            </a:pPr>
            <a:r>
              <a:rPr lang="en-US" sz="3600">
                <a:latin typeface="Arial" charset="0"/>
              </a:rPr>
              <a:t>G-C has 3 hydrogen bonds (stronger than A-T)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r>
              <a:rPr lang="en-US" sz="1000">
                <a:latin typeface="Arial" charset="0"/>
              </a:rPr>
              <a:t>Voet </a:t>
            </a:r>
            <a:r>
              <a:rPr lang="en-US" sz="1000" i="1">
                <a:latin typeface="Arial" charset="0"/>
              </a:rPr>
              <a:t>Biochemistry</a:t>
            </a:r>
            <a:r>
              <a:rPr lang="en-US" sz="1000">
                <a:latin typeface="Arial" charset="0"/>
              </a:rPr>
              <a:t> 3e</a:t>
            </a:r>
          </a:p>
          <a:p>
            <a:r>
              <a:rPr lang="en-US" sz="1000">
                <a:latin typeface="Arial" charset="0"/>
              </a:rPr>
              <a:t>© 2004 John Wiley &amp; Sons, Inc.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15000"/>
            <a:ext cx="8743950" cy="533400"/>
          </a:xfrm>
        </p:spPr>
        <p:txBody>
          <a:bodyPr/>
          <a:lstStyle/>
          <a:p>
            <a:pPr algn="ctr" eaLnBrk="1" hangingPunct="1"/>
            <a:r>
              <a:rPr lang="en-US">
                <a:latin typeface="Arial" charset="0"/>
              </a:rPr>
              <a:t>DNA melting due to heat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 rot="-5400000">
            <a:off x="-40481" y="4877594"/>
            <a:ext cx="6588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90</a:t>
            </a:r>
          </a:p>
        </p:txBody>
      </p:sp>
      <p:pic>
        <p:nvPicPr>
          <p:cNvPr id="3072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1075" y="419100"/>
            <a:ext cx="5783263" cy="5105400"/>
          </a:xfrm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457200"/>
            <a:ext cx="6910388" cy="1143000"/>
          </a:xfrm>
        </p:spPr>
        <p:txBody>
          <a:bodyPr/>
          <a:lstStyle/>
          <a:p>
            <a:pPr algn="ctr" eaLnBrk="1" hangingPunct="1"/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Structure of RNA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idx="1"/>
          </p:nvPr>
        </p:nvSpPr>
        <p:spPr>
          <a:xfrm>
            <a:off x="1028700" y="1676400"/>
            <a:ext cx="8534400" cy="1295400"/>
          </a:xfrm>
        </p:spPr>
        <p:txBody>
          <a:bodyPr/>
          <a:lstStyle/>
          <a:p>
            <a:pPr algn="just" eaLnBrk="1" hangingPunct="1">
              <a:buClr>
                <a:srgbClr val="33CC33"/>
              </a:buClr>
            </a:pPr>
            <a:r>
              <a:rPr lang="en-US" sz="3200">
                <a:latin typeface="Arial" charset="0"/>
              </a:rPr>
              <a:t>RNA is a single-stranded polymer of ribonucleotides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66900" y="3276600"/>
            <a:ext cx="69103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70000"/>
              </a:lnSpc>
              <a:defRPr/>
            </a:pPr>
            <a:r>
              <a:rPr lang="en-US" sz="4400" b="1" ker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Types of RNA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3738" y="4419600"/>
            <a:ext cx="4764087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  <a:ea typeface="+mn-ea"/>
              </a:rPr>
              <a:t>mRNA (messenger RNA)</a:t>
            </a:r>
          </a:p>
          <a:p>
            <a:pPr>
              <a:defRPr/>
            </a:pPr>
            <a:r>
              <a:rPr lang="en-US" sz="3200" dirty="0" err="1">
                <a:latin typeface="+mn-lt"/>
                <a:ea typeface="+mn-ea"/>
              </a:rPr>
              <a:t>rRNA</a:t>
            </a:r>
            <a:r>
              <a:rPr lang="en-US" sz="3200" dirty="0">
                <a:latin typeface="+mn-lt"/>
                <a:ea typeface="+mn-ea"/>
              </a:rPr>
              <a:t> (ribosomal RNA)</a:t>
            </a:r>
          </a:p>
          <a:p>
            <a:pPr>
              <a:defRPr/>
            </a:pPr>
            <a:r>
              <a:rPr lang="en-US" sz="3200" dirty="0" err="1">
                <a:latin typeface="+mn-lt"/>
                <a:ea typeface="+mn-ea"/>
              </a:rPr>
              <a:t>tRNA</a:t>
            </a:r>
            <a:r>
              <a:rPr lang="en-US" sz="3200" dirty="0">
                <a:latin typeface="+mn-lt"/>
                <a:ea typeface="+mn-ea"/>
              </a:rPr>
              <a:t> (transfer RNA)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build="p" autoUpdateAnimBg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152400"/>
            <a:ext cx="6910388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dirty="0" smtClean="0">
                <a:solidFill>
                  <a:srgbClr val="FFFF00"/>
                </a:solidFill>
                <a:latin typeface="+mn-lt"/>
                <a:ea typeface="+mj-ea"/>
              </a:rPr>
              <a:t>Types of RNA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idx="1"/>
          </p:nvPr>
        </p:nvSpPr>
        <p:spPr>
          <a:xfrm>
            <a:off x="1028700" y="1219200"/>
            <a:ext cx="8534400" cy="4572000"/>
          </a:xfrm>
        </p:spPr>
        <p:txBody>
          <a:bodyPr/>
          <a:lstStyle/>
          <a:p>
            <a:pPr algn="just" eaLnBrk="1" hangingPunct="1">
              <a:buClr>
                <a:srgbClr val="33CC33"/>
              </a:buClr>
              <a:buFont typeface="Wingdings" pitchFamily="2" charset="2"/>
              <a:buChar char="n"/>
              <a:defRPr/>
            </a:pP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mRNA (messenger RNA)</a:t>
            </a:r>
          </a:p>
          <a:p>
            <a:pPr lvl="1" algn="just" eaLnBrk="1" hangingPunct="1">
              <a:buClr>
                <a:srgbClr val="33CC33"/>
              </a:buClr>
              <a:buFont typeface="Wingdings" pitchFamily="2" charset="2"/>
              <a:buChar char="u"/>
              <a:defRPr/>
            </a:pPr>
            <a:r>
              <a:rPr lang="en-US" sz="3200" i="1" dirty="0" smtClean="0"/>
              <a:t>Function</a:t>
            </a:r>
            <a:r>
              <a:rPr lang="en-US" sz="3200" dirty="0" smtClean="0"/>
              <a:t>: Transcription process (from DNA to mRNA)</a:t>
            </a:r>
          </a:p>
          <a:p>
            <a:pPr algn="just" eaLnBrk="1" hangingPunct="1">
              <a:buClr>
                <a:srgbClr val="33CC33"/>
              </a:buClr>
              <a:buFont typeface="Wingdings" pitchFamily="2" charset="2"/>
              <a:buChar char="n"/>
              <a:defRPr/>
            </a:pPr>
            <a:r>
              <a:rPr lang="en-US" sz="3200" dirty="0" err="1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tRNA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 (transfer RNA)</a:t>
            </a:r>
          </a:p>
          <a:p>
            <a:pPr lvl="1" algn="just" eaLnBrk="1" hangingPunct="1">
              <a:buClr>
                <a:srgbClr val="33CC33"/>
              </a:buClr>
              <a:buFont typeface="Wingdings" pitchFamily="2" charset="2"/>
              <a:buChar char="u"/>
              <a:defRPr/>
            </a:pPr>
            <a:r>
              <a:rPr lang="en-US" sz="3200" i="1" dirty="0" smtClean="0"/>
              <a:t>Function</a:t>
            </a:r>
            <a:r>
              <a:rPr lang="en-US" sz="3200" dirty="0" smtClean="0"/>
              <a:t>: Translation process (from mRNA to protein synthesis); it transfers amino acids to the growing protein chain</a:t>
            </a:r>
          </a:p>
          <a:p>
            <a:pPr algn="just" eaLnBrk="1" hangingPunct="1">
              <a:buClr>
                <a:srgbClr val="33CC33"/>
              </a:buClr>
              <a:buFont typeface="Wingdings" pitchFamily="2" charset="2"/>
              <a:buChar char="n"/>
              <a:defRPr/>
            </a:pPr>
            <a:r>
              <a:rPr lang="en-US" sz="3200" dirty="0" err="1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rRNA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 (ribosomal RNA</a:t>
            </a:r>
            <a:r>
              <a:rPr lang="en-US" sz="3200" dirty="0" smtClean="0">
                <a:ea typeface="+mn-ea"/>
              </a:rPr>
              <a:t>)</a:t>
            </a:r>
          </a:p>
          <a:p>
            <a:pPr lvl="1" algn="just" eaLnBrk="1" hangingPunct="1">
              <a:buClr>
                <a:srgbClr val="33CC33"/>
              </a:buClr>
              <a:buFont typeface="Wingdings" pitchFamily="2" charset="2"/>
              <a:buChar char="u"/>
              <a:defRPr/>
            </a:pPr>
            <a:r>
              <a:rPr lang="en-US" sz="3100" i="1" dirty="0" smtClean="0"/>
              <a:t>Function</a:t>
            </a:r>
            <a:r>
              <a:rPr lang="en-US" sz="3100" dirty="0" smtClean="0"/>
              <a:t>: Site of protein synthesis (factory)</a:t>
            </a:r>
          </a:p>
          <a:p>
            <a:pPr lvl="1" algn="just" eaLnBrk="1" hangingPunct="1">
              <a:buClr>
                <a:srgbClr val="33CC33"/>
              </a:buClr>
              <a:buFont typeface="Wingdings" pitchFamily="2" charset="2"/>
              <a:buNone/>
              <a:defRPr/>
            </a:pPr>
            <a:endParaRPr lang="en-US" sz="3200" dirty="0" smtClean="0"/>
          </a:p>
          <a:p>
            <a:pPr lvl="1" algn="just" eaLnBrk="1" hangingPunct="1">
              <a:buClr>
                <a:srgbClr val="33CC33"/>
              </a:buClr>
              <a:buFont typeface="Wingdings" pitchFamily="2" charset="2"/>
              <a:buNone/>
              <a:defRPr/>
            </a:pPr>
            <a:endParaRPr lang="en-US" sz="3200" dirty="0" smtClean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0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0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0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r>
              <a:rPr lang="en-US" sz="1000">
                <a:latin typeface="Arial" charset="0"/>
              </a:rPr>
              <a:t>Voet </a:t>
            </a:r>
            <a:r>
              <a:rPr lang="en-US" sz="1000" i="1">
                <a:latin typeface="Arial" charset="0"/>
              </a:rPr>
              <a:t>Biochemistry</a:t>
            </a:r>
            <a:r>
              <a:rPr lang="en-US" sz="1000">
                <a:latin typeface="Arial" charset="0"/>
              </a:rPr>
              <a:t> 3e</a:t>
            </a:r>
          </a:p>
          <a:p>
            <a:r>
              <a:rPr lang="en-US" sz="1000">
                <a:latin typeface="Arial" charset="0"/>
              </a:rPr>
              <a:t>© 2004 John Wiley &amp; Sons, Inc.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867400"/>
            <a:ext cx="8743950" cy="533400"/>
          </a:xfrm>
        </p:spPr>
        <p:txBody>
          <a:bodyPr/>
          <a:lstStyle/>
          <a:p>
            <a:pPr algn="ctr" eaLnBrk="1" hangingPunct="1"/>
            <a:r>
              <a:rPr lang="en-US">
                <a:solidFill>
                  <a:schemeClr val="tx1"/>
                </a:solidFill>
                <a:latin typeface="Arial" charset="0"/>
              </a:rPr>
              <a:t>Structure of a tRNA</a:t>
            </a: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3379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1663" y="228600"/>
            <a:ext cx="3830637" cy="5524500"/>
          </a:xfrm>
        </p:spPr>
      </p:pic>
      <p:sp>
        <p:nvSpPr>
          <p:cNvPr id="33797" name="Text Box 4"/>
          <p:cNvSpPr txBox="1">
            <a:spLocks noChangeArrowheads="1"/>
          </p:cNvSpPr>
          <p:nvPr/>
        </p:nvSpPr>
        <p:spPr bwMode="auto">
          <a:xfrm rot="-5400000">
            <a:off x="-121443" y="4744244"/>
            <a:ext cx="836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algn="l"/>
            <a:r>
              <a:rPr lang="en-US" sz="1000">
                <a:latin typeface="Arial" charset="0"/>
              </a:rPr>
              <a:t>Page 1292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304800"/>
            <a:ext cx="7772400" cy="1905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0" dirty="0" smtClean="0">
                <a:solidFill>
                  <a:srgbClr val="FFFF00"/>
                </a:solidFill>
                <a:latin typeface="+mn-lt"/>
                <a:ea typeface="+mj-ea"/>
              </a:rPr>
              <a:t>Chromosome Structure:</a:t>
            </a:r>
            <a:br>
              <a:rPr lang="en-US" sz="4400" b="0" dirty="0" smtClean="0">
                <a:solidFill>
                  <a:srgbClr val="FFFF00"/>
                </a:solidFill>
                <a:latin typeface="+mn-lt"/>
                <a:ea typeface="+mj-ea"/>
              </a:rPr>
            </a:br>
            <a:r>
              <a:rPr lang="en-US" sz="4400" b="0" dirty="0" smtClean="0">
                <a:solidFill>
                  <a:srgbClr val="FFFF00"/>
                </a:solidFill>
                <a:latin typeface="+mn-lt"/>
                <a:ea typeface="+mj-ea"/>
              </a:rPr>
              <a:t>How DNA is organized in a chromosome?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>
          <a:xfrm>
            <a:off x="1257300" y="2438400"/>
            <a:ext cx="8305800" cy="4038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rgbClr val="33CC33"/>
              </a:buClr>
            </a:pPr>
            <a:r>
              <a:rPr lang="en-US" sz="3200">
                <a:latin typeface="Arial" charset="0"/>
              </a:rPr>
              <a:t>The human genome contains 3.5 billion base pairs and more than 95% is non-coding or </a:t>
            </a:r>
            <a:r>
              <a:rPr lang="ja-JP" altLang="en-US" sz="3200">
                <a:latin typeface="Arial" charset="0"/>
              </a:rPr>
              <a:t>“</a:t>
            </a:r>
            <a:r>
              <a:rPr lang="en-US" sz="3200">
                <a:latin typeface="Arial" charset="0"/>
              </a:rPr>
              <a:t>junk</a:t>
            </a:r>
            <a:r>
              <a:rPr lang="ja-JP" altLang="en-US" sz="3200">
                <a:latin typeface="Arial" charset="0"/>
              </a:rPr>
              <a:t>”</a:t>
            </a:r>
            <a:r>
              <a:rPr lang="en-US" sz="3200">
                <a:latin typeface="Arial" charset="0"/>
              </a:rPr>
              <a:t> DNA</a:t>
            </a:r>
          </a:p>
          <a:p>
            <a:pPr algn="just" eaLnBrk="1" hangingPunct="1">
              <a:lnSpc>
                <a:spcPct val="90000"/>
              </a:lnSpc>
              <a:buClr>
                <a:srgbClr val="33CC33"/>
              </a:buClr>
            </a:pPr>
            <a:r>
              <a:rPr lang="en-US" sz="3200">
                <a:solidFill>
                  <a:srgbClr val="FF9900"/>
                </a:solidFill>
                <a:latin typeface="Arial" charset="0"/>
              </a:rPr>
              <a:t>The DNA from single 23 human chromosomes have a length of 1 meter</a:t>
            </a:r>
          </a:p>
          <a:p>
            <a:pPr algn="just" eaLnBrk="1" hangingPunct="1">
              <a:lnSpc>
                <a:spcPct val="90000"/>
              </a:lnSpc>
              <a:buClr>
                <a:srgbClr val="33CC33"/>
              </a:buClr>
            </a:pPr>
            <a:r>
              <a:rPr lang="en-US" sz="3200">
                <a:latin typeface="Arial" charset="0"/>
              </a:rPr>
              <a:t>How such large quantities of DNA are packed into a single cell?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485900" y="381000"/>
            <a:ext cx="6858000" cy="1143000"/>
          </a:xfrm>
        </p:spPr>
        <p:txBody>
          <a:bodyPr/>
          <a:lstStyle/>
          <a:p>
            <a:pPr algn="ctr" eaLnBrk="1" hangingPunct="1"/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Nucleic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524000"/>
            <a:ext cx="8839200" cy="4572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3200" dirty="0" smtClean="0">
                <a:ea typeface="+mn-ea"/>
                <a:cs typeface="Arial" pitchFamily="34" charset="0"/>
              </a:rPr>
              <a:t>Required for the storage and expression of genetic information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sz="3200" dirty="0" smtClean="0">
              <a:ea typeface="+mn-ea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3200" dirty="0" smtClean="0">
                <a:ea typeface="+mn-ea"/>
                <a:cs typeface="Arial" pitchFamily="34" charset="0"/>
              </a:rPr>
              <a:t>Two types</a:t>
            </a:r>
          </a:p>
          <a:p>
            <a:pPr lvl="1" eaLnBrk="1" hangingPunct="1">
              <a:buFont typeface="Wingdings" pitchFamily="2" charset="2"/>
              <a:buChar char="u"/>
              <a:defRPr/>
            </a:pPr>
            <a:r>
              <a:rPr lang="en-US" sz="3200" dirty="0" smtClean="0">
                <a:solidFill>
                  <a:schemeClr val="tx2">
                    <a:lumMod val="90000"/>
                  </a:schemeClr>
                </a:solidFill>
                <a:cs typeface="Arial" pitchFamily="34" charset="0"/>
              </a:rPr>
              <a:t>DNA (Deoxyribonucleic acid)</a:t>
            </a:r>
          </a:p>
          <a:p>
            <a:pPr lvl="1" eaLnBrk="1" hangingPunct="1">
              <a:buFont typeface="Wingdings" pitchFamily="2" charset="2"/>
              <a:buChar char="u"/>
              <a:defRPr/>
            </a:pPr>
            <a:r>
              <a:rPr lang="en-US" sz="3200" dirty="0" smtClean="0">
                <a:cs typeface="Arial" pitchFamily="34" charset="0"/>
              </a:rPr>
              <a:t>RNA (Ribonucleic acid)</a:t>
            </a:r>
          </a:p>
          <a:p>
            <a:pPr lvl="1" eaLnBrk="1" hangingPunct="1">
              <a:buFont typeface="Wingdings" pitchFamily="2" charset="2"/>
              <a:buChar char="u"/>
              <a:defRPr/>
            </a:pPr>
            <a:endParaRPr lang="en-US" sz="3200" dirty="0" smtClean="0"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3200" dirty="0" smtClean="0">
                <a:ea typeface="+mn-ea"/>
                <a:cs typeface="Arial" pitchFamily="34" charset="0"/>
              </a:rPr>
              <a:t>Building blocks of nucleic acids are </a:t>
            </a:r>
            <a:r>
              <a:rPr lang="en-US" sz="3200" dirty="0" err="1" smtClean="0">
                <a:solidFill>
                  <a:srgbClr val="C00000"/>
                </a:solidFill>
                <a:ea typeface="+mn-ea"/>
                <a:cs typeface="Arial" pitchFamily="34" charset="0"/>
              </a:rPr>
              <a:t>nuclueoside</a:t>
            </a:r>
            <a:r>
              <a:rPr lang="en-US" sz="3200" dirty="0" smtClean="0">
                <a:solidFill>
                  <a:srgbClr val="C00000"/>
                </a:solidFill>
                <a:ea typeface="+mn-ea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a typeface="+mn-ea"/>
                <a:cs typeface="Arial" pitchFamily="34" charset="0"/>
              </a:rPr>
              <a:t>triphosphates</a:t>
            </a:r>
            <a:r>
              <a:rPr lang="en-US" sz="3200" dirty="0" smtClean="0">
                <a:solidFill>
                  <a:srgbClr val="C00000"/>
                </a:solidFill>
                <a:ea typeface="+mn-ea"/>
                <a:cs typeface="Arial" pitchFamily="34" charset="0"/>
              </a:rPr>
              <a:t> (nucleotides)</a:t>
            </a:r>
            <a:endParaRPr lang="en-US" sz="3200" dirty="0">
              <a:solidFill>
                <a:srgbClr val="C00000"/>
              </a:solidFill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r>
              <a:rPr lang="en-US" sz="1000">
                <a:latin typeface="Arial" charset="0"/>
              </a:rPr>
              <a:t>Voet </a:t>
            </a:r>
            <a:r>
              <a:rPr lang="en-US" sz="1000" i="1">
                <a:latin typeface="Arial" charset="0"/>
              </a:rPr>
              <a:t>Biochemistry</a:t>
            </a:r>
            <a:r>
              <a:rPr lang="en-US" sz="1000">
                <a:latin typeface="Arial" charset="0"/>
              </a:rPr>
              <a:t> 3e</a:t>
            </a:r>
          </a:p>
          <a:p>
            <a:r>
              <a:rPr lang="en-US" sz="1000">
                <a:latin typeface="Arial" charset="0"/>
              </a:rPr>
              <a:t>© 2004 John Wiley &amp; Sons, Inc.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15000"/>
            <a:ext cx="8743950" cy="457200"/>
          </a:xfrm>
        </p:spPr>
        <p:txBody>
          <a:bodyPr/>
          <a:lstStyle/>
          <a:p>
            <a:pPr algn="ctr" eaLnBrk="1" hangingPunct="1"/>
            <a:r>
              <a:rPr lang="en-US">
                <a:solidFill>
                  <a:schemeClr val="tx1"/>
                </a:solidFill>
                <a:latin typeface="Arial" charset="0"/>
              </a:rPr>
              <a:t>Electron micrograph of a human chromosome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 rot="-5400000">
            <a:off x="-119857" y="4752182"/>
            <a:ext cx="8366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algn="l"/>
            <a:r>
              <a:rPr lang="en-US" sz="1000">
                <a:latin typeface="Arial" charset="0"/>
              </a:rPr>
              <a:t>Page 1423</a:t>
            </a:r>
            <a:endParaRPr lang="en-US" sz="1000">
              <a:latin typeface="Times" charset="0"/>
            </a:endParaRPr>
          </a:p>
        </p:txBody>
      </p:sp>
      <p:pic>
        <p:nvPicPr>
          <p:cNvPr id="3584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9713" y="419100"/>
            <a:ext cx="7265987" cy="5105400"/>
          </a:xfrm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r>
              <a:rPr lang="en-US" sz="1000">
                <a:latin typeface="Arial" charset="0"/>
              </a:rPr>
              <a:t>Voet </a:t>
            </a:r>
            <a:r>
              <a:rPr lang="en-US" sz="1000" i="1">
                <a:latin typeface="Arial" charset="0"/>
              </a:rPr>
              <a:t>Biochemistry</a:t>
            </a:r>
            <a:r>
              <a:rPr lang="en-US" sz="1000">
                <a:latin typeface="Arial" charset="0"/>
              </a:rPr>
              <a:t> 3e</a:t>
            </a:r>
          </a:p>
          <a:p>
            <a:r>
              <a:rPr lang="en-US" sz="1000">
                <a:latin typeface="Arial" charset="0"/>
              </a:rPr>
              <a:t>© 2004 John Wiley &amp; Sons, Inc.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15000"/>
            <a:ext cx="8743950" cy="609600"/>
          </a:xfrm>
        </p:spPr>
        <p:txBody>
          <a:bodyPr/>
          <a:lstStyle/>
          <a:p>
            <a:pPr algn="ctr" eaLnBrk="1" hangingPunct="1"/>
            <a:r>
              <a:rPr lang="en-US">
                <a:solidFill>
                  <a:schemeClr val="tx1"/>
                </a:solidFill>
                <a:latin typeface="Arial" charset="0"/>
              </a:rPr>
              <a:t>The DNA of a human chromosome</a:t>
            </a:r>
          </a:p>
        </p:txBody>
      </p:sp>
      <p:pic>
        <p:nvPicPr>
          <p:cNvPr id="3686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4313" y="419100"/>
            <a:ext cx="4778375" cy="5105400"/>
          </a:xfrm>
        </p:spPr>
      </p:pic>
      <p:sp>
        <p:nvSpPr>
          <p:cNvPr id="36869" name="Text Box 4"/>
          <p:cNvSpPr txBox="1">
            <a:spLocks noChangeArrowheads="1"/>
          </p:cNvSpPr>
          <p:nvPr/>
        </p:nvSpPr>
        <p:spPr bwMode="auto">
          <a:xfrm rot="-5400000">
            <a:off x="-119856" y="4750594"/>
            <a:ext cx="836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algn="l"/>
            <a:r>
              <a:rPr lang="en-US" sz="1000">
                <a:latin typeface="Arial" charset="0"/>
              </a:rPr>
              <a:t>Page 1430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idx="1"/>
          </p:nvPr>
        </p:nvSpPr>
        <p:spPr>
          <a:xfrm>
            <a:off x="1257300" y="1143000"/>
            <a:ext cx="8305800" cy="4953000"/>
          </a:xfrm>
        </p:spPr>
        <p:txBody>
          <a:bodyPr/>
          <a:lstStyle/>
          <a:p>
            <a:pPr algn="just" eaLnBrk="1" hangingPunct="1">
              <a:buClr>
                <a:srgbClr val="33CC33"/>
              </a:buClr>
            </a:pPr>
            <a:r>
              <a:rPr lang="en-US" sz="3200">
                <a:solidFill>
                  <a:srgbClr val="33CC33"/>
                </a:solidFill>
                <a:latin typeface="Arial" charset="0"/>
              </a:rPr>
              <a:t>Chromatin:</a:t>
            </a:r>
            <a:r>
              <a:rPr lang="en-US" sz="3200">
                <a:latin typeface="Arial" charset="0"/>
              </a:rPr>
              <a:t> Each chromosome is a complex of a single linear DNA molecule and protein called </a:t>
            </a:r>
            <a:r>
              <a:rPr lang="en-US" sz="3200">
                <a:solidFill>
                  <a:srgbClr val="FF9900"/>
                </a:solidFill>
                <a:latin typeface="Arial" charset="0"/>
              </a:rPr>
              <a:t>chromatin</a:t>
            </a:r>
          </a:p>
          <a:p>
            <a:pPr algn="just" eaLnBrk="1" hangingPunct="1">
              <a:buClr>
                <a:srgbClr val="33CC33"/>
              </a:buClr>
              <a:buFont typeface="Wingdings" charset="0"/>
              <a:buNone/>
            </a:pPr>
            <a:endParaRPr lang="en-US" sz="3200">
              <a:solidFill>
                <a:srgbClr val="FF9900"/>
              </a:solidFill>
              <a:latin typeface="Arial" charset="0"/>
            </a:endParaRPr>
          </a:p>
          <a:p>
            <a:pPr algn="just" eaLnBrk="1" hangingPunct="1">
              <a:buClr>
                <a:srgbClr val="33CC33"/>
              </a:buClr>
            </a:pPr>
            <a:r>
              <a:rPr lang="en-US" sz="3200">
                <a:solidFill>
                  <a:srgbClr val="33CC33"/>
                </a:solidFill>
                <a:latin typeface="Arial" charset="0"/>
              </a:rPr>
              <a:t>Histones:</a:t>
            </a:r>
            <a:r>
              <a:rPr lang="en-US" sz="3200">
                <a:latin typeface="Arial" charset="0"/>
              </a:rPr>
              <a:t> 50% of chromatin consists of proteins called </a:t>
            </a:r>
            <a:r>
              <a:rPr lang="en-US" sz="3200">
                <a:solidFill>
                  <a:srgbClr val="FF9900"/>
                </a:solidFill>
                <a:latin typeface="Arial" charset="0"/>
              </a:rPr>
              <a:t>histones</a:t>
            </a:r>
          </a:p>
          <a:p>
            <a:pPr algn="just" eaLnBrk="1" hangingPunct="1">
              <a:buClr>
                <a:srgbClr val="33CC33"/>
              </a:buClr>
            </a:pPr>
            <a:endParaRPr lang="en-US" sz="320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6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r>
              <a:rPr lang="en-US" sz="1000">
                <a:latin typeface="Arial" charset="0"/>
              </a:rPr>
              <a:t>Voet </a:t>
            </a:r>
            <a:r>
              <a:rPr lang="en-US" sz="1000" i="1">
                <a:latin typeface="Arial" charset="0"/>
              </a:rPr>
              <a:t>Biochemistry</a:t>
            </a:r>
            <a:r>
              <a:rPr lang="en-US" sz="1000">
                <a:latin typeface="Arial" charset="0"/>
              </a:rPr>
              <a:t> 3e</a:t>
            </a:r>
          </a:p>
          <a:p>
            <a:r>
              <a:rPr lang="en-US" sz="1000">
                <a:latin typeface="Arial" charset="0"/>
              </a:rPr>
              <a:t>© 2004 John Wiley &amp; Sons, Inc.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91200"/>
            <a:ext cx="8743950" cy="457200"/>
          </a:xfrm>
        </p:spPr>
        <p:txBody>
          <a:bodyPr/>
          <a:lstStyle/>
          <a:p>
            <a:pPr algn="ctr" eaLnBrk="1" hangingPunct="1"/>
            <a:r>
              <a:rPr lang="en-US">
                <a:solidFill>
                  <a:schemeClr val="tx1"/>
                </a:solidFill>
                <a:latin typeface="Arial" charset="0"/>
              </a:rPr>
              <a:t>Electron micrograph of chromatin filaments</a:t>
            </a:r>
            <a:endParaRPr lang="en-US" b="1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891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1338" y="419100"/>
            <a:ext cx="6664325" cy="5105400"/>
          </a:xfrm>
        </p:spPr>
      </p:pic>
      <p:sp>
        <p:nvSpPr>
          <p:cNvPr id="38917" name="Text Box 4"/>
          <p:cNvSpPr txBox="1">
            <a:spLocks noChangeArrowheads="1"/>
          </p:cNvSpPr>
          <p:nvPr/>
        </p:nvSpPr>
        <p:spPr bwMode="auto">
          <a:xfrm rot="-5400000">
            <a:off x="-119856" y="4750594"/>
            <a:ext cx="836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algn="l"/>
            <a:r>
              <a:rPr lang="en-US" sz="1000">
                <a:latin typeface="Arial" charset="0"/>
              </a:rPr>
              <a:t>Page 1429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381000"/>
            <a:ext cx="6834188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dirty="0" err="1" smtClean="0">
                <a:solidFill>
                  <a:srgbClr val="FFFF00"/>
                </a:solidFill>
                <a:latin typeface="+mn-lt"/>
                <a:ea typeface="+mj-ea"/>
              </a:rPr>
              <a:t>Histones</a:t>
            </a:r>
            <a:endParaRPr lang="en-US" sz="4400" dirty="0" smtClean="0">
              <a:solidFill>
                <a:srgbClr val="FFFF00"/>
              </a:solidFill>
              <a:latin typeface="+mn-lt"/>
              <a:ea typeface="+mj-ea"/>
            </a:endParaRPr>
          </a:p>
        </p:txBody>
      </p:sp>
      <p:sp>
        <p:nvSpPr>
          <p:cNvPr id="315395" name="Rectangle 3"/>
          <p:cNvSpPr>
            <a:spLocks noGrp="1" noChangeArrowheads="1"/>
          </p:cNvSpPr>
          <p:nvPr>
            <p:ph idx="1"/>
          </p:nvPr>
        </p:nvSpPr>
        <p:spPr>
          <a:xfrm>
            <a:off x="1257300" y="1600200"/>
            <a:ext cx="8305800" cy="4724400"/>
          </a:xfrm>
        </p:spPr>
        <p:txBody>
          <a:bodyPr/>
          <a:lstStyle/>
          <a:p>
            <a:pPr algn="just" eaLnBrk="1" hangingPunct="1">
              <a:buClr>
                <a:srgbClr val="33CC33"/>
              </a:buClr>
            </a:pPr>
            <a:r>
              <a:rPr lang="en-US" sz="3200">
                <a:latin typeface="Arial" charset="0"/>
              </a:rPr>
              <a:t>Five major types of histones:</a:t>
            </a:r>
          </a:p>
          <a:p>
            <a:pPr lvl="1" algn="just" eaLnBrk="1" hangingPunct="1">
              <a:buClr>
                <a:srgbClr val="33CC33"/>
              </a:buClr>
            </a:pPr>
            <a:r>
              <a:rPr lang="en-US" sz="3200">
                <a:latin typeface="Arial" charset="0"/>
              </a:rPr>
              <a:t>H1	H2A	     H2B	   H3	       H4</a:t>
            </a:r>
          </a:p>
          <a:p>
            <a:pPr algn="just" eaLnBrk="1" hangingPunct="1">
              <a:buClr>
                <a:srgbClr val="33CC33"/>
              </a:buClr>
            </a:pPr>
            <a:r>
              <a:rPr lang="en-US" sz="3200">
                <a:solidFill>
                  <a:srgbClr val="FF9900"/>
                </a:solidFill>
                <a:latin typeface="Arial" charset="0"/>
              </a:rPr>
              <a:t>Histones have positively charged amino acids (arginine and lysine)</a:t>
            </a:r>
          </a:p>
          <a:p>
            <a:pPr algn="just" eaLnBrk="1" hangingPunct="1">
              <a:buClr>
                <a:srgbClr val="33CC33"/>
              </a:buClr>
            </a:pPr>
            <a:r>
              <a:rPr lang="en-US" sz="3200">
                <a:latin typeface="Arial" charset="0"/>
              </a:rPr>
              <a:t>These proteins bind to negatively charged PO</a:t>
            </a:r>
            <a:r>
              <a:rPr lang="en-US" sz="3200" baseline="-25000">
                <a:latin typeface="Arial" charset="0"/>
              </a:rPr>
              <a:t>4</a:t>
            </a:r>
            <a:r>
              <a:rPr lang="en-US" sz="3200">
                <a:latin typeface="Arial" charset="0"/>
              </a:rPr>
              <a:t> groups of DNA to stabilize the chromatin structure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381000"/>
            <a:ext cx="6834188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0" smtClean="0">
                <a:solidFill>
                  <a:srgbClr val="FFFF00"/>
                </a:solidFill>
                <a:latin typeface="+mn-lt"/>
                <a:ea typeface="+mj-ea"/>
              </a:rPr>
              <a:t>Nucleosomes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9829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33CC33"/>
              </a:buClr>
            </a:pPr>
            <a:r>
              <a:rPr lang="en-US" sz="3200">
                <a:latin typeface="Arial" charset="0"/>
              </a:rPr>
              <a:t>Nucleosomes are particles consisting of DNA and histones connected by thin strands of naked DNA </a:t>
            </a:r>
            <a:r>
              <a:rPr lang="en-US" sz="3200">
                <a:solidFill>
                  <a:srgbClr val="33CC33"/>
                </a:solidFill>
                <a:latin typeface="Arial" charset="0"/>
              </a:rPr>
              <a:t>(like beads on a string; Sibhah in Arabic)</a:t>
            </a:r>
          </a:p>
          <a:p>
            <a:pPr eaLnBrk="1" hangingPunct="1">
              <a:lnSpc>
                <a:spcPct val="90000"/>
              </a:lnSpc>
              <a:buClr>
                <a:srgbClr val="33CC33"/>
              </a:buClr>
              <a:buFont typeface="Wingdings" charset="0"/>
              <a:buNone/>
            </a:pPr>
            <a:endParaRPr lang="en-US" sz="3200">
              <a:solidFill>
                <a:srgbClr val="33CC33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rgbClr val="33CC33"/>
              </a:buClr>
            </a:pPr>
            <a:r>
              <a:rPr lang="en-US" sz="3200">
                <a:solidFill>
                  <a:srgbClr val="FF9900"/>
                </a:solidFill>
                <a:latin typeface="Arial" charset="0"/>
              </a:rPr>
              <a:t>Nucleosomes consist of the histone octamer (eight) and DNA</a:t>
            </a:r>
          </a:p>
          <a:p>
            <a:pPr lvl="1" eaLnBrk="1" hangingPunct="1">
              <a:lnSpc>
                <a:spcPct val="90000"/>
              </a:lnSpc>
              <a:buClr>
                <a:srgbClr val="33CC33"/>
              </a:buClr>
            </a:pPr>
            <a:r>
              <a:rPr lang="en-US" sz="3200">
                <a:solidFill>
                  <a:srgbClr val="FF9900"/>
                </a:solidFill>
                <a:latin typeface="Arial" charset="0"/>
              </a:rPr>
              <a:t>(H2A)</a:t>
            </a:r>
            <a:r>
              <a:rPr lang="en-US" sz="3200" baseline="-25000">
                <a:solidFill>
                  <a:srgbClr val="FF9900"/>
                </a:solidFill>
                <a:latin typeface="Arial" charset="0"/>
              </a:rPr>
              <a:t>2</a:t>
            </a:r>
            <a:r>
              <a:rPr lang="en-US" sz="3200">
                <a:solidFill>
                  <a:srgbClr val="FF9900"/>
                </a:solidFill>
                <a:latin typeface="Arial" charset="0"/>
              </a:rPr>
              <a:t>(H2B)</a:t>
            </a:r>
            <a:r>
              <a:rPr lang="en-US" sz="3200" baseline="-25000">
                <a:solidFill>
                  <a:srgbClr val="FF9900"/>
                </a:solidFill>
                <a:latin typeface="Arial" charset="0"/>
              </a:rPr>
              <a:t>2</a:t>
            </a:r>
            <a:r>
              <a:rPr lang="en-US" sz="3200">
                <a:solidFill>
                  <a:srgbClr val="FF9900"/>
                </a:solidFill>
                <a:latin typeface="Arial" charset="0"/>
              </a:rPr>
              <a:t>(H3)</a:t>
            </a:r>
            <a:r>
              <a:rPr lang="en-US" sz="3200" baseline="-25000">
                <a:solidFill>
                  <a:srgbClr val="FF9900"/>
                </a:solidFill>
                <a:latin typeface="Arial" charset="0"/>
              </a:rPr>
              <a:t>2</a:t>
            </a:r>
            <a:r>
              <a:rPr lang="en-US" sz="3200">
                <a:solidFill>
                  <a:srgbClr val="FF9900"/>
                </a:solidFill>
                <a:latin typeface="Arial" charset="0"/>
              </a:rPr>
              <a:t>(H4)</a:t>
            </a:r>
            <a:r>
              <a:rPr lang="en-US" sz="3200" baseline="-25000">
                <a:solidFill>
                  <a:srgbClr val="FF9900"/>
                </a:solidFill>
                <a:latin typeface="Arial" charset="0"/>
              </a:rPr>
              <a:t>2</a:t>
            </a:r>
          </a:p>
          <a:p>
            <a:pPr lvl="1" eaLnBrk="1" hangingPunct="1">
              <a:lnSpc>
                <a:spcPct val="90000"/>
              </a:lnSpc>
              <a:buClr>
                <a:srgbClr val="33CC33"/>
              </a:buClr>
              <a:buFont typeface="Wingdings" charset="0"/>
              <a:buNone/>
            </a:pPr>
            <a:endParaRPr lang="en-US" sz="3200" baseline="-2500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rgbClr val="33CC33"/>
              </a:buClr>
            </a:pPr>
            <a:r>
              <a:rPr lang="en-US" sz="3200">
                <a:latin typeface="Arial" charset="0"/>
              </a:rPr>
              <a:t>H1 binds to 2 complete helical turns of DNA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r>
              <a:rPr lang="en-US" sz="1000">
                <a:latin typeface="Arial" charset="0"/>
              </a:rPr>
              <a:t>Voet </a:t>
            </a:r>
            <a:r>
              <a:rPr lang="en-US" sz="1000" i="1">
                <a:latin typeface="Arial" charset="0"/>
              </a:rPr>
              <a:t>Biochemistry</a:t>
            </a:r>
            <a:r>
              <a:rPr lang="en-US" sz="1000">
                <a:latin typeface="Arial" charset="0"/>
              </a:rPr>
              <a:t> 3e</a:t>
            </a:r>
          </a:p>
          <a:p>
            <a:r>
              <a:rPr lang="en-US" sz="1000">
                <a:latin typeface="Arial" charset="0"/>
              </a:rPr>
              <a:t>© 2004 John Wiley &amp; Sons, Inc.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15000"/>
            <a:ext cx="8743950" cy="762000"/>
          </a:xfrm>
        </p:spPr>
        <p:txBody>
          <a:bodyPr/>
          <a:lstStyle/>
          <a:p>
            <a:pPr algn="ctr" eaLnBrk="1" hangingPunct="1"/>
            <a:r>
              <a:rPr lang="en-US">
                <a:solidFill>
                  <a:schemeClr val="tx1"/>
                </a:solidFill>
                <a:latin typeface="Arial" charset="0"/>
              </a:rPr>
              <a:t>Electron micrograph of chromatin showing nucleosomes</a:t>
            </a:r>
            <a:endParaRPr lang="en-US" b="1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198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4663" y="419100"/>
            <a:ext cx="6796087" cy="5105400"/>
          </a:xfrm>
        </p:spPr>
      </p:pic>
      <p:sp>
        <p:nvSpPr>
          <p:cNvPr id="41989" name="Text Box 4"/>
          <p:cNvSpPr txBox="1">
            <a:spLocks noChangeArrowheads="1"/>
          </p:cNvSpPr>
          <p:nvPr/>
        </p:nvSpPr>
        <p:spPr bwMode="auto">
          <a:xfrm rot="-5400000">
            <a:off x="-119857" y="4755357"/>
            <a:ext cx="8366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algn="l"/>
            <a:r>
              <a:rPr lang="en-US" sz="1000">
                <a:latin typeface="Arial" charset="0"/>
              </a:rPr>
              <a:t>Page 1424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r>
              <a:rPr lang="en-US" sz="1000">
                <a:latin typeface="Arial" charset="0"/>
              </a:rPr>
              <a:t>Voet </a:t>
            </a:r>
            <a:r>
              <a:rPr lang="en-US" sz="1000" i="1">
                <a:latin typeface="Arial" charset="0"/>
              </a:rPr>
              <a:t>Biochemistry</a:t>
            </a:r>
            <a:r>
              <a:rPr lang="en-US" sz="1000">
                <a:latin typeface="Arial" charset="0"/>
              </a:rPr>
              <a:t> 3e</a:t>
            </a:r>
          </a:p>
          <a:p>
            <a:r>
              <a:rPr lang="en-US" sz="1000">
                <a:latin typeface="Arial" charset="0"/>
              </a:rPr>
              <a:t>© 2004 John Wiley &amp; Sons, Inc.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638800"/>
            <a:ext cx="8743950" cy="762000"/>
          </a:xfrm>
        </p:spPr>
        <p:txBody>
          <a:bodyPr/>
          <a:lstStyle/>
          <a:p>
            <a:pPr algn="ctr" eaLnBrk="1" hangingPunct="1"/>
            <a:r>
              <a:rPr lang="en-US">
                <a:solidFill>
                  <a:schemeClr val="tx1"/>
                </a:solidFill>
                <a:latin typeface="Arial" charset="0"/>
              </a:rPr>
              <a:t>A nucleosome showing interaction of histones with the DNA</a:t>
            </a:r>
          </a:p>
        </p:txBody>
      </p:sp>
      <p:pic>
        <p:nvPicPr>
          <p:cNvPr id="430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8425" y="419100"/>
            <a:ext cx="7548563" cy="5105400"/>
          </a:xfrm>
        </p:spPr>
      </p:pic>
      <p:sp>
        <p:nvSpPr>
          <p:cNvPr id="43013" name="Text Box 4"/>
          <p:cNvSpPr txBox="1">
            <a:spLocks noChangeArrowheads="1"/>
          </p:cNvSpPr>
          <p:nvPr/>
        </p:nvSpPr>
        <p:spPr bwMode="auto">
          <a:xfrm rot="-5400000">
            <a:off x="-119857" y="4755357"/>
            <a:ext cx="8366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algn="l"/>
            <a:r>
              <a:rPr lang="en-US" sz="1000">
                <a:latin typeface="Arial" charset="0"/>
              </a:rPr>
              <a:t>Page 1427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r>
              <a:rPr lang="en-US" sz="1000">
                <a:latin typeface="Arial" charset="0"/>
              </a:rPr>
              <a:t>Voet </a:t>
            </a:r>
            <a:r>
              <a:rPr lang="en-US" sz="1000" i="1">
                <a:latin typeface="Arial" charset="0"/>
              </a:rPr>
              <a:t>Biochemistry</a:t>
            </a:r>
            <a:r>
              <a:rPr lang="en-US" sz="1000">
                <a:latin typeface="Arial" charset="0"/>
              </a:rPr>
              <a:t> 3e</a:t>
            </a:r>
          </a:p>
          <a:p>
            <a:r>
              <a:rPr lang="en-US" sz="1000">
                <a:latin typeface="Arial" charset="0"/>
              </a:rPr>
              <a:t>© 2004 John Wiley &amp; Sons, Inc.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562600"/>
            <a:ext cx="8743950" cy="762000"/>
          </a:xfrm>
        </p:spPr>
        <p:txBody>
          <a:bodyPr/>
          <a:lstStyle/>
          <a:p>
            <a:pPr algn="ctr" eaLnBrk="1" hangingPunct="1"/>
            <a:r>
              <a:rPr lang="en-US">
                <a:solidFill>
                  <a:schemeClr val="tx1"/>
                </a:solidFill>
                <a:latin typeface="Arial" charset="0"/>
              </a:rPr>
              <a:t>Chromatin filament</a:t>
            </a:r>
            <a:r>
              <a:rPr lang="en-US">
                <a:latin typeface="Arial" charset="0"/>
              </a:rPr>
              <a:t> with nucleosomes and naked DNA</a:t>
            </a:r>
            <a:endParaRPr lang="en-US">
              <a:latin typeface="ArialMT" charset="0"/>
            </a:endParaRPr>
          </a:p>
        </p:txBody>
      </p:sp>
      <p:pic>
        <p:nvPicPr>
          <p:cNvPr id="4403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8100" y="190500"/>
            <a:ext cx="2638425" cy="5295900"/>
          </a:xfrm>
        </p:spPr>
      </p:pic>
      <p:sp>
        <p:nvSpPr>
          <p:cNvPr id="44037" name="Text Box 4"/>
          <p:cNvSpPr txBox="1">
            <a:spLocks noChangeArrowheads="1"/>
          </p:cNvSpPr>
          <p:nvPr/>
        </p:nvSpPr>
        <p:spPr bwMode="auto">
          <a:xfrm rot="-5400000">
            <a:off x="-119857" y="4749007"/>
            <a:ext cx="8366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algn="l"/>
            <a:r>
              <a:rPr lang="en-US" sz="1000">
                <a:latin typeface="Arial" charset="0"/>
              </a:rPr>
              <a:t>Page 1430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 descr="http://www.genome.gov/Images/press_photos/highres/20150-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t="11842" r="2480" b="14474"/>
          <a:stretch>
            <a:fillRect/>
          </a:stretch>
        </p:blipFill>
        <p:spPr bwMode="auto">
          <a:xfrm>
            <a:off x="61913" y="1066800"/>
            <a:ext cx="1003458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152400"/>
            <a:ext cx="5972175" cy="1143000"/>
          </a:xfrm>
        </p:spPr>
        <p:txBody>
          <a:bodyPr/>
          <a:lstStyle/>
          <a:p>
            <a:pPr algn="ctr" eaLnBrk="1" hangingPunct="1"/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Nucleotides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295400"/>
            <a:ext cx="9677400" cy="5257800"/>
          </a:xfrm>
        </p:spPr>
        <p:txBody>
          <a:bodyPr/>
          <a:lstStyle/>
          <a:p>
            <a:pPr lvl="1" eaLnBrk="1" hangingPunct="1">
              <a:buClr>
                <a:srgbClr val="33CC33"/>
              </a:buClr>
            </a:pPr>
            <a:r>
              <a:rPr lang="en-US" sz="3200" b="1">
                <a:latin typeface="Arial" charset="0"/>
              </a:rPr>
              <a:t>Nucleotides are composed of -</a:t>
            </a:r>
          </a:p>
          <a:p>
            <a:pPr marL="1428750" lvl="2" indent="-514350" eaLnBrk="1" hangingPunct="1">
              <a:buClr>
                <a:srgbClr val="33CC33"/>
              </a:buClr>
              <a:buFont typeface="Arial Narrow" charset="0"/>
              <a:buAutoNum type="arabicPeriod"/>
            </a:pPr>
            <a:r>
              <a:rPr lang="en-US" sz="3200" b="1">
                <a:solidFill>
                  <a:srgbClr val="33CC33"/>
                </a:solidFill>
                <a:latin typeface="Arial" charset="0"/>
              </a:rPr>
              <a:t>nitrogenous base</a:t>
            </a:r>
          </a:p>
          <a:p>
            <a:pPr marL="1885950" lvl="3" indent="-514350" eaLnBrk="1" hangingPunct="1">
              <a:buClr>
                <a:srgbClr val="33CC33"/>
              </a:buClr>
            </a:pPr>
            <a:r>
              <a:rPr lang="en-US" sz="2800" b="1" u="sng">
                <a:solidFill>
                  <a:srgbClr val="FF6666"/>
                </a:solidFill>
                <a:latin typeface="Arial" charset="0"/>
              </a:rPr>
              <a:t>Purines</a:t>
            </a:r>
            <a:r>
              <a:rPr lang="en-US" sz="2800" b="1">
                <a:solidFill>
                  <a:srgbClr val="FF6666"/>
                </a:solidFill>
                <a:latin typeface="Arial" charset="0"/>
              </a:rPr>
              <a:t> </a:t>
            </a:r>
            <a:r>
              <a:rPr lang="en-US" sz="2800" b="1">
                <a:solidFill>
                  <a:srgbClr val="33CC33"/>
                </a:solidFill>
                <a:latin typeface="Arial" charset="0"/>
              </a:rPr>
              <a:t>– </a:t>
            </a:r>
            <a:r>
              <a:rPr lang="en-US" sz="2800" b="1">
                <a:solidFill>
                  <a:srgbClr val="00B0F0"/>
                </a:solidFill>
                <a:latin typeface="Arial" charset="0"/>
              </a:rPr>
              <a:t>Adenine (A) and Guanine (G)</a:t>
            </a:r>
          </a:p>
          <a:p>
            <a:pPr marL="1885950" lvl="3" indent="-514350" eaLnBrk="1" hangingPunct="1">
              <a:buClr>
                <a:srgbClr val="33CC33"/>
              </a:buClr>
            </a:pPr>
            <a:r>
              <a:rPr lang="en-US" sz="2800" b="1" u="sng">
                <a:solidFill>
                  <a:srgbClr val="FF6666"/>
                </a:solidFill>
                <a:latin typeface="Arial" charset="0"/>
              </a:rPr>
              <a:t>Pyrimidines</a:t>
            </a:r>
            <a:r>
              <a:rPr lang="en-US" sz="2800" b="1">
                <a:solidFill>
                  <a:srgbClr val="33CC33"/>
                </a:solidFill>
                <a:latin typeface="Arial" charset="0"/>
              </a:rPr>
              <a:t>- Cytosine (C), Thymine (T) 				and Uracil (U)</a:t>
            </a:r>
          </a:p>
          <a:p>
            <a:pPr marL="1428750" lvl="2" indent="-514350" eaLnBrk="1" hangingPunct="1">
              <a:buClr>
                <a:srgbClr val="33CC33"/>
              </a:buClr>
              <a:buFont typeface="Arial Narrow" charset="0"/>
              <a:buAutoNum type="arabicPeriod"/>
            </a:pPr>
            <a:r>
              <a:rPr lang="en-US" sz="3200" b="1">
                <a:solidFill>
                  <a:srgbClr val="33CC33"/>
                </a:solidFill>
                <a:latin typeface="Arial" charset="0"/>
              </a:rPr>
              <a:t>Sugar – </a:t>
            </a:r>
            <a:r>
              <a:rPr lang="en-US" sz="3200" b="1">
                <a:solidFill>
                  <a:srgbClr val="00B0F0"/>
                </a:solidFill>
                <a:latin typeface="Arial" charset="0"/>
              </a:rPr>
              <a:t>pentose with 5 carbon ring</a:t>
            </a:r>
          </a:p>
          <a:p>
            <a:pPr marL="1885950" lvl="3" indent="-514350" eaLnBrk="1" hangingPunct="1">
              <a:buClr>
                <a:srgbClr val="33CC33"/>
              </a:buClr>
            </a:pPr>
            <a:r>
              <a:rPr lang="en-US" sz="2800" b="1">
                <a:solidFill>
                  <a:srgbClr val="FF6666"/>
                </a:solidFill>
                <a:latin typeface="Arial" charset="0"/>
              </a:rPr>
              <a:t>Ribose (with –OH at C</a:t>
            </a:r>
            <a:r>
              <a:rPr lang="en-US" sz="2800" b="1" baseline="-25000">
                <a:solidFill>
                  <a:srgbClr val="FF6666"/>
                </a:solidFill>
                <a:latin typeface="Arial" charset="0"/>
              </a:rPr>
              <a:t>2</a:t>
            </a:r>
            <a:r>
              <a:rPr lang="en-US" sz="2800" b="1">
                <a:solidFill>
                  <a:srgbClr val="FF6666"/>
                </a:solidFill>
                <a:latin typeface="Arial" charset="0"/>
              </a:rPr>
              <a:t>)</a:t>
            </a:r>
          </a:p>
          <a:p>
            <a:pPr marL="1885950" lvl="3" indent="-514350" eaLnBrk="1" hangingPunct="1">
              <a:buClr>
                <a:srgbClr val="33CC33"/>
              </a:buClr>
            </a:pPr>
            <a:r>
              <a:rPr lang="en-US" sz="2800" b="1">
                <a:solidFill>
                  <a:srgbClr val="FF6666"/>
                </a:solidFill>
                <a:latin typeface="Arial" charset="0"/>
              </a:rPr>
              <a:t>Deoxyribose (no –OH at C</a:t>
            </a:r>
            <a:r>
              <a:rPr lang="en-US" sz="2800" b="1" baseline="-25000">
                <a:solidFill>
                  <a:srgbClr val="FF6666"/>
                </a:solidFill>
                <a:latin typeface="Arial" charset="0"/>
              </a:rPr>
              <a:t>2</a:t>
            </a:r>
            <a:r>
              <a:rPr lang="en-US" sz="2800" b="1">
                <a:solidFill>
                  <a:srgbClr val="FF6666"/>
                </a:solidFill>
                <a:latin typeface="Arial" charset="0"/>
              </a:rPr>
              <a:t>)</a:t>
            </a:r>
          </a:p>
          <a:p>
            <a:pPr marL="1428750" lvl="2" indent="-514350" eaLnBrk="1" hangingPunct="1">
              <a:buClr>
                <a:srgbClr val="33CC33"/>
              </a:buClr>
              <a:buFont typeface="Arial Narrow" charset="0"/>
              <a:buAutoNum type="arabicPeriod"/>
            </a:pPr>
            <a:r>
              <a:rPr lang="en-US" sz="3200" b="1">
                <a:solidFill>
                  <a:srgbClr val="33CC33"/>
                </a:solidFill>
                <a:latin typeface="Arial" charset="0"/>
              </a:rPr>
              <a:t>phosphate groups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1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1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1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1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1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References</a:t>
            </a:r>
          </a:p>
        </p:txBody>
      </p:sp>
      <p:sp>
        <p:nvSpPr>
          <p:cNvPr id="4608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Lippincott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Illustrated Reviews in Biochemistry</a:t>
            </a:r>
          </a:p>
          <a:p>
            <a:r>
              <a:rPr lang="en-US">
                <a:latin typeface="Arial" charset="0"/>
              </a:rPr>
              <a:t>Biochemistry by Voet and Voet 3e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r>
              <a:rPr lang="en-US" sz="1000">
                <a:latin typeface="Arial" charset="0"/>
              </a:rPr>
              <a:t>Voet </a:t>
            </a:r>
            <a:r>
              <a:rPr lang="en-US" sz="1000" i="1">
                <a:latin typeface="Arial" charset="0"/>
              </a:rPr>
              <a:t>Biochemistry</a:t>
            </a:r>
            <a:r>
              <a:rPr lang="en-US" sz="1000">
                <a:latin typeface="Arial" charset="0"/>
              </a:rPr>
              <a:t> 3e</a:t>
            </a:r>
          </a:p>
          <a:p>
            <a:r>
              <a:rPr lang="en-US" sz="1000">
                <a:latin typeface="Arial" charset="0"/>
              </a:rPr>
              <a:t>© 2004 John Wiley &amp; Sons, Inc.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867400"/>
            <a:ext cx="8743950" cy="685800"/>
          </a:xfrm>
        </p:spPr>
        <p:txBody>
          <a:bodyPr/>
          <a:lstStyle/>
          <a:p>
            <a:pPr algn="ctr" eaLnBrk="1" hangingPunct="1"/>
            <a:r>
              <a:rPr lang="en-US" sz="2000">
                <a:latin typeface="Arial" charset="0"/>
              </a:rPr>
              <a:t>Names and Abbreviations of Nucleic Acid Bases, Nucleosides, and Nucleotides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 rot="-5400000">
            <a:off x="-40481" y="4877594"/>
            <a:ext cx="6588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86</a:t>
            </a:r>
          </a:p>
        </p:txBody>
      </p:sp>
      <p:pic>
        <p:nvPicPr>
          <p:cNvPr id="1024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37"/>
          <a:stretch>
            <a:fillRect/>
          </a:stretch>
        </p:blipFill>
        <p:spPr>
          <a:xfrm>
            <a:off x="2552700" y="304800"/>
            <a:ext cx="5715000" cy="5511800"/>
          </a:xfrm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r>
              <a:rPr lang="en-US" sz="1000">
                <a:latin typeface="Arial" charset="0"/>
              </a:rPr>
              <a:t>Voet </a:t>
            </a:r>
            <a:r>
              <a:rPr lang="en-US" sz="1000" i="1">
                <a:latin typeface="Arial" charset="0"/>
              </a:rPr>
              <a:t>Biochemistry</a:t>
            </a:r>
            <a:r>
              <a:rPr lang="en-US" sz="1000">
                <a:latin typeface="Arial" charset="0"/>
              </a:rPr>
              <a:t> 3e</a:t>
            </a:r>
          </a:p>
          <a:p>
            <a:r>
              <a:rPr lang="en-US" sz="1000">
                <a:latin typeface="Arial" charset="0"/>
              </a:rPr>
              <a:t>© 2004 John Wiley &amp; Sons, Inc.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181600"/>
            <a:ext cx="8743950" cy="1066800"/>
          </a:xfrm>
        </p:spPr>
        <p:txBody>
          <a:bodyPr/>
          <a:lstStyle/>
          <a:p>
            <a:pPr algn="ctr" eaLnBrk="1" hangingPunct="1"/>
            <a:r>
              <a:rPr lang="en-US">
                <a:latin typeface="Arial" charset="0"/>
              </a:rPr>
              <a:t>Chemical structures of (</a:t>
            </a:r>
            <a:r>
              <a:rPr lang="en-US" i="1">
                <a:latin typeface="Arial" charset="0"/>
              </a:rPr>
              <a:t>a</a:t>
            </a:r>
            <a:r>
              <a:rPr lang="en-US">
                <a:latin typeface="Arial" charset="0"/>
              </a:rPr>
              <a:t>) ribonucleotides and (</a:t>
            </a:r>
            <a:r>
              <a:rPr lang="en-US" i="1">
                <a:latin typeface="Arial" charset="0"/>
              </a:rPr>
              <a:t>b</a:t>
            </a:r>
            <a:r>
              <a:rPr lang="en-US">
                <a:latin typeface="Arial" charset="0"/>
              </a:rPr>
              <a:t>) deoxyribonucleotides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 rot="-5400000">
            <a:off x="-109537" y="4764088"/>
            <a:ext cx="836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algn="l"/>
            <a:r>
              <a:rPr lang="en-US" sz="1000">
                <a:latin typeface="Arial" charset="0"/>
              </a:rPr>
              <a:t>Page 81</a:t>
            </a:r>
            <a:endParaRPr lang="en-US" sz="1000">
              <a:latin typeface="Times" charset="0"/>
            </a:endParaRPr>
          </a:p>
        </p:txBody>
      </p:sp>
      <p:pic>
        <p:nvPicPr>
          <p:cNvPr id="1126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477963"/>
            <a:ext cx="8743950" cy="2987675"/>
          </a:xfrm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idx="1"/>
          </p:nvPr>
        </p:nvSpPr>
        <p:spPr>
          <a:xfrm>
            <a:off x="342900" y="1371600"/>
            <a:ext cx="5867400" cy="5638800"/>
          </a:xfrm>
        </p:spPr>
        <p:txBody>
          <a:bodyPr/>
          <a:lstStyle/>
          <a:p>
            <a:pPr eaLnBrk="1" hangingPunct="1">
              <a:buClr>
                <a:srgbClr val="33CC33"/>
              </a:buClr>
            </a:pPr>
            <a:r>
              <a:rPr lang="en-US" sz="3200" b="1">
                <a:solidFill>
                  <a:srgbClr val="FF9900"/>
                </a:solidFill>
                <a:latin typeface="Arial" charset="0"/>
              </a:rPr>
              <a:t>The sugar carbon numbers are primed (1</a:t>
            </a:r>
            <a:r>
              <a:rPr lang="ja-JP" altLang="en-US" sz="3200" b="1">
                <a:solidFill>
                  <a:srgbClr val="FF9900"/>
                </a:solidFill>
                <a:latin typeface="Arial" charset="0"/>
              </a:rPr>
              <a:t>’</a:t>
            </a:r>
            <a:r>
              <a:rPr lang="en-US" sz="3200" b="1">
                <a:solidFill>
                  <a:srgbClr val="FF9900"/>
                </a:solidFill>
                <a:latin typeface="Arial" charset="0"/>
              </a:rPr>
              <a:t> 2</a:t>
            </a:r>
            <a:r>
              <a:rPr lang="ja-JP" altLang="en-US" sz="3200" b="1">
                <a:solidFill>
                  <a:srgbClr val="FF9900"/>
                </a:solidFill>
                <a:latin typeface="Arial" charset="0"/>
              </a:rPr>
              <a:t>’</a:t>
            </a:r>
            <a:r>
              <a:rPr lang="en-US" sz="3200" b="1">
                <a:solidFill>
                  <a:srgbClr val="FF9900"/>
                </a:solidFill>
                <a:latin typeface="Arial" charset="0"/>
              </a:rPr>
              <a:t> 3</a:t>
            </a:r>
            <a:r>
              <a:rPr lang="ja-JP" altLang="en-US" sz="3200" b="1">
                <a:solidFill>
                  <a:srgbClr val="FF9900"/>
                </a:solidFill>
                <a:latin typeface="Arial" charset="0"/>
              </a:rPr>
              <a:t>’</a:t>
            </a:r>
            <a:r>
              <a:rPr lang="en-US" sz="3200" b="1">
                <a:solidFill>
                  <a:srgbClr val="FF9900"/>
                </a:solidFill>
                <a:latin typeface="Arial" charset="0"/>
              </a:rPr>
              <a:t>  etc.)</a:t>
            </a:r>
          </a:p>
          <a:p>
            <a:pPr eaLnBrk="1" hangingPunct="1">
              <a:buClr>
                <a:srgbClr val="33CC33"/>
              </a:buClr>
            </a:pPr>
            <a:r>
              <a:rPr lang="en-US" sz="3200" b="1">
                <a:latin typeface="Arial" charset="0"/>
              </a:rPr>
              <a:t>The nitrogenous base atoms are unprimed</a:t>
            </a:r>
          </a:p>
          <a:p>
            <a:pPr eaLnBrk="1" hangingPunct="1">
              <a:buClr>
                <a:srgbClr val="33CC33"/>
              </a:buClr>
            </a:pPr>
            <a:r>
              <a:rPr lang="en-US" sz="3200" b="1">
                <a:solidFill>
                  <a:srgbClr val="FF9900"/>
                </a:solidFill>
                <a:latin typeface="Arial" charset="0"/>
              </a:rPr>
              <a:t>The nitrogenous base is bonded to C</a:t>
            </a:r>
            <a:r>
              <a:rPr lang="en-US" sz="3200" b="1" baseline="-25000">
                <a:solidFill>
                  <a:srgbClr val="FF9900"/>
                </a:solidFill>
                <a:latin typeface="Arial" charset="0"/>
              </a:rPr>
              <a:t>1</a:t>
            </a:r>
            <a:r>
              <a:rPr lang="ja-JP" altLang="en-US" sz="3200" b="1">
                <a:solidFill>
                  <a:srgbClr val="FF9900"/>
                </a:solidFill>
                <a:latin typeface="Arial" charset="0"/>
              </a:rPr>
              <a:t>’</a:t>
            </a:r>
            <a:r>
              <a:rPr lang="en-US" sz="3200" b="1">
                <a:solidFill>
                  <a:srgbClr val="FF9900"/>
                </a:solidFill>
                <a:latin typeface="Arial" charset="0"/>
              </a:rPr>
              <a:t> of sugar</a:t>
            </a:r>
          </a:p>
          <a:p>
            <a:pPr eaLnBrk="1" hangingPunct="1">
              <a:buClr>
                <a:srgbClr val="33CC33"/>
              </a:buClr>
            </a:pPr>
            <a:r>
              <a:rPr lang="en-US" sz="3200" b="1">
                <a:latin typeface="Arial" charset="0"/>
              </a:rPr>
              <a:t>The PO</a:t>
            </a:r>
            <a:r>
              <a:rPr lang="en-US" sz="3200" b="1" baseline="-25000">
                <a:latin typeface="Arial" charset="0"/>
              </a:rPr>
              <a:t>4</a:t>
            </a:r>
            <a:r>
              <a:rPr lang="en-US" sz="3200" b="1">
                <a:latin typeface="Arial" charset="0"/>
              </a:rPr>
              <a:t> group is bonded to C</a:t>
            </a:r>
            <a:r>
              <a:rPr lang="en-US" sz="3200" b="1" baseline="-25000">
                <a:latin typeface="Arial" charset="0"/>
              </a:rPr>
              <a:t>3</a:t>
            </a:r>
            <a:r>
              <a:rPr lang="ja-JP" altLang="en-US" sz="3200" b="1">
                <a:latin typeface="Arial" charset="0"/>
              </a:rPr>
              <a:t>’</a:t>
            </a:r>
            <a:r>
              <a:rPr lang="en-US" sz="3200" b="1">
                <a:latin typeface="Arial" charset="0"/>
              </a:rPr>
              <a:t> or C</a:t>
            </a:r>
            <a:r>
              <a:rPr lang="en-US" sz="3200" b="1" baseline="-25000">
                <a:latin typeface="Arial" charset="0"/>
              </a:rPr>
              <a:t>5</a:t>
            </a:r>
            <a:r>
              <a:rPr lang="ja-JP" altLang="en-US" sz="3200" b="1">
                <a:latin typeface="Arial" charset="0"/>
              </a:rPr>
              <a:t>’</a:t>
            </a:r>
            <a:r>
              <a:rPr lang="en-US" sz="3200" b="1">
                <a:latin typeface="Arial" charset="0"/>
              </a:rPr>
              <a:t> of sugar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" t="700" r="75687" b="72774"/>
          <a:stretch>
            <a:fillRect/>
          </a:stretch>
        </p:blipFill>
        <p:spPr bwMode="auto">
          <a:xfrm>
            <a:off x="6070600" y="2971800"/>
            <a:ext cx="38735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7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7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6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0" y="381000"/>
            <a:ext cx="7162800" cy="1143000"/>
          </a:xfrm>
        </p:spPr>
        <p:txBody>
          <a:bodyPr/>
          <a:lstStyle/>
          <a:p>
            <a:pPr algn="ctr" eaLnBrk="1" hangingPunct="1"/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Functions of Nucleotides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>
          <a:xfrm>
            <a:off x="1104900" y="1447800"/>
            <a:ext cx="8305800" cy="4876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rgbClr val="33CC33"/>
              </a:buClr>
            </a:pPr>
            <a:r>
              <a:rPr lang="en-US" sz="3200">
                <a:latin typeface="Arial" charset="0"/>
              </a:rPr>
              <a:t>Polymers of nucleotides (as DNA or RNA) store and transfer genetic information</a:t>
            </a:r>
          </a:p>
          <a:p>
            <a:pPr algn="just" eaLnBrk="1" hangingPunct="1">
              <a:lnSpc>
                <a:spcPct val="90000"/>
              </a:lnSpc>
              <a:buClr>
                <a:srgbClr val="33CC33"/>
              </a:buClr>
              <a:buFont typeface="Wingdings" charset="0"/>
              <a:buNone/>
            </a:pPr>
            <a:endParaRPr lang="en-US" sz="3200">
              <a:latin typeface="Arial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33CC33"/>
              </a:buClr>
            </a:pPr>
            <a:r>
              <a:rPr lang="en-US" sz="3200">
                <a:solidFill>
                  <a:srgbClr val="FF9900"/>
                </a:solidFill>
                <a:latin typeface="Arial" charset="0"/>
              </a:rPr>
              <a:t>Free nucleotides and their derivatives perform various metabolic functions not related to genetic information</a:t>
            </a:r>
          </a:p>
          <a:p>
            <a:pPr algn="just" eaLnBrk="1" hangingPunct="1">
              <a:lnSpc>
                <a:spcPct val="90000"/>
              </a:lnSpc>
              <a:buClr>
                <a:srgbClr val="33CC33"/>
              </a:buClr>
              <a:buFont typeface="Wingdings" charset="0"/>
              <a:buNone/>
            </a:pPr>
            <a:endParaRPr lang="en-US" sz="3200">
              <a:solidFill>
                <a:srgbClr val="FF9900"/>
              </a:solidFill>
              <a:latin typeface="Arial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33CC33"/>
              </a:buClr>
            </a:pPr>
            <a:r>
              <a:rPr lang="en-US" sz="3200">
                <a:latin typeface="Arial" charset="0"/>
              </a:rPr>
              <a:t>Other nucleotides: FAD, NAD, CoA, 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</a:rPr>
              <a:t>DNA and RNA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14350" y="1600200"/>
          <a:ext cx="9258300" cy="4175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143125"/>
                <a:gridCol w="2400300"/>
                <a:gridCol w="2657475"/>
              </a:tblGrid>
              <a:tr h="1066638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102870" marR="10287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Purine</a:t>
                      </a:r>
                      <a:endParaRPr lang="en-US" sz="3200" dirty="0" smtClean="0"/>
                    </a:p>
                    <a:p>
                      <a:pPr algn="ctr"/>
                      <a:endParaRPr lang="en-US" sz="3200" dirty="0"/>
                    </a:p>
                  </a:txBody>
                  <a:tcPr marL="102870" marR="10287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Pyrimidine</a:t>
                      </a:r>
                      <a:endParaRPr lang="en-US" sz="3200" dirty="0"/>
                    </a:p>
                  </a:txBody>
                  <a:tcPr marL="102870" marR="10287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Sugar</a:t>
                      </a:r>
                      <a:endParaRPr lang="en-US" sz="3200" dirty="0"/>
                    </a:p>
                  </a:txBody>
                  <a:tcPr marL="102870" marR="102870" marT="45713" marB="45713"/>
                </a:tc>
              </a:tr>
              <a:tr h="155424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DNA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Adenine</a:t>
                      </a:r>
                    </a:p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Guanine</a:t>
                      </a: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Thymine</a:t>
                      </a:r>
                    </a:p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Cytosine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bg1"/>
                          </a:solidFill>
                        </a:rPr>
                        <a:t>DeoxyrRibose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13" marB="45713"/>
                </a:tc>
              </a:tr>
              <a:tr h="155424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RNA</a:t>
                      </a:r>
                      <a:endParaRPr lang="en-US" sz="32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02870" marR="10287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Adenine</a:t>
                      </a:r>
                    </a:p>
                    <a:p>
                      <a:pPr algn="ctr"/>
                      <a:r>
                        <a:rPr lang="en-US" sz="32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Guanine</a:t>
                      </a:r>
                    </a:p>
                  </a:txBody>
                  <a:tcPr marL="102870" marR="10287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Uracil</a:t>
                      </a:r>
                      <a:endParaRPr lang="en-US" sz="3200" dirty="0" smtClean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Cytosine</a:t>
                      </a:r>
                    </a:p>
                    <a:p>
                      <a:pPr algn="ctr"/>
                      <a:endParaRPr lang="en-US" sz="32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02870" marR="102870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Ribose</a:t>
                      </a:r>
                      <a:endParaRPr lang="en-US" sz="32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02870" marR="102870" marT="45713" marB="45713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voet_template">
  <a:themeElements>
    <a:clrScheme name="2_voe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oet_template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voe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oet_template2">
  <a:themeElements>
    <a:clrScheme name="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et_template2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3405</TotalTime>
  <Words>1075</Words>
  <Application>Microsoft Macintosh PowerPoint</Application>
  <PresentationFormat>35mm Slides</PresentationFormat>
  <Paragraphs>183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Palatino</vt:lpstr>
      <vt:lpstr>Arial</vt:lpstr>
      <vt:lpstr>Arial Narrow</vt:lpstr>
      <vt:lpstr>Wingdings</vt:lpstr>
      <vt:lpstr>Times</vt:lpstr>
      <vt:lpstr>Times New Roman</vt:lpstr>
      <vt:lpstr>Palatino Linotype</vt:lpstr>
      <vt:lpstr>Arial-ItalicMT</vt:lpstr>
      <vt:lpstr>ArialMT</vt:lpstr>
      <vt:lpstr>Generic</vt:lpstr>
      <vt:lpstr>2_voet_template</vt:lpstr>
      <vt:lpstr>voet_template2</vt:lpstr>
      <vt:lpstr>Default Design</vt:lpstr>
      <vt:lpstr>Molecular Biology - I</vt:lpstr>
      <vt:lpstr>PowerPoint Presentation</vt:lpstr>
      <vt:lpstr>Nucleic acids</vt:lpstr>
      <vt:lpstr>Nucleotides</vt:lpstr>
      <vt:lpstr>Names and Abbreviations of Nucleic Acid Bases, Nucleosides, and Nucleotides</vt:lpstr>
      <vt:lpstr>Chemical structures of (a) ribonucleotides and (b) deoxyribonucleotides</vt:lpstr>
      <vt:lpstr>PowerPoint Presentation</vt:lpstr>
      <vt:lpstr>Functions of Nucleotides</vt:lpstr>
      <vt:lpstr>DNA and RNA</vt:lpstr>
      <vt:lpstr>Structure of DNA</vt:lpstr>
      <vt:lpstr>Chemical structure of a nucleic acid</vt:lpstr>
      <vt:lpstr>Chemical structure of a nucleic acid</vt:lpstr>
      <vt:lpstr>Base pairing in DNA</vt:lpstr>
      <vt:lpstr>Watson-Crick base pairs</vt:lpstr>
      <vt:lpstr>The double helix DNA</vt:lpstr>
      <vt:lpstr>PowerPoint Presentation</vt:lpstr>
      <vt:lpstr>Three-dimensional structure of B-DNA</vt:lpstr>
      <vt:lpstr>The Features of Watson-Crick DNA structure</vt:lpstr>
      <vt:lpstr>PowerPoint Presentation</vt:lpstr>
      <vt:lpstr>Types of DNA Structure</vt:lpstr>
      <vt:lpstr>PowerPoint Presentation</vt:lpstr>
      <vt:lpstr>DNA Supercoiling</vt:lpstr>
      <vt:lpstr>DNA Supercoiling in bacteria and viruses</vt:lpstr>
      <vt:lpstr>Melting Temperature (Tm)</vt:lpstr>
      <vt:lpstr>DNA melting due to heat</vt:lpstr>
      <vt:lpstr>Structure of RNA</vt:lpstr>
      <vt:lpstr>Types of RNA</vt:lpstr>
      <vt:lpstr>Structure of a tRNA</vt:lpstr>
      <vt:lpstr>Chromosome Structure: How DNA is organized in a chromosome?</vt:lpstr>
      <vt:lpstr>Electron micrograph of a human chromosome</vt:lpstr>
      <vt:lpstr>The DNA of a human chromosome</vt:lpstr>
      <vt:lpstr>PowerPoint Presentation</vt:lpstr>
      <vt:lpstr>Electron micrograph of chromatin filaments</vt:lpstr>
      <vt:lpstr>Histones</vt:lpstr>
      <vt:lpstr>Nucleosomes</vt:lpstr>
      <vt:lpstr>Electron micrograph of chromatin showing nucleosomes</vt:lpstr>
      <vt:lpstr>A nucleosome showing interaction of histones with the DNA</vt:lpstr>
      <vt:lpstr>Chromatin filament with nucleosomes and naked DNA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</dc:title>
  <dc:creator>Sumbul Fatma</dc:creator>
  <cp:lastModifiedBy>User</cp:lastModifiedBy>
  <cp:revision>311</cp:revision>
  <cp:lastPrinted>1601-01-01T00:00:00Z</cp:lastPrinted>
  <dcterms:created xsi:type="dcterms:W3CDTF">2001-02-07T02:23:56Z</dcterms:created>
  <dcterms:modified xsi:type="dcterms:W3CDTF">2011-10-24T12:56:16Z</dcterms:modified>
</cp:coreProperties>
</file>