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vml" ContentType="application/vnd.openxmlformats-officedocument.vmlDrawi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59" r:id="rId3"/>
    <p:sldMasterId id="2147483660" r:id="rId4"/>
    <p:sldMasterId id="2147483661" r:id="rId5"/>
    <p:sldMasterId id="2147483663" r:id="rId6"/>
    <p:sldMasterId id="2147483667" r:id="rId7"/>
    <p:sldMasterId id="2147483668" r:id="rId8"/>
  </p:sldMasterIdLst>
  <p:notesMasterIdLst>
    <p:notesMasterId r:id="rId56"/>
  </p:notesMasterIdLst>
  <p:handoutMasterIdLst>
    <p:handoutMasterId r:id="rId57"/>
  </p:handoutMasterIdLst>
  <p:sldIdLst>
    <p:sldId id="640" r:id="rId9"/>
    <p:sldId id="629" r:id="rId10"/>
    <p:sldId id="556" r:id="rId11"/>
    <p:sldId id="545" r:id="rId12"/>
    <p:sldId id="535" r:id="rId13"/>
    <p:sldId id="534" r:id="rId14"/>
    <p:sldId id="521" r:id="rId15"/>
    <p:sldId id="509" r:id="rId16"/>
    <p:sldId id="560" r:id="rId17"/>
    <p:sldId id="515" r:id="rId18"/>
    <p:sldId id="477" r:id="rId19"/>
    <p:sldId id="478" r:id="rId20"/>
    <p:sldId id="479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550" r:id="rId29"/>
    <p:sldId id="551" r:id="rId30"/>
    <p:sldId id="565" r:id="rId31"/>
    <p:sldId id="566" r:id="rId32"/>
    <p:sldId id="568" r:id="rId33"/>
    <p:sldId id="571" r:id="rId34"/>
    <p:sldId id="572" r:id="rId35"/>
    <p:sldId id="575" r:id="rId36"/>
    <p:sldId id="583" r:id="rId37"/>
    <p:sldId id="592" r:id="rId38"/>
    <p:sldId id="593" r:id="rId39"/>
    <p:sldId id="594" r:id="rId40"/>
    <p:sldId id="630" r:id="rId41"/>
    <p:sldId id="596" r:id="rId42"/>
    <p:sldId id="628" r:id="rId43"/>
    <p:sldId id="627" r:id="rId44"/>
    <p:sldId id="597" r:id="rId45"/>
    <p:sldId id="598" r:id="rId46"/>
    <p:sldId id="605" r:id="rId47"/>
    <p:sldId id="634" r:id="rId48"/>
    <p:sldId id="611" r:id="rId49"/>
    <p:sldId id="635" r:id="rId50"/>
    <p:sldId id="616" r:id="rId51"/>
    <p:sldId id="636" r:id="rId52"/>
    <p:sldId id="632" r:id="rId53"/>
    <p:sldId id="639" r:id="rId54"/>
    <p:sldId id="631" r:id="rId55"/>
  </p:sldIdLst>
  <p:sldSz cx="10287000" cy="6858000" type="35mm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Palatino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CC33"/>
    <a:srgbClr val="FFFF00"/>
    <a:srgbClr val="FF3300"/>
    <a:srgbClr val="009999"/>
    <a:srgbClr val="009900"/>
    <a:srgbClr val="E62C00"/>
    <a:srgbClr val="C285FF"/>
    <a:srgbClr val="E0C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575" autoAdjust="0"/>
  </p:normalViewPr>
  <p:slideViewPr>
    <p:cSldViewPr>
      <p:cViewPr varScale="1">
        <p:scale>
          <a:sx n="126" d="100"/>
          <a:sy n="126" d="100"/>
        </p:scale>
        <p:origin x="-3104" y="-96"/>
      </p:cViewPr>
      <p:guideLst>
        <p:guide orient="horz" pos="2160"/>
        <p:guide pos="3216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865F89E9-8825-6C41-A0AC-C50C22D354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933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charset="0"/>
              </a:defRPr>
            </a:lvl1pPr>
          </a:lstStyle>
          <a:p>
            <a:fld id="{C2733E5D-9649-DF44-A81D-F254E2D09F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4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Palatino Linotype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Palatino Linotype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Palatino Linotype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Palatino Linotype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Palatino Linotype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Palatino Linotype" charset="0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22FF8F74-A2E2-B941-86D4-1AD57E0EDEF7}" type="slidenum">
              <a:rPr lang="en-US" sz="1200">
                <a:latin typeface="Times New Roman" charset="0"/>
              </a:rPr>
              <a:pPr/>
              <a:t>2</a:t>
            </a:fld>
            <a:endParaRPr lang="en-US" sz="120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6092F2B0-B86A-F640-9DF5-E67A3097D4AB}" type="slidenum">
              <a:rPr lang="en-US" sz="1200">
                <a:latin typeface="Times New Roman" charset="0"/>
              </a:rPr>
              <a:pPr/>
              <a:t>4</a:t>
            </a:fld>
            <a:endParaRPr lang="en-US" sz="1200">
              <a:latin typeface="Times New Roman" charset="0"/>
            </a:endParaRPr>
          </a:p>
        </p:txBody>
      </p:sp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4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algn="r" eaLnBrk="0" hangingPunct="0"/>
            <a:r>
              <a:rPr lang="en-US" sz="1200">
                <a:latin typeface="Times New Roman" charset="0"/>
              </a:rPr>
              <a:t>9</a:t>
            </a:r>
          </a:p>
        </p:txBody>
      </p:sp>
      <p:sp>
        <p:nvSpPr>
          <p:cNvPr id="61445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6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w="12700" cap="flat"/>
        </p:spPr>
      </p:sp>
      <p:sp>
        <p:nvSpPr>
          <p:cNvPr id="61448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en-US">
              <a:latin typeface="Palatino Linotyp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9F7036BF-67D3-154E-B393-1E7EB50AEF72}" type="slidenum">
              <a:rPr lang="en-US" sz="1200">
                <a:latin typeface="Times New Roman" charset="0"/>
              </a:rPr>
              <a:pPr/>
              <a:t>7</a:t>
            </a:fld>
            <a:endParaRPr lang="en-US" sz="1200">
              <a:latin typeface="Times New Roman" charset="0"/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8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algn="r" eaLnBrk="0" hangingPunct="0"/>
            <a:r>
              <a:rPr lang="en-US" sz="1200">
                <a:latin typeface="Times New Roman" charset="0"/>
              </a:rPr>
              <a:t>5</a:t>
            </a:r>
          </a:p>
        </p:txBody>
      </p:sp>
      <p:sp>
        <p:nvSpPr>
          <p:cNvPr id="62469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0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1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w="12700" cap="flat"/>
        </p:spPr>
      </p:sp>
      <p:sp>
        <p:nvSpPr>
          <p:cNvPr id="62472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en-US">
              <a:latin typeface="Palatino Linotyp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71A7CAD9-4ACB-B84A-8751-FA5AFF3AF822}" type="slidenum">
              <a:rPr lang="en-US" sz="1200">
                <a:latin typeface="Times New Roman" charset="0"/>
              </a:rPr>
              <a:pPr/>
              <a:t>22</a:t>
            </a:fld>
            <a:endParaRPr lang="en-US" sz="1200">
              <a:latin typeface="Times New Roman" charset="0"/>
            </a:endParaRPr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b"/>
          <a:lstStyle/>
          <a:p>
            <a:pPr algn="r" eaLnBrk="0" hangingPunct="0"/>
            <a:r>
              <a:rPr lang="en-US" sz="1200">
                <a:latin typeface="Times New Roman" charset="0"/>
              </a:rPr>
              <a:t>5</a:t>
            </a:r>
          </a:p>
        </p:txBody>
      </p:sp>
      <p:sp>
        <p:nvSpPr>
          <p:cNvPr id="63493" name="Rectangle 4"/>
          <p:cNvSpPr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5"/>
          <p:cNvSpPr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5" name="Rectangle 6"/>
          <p:cNvSpPr>
            <a:spLocks noChangeArrowheads="1" noTextEdit="1"/>
          </p:cNvSpPr>
          <p:nvPr>
            <p:ph type="sldImg"/>
          </p:nvPr>
        </p:nvSpPr>
        <p:spPr>
          <a:xfrm>
            <a:off x="866775" y="692150"/>
            <a:ext cx="5124450" cy="3416300"/>
          </a:xfrm>
          <a:ln w="12700" cap="flat"/>
        </p:spPr>
      </p:sp>
      <p:sp>
        <p:nvSpPr>
          <p:cNvPr id="63496" name="Rectangle 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0488" tIns="44450" rIns="90488" bIns="44450"/>
          <a:lstStyle/>
          <a:p>
            <a:endParaRPr lang="en-US">
              <a:latin typeface="Palatino Linotype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fld id="{F233E838-7C75-EF4A-94DA-45C23457EA41}" type="slidenum">
              <a:rPr lang="en-US" sz="1200">
                <a:latin typeface="Times New Roman" charset="0"/>
              </a:rPr>
              <a:pPr/>
              <a:t>40</a:t>
            </a:fld>
            <a:endParaRPr lang="en-US" sz="1200">
              <a:latin typeface="Times New Roman" charset="0"/>
            </a:endParaRPr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Palatino Linotyp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10290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Palatino" pitchFamily="18" charset="0"/>
              <a:ea typeface="+mn-ea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25913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86100" y="427038"/>
            <a:ext cx="71993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4875" y="1828800"/>
            <a:ext cx="51435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3EAF7F-CDD5-EB4B-A0C1-B3A5482720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82997"/>
      </p:ext>
    </p:extLst>
  </p:cSld>
  <p:clrMapOvr>
    <a:masterClrMapping/>
  </p:clrMapOvr>
  <p:transition xmlns:p14="http://schemas.microsoft.com/office/powerpoint/2010/main"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DB3995-868A-CC41-8A6E-ACD373E710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79615"/>
      </p:ext>
    </p:extLst>
  </p:cSld>
  <p:clrMapOvr>
    <a:masterClrMapping/>
  </p:clrMapOvr>
  <p:transition xmlns:p14="http://schemas.microsoft.com/office/powerpoint/2010/main"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15325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1825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6F13C-7DC8-C442-806E-F2195FA328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3041"/>
      </p:ext>
    </p:extLst>
  </p:cSld>
  <p:clrMapOvr>
    <a:masterClrMapping/>
  </p:clrMapOvr>
  <p:transition xmlns:p14="http://schemas.microsoft.com/office/powerpoint/2010/main"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A13898-0095-A447-8121-F43152B4B4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143448"/>
      </p:ext>
    </p:extLst>
  </p:cSld>
  <p:clrMapOvr>
    <a:masterClrMapping/>
  </p:clrMapOvr>
  <p:transition xmlns:p14="http://schemas.microsoft.com/office/powerpoint/2010/main"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C4382E-3A0B-6748-8C20-76407A67BB6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07008"/>
      </p:ext>
    </p:extLst>
  </p:cSld>
  <p:clrMapOvr>
    <a:masterClrMapping/>
  </p:clrMapOvr>
  <p:transition xmlns:p14="http://schemas.microsoft.com/office/powerpoint/2010/main"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C91755-6417-0E4E-8E76-A9370BBDD9B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53658"/>
      </p:ext>
    </p:extLst>
  </p:cSld>
  <p:clrMapOvr>
    <a:masterClrMapping/>
  </p:clrMapOvr>
  <p:transition xmlns:p14="http://schemas.microsoft.com/office/powerpoint/2010/main"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063BED-CC9C-4C47-99AD-25D15240383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99094"/>
      </p:ext>
    </p:extLst>
  </p:cSld>
  <p:clrMapOvr>
    <a:masterClrMapping/>
  </p:clrMapOvr>
  <p:transition xmlns:p14="http://schemas.microsoft.com/office/powerpoint/2010/main"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0CBD45-2CC3-F94D-8FB8-9B1E5118457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618347"/>
      </p:ext>
    </p:extLst>
  </p:cSld>
  <p:clrMapOvr>
    <a:masterClrMapping/>
  </p:clrMapOvr>
  <p:transition xmlns:p14="http://schemas.microsoft.com/office/powerpoint/2010/main"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9E9C7-0653-BB4E-97D5-30775AD8950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533739"/>
      </p:ext>
    </p:extLst>
  </p:cSld>
  <p:clrMapOvr>
    <a:masterClrMapping/>
  </p:clrMapOvr>
  <p:transition xmlns:p14="http://schemas.microsoft.com/office/powerpoint/2010/main"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98EBE2-3A16-AB43-A1CF-6B03D394BE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548677"/>
      </p:ext>
    </p:extLst>
  </p:cSld>
  <p:clrMapOvr>
    <a:masterClrMapping/>
  </p:clrMapOvr>
  <p:transition xmlns:p14="http://schemas.microsoft.com/office/powerpoint/2010/main"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B7CE91-7167-5F44-BC54-216DEA4F067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249923"/>
      </p:ext>
    </p:extLst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19464A-77FF-9A4B-B7A0-6423E33739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31411"/>
      </p:ext>
    </p:extLst>
  </p:cSld>
  <p:clrMapOvr>
    <a:masterClrMapping/>
  </p:clrMapOvr>
  <p:transition xmlns:p14="http://schemas.microsoft.com/office/powerpoint/2010/main"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2ED973-42D8-C943-A39D-7195EF821C5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91077"/>
      </p:ext>
    </p:extLst>
  </p:cSld>
  <p:clrMapOvr>
    <a:masterClrMapping/>
  </p:clrMapOvr>
  <p:transition xmlns:p14="http://schemas.microsoft.com/office/powerpoint/2010/main"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322581-E015-694B-9A80-66C735B148A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970517"/>
      </p:ext>
    </p:extLst>
  </p:cSld>
  <p:clrMapOvr>
    <a:masterClrMapping/>
  </p:clrMapOvr>
  <p:transition xmlns:p14="http://schemas.microsoft.com/office/powerpoint/2010/main"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013B4-02DB-6944-9356-FB17BE69696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713155"/>
      </p:ext>
    </p:extLst>
  </p:cSld>
  <p:clrMapOvr>
    <a:masterClrMapping/>
  </p:clrMapOvr>
  <p:transition xmlns:p14="http://schemas.microsoft.com/office/powerpoint/2010/main"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609600"/>
            <a:ext cx="87439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B52D4-C062-704E-A11F-742E9EDE9B6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7387726"/>
      </p:ext>
    </p:extLst>
  </p:cSld>
  <p:clrMapOvr>
    <a:masterClrMapping/>
  </p:clrMapOvr>
  <p:transition xmlns:p14="http://schemas.microsoft.com/office/powerpoint/2010/main"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E84151-63D9-F542-82EA-52019F1D45A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7699063"/>
      </p:ext>
    </p:extLst>
  </p:cSld>
  <p:clrMapOvr>
    <a:masterClrMapping/>
  </p:clrMapOvr>
  <p:transition xmlns:p14="http://schemas.microsoft.com/office/powerpoint/2010/main"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A2DEE3-EAEA-F34C-973A-E03A755D493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420888"/>
      </p:ext>
    </p:extLst>
  </p:cSld>
  <p:clrMapOvr>
    <a:masterClrMapping/>
  </p:clrMapOvr>
  <p:transition xmlns:p14="http://schemas.microsoft.com/office/powerpoint/2010/main"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A5C51A-5320-624B-A293-7CB522C776C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301583"/>
      </p:ext>
    </p:extLst>
  </p:cSld>
  <p:clrMapOvr>
    <a:masterClrMapping/>
  </p:clrMapOvr>
  <p:transition xmlns:p14="http://schemas.microsoft.com/office/powerpoint/2010/main"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42957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62A55E-A55C-CA43-A5CF-24B8935E2B3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088674"/>
      </p:ext>
    </p:extLst>
  </p:cSld>
  <p:clrMapOvr>
    <a:masterClrMapping/>
  </p:clrMapOvr>
  <p:transition xmlns:p14="http://schemas.microsoft.com/office/powerpoint/2010/main"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6680E-2E5A-264D-813C-1EE043849AA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866990"/>
      </p:ext>
    </p:extLst>
  </p:cSld>
  <p:clrMapOvr>
    <a:masterClrMapping/>
  </p:clrMapOvr>
  <p:transition xmlns:p14="http://schemas.microsoft.com/office/powerpoint/2010/main"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0F9D25-049A-3F42-A69F-38ED46B12D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976396"/>
      </p:ext>
    </p:extLst>
  </p:cSld>
  <p:clrMapOvr>
    <a:masterClrMapping/>
  </p:clrMapOvr>
  <p:transition xmlns:p14="http://schemas.microsoft.com/office/powerpoint/2010/main"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78ABC-35DE-3B45-B356-5A43641CE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0138"/>
      </p:ext>
    </p:extLst>
  </p:cSld>
  <p:clrMapOvr>
    <a:masterClrMapping/>
  </p:clrMapOvr>
  <p:transition xmlns:p14="http://schemas.microsoft.com/office/powerpoint/2010/main"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B35654-D937-304E-9F69-848D5602126A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5042919"/>
      </p:ext>
    </p:extLst>
  </p:cSld>
  <p:clrMapOvr>
    <a:masterClrMapping/>
  </p:clrMapOvr>
  <p:transition xmlns:p14="http://schemas.microsoft.com/office/powerpoint/2010/main"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37D6F0-95CF-C349-8CF8-E9213359AD6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44170"/>
      </p:ext>
    </p:extLst>
  </p:cSld>
  <p:clrMapOvr>
    <a:masterClrMapping/>
  </p:clrMapOvr>
  <p:transition xmlns:p14="http://schemas.microsoft.com/office/powerpoint/2010/main"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04ACC7-4F7A-194C-B5F0-F6AF580242EC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540223"/>
      </p:ext>
    </p:extLst>
  </p:cSld>
  <p:clrMapOvr>
    <a:masterClrMapping/>
  </p:clrMapOvr>
  <p:transition xmlns:p14="http://schemas.microsoft.com/office/powerpoint/2010/main"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9535E-EEC5-E042-AB64-6DD7C48FF10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111902"/>
      </p:ext>
    </p:extLst>
  </p:cSld>
  <p:clrMapOvr>
    <a:masterClrMapping/>
  </p:clrMapOvr>
  <p:transition xmlns:p14="http://schemas.microsoft.com/office/powerpoint/2010/main"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609600"/>
            <a:ext cx="21859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609600"/>
            <a:ext cx="64055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CFA38D-0761-3646-90F6-E26F0A937A9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089183"/>
      </p:ext>
    </p:extLst>
  </p:cSld>
  <p:clrMapOvr>
    <a:masterClrMapping/>
  </p:clrMapOvr>
  <p:transition xmlns:p14="http://schemas.microsoft.com/office/powerpoint/2010/main"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614664631"/>
      </p:ext>
    </p:extLst>
  </p:cSld>
  <p:clrMapOvr>
    <a:masterClrMapping/>
  </p:clrMapOvr>
  <p:transition xmlns:p14="http://schemas.microsoft.com/office/powerpoint/2010/main"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424190675"/>
      </p:ext>
    </p:extLst>
  </p:cSld>
  <p:clrMapOvr>
    <a:masterClrMapping/>
  </p:clrMapOvr>
  <p:transition xmlns:p14="http://schemas.microsoft.com/office/powerpoint/2010/main"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255294264"/>
      </p:ext>
    </p:extLst>
  </p:cSld>
  <p:clrMapOvr>
    <a:masterClrMapping/>
  </p:clrMapOvr>
  <p:transition xmlns:p14="http://schemas.microsoft.com/office/powerpoint/2010/main"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467949728"/>
      </p:ext>
    </p:extLst>
  </p:cSld>
  <p:clrMapOvr>
    <a:masterClrMapping/>
  </p:clrMapOvr>
  <p:transition xmlns:p14="http://schemas.microsoft.com/office/powerpoint/2010/main"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848547365"/>
      </p:ext>
    </p:extLst>
  </p:cSld>
  <p:clrMapOvr>
    <a:masterClrMapping/>
  </p:clrMapOvr>
  <p:transition xmlns:p14="http://schemas.microsoft.com/office/powerpoint/2010/main"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1825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7025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F8A20F-EA30-FD44-87DC-F45793C0FF4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48571"/>
      </p:ext>
    </p:extLst>
  </p:cSld>
  <p:clrMapOvr>
    <a:masterClrMapping/>
  </p:clrMapOvr>
  <p:transition xmlns:p14="http://schemas.microsoft.com/office/powerpoint/2010/main"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839701407"/>
      </p:ext>
    </p:extLst>
  </p:cSld>
  <p:clrMapOvr>
    <a:masterClrMapping/>
  </p:clrMapOvr>
  <p:transition xmlns:p14="http://schemas.microsoft.com/office/powerpoint/2010/main"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531394208"/>
      </p:ext>
    </p:extLst>
  </p:cSld>
  <p:clrMapOvr>
    <a:masterClrMapping/>
  </p:clrMapOvr>
  <p:transition xmlns:p14="http://schemas.microsoft.com/office/powerpoint/2010/main"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93232840"/>
      </p:ext>
    </p:extLst>
  </p:cSld>
  <p:clrMapOvr>
    <a:masterClrMapping/>
  </p:clrMapOvr>
  <p:transition xmlns:p14="http://schemas.microsoft.com/office/powerpoint/2010/main"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197958263"/>
      </p:ext>
    </p:extLst>
  </p:cSld>
  <p:clrMapOvr>
    <a:masterClrMapping/>
  </p:clrMapOvr>
  <p:transition xmlns:p14="http://schemas.microsoft.com/office/powerpoint/2010/main"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576120630"/>
      </p:ext>
    </p:extLst>
  </p:cSld>
  <p:clrMapOvr>
    <a:masterClrMapping/>
  </p:clrMapOvr>
  <p:transition xmlns:p14="http://schemas.microsoft.com/office/powerpoint/2010/main"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419100"/>
            <a:ext cx="2185987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419100"/>
            <a:ext cx="6405563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380119318"/>
      </p:ext>
    </p:extLst>
  </p:cSld>
  <p:clrMapOvr>
    <a:masterClrMapping/>
  </p:clrMapOvr>
  <p:transition xmlns:p14="http://schemas.microsoft.com/office/powerpoint/2010/main"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10290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Palatino" pitchFamily="18" charset="0"/>
              <a:ea typeface="+mn-ea"/>
            </a:endParaRPr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325913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457732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3086100" y="427038"/>
            <a:ext cx="71993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773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14875" y="1828800"/>
            <a:ext cx="51435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96471-FE12-FB40-8CDB-B32269A40F1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27061"/>
      </p:ext>
    </p:extLst>
  </p:cSld>
  <p:clrMapOvr>
    <a:masterClrMapping/>
  </p:clrMapOvr>
  <p:transition xmlns:p14="http://schemas.microsoft.com/office/powerpoint/2010/main"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EE809E-BB39-6B4D-A1D1-F0DE892291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32929"/>
      </p:ext>
    </p:extLst>
  </p:cSld>
  <p:clrMapOvr>
    <a:masterClrMapping/>
  </p:clrMapOvr>
  <p:transition xmlns:p14="http://schemas.microsoft.com/office/powerpoint/2010/main"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6D071D-6465-EE4F-A764-6A840684E1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878311"/>
      </p:ext>
    </p:extLst>
  </p:cSld>
  <p:clrMapOvr>
    <a:masterClrMapping/>
  </p:clrMapOvr>
  <p:transition xmlns:p14="http://schemas.microsoft.com/office/powerpoint/2010/main"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71825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7025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ED3DB6-1086-404F-8C5F-6D2C5BDDBE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35261"/>
      </p:ext>
    </p:extLst>
  </p:cSld>
  <p:clrMapOvr>
    <a:masterClrMapping/>
  </p:clrMapOvr>
  <p:transition xmlns:p14="http://schemas.microsoft.com/office/powerpoint/2010/main"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5FE284-69F9-E047-AFF4-D17D5E6C40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69273"/>
      </p:ext>
    </p:extLst>
  </p:cSld>
  <p:clrMapOvr>
    <a:masterClrMapping/>
  </p:clrMapOvr>
  <p:transition xmlns:p14="http://schemas.microsoft.com/office/powerpoint/2010/main"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E2A36-64C4-D54A-8E72-B1B9B62EB22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08387"/>
      </p:ext>
    </p:extLst>
  </p:cSld>
  <p:clrMapOvr>
    <a:masterClrMapping/>
  </p:clrMapOvr>
  <p:transition xmlns:p14="http://schemas.microsoft.com/office/powerpoint/2010/main"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16BB6A-08B6-7144-8E82-C83CF36C66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93349"/>
      </p:ext>
    </p:extLst>
  </p:cSld>
  <p:clrMapOvr>
    <a:masterClrMapping/>
  </p:clrMapOvr>
  <p:transition xmlns:p14="http://schemas.microsoft.com/office/powerpoint/2010/main"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B041A-429D-C948-8966-1F56D03210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01122"/>
      </p:ext>
    </p:extLst>
  </p:cSld>
  <p:clrMapOvr>
    <a:masterClrMapping/>
  </p:clrMapOvr>
  <p:transition xmlns:p14="http://schemas.microsoft.com/office/powerpoint/2010/main"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969DC1-8B5A-844D-B749-C85F7CFC72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709214"/>
      </p:ext>
    </p:extLst>
  </p:cSld>
  <p:clrMapOvr>
    <a:masterClrMapping/>
  </p:clrMapOvr>
  <p:transition xmlns:p14="http://schemas.microsoft.com/office/powerpoint/2010/main"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BFCE6D-C9AF-9C43-A15A-E7B645050A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1510"/>
      </p:ext>
    </p:extLst>
  </p:cSld>
  <p:clrMapOvr>
    <a:masterClrMapping/>
  </p:clrMapOvr>
  <p:transition xmlns:p14="http://schemas.microsoft.com/office/powerpoint/2010/main"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5FF4BA-EF9D-0E41-A68D-5DAA964C76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05554"/>
      </p:ext>
    </p:extLst>
  </p:cSld>
  <p:clrMapOvr>
    <a:masterClrMapping/>
  </p:clrMapOvr>
  <p:transition xmlns:p14="http://schemas.microsoft.com/office/powerpoint/2010/main"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15325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71825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5EF2F-FD83-BE40-84F5-DC385876DE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54057"/>
      </p:ext>
    </p:extLst>
  </p:cSld>
  <p:clrMapOvr>
    <a:masterClrMapping/>
  </p:clrMapOvr>
  <p:transition xmlns:p14="http://schemas.microsoft.com/office/powerpoint/2010/main"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101280676"/>
      </p:ext>
    </p:extLst>
  </p:cSld>
  <p:clrMapOvr>
    <a:masterClrMapping/>
  </p:clrMapOvr>
  <p:transition xmlns:p14="http://schemas.microsoft.com/office/powerpoint/2010/main"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927281550"/>
      </p:ext>
    </p:extLst>
  </p:cSld>
  <p:clrMapOvr>
    <a:masterClrMapping/>
  </p:clrMapOvr>
  <p:transition xmlns:p14="http://schemas.microsoft.com/office/powerpoint/2010/main"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999999352"/>
      </p:ext>
    </p:extLst>
  </p:cSld>
  <p:clrMapOvr>
    <a:masterClrMapping/>
  </p:clrMapOvr>
  <p:transition xmlns:p14="http://schemas.microsoft.com/office/powerpoint/2010/main"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77AB3-3BBA-394E-883F-084BE3B0A8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085585"/>
      </p:ext>
    </p:extLst>
  </p:cSld>
  <p:clrMapOvr>
    <a:masterClrMapping/>
  </p:clrMapOvr>
  <p:transition xmlns:p14="http://schemas.microsoft.com/office/powerpoint/2010/main"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997214603"/>
      </p:ext>
    </p:extLst>
  </p:cSld>
  <p:clrMapOvr>
    <a:masterClrMapping/>
  </p:clrMapOvr>
  <p:transition xmlns:p14="http://schemas.microsoft.com/office/powerpoint/2010/main"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162118226"/>
      </p:ext>
    </p:extLst>
  </p:cSld>
  <p:clrMapOvr>
    <a:masterClrMapping/>
  </p:clrMapOvr>
  <p:transition xmlns:p14="http://schemas.microsoft.com/office/powerpoint/2010/main"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715073150"/>
      </p:ext>
    </p:extLst>
  </p:cSld>
  <p:clrMapOvr>
    <a:masterClrMapping/>
  </p:clrMapOvr>
  <p:transition xmlns:p14="http://schemas.microsoft.com/office/powerpoint/2010/main"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269388456"/>
      </p:ext>
    </p:extLst>
  </p:cSld>
  <p:clrMapOvr>
    <a:masterClrMapping/>
  </p:clrMapOvr>
  <p:transition xmlns:p14="http://schemas.microsoft.com/office/powerpoint/2010/main"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960059366"/>
      </p:ext>
    </p:extLst>
  </p:cSld>
  <p:clrMapOvr>
    <a:masterClrMapping/>
  </p:clrMapOvr>
  <p:transition xmlns:p14="http://schemas.microsoft.com/office/powerpoint/2010/main"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672578524"/>
      </p:ext>
    </p:extLst>
  </p:cSld>
  <p:clrMapOvr>
    <a:masterClrMapping/>
  </p:clrMapOvr>
  <p:transition xmlns:p14="http://schemas.microsoft.com/office/powerpoint/2010/main"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37709367"/>
      </p:ext>
    </p:extLst>
  </p:cSld>
  <p:clrMapOvr>
    <a:masterClrMapping/>
  </p:clrMapOvr>
  <p:transition xmlns:p14="http://schemas.microsoft.com/office/powerpoint/2010/main"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419100"/>
            <a:ext cx="2185987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419100"/>
            <a:ext cx="6405563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478624367"/>
      </p:ext>
    </p:extLst>
  </p:cSld>
  <p:clrMapOvr>
    <a:masterClrMapping/>
  </p:clrMapOvr>
  <p:transition xmlns:p14="http://schemas.microsoft.com/office/powerpoint/2010/main"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03801483"/>
      </p:ext>
    </p:extLst>
  </p:cSld>
  <p:clrMapOvr>
    <a:masterClrMapping/>
  </p:clrMapOvr>
  <p:transition xmlns:p14="http://schemas.microsoft.com/office/powerpoint/2010/main"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82343199"/>
      </p:ext>
    </p:extLst>
  </p:cSld>
  <p:clrMapOvr>
    <a:masterClrMapping/>
  </p:clrMapOvr>
  <p:transition xmlns:p14="http://schemas.microsoft.com/office/powerpoint/2010/main"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EFC99-4823-6646-9093-0EE36ED588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57883"/>
      </p:ext>
    </p:extLst>
  </p:cSld>
  <p:clrMapOvr>
    <a:masterClrMapping/>
  </p:clrMapOvr>
  <p:transition xmlns:p14="http://schemas.microsoft.com/office/powerpoint/2010/main"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769666573"/>
      </p:ext>
    </p:extLst>
  </p:cSld>
  <p:clrMapOvr>
    <a:masterClrMapping/>
  </p:clrMapOvr>
  <p:transition xmlns:p14="http://schemas.microsoft.com/office/powerpoint/2010/main"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668827438"/>
      </p:ext>
    </p:extLst>
  </p:cSld>
  <p:clrMapOvr>
    <a:masterClrMapping/>
  </p:clrMapOvr>
  <p:transition xmlns:p14="http://schemas.microsoft.com/office/powerpoint/2010/main"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562859618"/>
      </p:ext>
    </p:extLst>
  </p:cSld>
  <p:clrMapOvr>
    <a:masterClrMapping/>
  </p:clrMapOvr>
  <p:transition xmlns:p14="http://schemas.microsoft.com/office/powerpoint/2010/main"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266109037"/>
      </p:ext>
    </p:extLst>
  </p:cSld>
  <p:clrMapOvr>
    <a:masterClrMapping/>
  </p:clrMapOvr>
  <p:transition xmlns:p14="http://schemas.microsoft.com/office/powerpoint/2010/main" spd="slow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70789615"/>
      </p:ext>
    </p:extLst>
  </p:cSld>
  <p:clrMapOvr>
    <a:masterClrMapping/>
  </p:clrMapOvr>
  <p:transition xmlns:p14="http://schemas.microsoft.com/office/powerpoint/2010/main" spd="slow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572315659"/>
      </p:ext>
    </p:extLst>
  </p:cSld>
  <p:clrMapOvr>
    <a:masterClrMapping/>
  </p:clrMapOvr>
  <p:transition xmlns:p14="http://schemas.microsoft.com/office/powerpoint/2010/main" spd="slow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714285337"/>
      </p:ext>
    </p:extLst>
  </p:cSld>
  <p:clrMapOvr>
    <a:masterClrMapping/>
  </p:clrMapOvr>
  <p:transition xmlns:p14="http://schemas.microsoft.com/office/powerpoint/2010/main" spd="slow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880427101"/>
      </p:ext>
    </p:extLst>
  </p:cSld>
  <p:clrMapOvr>
    <a:masterClrMapping/>
  </p:clrMapOvr>
  <p:transition xmlns:p14="http://schemas.microsoft.com/office/powerpoint/2010/main" spd="slow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419100"/>
            <a:ext cx="2185987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419100"/>
            <a:ext cx="6405563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619079458"/>
      </p:ext>
    </p:extLst>
  </p:cSld>
  <p:clrMapOvr>
    <a:masterClrMapping/>
  </p:clrMapOvr>
  <p:transition xmlns:p14="http://schemas.microsoft.com/office/powerpoint/2010/main" spd="slow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220452950"/>
      </p:ext>
    </p:extLst>
  </p:cSld>
  <p:clrMapOvr>
    <a:masterClrMapping/>
  </p:clrMapOvr>
  <p:transition xmlns:p14="http://schemas.microsoft.com/office/powerpoint/2010/main"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DEE366-FC9A-694E-A4D8-67486B2365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962264"/>
      </p:ext>
    </p:extLst>
  </p:cSld>
  <p:clrMapOvr>
    <a:masterClrMapping/>
  </p:clrMapOvr>
  <p:transition xmlns:p14="http://schemas.microsoft.com/office/powerpoint/2010/main"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99624083"/>
      </p:ext>
    </p:extLst>
  </p:cSld>
  <p:clrMapOvr>
    <a:masterClrMapping/>
  </p:clrMapOvr>
  <p:transition xmlns:p14="http://schemas.microsoft.com/office/powerpoint/2010/main" spd="slow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680512768"/>
      </p:ext>
    </p:extLst>
  </p:cSld>
  <p:clrMapOvr>
    <a:masterClrMapping/>
  </p:clrMapOvr>
  <p:transition xmlns:p14="http://schemas.microsoft.com/office/powerpoint/2010/main" spd="slow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1525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419100"/>
            <a:ext cx="4295775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4123369803"/>
      </p:ext>
    </p:extLst>
  </p:cSld>
  <p:clrMapOvr>
    <a:masterClrMapping/>
  </p:clrMapOvr>
  <p:transition xmlns:p14="http://schemas.microsoft.com/office/powerpoint/2010/main" spd="slow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862844134"/>
      </p:ext>
    </p:extLst>
  </p:cSld>
  <p:clrMapOvr>
    <a:masterClrMapping/>
  </p:clrMapOvr>
  <p:transition xmlns:p14="http://schemas.microsoft.com/office/powerpoint/2010/main" spd="slow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866844852"/>
      </p:ext>
    </p:extLst>
  </p:cSld>
  <p:clrMapOvr>
    <a:masterClrMapping/>
  </p:clrMapOvr>
  <p:transition xmlns:p14="http://schemas.microsoft.com/office/powerpoint/2010/main" spd="slow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369201411"/>
      </p:ext>
    </p:extLst>
  </p:cSld>
  <p:clrMapOvr>
    <a:masterClrMapping/>
  </p:clrMapOvr>
  <p:transition xmlns:p14="http://schemas.microsoft.com/office/powerpoint/2010/main" spd="slow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124887833"/>
      </p:ext>
    </p:extLst>
  </p:cSld>
  <p:clrMapOvr>
    <a:masterClrMapping/>
  </p:clrMapOvr>
  <p:transition xmlns:p14="http://schemas.microsoft.com/office/powerpoint/2010/main" spd="slow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74303333"/>
      </p:ext>
    </p:extLst>
  </p:cSld>
  <p:clrMapOvr>
    <a:masterClrMapping/>
  </p:clrMapOvr>
  <p:transition xmlns:p14="http://schemas.microsoft.com/office/powerpoint/2010/main" spd="slow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3386957416"/>
      </p:ext>
    </p:extLst>
  </p:cSld>
  <p:clrMapOvr>
    <a:masterClrMapping/>
  </p:clrMapOvr>
  <p:transition xmlns:p14="http://schemas.microsoft.com/office/powerpoint/2010/main" spd="slow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9488" y="419100"/>
            <a:ext cx="2185987" cy="621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419100"/>
            <a:ext cx="6405563" cy="6210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2994472356"/>
      </p:ext>
    </p:extLst>
  </p:cSld>
  <p:clrMapOvr>
    <a:masterClrMapping/>
  </p:clrMapOvr>
  <p:transition xmlns:p14="http://schemas.microsoft.com/office/powerpoint/2010/main"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03D187-5390-EB4B-850F-8F4FA210B7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712591"/>
      </p:ext>
    </p:extLst>
  </p:cSld>
  <p:clrMapOvr>
    <a:masterClrMapping/>
  </p:clrMapOvr>
  <p:transition xmlns:p14="http://schemas.microsoft.com/office/powerpoint/2010/main" spd="slow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325913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609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1825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2907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Palatino Linotype" charset="0"/>
              </a:defRPr>
            </a:lvl1pPr>
          </a:lstStyle>
          <a:p>
            <a:fld id="{29237418-133E-3347-8679-5487E151EAC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09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  <p:sldLayoutId id="2147484128" r:id="rId8"/>
    <p:sldLayoutId id="2147484129" r:id="rId9"/>
    <p:sldLayoutId id="2147484130" r:id="rId10"/>
    <p:sldLayoutId id="2147484131" r:id="rId11"/>
  </p:sldLayoutIdLst>
  <p:transition xmlns:p14="http://schemas.microsoft.com/office/powerpoint/2010/main" spd="slow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ea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ea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ea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  <a:ea typeface="ＭＳ Ｐゴシック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u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«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846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46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3DAF0160-D1C1-BA47-88CE-8A858D571932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2" r:id="rId1"/>
    <p:sldLayoutId id="2147484133" r:id="rId2"/>
    <p:sldLayoutId id="2147484134" r:id="rId3"/>
    <p:sldLayoutId id="2147484135" r:id="rId4"/>
    <p:sldLayoutId id="2147484136" r:id="rId5"/>
    <p:sldLayoutId id="2147484137" r:id="rId6"/>
    <p:sldLayoutId id="2147484138" r:id="rId7"/>
    <p:sldLayoutId id="2147484139" r:id="rId8"/>
    <p:sldLayoutId id="2147484140" r:id="rId9"/>
    <p:sldLayoutId id="2147484141" r:id="rId10"/>
    <p:sldLayoutId id="2147484142" r:id="rId11"/>
    <p:sldLayoutId id="2147484143" r:id="rId12"/>
  </p:sldLayoutIdLst>
  <p:transition xmlns:p14="http://schemas.microsoft.com/office/powerpoint/2010/main"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609600"/>
            <a:ext cx="87439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1981200"/>
            <a:ext cx="8743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205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05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205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7235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fld id="{07E7493F-BDF0-3B42-9125-EE1149ACDC65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2" r:id="rId9"/>
    <p:sldLayoutId id="2147484153" r:id="rId10"/>
    <p:sldLayoutId id="2147484154" r:id="rId11"/>
  </p:sldLayoutIdLst>
  <p:transition xmlns:p14="http://schemas.microsoft.com/office/powerpoint/2010/main"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5562600"/>
            <a:ext cx="874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419100"/>
            <a:ext cx="8743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4032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981075" y="4962525"/>
            <a:ext cx="2819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</a:defRPr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10763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164" r:id="rId10"/>
    <p:sldLayoutId id="2147484165" r:id="rId11"/>
  </p:sldLayoutIdLst>
  <p:transition xmlns:p14="http://schemas.microsoft.com/office/powerpoint/2010/main" spd="slow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Arc 2"/>
          <p:cNvSpPr>
            <a:spLocks/>
          </p:cNvSpPr>
          <p:nvPr/>
        </p:nvSpPr>
        <p:spPr bwMode="auto">
          <a:xfrm>
            <a:off x="0" y="842963"/>
            <a:ext cx="3259138" cy="6015037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algn="l">
              <a:defRPr/>
            </a:pPr>
            <a:endParaRPr kumimoji="1" lang="en-US">
              <a:latin typeface="Times New Roman" pitchFamily="18" charset="0"/>
              <a:ea typeface="+mn-ea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171825" y="609600"/>
            <a:ext cx="685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71825" y="1981200"/>
            <a:ext cx="6858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67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429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29075" y="6248400"/>
            <a:ext cx="3257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67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86700" y="6248400"/>
            <a:ext cx="2143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Palatino Linotype" charset="0"/>
              </a:defRPr>
            </a:lvl1pPr>
          </a:lstStyle>
          <a:p>
            <a:fld id="{A6D6B7CB-45EE-2343-9F98-3553FAD95EBB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10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ransition xmlns:p14="http://schemas.microsoft.com/office/powerpoint/2010/main" spd="slow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  <a:ea typeface="ＭＳ Ｐゴシック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  <a:ea typeface="ＭＳ Ｐゴシック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  <a:ea typeface="ＭＳ Ｐゴシック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  <a:ea typeface="ＭＳ Ｐゴシック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charset="0"/>
        <a:buChar char="n"/>
        <a:defRPr sz="28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charset="0"/>
        <a:buChar char="u"/>
        <a:defRPr sz="26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charset="0"/>
        <a:buChar char="«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5562600"/>
            <a:ext cx="874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419100"/>
            <a:ext cx="8743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38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981075" y="4962525"/>
            <a:ext cx="2819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Palatino Linotype" charset="0"/>
              </a:defRPr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10763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ransition xmlns:p14="http://schemas.microsoft.com/office/powerpoint/2010/main" spd="slow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5562600"/>
            <a:ext cx="874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419100"/>
            <a:ext cx="8743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945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981075" y="4962525"/>
            <a:ext cx="2819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</a:defRPr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10763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  <p:sldLayoutId id="2147484196" r:id="rId10"/>
    <p:sldLayoutId id="2147484197" r:id="rId11"/>
  </p:sldLayoutIdLst>
  <p:transition xmlns:p14="http://schemas.microsoft.com/office/powerpoint/2010/main" spd="slow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1525" y="5562600"/>
            <a:ext cx="87439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1525" y="419100"/>
            <a:ext cx="874395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37604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 rot="-5400000">
            <a:off x="-981075" y="4962525"/>
            <a:ext cx="28194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>
                <a:latin typeface="Arial" charset="0"/>
                <a:cs typeface="Arial" charset="0"/>
              </a:defRPr>
            </a:lvl1pPr>
          </a:lstStyle>
          <a:p>
            <a:r>
              <a:rPr lang="en-US"/>
              <a:t>Voet </a:t>
            </a:r>
            <a:r>
              <a:rPr lang="en-US" i="1"/>
              <a:t>Biochemistry</a:t>
            </a:r>
            <a:r>
              <a:rPr lang="en-US"/>
              <a:t> 3e</a:t>
            </a:r>
          </a:p>
          <a:p>
            <a:r>
              <a:rPr lang="en-US"/>
              <a:t>© 2004 John Wiley &amp; Sons, Inc.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52400"/>
            <a:ext cx="10763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</p:sldLayoutIdLst>
  <p:transition xmlns:p14="http://schemas.microsoft.com/office/powerpoint/2010/main" spd="slow"/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2057400" algn="l"/>
        </a:tabLst>
        <a:defRPr sz="2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Relationship Id="rId2" Type="http://schemas.openxmlformats.org/officeDocument/2006/relationships/image" Target="../media/image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1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3.w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Molecular   Biology - II</a:t>
            </a:r>
            <a:br>
              <a:rPr lang="en-US" dirty="0" smtClean="0">
                <a:ea typeface="+mj-ea"/>
              </a:rPr>
            </a:br>
            <a:endParaRPr lang="en-US" dirty="0">
              <a:ea typeface="+mj-ea"/>
            </a:endParaRPr>
          </a:p>
        </p:txBody>
      </p:sp>
      <p:sp>
        <p:nvSpPr>
          <p:cNvPr id="12291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Palatino Linotype" charset="0"/>
              </a:rPr>
              <a:t>Dr. Sumbul Fatma</a:t>
            </a:r>
          </a:p>
          <a:p>
            <a:endParaRPr lang="en-US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3470275" y="1028700"/>
            <a:ext cx="248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solidFill>
                  <a:srgbClr val="FFFF66"/>
                </a:solidFill>
                <a:latin typeface="Helvetica" charset="0"/>
              </a:rPr>
              <a:t>Replication fork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048375" y="617538"/>
            <a:ext cx="2571750" cy="1457325"/>
            <a:chOff x="3312" y="528"/>
            <a:chExt cx="1440" cy="918"/>
          </a:xfrm>
        </p:grpSpPr>
        <p:grpSp>
          <p:nvGrpSpPr>
            <p:cNvPr id="21557" name="Group 5"/>
            <p:cNvGrpSpPr>
              <a:grpSpLocks/>
            </p:cNvGrpSpPr>
            <p:nvPr/>
          </p:nvGrpSpPr>
          <p:grpSpPr bwMode="auto">
            <a:xfrm rot="2430724" flipV="1">
              <a:off x="3936" y="528"/>
              <a:ext cx="816" cy="918"/>
              <a:chOff x="374" y="2091"/>
              <a:chExt cx="816" cy="918"/>
            </a:xfrm>
          </p:grpSpPr>
          <p:sp>
            <p:nvSpPr>
              <p:cNvPr id="21559" name="Oval 6"/>
              <p:cNvSpPr>
                <a:spLocks noChangeArrowheads="1"/>
              </p:cNvSpPr>
              <p:nvPr/>
            </p:nvSpPr>
            <p:spPr bwMode="auto">
              <a:xfrm>
                <a:off x="374" y="2119"/>
                <a:ext cx="816" cy="890"/>
              </a:xfrm>
              <a:prstGeom prst="ellips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0" name="Oval 7"/>
              <p:cNvSpPr>
                <a:spLocks noChangeArrowheads="1"/>
              </p:cNvSpPr>
              <p:nvPr/>
            </p:nvSpPr>
            <p:spPr bwMode="auto">
              <a:xfrm>
                <a:off x="447" y="2196"/>
                <a:ext cx="670" cy="735"/>
              </a:xfrm>
              <a:prstGeom prst="ellips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1" name="Rectangle 8"/>
              <p:cNvSpPr>
                <a:spLocks noChangeArrowheads="1"/>
              </p:cNvSpPr>
              <p:nvPr/>
            </p:nvSpPr>
            <p:spPr bwMode="auto">
              <a:xfrm>
                <a:off x="690" y="2091"/>
                <a:ext cx="184" cy="13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rot="10800000" wrap="none" anchor="ctr"/>
              <a:lstStyle/>
              <a:p>
                <a:pPr eaLnBrk="0" hangingPunct="0"/>
                <a:endParaRPr lang="en-US" sz="2800" b="1">
                  <a:solidFill>
                    <a:schemeClr val="bg1"/>
                  </a:solidFill>
                  <a:latin typeface="Helvetica" charset="0"/>
                </a:endParaRPr>
              </a:p>
            </p:txBody>
          </p:sp>
          <p:sp>
            <p:nvSpPr>
              <p:cNvPr id="21562" name="Oval 9"/>
              <p:cNvSpPr>
                <a:spLocks noChangeArrowheads="1"/>
              </p:cNvSpPr>
              <p:nvPr/>
            </p:nvSpPr>
            <p:spPr bwMode="auto">
              <a:xfrm>
                <a:off x="672" y="2092"/>
                <a:ext cx="228" cy="152"/>
              </a:xfrm>
              <a:prstGeom prst="ellipse">
                <a:avLst/>
              </a:prstGeom>
              <a:noFill/>
              <a:ln w="28575">
                <a:solidFill>
                  <a:srgbClr val="FFFF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3" name="Rectangle 10"/>
              <p:cNvSpPr>
                <a:spLocks noChangeArrowheads="1"/>
              </p:cNvSpPr>
              <p:nvPr/>
            </p:nvSpPr>
            <p:spPr bwMode="auto">
              <a:xfrm>
                <a:off x="664" y="2147"/>
                <a:ext cx="52" cy="55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4" name="Rectangle 11"/>
              <p:cNvSpPr>
                <a:spLocks noChangeArrowheads="1"/>
              </p:cNvSpPr>
              <p:nvPr/>
            </p:nvSpPr>
            <p:spPr bwMode="auto">
              <a:xfrm>
                <a:off x="868" y="2152"/>
                <a:ext cx="53" cy="56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5" name="Oval 12"/>
              <p:cNvSpPr>
                <a:spLocks noChangeArrowheads="1"/>
              </p:cNvSpPr>
              <p:nvPr/>
            </p:nvSpPr>
            <p:spPr bwMode="auto">
              <a:xfrm>
                <a:off x="710" y="2123"/>
                <a:ext cx="147" cy="86"/>
              </a:xfrm>
              <a:prstGeom prst="ellipse">
                <a:avLst/>
              </a:prstGeom>
              <a:noFill/>
              <a:ln w="28575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6" name="Rectangle 13"/>
              <p:cNvSpPr>
                <a:spLocks noChangeArrowheads="1"/>
              </p:cNvSpPr>
              <p:nvPr/>
            </p:nvSpPr>
            <p:spPr bwMode="auto">
              <a:xfrm>
                <a:off x="690" y="2147"/>
                <a:ext cx="42" cy="3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7" name="Rectangle 14"/>
              <p:cNvSpPr>
                <a:spLocks noChangeArrowheads="1"/>
              </p:cNvSpPr>
              <p:nvPr/>
            </p:nvSpPr>
            <p:spPr bwMode="auto">
              <a:xfrm>
                <a:off x="837" y="2154"/>
                <a:ext cx="42" cy="34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8" name="Line 15"/>
              <p:cNvSpPr>
                <a:spLocks noChangeShapeType="1"/>
              </p:cNvSpPr>
              <p:nvPr/>
            </p:nvSpPr>
            <p:spPr bwMode="auto">
              <a:xfrm flipH="1">
                <a:off x="699" y="2137"/>
                <a:ext cx="26" cy="28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69" name="Line 16"/>
              <p:cNvSpPr>
                <a:spLocks noChangeShapeType="1"/>
              </p:cNvSpPr>
              <p:nvPr/>
            </p:nvSpPr>
            <p:spPr bwMode="auto">
              <a:xfrm rot="10800000" flipH="1" flipV="1">
                <a:off x="845" y="2144"/>
                <a:ext cx="26" cy="28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70" name="Line 17"/>
              <p:cNvSpPr>
                <a:spLocks noChangeAspect="1" noChangeShapeType="1"/>
              </p:cNvSpPr>
              <p:nvPr/>
            </p:nvSpPr>
            <p:spPr bwMode="auto">
              <a:xfrm rot="4596450" flipH="1">
                <a:off x="703" y="2176"/>
                <a:ext cx="13" cy="12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71" name="Line 18"/>
              <p:cNvSpPr>
                <a:spLocks noChangeAspect="1" noChangeShapeType="1"/>
              </p:cNvSpPr>
              <p:nvPr/>
            </p:nvSpPr>
            <p:spPr bwMode="auto">
              <a:xfrm rot="11251920" flipH="1">
                <a:off x="853" y="2180"/>
                <a:ext cx="13" cy="13"/>
              </a:xfrm>
              <a:prstGeom prst="line">
                <a:avLst/>
              </a:prstGeom>
              <a:noFill/>
              <a:ln w="57150">
                <a:solidFill>
                  <a:srgbClr val="FFFF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58" name="Line 19"/>
            <p:cNvSpPr>
              <a:spLocks noChangeShapeType="1"/>
            </p:cNvSpPr>
            <p:nvPr/>
          </p:nvSpPr>
          <p:spPr bwMode="auto">
            <a:xfrm>
              <a:off x="3312" y="960"/>
              <a:ext cx="725" cy="28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04875" y="1735138"/>
            <a:ext cx="5692775" cy="4995862"/>
            <a:chOff x="422" y="1189"/>
            <a:chExt cx="3187" cy="3147"/>
          </a:xfrm>
        </p:grpSpPr>
        <p:grpSp>
          <p:nvGrpSpPr>
            <p:cNvPr id="21546" name="Group 21"/>
            <p:cNvGrpSpPr>
              <a:grpSpLocks/>
            </p:cNvGrpSpPr>
            <p:nvPr/>
          </p:nvGrpSpPr>
          <p:grpSpPr bwMode="auto">
            <a:xfrm>
              <a:off x="422" y="1399"/>
              <a:ext cx="2921" cy="2761"/>
              <a:chOff x="422" y="1399"/>
              <a:chExt cx="2921" cy="2761"/>
            </a:xfrm>
          </p:grpSpPr>
          <p:grpSp>
            <p:nvGrpSpPr>
              <p:cNvPr id="21549" name="Group 22"/>
              <p:cNvGrpSpPr>
                <a:grpSpLocks/>
              </p:cNvGrpSpPr>
              <p:nvPr/>
            </p:nvGrpSpPr>
            <p:grpSpPr bwMode="auto">
              <a:xfrm>
                <a:off x="677" y="1399"/>
                <a:ext cx="2666" cy="1108"/>
                <a:chOff x="432" y="1111"/>
                <a:chExt cx="2666" cy="1108"/>
              </a:xfrm>
            </p:grpSpPr>
            <p:sp>
              <p:nvSpPr>
                <p:cNvPr id="21555" name="Line 23"/>
                <p:cNvSpPr>
                  <a:spLocks noChangeShapeType="1"/>
                </p:cNvSpPr>
                <p:nvPr/>
              </p:nvSpPr>
              <p:spPr bwMode="auto">
                <a:xfrm>
                  <a:off x="432" y="2219"/>
                  <a:ext cx="768" cy="0"/>
                </a:xfrm>
                <a:prstGeom prst="line">
                  <a:avLst/>
                </a:prstGeom>
                <a:noFill/>
                <a:ln w="38100">
                  <a:solidFill>
                    <a:srgbClr val="FF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1178" y="1111"/>
                  <a:ext cx="1920" cy="1108"/>
                </a:xfrm>
                <a:prstGeom prst="line">
                  <a:avLst/>
                </a:prstGeom>
                <a:noFill/>
                <a:ln w="38100">
                  <a:solidFill>
                    <a:srgbClr val="FF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550" name="Group 25"/>
              <p:cNvGrpSpPr>
                <a:grpSpLocks/>
              </p:cNvGrpSpPr>
              <p:nvPr/>
            </p:nvGrpSpPr>
            <p:grpSpPr bwMode="auto">
              <a:xfrm flipV="1">
                <a:off x="666" y="3052"/>
                <a:ext cx="2666" cy="1108"/>
                <a:chOff x="432" y="1111"/>
                <a:chExt cx="2666" cy="1108"/>
              </a:xfrm>
            </p:grpSpPr>
            <p:sp>
              <p:nvSpPr>
                <p:cNvPr id="21553" name="Line 26"/>
                <p:cNvSpPr>
                  <a:spLocks noChangeShapeType="1"/>
                </p:cNvSpPr>
                <p:nvPr/>
              </p:nvSpPr>
              <p:spPr bwMode="auto">
                <a:xfrm>
                  <a:off x="432" y="2219"/>
                  <a:ext cx="768" cy="0"/>
                </a:xfrm>
                <a:prstGeom prst="line">
                  <a:avLst/>
                </a:prstGeom>
                <a:noFill/>
                <a:ln w="38100">
                  <a:solidFill>
                    <a:srgbClr val="FF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54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178" y="1111"/>
                  <a:ext cx="1920" cy="1108"/>
                </a:xfrm>
                <a:prstGeom prst="line">
                  <a:avLst/>
                </a:prstGeom>
                <a:noFill/>
                <a:ln w="38100">
                  <a:solidFill>
                    <a:srgbClr val="FF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1551" name="Text Box 28"/>
              <p:cNvSpPr txBox="1">
                <a:spLocks noChangeArrowheads="1"/>
              </p:cNvSpPr>
              <p:nvPr/>
            </p:nvSpPr>
            <p:spPr bwMode="auto">
              <a:xfrm>
                <a:off x="422" y="2308"/>
                <a:ext cx="26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2800" b="1">
                    <a:solidFill>
                      <a:srgbClr val="FF3399"/>
                    </a:solidFill>
                    <a:latin typeface="Helvetica" charset="0"/>
                  </a:rPr>
                  <a:t>5’</a:t>
                </a:r>
              </a:p>
            </p:txBody>
          </p:sp>
          <p:sp>
            <p:nvSpPr>
              <p:cNvPr id="21552" name="Text Box 29"/>
              <p:cNvSpPr txBox="1">
                <a:spLocks noChangeArrowheads="1"/>
              </p:cNvSpPr>
              <p:nvPr/>
            </p:nvSpPr>
            <p:spPr bwMode="auto">
              <a:xfrm>
                <a:off x="422" y="2895"/>
                <a:ext cx="269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2800" b="1">
                    <a:solidFill>
                      <a:srgbClr val="FF3399"/>
                    </a:solidFill>
                    <a:latin typeface="Helvetica" charset="0"/>
                  </a:rPr>
                  <a:t>3’</a:t>
                </a:r>
              </a:p>
            </p:txBody>
          </p:sp>
        </p:grpSp>
        <p:sp>
          <p:nvSpPr>
            <p:cNvPr id="21547" name="Text Box 30"/>
            <p:cNvSpPr txBox="1">
              <a:spLocks noChangeArrowheads="1"/>
            </p:cNvSpPr>
            <p:nvPr/>
          </p:nvSpPr>
          <p:spPr bwMode="auto">
            <a:xfrm>
              <a:off x="3340" y="4009"/>
              <a:ext cx="269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FF3399"/>
                  </a:solidFill>
                  <a:latin typeface="Helvetica" charset="0"/>
                </a:rPr>
                <a:t>5’</a:t>
              </a:r>
            </a:p>
          </p:txBody>
        </p:sp>
        <p:sp>
          <p:nvSpPr>
            <p:cNvPr id="21548" name="Text Box 31"/>
            <p:cNvSpPr txBox="1">
              <a:spLocks noChangeArrowheads="1"/>
            </p:cNvSpPr>
            <p:nvPr/>
          </p:nvSpPr>
          <p:spPr bwMode="auto">
            <a:xfrm>
              <a:off x="3312" y="1189"/>
              <a:ext cx="27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800" b="1">
                  <a:solidFill>
                    <a:srgbClr val="FF3399"/>
                  </a:solidFill>
                  <a:latin typeface="Helvetica" charset="0"/>
                </a:rPr>
                <a:t>3’</a:t>
              </a: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942975" y="3938588"/>
            <a:ext cx="1714500" cy="641350"/>
            <a:chOff x="528" y="2481"/>
            <a:chExt cx="960" cy="404"/>
          </a:xfrm>
        </p:grpSpPr>
        <p:sp>
          <p:nvSpPr>
            <p:cNvPr id="21544" name="Text Box 33"/>
            <p:cNvSpPr txBox="1">
              <a:spLocks noChangeArrowheads="1"/>
            </p:cNvSpPr>
            <p:nvPr/>
          </p:nvSpPr>
          <p:spPr bwMode="auto">
            <a:xfrm>
              <a:off x="707" y="2481"/>
              <a:ext cx="75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r>
                <a:rPr lang="en-US" sz="1800">
                  <a:solidFill>
                    <a:srgbClr val="FFFF66"/>
                  </a:solidFill>
                  <a:latin typeface="Helvetica" charset="0"/>
                </a:rPr>
                <a:t>Direction of</a:t>
              </a:r>
            </a:p>
            <a:p>
              <a:r>
                <a:rPr lang="en-US" sz="1800">
                  <a:solidFill>
                    <a:srgbClr val="FFFF66"/>
                  </a:solidFill>
                  <a:latin typeface="Helvetica" charset="0"/>
                </a:rPr>
                <a:t>unwinding</a:t>
              </a:r>
            </a:p>
          </p:txBody>
        </p:sp>
        <p:sp>
          <p:nvSpPr>
            <p:cNvPr id="21545" name="Line 34"/>
            <p:cNvSpPr>
              <a:spLocks noChangeShapeType="1"/>
            </p:cNvSpPr>
            <p:nvPr/>
          </p:nvSpPr>
          <p:spPr bwMode="auto">
            <a:xfrm flipH="1" flipV="1">
              <a:off x="528" y="2688"/>
              <a:ext cx="960" cy="0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3075" name="Line 35"/>
          <p:cNvSpPr>
            <a:spLocks noChangeShapeType="1"/>
          </p:cNvSpPr>
          <p:nvPr/>
        </p:nvSpPr>
        <p:spPr bwMode="auto">
          <a:xfrm flipH="1">
            <a:off x="2990850" y="2487613"/>
            <a:ext cx="2840038" cy="1541462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076" name="Text Box 36"/>
          <p:cNvSpPr txBox="1">
            <a:spLocks noChangeArrowheads="1"/>
          </p:cNvSpPr>
          <p:nvPr/>
        </p:nvSpPr>
        <p:spPr bwMode="auto">
          <a:xfrm>
            <a:off x="4781550" y="3200400"/>
            <a:ext cx="267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rgbClr val="FFFFFF"/>
                </a:solidFill>
                <a:latin typeface="Helvetica" charset="0"/>
              </a:rPr>
              <a:t>Continuous replication</a:t>
            </a:r>
          </a:p>
        </p:txBody>
      </p: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5618163" y="2074863"/>
            <a:ext cx="1211262" cy="795337"/>
            <a:chOff x="3146" y="1307"/>
            <a:chExt cx="678" cy="501"/>
          </a:xfrm>
        </p:grpSpPr>
        <p:grpSp>
          <p:nvGrpSpPr>
            <p:cNvPr id="21534" name="Group 38"/>
            <p:cNvGrpSpPr>
              <a:grpSpLocks/>
            </p:cNvGrpSpPr>
            <p:nvPr/>
          </p:nvGrpSpPr>
          <p:grpSpPr bwMode="auto">
            <a:xfrm>
              <a:off x="3146" y="1307"/>
              <a:ext cx="567" cy="501"/>
              <a:chOff x="3146" y="1307"/>
              <a:chExt cx="567" cy="501"/>
            </a:xfrm>
          </p:grpSpPr>
          <p:grpSp>
            <p:nvGrpSpPr>
              <p:cNvPr id="21536" name="Group 39"/>
              <p:cNvGrpSpPr>
                <a:grpSpLocks/>
              </p:cNvGrpSpPr>
              <p:nvPr/>
            </p:nvGrpSpPr>
            <p:grpSpPr bwMode="auto">
              <a:xfrm>
                <a:off x="3146" y="1307"/>
                <a:ext cx="567" cy="501"/>
                <a:chOff x="3168" y="1329"/>
                <a:chExt cx="567" cy="501"/>
              </a:xfrm>
            </p:grpSpPr>
            <p:sp>
              <p:nvSpPr>
                <p:cNvPr id="21541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3312" y="1440"/>
                  <a:ext cx="240" cy="139"/>
                </a:xfrm>
                <a:prstGeom prst="line">
                  <a:avLst/>
                </a:prstGeom>
                <a:noFill/>
                <a:ln w="28575">
                  <a:solidFill>
                    <a:srgbClr val="CC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1542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3537" y="1329"/>
                  <a:ext cx="19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600" b="1">
                      <a:solidFill>
                        <a:srgbClr val="CC00FF"/>
                      </a:solidFill>
                      <a:latin typeface="Helvetica" charset="0"/>
                    </a:rPr>
                    <a:t>5’</a:t>
                  </a:r>
                </a:p>
              </p:txBody>
            </p:sp>
            <p:sp>
              <p:nvSpPr>
                <p:cNvPr id="21543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3168" y="1618"/>
                  <a:ext cx="198" cy="2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600" b="1">
                      <a:solidFill>
                        <a:srgbClr val="CC00FF"/>
                      </a:solidFill>
                      <a:latin typeface="Helvetica" charset="0"/>
                    </a:rPr>
                    <a:t>3’</a:t>
                  </a:r>
                </a:p>
              </p:txBody>
            </p:sp>
          </p:grpSp>
          <p:sp>
            <p:nvSpPr>
              <p:cNvPr id="21537" name="Line 43"/>
              <p:cNvSpPr>
                <a:spLocks noChangeShapeType="1"/>
              </p:cNvSpPr>
              <p:nvPr/>
            </p:nvSpPr>
            <p:spPr bwMode="auto">
              <a:xfrm>
                <a:off x="3387" y="1371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CC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8" name="Line 44"/>
              <p:cNvSpPr>
                <a:spLocks noChangeShapeType="1"/>
              </p:cNvSpPr>
              <p:nvPr/>
            </p:nvSpPr>
            <p:spPr bwMode="auto">
              <a:xfrm>
                <a:off x="3328" y="1408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CC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39" name="Line 45"/>
              <p:cNvSpPr>
                <a:spLocks noChangeShapeType="1"/>
              </p:cNvSpPr>
              <p:nvPr/>
            </p:nvSpPr>
            <p:spPr bwMode="auto">
              <a:xfrm>
                <a:off x="3264" y="1440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CC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540" name="Line 46"/>
              <p:cNvSpPr>
                <a:spLocks noChangeShapeType="1"/>
              </p:cNvSpPr>
              <p:nvPr/>
            </p:nvSpPr>
            <p:spPr bwMode="auto">
              <a:xfrm>
                <a:off x="3222" y="1477"/>
                <a:ext cx="48" cy="48"/>
              </a:xfrm>
              <a:prstGeom prst="line">
                <a:avLst/>
              </a:prstGeom>
              <a:noFill/>
              <a:ln w="12700">
                <a:solidFill>
                  <a:srgbClr val="CC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1535" name="Text Box 47"/>
            <p:cNvSpPr txBox="1">
              <a:spLocks noChangeArrowheads="1"/>
            </p:cNvSpPr>
            <p:nvPr/>
          </p:nvSpPr>
          <p:spPr bwMode="auto">
            <a:xfrm>
              <a:off x="3360" y="1495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Primer</a:t>
              </a:r>
            </a:p>
          </p:txBody>
        </p:sp>
      </p:grpSp>
      <p:grpSp>
        <p:nvGrpSpPr>
          <p:cNvPr id="12" name="Group 48"/>
          <p:cNvGrpSpPr>
            <a:grpSpLocks/>
          </p:cNvGrpSpPr>
          <p:nvPr/>
        </p:nvGrpSpPr>
        <p:grpSpPr bwMode="auto">
          <a:xfrm>
            <a:off x="4733925" y="5267325"/>
            <a:ext cx="1211263" cy="744538"/>
            <a:chOff x="2651" y="3318"/>
            <a:chExt cx="678" cy="469"/>
          </a:xfrm>
        </p:grpSpPr>
        <p:sp>
          <p:nvSpPr>
            <p:cNvPr id="21526" name="Line 49"/>
            <p:cNvSpPr>
              <a:spLocks noChangeShapeType="1"/>
            </p:cNvSpPr>
            <p:nvPr/>
          </p:nvSpPr>
          <p:spPr bwMode="auto">
            <a:xfrm rot="14784727" flipH="1">
              <a:off x="2779" y="3548"/>
              <a:ext cx="240" cy="139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7" name="Line 50"/>
            <p:cNvSpPr>
              <a:spLocks noChangeShapeType="1"/>
            </p:cNvSpPr>
            <p:nvPr/>
          </p:nvSpPr>
          <p:spPr bwMode="auto">
            <a:xfrm rot="-6815273">
              <a:off x="2790" y="3630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8" name="Line 51"/>
            <p:cNvSpPr>
              <a:spLocks noChangeShapeType="1"/>
            </p:cNvSpPr>
            <p:nvPr/>
          </p:nvSpPr>
          <p:spPr bwMode="auto">
            <a:xfrm rot="-6815273">
              <a:off x="2847" y="3669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9" name="Line 52"/>
            <p:cNvSpPr>
              <a:spLocks noChangeShapeType="1"/>
            </p:cNvSpPr>
            <p:nvPr/>
          </p:nvSpPr>
          <p:spPr bwMode="auto">
            <a:xfrm rot="-6815273">
              <a:off x="2902" y="3715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0" name="Line 53"/>
            <p:cNvSpPr>
              <a:spLocks noChangeShapeType="1"/>
            </p:cNvSpPr>
            <p:nvPr/>
          </p:nvSpPr>
          <p:spPr bwMode="auto">
            <a:xfrm rot="-6815273">
              <a:off x="2953" y="3739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Text Box 54"/>
            <p:cNvSpPr txBox="1">
              <a:spLocks noChangeArrowheads="1"/>
            </p:cNvSpPr>
            <p:nvPr/>
          </p:nvSpPr>
          <p:spPr bwMode="auto">
            <a:xfrm rot="-1415273">
              <a:off x="2865" y="3318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Primer</a:t>
              </a:r>
            </a:p>
          </p:txBody>
        </p:sp>
        <p:sp>
          <p:nvSpPr>
            <p:cNvPr id="21532" name="Rectangle 55"/>
            <p:cNvSpPr>
              <a:spLocks noChangeArrowheads="1"/>
            </p:cNvSpPr>
            <p:nvPr/>
          </p:nvSpPr>
          <p:spPr bwMode="auto">
            <a:xfrm>
              <a:off x="2651" y="3350"/>
              <a:ext cx="1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5’</a:t>
              </a:r>
            </a:p>
          </p:txBody>
        </p:sp>
        <p:sp>
          <p:nvSpPr>
            <p:cNvPr id="21533" name="Rectangle 56"/>
            <p:cNvSpPr>
              <a:spLocks noChangeArrowheads="1"/>
            </p:cNvSpPr>
            <p:nvPr/>
          </p:nvSpPr>
          <p:spPr bwMode="auto">
            <a:xfrm>
              <a:off x="2992" y="3574"/>
              <a:ext cx="1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3’</a:t>
              </a:r>
            </a:p>
          </p:txBody>
        </p:sp>
      </p:grpSp>
      <p:sp>
        <p:nvSpPr>
          <p:cNvPr id="343097" name="Line 57"/>
          <p:cNvSpPr>
            <a:spLocks noChangeShapeType="1"/>
          </p:cNvSpPr>
          <p:nvPr/>
        </p:nvSpPr>
        <p:spPr bwMode="auto">
          <a:xfrm>
            <a:off x="5400675" y="5902325"/>
            <a:ext cx="771525" cy="3968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" name="Group 58"/>
          <p:cNvGrpSpPr>
            <a:grpSpLocks/>
          </p:cNvGrpSpPr>
          <p:nvPr/>
        </p:nvGrpSpPr>
        <p:grpSpPr bwMode="auto">
          <a:xfrm>
            <a:off x="3402013" y="4557713"/>
            <a:ext cx="1211262" cy="744537"/>
            <a:chOff x="2651" y="3318"/>
            <a:chExt cx="678" cy="469"/>
          </a:xfrm>
        </p:grpSpPr>
        <p:sp>
          <p:nvSpPr>
            <p:cNvPr id="21518" name="Line 59"/>
            <p:cNvSpPr>
              <a:spLocks noChangeShapeType="1"/>
            </p:cNvSpPr>
            <p:nvPr/>
          </p:nvSpPr>
          <p:spPr bwMode="auto">
            <a:xfrm rot="14784727" flipH="1">
              <a:off x="2779" y="3548"/>
              <a:ext cx="240" cy="139"/>
            </a:xfrm>
            <a:prstGeom prst="line">
              <a:avLst/>
            </a:prstGeom>
            <a:noFill/>
            <a:ln w="28575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Line 60"/>
            <p:cNvSpPr>
              <a:spLocks noChangeShapeType="1"/>
            </p:cNvSpPr>
            <p:nvPr/>
          </p:nvSpPr>
          <p:spPr bwMode="auto">
            <a:xfrm rot="-6815273">
              <a:off x="2790" y="3630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Line 61"/>
            <p:cNvSpPr>
              <a:spLocks noChangeShapeType="1"/>
            </p:cNvSpPr>
            <p:nvPr/>
          </p:nvSpPr>
          <p:spPr bwMode="auto">
            <a:xfrm rot="-6815273">
              <a:off x="2847" y="3669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1" name="Line 62"/>
            <p:cNvSpPr>
              <a:spLocks noChangeShapeType="1"/>
            </p:cNvSpPr>
            <p:nvPr/>
          </p:nvSpPr>
          <p:spPr bwMode="auto">
            <a:xfrm rot="-6815273">
              <a:off x="2902" y="3715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Line 63"/>
            <p:cNvSpPr>
              <a:spLocks noChangeShapeType="1"/>
            </p:cNvSpPr>
            <p:nvPr/>
          </p:nvSpPr>
          <p:spPr bwMode="auto">
            <a:xfrm rot="-6815273">
              <a:off x="2953" y="3739"/>
              <a:ext cx="48" cy="48"/>
            </a:xfrm>
            <a:prstGeom prst="line">
              <a:avLst/>
            </a:prstGeom>
            <a:noFill/>
            <a:ln w="12700">
              <a:solidFill>
                <a:srgbClr val="CC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3" name="Text Box 64"/>
            <p:cNvSpPr txBox="1">
              <a:spLocks noChangeArrowheads="1"/>
            </p:cNvSpPr>
            <p:nvPr/>
          </p:nvSpPr>
          <p:spPr bwMode="auto">
            <a:xfrm rot="-1415273">
              <a:off x="2865" y="3318"/>
              <a:ext cx="4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Primer</a:t>
              </a:r>
            </a:p>
          </p:txBody>
        </p:sp>
        <p:sp>
          <p:nvSpPr>
            <p:cNvPr id="21524" name="Rectangle 65"/>
            <p:cNvSpPr>
              <a:spLocks noChangeArrowheads="1"/>
            </p:cNvSpPr>
            <p:nvPr/>
          </p:nvSpPr>
          <p:spPr bwMode="auto">
            <a:xfrm>
              <a:off x="2651" y="3350"/>
              <a:ext cx="1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5’</a:t>
              </a:r>
            </a:p>
          </p:txBody>
        </p:sp>
        <p:sp>
          <p:nvSpPr>
            <p:cNvPr id="21525" name="Rectangle 66"/>
            <p:cNvSpPr>
              <a:spLocks noChangeArrowheads="1"/>
            </p:cNvSpPr>
            <p:nvPr/>
          </p:nvSpPr>
          <p:spPr bwMode="auto">
            <a:xfrm>
              <a:off x="2992" y="3574"/>
              <a:ext cx="19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 sz="1600" b="1">
                  <a:solidFill>
                    <a:srgbClr val="CC00FF"/>
                  </a:solidFill>
                  <a:latin typeface="Helvetica" charset="0"/>
                </a:rPr>
                <a:t>3’</a:t>
              </a:r>
            </a:p>
          </p:txBody>
        </p:sp>
      </p:grpSp>
      <p:sp>
        <p:nvSpPr>
          <p:cNvPr id="343107" name="Line 67"/>
          <p:cNvSpPr>
            <a:spLocks noChangeShapeType="1"/>
          </p:cNvSpPr>
          <p:nvPr/>
        </p:nvSpPr>
        <p:spPr bwMode="auto">
          <a:xfrm>
            <a:off x="4048125" y="5157788"/>
            <a:ext cx="771525" cy="396875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3108" name="Text Box 68"/>
          <p:cNvSpPr txBox="1">
            <a:spLocks noChangeArrowheads="1"/>
          </p:cNvSpPr>
          <p:nvPr/>
        </p:nvSpPr>
        <p:spPr bwMode="auto">
          <a:xfrm>
            <a:off x="4781550" y="4724400"/>
            <a:ext cx="2990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solidFill>
                  <a:srgbClr val="FFFFFF"/>
                </a:solidFill>
                <a:latin typeface="Helvetica" charset="0"/>
              </a:rPr>
              <a:t>Discontinuous 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3" grpId="0" autoUpdateAnimBg="0"/>
      <p:bldP spid="343075" grpId="0" animBg="1"/>
      <p:bldP spid="343076" grpId="0" autoUpdateAnimBg="0"/>
      <p:bldP spid="343097" grpId="0" animBg="1"/>
      <p:bldP spid="343107" grpId="0" animBg="1"/>
      <p:bldP spid="343108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14350" y="1219200"/>
            <a:ext cx="8682038" cy="3871913"/>
            <a:chOff x="288" y="768"/>
            <a:chExt cx="4862" cy="2439"/>
          </a:xfrm>
        </p:grpSpPr>
        <p:sp>
          <p:nvSpPr>
            <p:cNvPr id="22626" name="Rectangle 3"/>
            <p:cNvSpPr>
              <a:spLocks noChangeArrowheads="1"/>
            </p:cNvSpPr>
            <p:nvPr/>
          </p:nvSpPr>
          <p:spPr bwMode="auto">
            <a:xfrm>
              <a:off x="288" y="2919"/>
              <a:ext cx="486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>
                <a:spcBef>
                  <a:spcPct val="20000"/>
                </a:spcBef>
              </a:pPr>
              <a:r>
                <a:rPr lang="en-US" b="1">
                  <a:solidFill>
                    <a:srgbClr val="C285FF"/>
                  </a:solidFill>
                  <a:latin typeface="Helvetica" charset="0"/>
                </a:rPr>
                <a:t>SS</a:t>
              </a:r>
              <a:r>
                <a:rPr lang="en-US" b="1">
                  <a:latin typeface="Helvetica" charset="0"/>
                </a:rPr>
                <a:t> binding proteins prevent single strands from rewinding</a:t>
              </a:r>
            </a:p>
          </p:txBody>
        </p:sp>
        <p:grpSp>
          <p:nvGrpSpPr>
            <p:cNvPr id="22627" name="Group 4"/>
            <p:cNvGrpSpPr>
              <a:grpSpLocks/>
            </p:cNvGrpSpPr>
            <p:nvPr/>
          </p:nvGrpSpPr>
          <p:grpSpPr bwMode="auto">
            <a:xfrm>
              <a:off x="3448" y="768"/>
              <a:ext cx="355" cy="1383"/>
              <a:chOff x="3967" y="1413"/>
              <a:chExt cx="264" cy="1028"/>
            </a:xfrm>
          </p:grpSpPr>
          <p:sp>
            <p:nvSpPr>
              <p:cNvPr id="22628" name="Freeform 5"/>
              <p:cNvSpPr>
                <a:spLocks noChangeAspect="1"/>
              </p:cNvSpPr>
              <p:nvPr/>
            </p:nvSpPr>
            <p:spPr bwMode="auto">
              <a:xfrm>
                <a:off x="3967" y="1552"/>
                <a:ext cx="121" cy="122"/>
              </a:xfrm>
              <a:custGeom>
                <a:avLst/>
                <a:gdLst>
                  <a:gd name="T0" fmla="*/ 130 w 81"/>
                  <a:gd name="T1" fmla="*/ 407 h 81"/>
                  <a:gd name="T2" fmla="*/ 42 w 81"/>
                  <a:gd name="T3" fmla="*/ 328 h 81"/>
                  <a:gd name="T4" fmla="*/ 0 w 81"/>
                  <a:gd name="T5" fmla="*/ 224 h 81"/>
                  <a:gd name="T6" fmla="*/ 28 w 81"/>
                  <a:gd name="T7" fmla="*/ 99 h 81"/>
                  <a:gd name="T8" fmla="*/ 28 w 81"/>
                  <a:gd name="T9" fmla="*/ 99 h 81"/>
                  <a:gd name="T10" fmla="*/ 121 w 81"/>
                  <a:gd name="T11" fmla="*/ 12 h 81"/>
                  <a:gd name="T12" fmla="*/ 230 w 81"/>
                  <a:gd name="T13" fmla="*/ 0 h 81"/>
                  <a:gd name="T14" fmla="*/ 339 w 81"/>
                  <a:gd name="T15" fmla="*/ 41 h 81"/>
                  <a:gd name="T16" fmla="*/ 339 w 81"/>
                  <a:gd name="T17" fmla="*/ 41 h 81"/>
                  <a:gd name="T18" fmla="*/ 360 w 81"/>
                  <a:gd name="T19" fmla="*/ 59 h 81"/>
                  <a:gd name="T20" fmla="*/ 393 w 81"/>
                  <a:gd name="T21" fmla="*/ 81 h 81"/>
                  <a:gd name="T22" fmla="*/ 403 w 81"/>
                  <a:gd name="T23" fmla="*/ 108 h 81"/>
                  <a:gd name="T24" fmla="*/ 403 w 81"/>
                  <a:gd name="T25" fmla="*/ 108 h 81"/>
                  <a:gd name="T26" fmla="*/ 353 w 81"/>
                  <a:gd name="T27" fmla="*/ 202 h 81"/>
                  <a:gd name="T28" fmla="*/ 272 w 81"/>
                  <a:gd name="T29" fmla="*/ 345 h 81"/>
                  <a:gd name="T30" fmla="*/ 235 w 81"/>
                  <a:gd name="T31" fmla="*/ 417 h 81"/>
                  <a:gd name="T32" fmla="*/ 235 w 81"/>
                  <a:gd name="T33" fmla="*/ 417 h 81"/>
                  <a:gd name="T34" fmla="*/ 130 w 81"/>
                  <a:gd name="T35" fmla="*/ 407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1"/>
                  <a:gd name="T55" fmla="*/ 0 h 81"/>
                  <a:gd name="T56" fmla="*/ 81 w 81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1" h="81">
                    <a:moveTo>
                      <a:pt x="26" y="79"/>
                    </a:moveTo>
                    <a:lnTo>
                      <a:pt x="9" y="64"/>
                    </a:lnTo>
                    <a:lnTo>
                      <a:pt x="0" y="44"/>
                    </a:lnTo>
                    <a:lnTo>
                      <a:pt x="6" y="19"/>
                    </a:lnTo>
                    <a:lnTo>
                      <a:pt x="24" y="2"/>
                    </a:lnTo>
                    <a:lnTo>
                      <a:pt x="46" y="0"/>
                    </a:lnTo>
                    <a:lnTo>
                      <a:pt x="68" y="8"/>
                    </a:lnTo>
                    <a:lnTo>
                      <a:pt x="72" y="11"/>
                    </a:lnTo>
                    <a:lnTo>
                      <a:pt x="79" y="16"/>
                    </a:lnTo>
                    <a:lnTo>
                      <a:pt x="81" y="21"/>
                    </a:lnTo>
                    <a:lnTo>
                      <a:pt x="71" y="39"/>
                    </a:lnTo>
                    <a:lnTo>
                      <a:pt x="55" y="67"/>
                    </a:lnTo>
                    <a:lnTo>
                      <a:pt x="47" y="81"/>
                    </a:lnTo>
                    <a:lnTo>
                      <a:pt x="26" y="79"/>
                    </a:lnTo>
                    <a:close/>
                  </a:path>
                </a:pathLst>
              </a:custGeom>
              <a:solidFill>
                <a:srgbClr val="D39FC6"/>
              </a:solidFill>
              <a:ln w="19050">
                <a:solidFill>
                  <a:srgbClr val="C785B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9" name="Freeform 6"/>
              <p:cNvSpPr>
                <a:spLocks noChangeAspect="1"/>
              </p:cNvSpPr>
              <p:nvPr/>
            </p:nvSpPr>
            <p:spPr bwMode="auto">
              <a:xfrm>
                <a:off x="4097" y="1413"/>
                <a:ext cx="128" cy="118"/>
              </a:xfrm>
              <a:custGeom>
                <a:avLst/>
                <a:gdLst>
                  <a:gd name="T0" fmla="*/ 41 w 85"/>
                  <a:gd name="T1" fmla="*/ 333 h 79"/>
                  <a:gd name="T2" fmla="*/ 0 w 85"/>
                  <a:gd name="T3" fmla="*/ 223 h 79"/>
                  <a:gd name="T4" fmla="*/ 18 w 85"/>
                  <a:gd name="T5" fmla="*/ 114 h 79"/>
                  <a:gd name="T6" fmla="*/ 108 w 85"/>
                  <a:gd name="T7" fmla="*/ 22 h 79"/>
                  <a:gd name="T8" fmla="*/ 108 w 85"/>
                  <a:gd name="T9" fmla="*/ 22 h 79"/>
                  <a:gd name="T10" fmla="*/ 236 w 85"/>
                  <a:gd name="T11" fmla="*/ 0 h 79"/>
                  <a:gd name="T12" fmla="*/ 336 w 85"/>
                  <a:gd name="T13" fmla="*/ 42 h 79"/>
                  <a:gd name="T14" fmla="*/ 411 w 85"/>
                  <a:gd name="T15" fmla="*/ 134 h 79"/>
                  <a:gd name="T16" fmla="*/ 411 w 85"/>
                  <a:gd name="T17" fmla="*/ 134 h 79"/>
                  <a:gd name="T18" fmla="*/ 420 w 85"/>
                  <a:gd name="T19" fmla="*/ 154 h 79"/>
                  <a:gd name="T20" fmla="*/ 438 w 85"/>
                  <a:gd name="T21" fmla="*/ 194 h 79"/>
                  <a:gd name="T22" fmla="*/ 438 w 85"/>
                  <a:gd name="T23" fmla="*/ 223 h 79"/>
                  <a:gd name="T24" fmla="*/ 438 w 85"/>
                  <a:gd name="T25" fmla="*/ 223 h 79"/>
                  <a:gd name="T26" fmla="*/ 337 w 85"/>
                  <a:gd name="T27" fmla="*/ 272 h 79"/>
                  <a:gd name="T28" fmla="*/ 202 w 85"/>
                  <a:gd name="T29" fmla="*/ 353 h 79"/>
                  <a:gd name="T30" fmla="*/ 122 w 85"/>
                  <a:gd name="T31" fmla="*/ 393 h 79"/>
                  <a:gd name="T32" fmla="*/ 122 w 85"/>
                  <a:gd name="T33" fmla="*/ 393 h 79"/>
                  <a:gd name="T34" fmla="*/ 41 w 85"/>
                  <a:gd name="T35" fmla="*/ 333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5"/>
                  <a:gd name="T55" fmla="*/ 0 h 79"/>
                  <a:gd name="T56" fmla="*/ 85 w 85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5" h="79">
                    <a:moveTo>
                      <a:pt x="8" y="67"/>
                    </a:moveTo>
                    <a:lnTo>
                      <a:pt x="0" y="45"/>
                    </a:lnTo>
                    <a:lnTo>
                      <a:pt x="3" y="23"/>
                    </a:lnTo>
                    <a:lnTo>
                      <a:pt x="21" y="5"/>
                    </a:lnTo>
                    <a:lnTo>
                      <a:pt x="46" y="0"/>
                    </a:lnTo>
                    <a:lnTo>
                      <a:pt x="65" y="9"/>
                    </a:lnTo>
                    <a:lnTo>
                      <a:pt x="80" y="27"/>
                    </a:lnTo>
                    <a:lnTo>
                      <a:pt x="82" y="31"/>
                    </a:lnTo>
                    <a:lnTo>
                      <a:pt x="85" y="39"/>
                    </a:lnTo>
                    <a:lnTo>
                      <a:pt x="85" y="45"/>
                    </a:lnTo>
                    <a:lnTo>
                      <a:pt x="66" y="55"/>
                    </a:lnTo>
                    <a:lnTo>
                      <a:pt x="39" y="71"/>
                    </a:lnTo>
                    <a:lnTo>
                      <a:pt x="24" y="79"/>
                    </a:lnTo>
                    <a:lnTo>
                      <a:pt x="8" y="67"/>
                    </a:lnTo>
                    <a:close/>
                  </a:path>
                </a:pathLst>
              </a:custGeom>
              <a:solidFill>
                <a:srgbClr val="D39FC6"/>
              </a:solidFill>
              <a:ln w="19050">
                <a:solidFill>
                  <a:srgbClr val="C785B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0" name="Freeform 7"/>
              <p:cNvSpPr>
                <a:spLocks noChangeAspect="1"/>
              </p:cNvSpPr>
              <p:nvPr/>
            </p:nvSpPr>
            <p:spPr bwMode="auto">
              <a:xfrm>
                <a:off x="3973" y="2180"/>
                <a:ext cx="121" cy="121"/>
              </a:xfrm>
              <a:custGeom>
                <a:avLst/>
                <a:gdLst>
                  <a:gd name="T0" fmla="*/ 130 w 81"/>
                  <a:gd name="T1" fmla="*/ 9 h 81"/>
                  <a:gd name="T2" fmla="*/ 40 w 81"/>
                  <a:gd name="T3" fmla="*/ 82 h 81"/>
                  <a:gd name="T4" fmla="*/ 0 w 81"/>
                  <a:gd name="T5" fmla="*/ 182 h 81"/>
                  <a:gd name="T6" fmla="*/ 22 w 81"/>
                  <a:gd name="T7" fmla="*/ 303 h 81"/>
                  <a:gd name="T8" fmla="*/ 22 w 81"/>
                  <a:gd name="T9" fmla="*/ 303 h 81"/>
                  <a:gd name="T10" fmla="*/ 121 w 81"/>
                  <a:gd name="T11" fmla="*/ 393 h 81"/>
                  <a:gd name="T12" fmla="*/ 230 w 81"/>
                  <a:gd name="T13" fmla="*/ 403 h 81"/>
                  <a:gd name="T14" fmla="*/ 333 w 81"/>
                  <a:gd name="T15" fmla="*/ 363 h 81"/>
                  <a:gd name="T16" fmla="*/ 333 w 81"/>
                  <a:gd name="T17" fmla="*/ 363 h 81"/>
                  <a:gd name="T18" fmla="*/ 353 w 81"/>
                  <a:gd name="T19" fmla="*/ 351 h 81"/>
                  <a:gd name="T20" fmla="*/ 390 w 81"/>
                  <a:gd name="T21" fmla="*/ 324 h 81"/>
                  <a:gd name="T22" fmla="*/ 403 w 81"/>
                  <a:gd name="T23" fmla="*/ 299 h 81"/>
                  <a:gd name="T24" fmla="*/ 403 w 81"/>
                  <a:gd name="T25" fmla="*/ 299 h 81"/>
                  <a:gd name="T26" fmla="*/ 351 w 81"/>
                  <a:gd name="T27" fmla="*/ 209 h 81"/>
                  <a:gd name="T28" fmla="*/ 270 w 81"/>
                  <a:gd name="T29" fmla="*/ 69 h 81"/>
                  <a:gd name="T30" fmla="*/ 230 w 81"/>
                  <a:gd name="T31" fmla="*/ 0 h 81"/>
                  <a:gd name="T32" fmla="*/ 230 w 81"/>
                  <a:gd name="T33" fmla="*/ 0 h 81"/>
                  <a:gd name="T34" fmla="*/ 130 w 81"/>
                  <a:gd name="T35" fmla="*/ 9 h 8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1"/>
                  <a:gd name="T55" fmla="*/ 0 h 81"/>
                  <a:gd name="T56" fmla="*/ 81 w 81"/>
                  <a:gd name="T57" fmla="*/ 81 h 8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1" h="81">
                    <a:moveTo>
                      <a:pt x="26" y="2"/>
                    </a:moveTo>
                    <a:lnTo>
                      <a:pt x="8" y="17"/>
                    </a:lnTo>
                    <a:lnTo>
                      <a:pt x="0" y="37"/>
                    </a:lnTo>
                    <a:lnTo>
                      <a:pt x="5" y="61"/>
                    </a:lnTo>
                    <a:lnTo>
                      <a:pt x="24" y="79"/>
                    </a:lnTo>
                    <a:lnTo>
                      <a:pt x="46" y="81"/>
                    </a:lnTo>
                    <a:lnTo>
                      <a:pt x="67" y="73"/>
                    </a:lnTo>
                    <a:lnTo>
                      <a:pt x="71" y="70"/>
                    </a:lnTo>
                    <a:lnTo>
                      <a:pt x="78" y="65"/>
                    </a:lnTo>
                    <a:lnTo>
                      <a:pt x="81" y="60"/>
                    </a:lnTo>
                    <a:lnTo>
                      <a:pt x="70" y="42"/>
                    </a:lnTo>
                    <a:lnTo>
                      <a:pt x="54" y="14"/>
                    </a:lnTo>
                    <a:lnTo>
                      <a:pt x="46" y="0"/>
                    </a:lnTo>
                    <a:lnTo>
                      <a:pt x="26" y="2"/>
                    </a:lnTo>
                    <a:close/>
                  </a:path>
                </a:pathLst>
              </a:custGeom>
              <a:solidFill>
                <a:srgbClr val="D39FC6"/>
              </a:solidFill>
              <a:ln w="19050">
                <a:solidFill>
                  <a:srgbClr val="C785B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31" name="Freeform 8"/>
              <p:cNvSpPr>
                <a:spLocks noChangeAspect="1"/>
              </p:cNvSpPr>
              <p:nvPr/>
            </p:nvSpPr>
            <p:spPr bwMode="auto">
              <a:xfrm>
                <a:off x="4103" y="2322"/>
                <a:ext cx="128" cy="119"/>
              </a:xfrm>
              <a:custGeom>
                <a:avLst/>
                <a:gdLst>
                  <a:gd name="T0" fmla="*/ 39 w 85"/>
                  <a:gd name="T1" fmla="*/ 62 h 79"/>
                  <a:gd name="T2" fmla="*/ 0 w 85"/>
                  <a:gd name="T3" fmla="*/ 175 h 79"/>
                  <a:gd name="T4" fmla="*/ 18 w 85"/>
                  <a:gd name="T5" fmla="*/ 288 h 79"/>
                  <a:gd name="T6" fmla="*/ 102 w 85"/>
                  <a:gd name="T7" fmla="*/ 380 h 79"/>
                  <a:gd name="T8" fmla="*/ 102 w 85"/>
                  <a:gd name="T9" fmla="*/ 380 h 79"/>
                  <a:gd name="T10" fmla="*/ 232 w 85"/>
                  <a:gd name="T11" fmla="*/ 407 h 79"/>
                  <a:gd name="T12" fmla="*/ 336 w 85"/>
                  <a:gd name="T13" fmla="*/ 355 h 79"/>
                  <a:gd name="T14" fmla="*/ 407 w 85"/>
                  <a:gd name="T15" fmla="*/ 265 h 79"/>
                  <a:gd name="T16" fmla="*/ 407 w 85"/>
                  <a:gd name="T17" fmla="*/ 265 h 79"/>
                  <a:gd name="T18" fmla="*/ 417 w 85"/>
                  <a:gd name="T19" fmla="*/ 246 h 79"/>
                  <a:gd name="T20" fmla="*/ 438 w 85"/>
                  <a:gd name="T21" fmla="*/ 202 h 79"/>
                  <a:gd name="T22" fmla="*/ 431 w 85"/>
                  <a:gd name="T23" fmla="*/ 175 h 79"/>
                  <a:gd name="T24" fmla="*/ 431 w 85"/>
                  <a:gd name="T25" fmla="*/ 175 h 79"/>
                  <a:gd name="T26" fmla="*/ 337 w 85"/>
                  <a:gd name="T27" fmla="*/ 122 h 79"/>
                  <a:gd name="T28" fmla="*/ 196 w 85"/>
                  <a:gd name="T29" fmla="*/ 41 h 79"/>
                  <a:gd name="T30" fmla="*/ 120 w 85"/>
                  <a:gd name="T31" fmla="*/ 0 h 79"/>
                  <a:gd name="T32" fmla="*/ 120 w 85"/>
                  <a:gd name="T33" fmla="*/ 0 h 79"/>
                  <a:gd name="T34" fmla="*/ 39 w 85"/>
                  <a:gd name="T35" fmla="*/ 62 h 7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5"/>
                  <a:gd name="T55" fmla="*/ 0 h 79"/>
                  <a:gd name="T56" fmla="*/ 85 w 85"/>
                  <a:gd name="T57" fmla="*/ 79 h 7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5" h="79">
                    <a:moveTo>
                      <a:pt x="7" y="12"/>
                    </a:moveTo>
                    <a:lnTo>
                      <a:pt x="0" y="34"/>
                    </a:lnTo>
                    <a:lnTo>
                      <a:pt x="3" y="56"/>
                    </a:lnTo>
                    <a:lnTo>
                      <a:pt x="20" y="74"/>
                    </a:lnTo>
                    <a:lnTo>
                      <a:pt x="45" y="79"/>
                    </a:lnTo>
                    <a:lnTo>
                      <a:pt x="65" y="69"/>
                    </a:lnTo>
                    <a:lnTo>
                      <a:pt x="79" y="52"/>
                    </a:lnTo>
                    <a:lnTo>
                      <a:pt x="81" y="48"/>
                    </a:lnTo>
                    <a:lnTo>
                      <a:pt x="85" y="39"/>
                    </a:lnTo>
                    <a:lnTo>
                      <a:pt x="84" y="34"/>
                    </a:lnTo>
                    <a:lnTo>
                      <a:pt x="66" y="24"/>
                    </a:lnTo>
                    <a:lnTo>
                      <a:pt x="38" y="8"/>
                    </a:lnTo>
                    <a:lnTo>
                      <a:pt x="23" y="0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D39FC6"/>
              </a:solidFill>
              <a:ln w="19050">
                <a:solidFill>
                  <a:srgbClr val="C785B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2531" name="Text Box 9"/>
          <p:cNvSpPr txBox="1">
            <a:spLocks noChangeArrowheads="1"/>
          </p:cNvSpPr>
          <p:nvPr/>
        </p:nvSpPr>
        <p:spPr bwMode="auto">
          <a:xfrm>
            <a:off x="523875" y="3762375"/>
            <a:ext cx="82359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solidFill>
                  <a:srgbClr val="E0C1FF"/>
                </a:solidFill>
                <a:latin typeface="Helvetica" charset="0"/>
              </a:rPr>
              <a:t>Helicase</a:t>
            </a:r>
            <a:r>
              <a:rPr lang="en-US" b="1">
                <a:latin typeface="Helvetica" charset="0"/>
              </a:rPr>
              <a:t> protein binds to DNA sequences called </a:t>
            </a:r>
          </a:p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b="1">
                <a:latin typeface="Helvetica" charset="0"/>
              </a:rPr>
              <a:t>origins and unwinds DNA strands</a:t>
            </a:r>
          </a:p>
        </p:txBody>
      </p: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5775325" y="1874838"/>
            <a:ext cx="814388" cy="919162"/>
            <a:chOff x="3561" y="1713"/>
            <a:chExt cx="339" cy="431"/>
          </a:xfrm>
        </p:grpSpPr>
        <p:sp>
          <p:nvSpPr>
            <p:cNvPr id="22622" name="Freeform 11"/>
            <p:cNvSpPr>
              <a:spLocks noChangeAspect="1"/>
            </p:cNvSpPr>
            <p:nvPr/>
          </p:nvSpPr>
          <p:spPr bwMode="auto">
            <a:xfrm>
              <a:off x="3561" y="1713"/>
              <a:ext cx="339" cy="431"/>
            </a:xfrm>
            <a:custGeom>
              <a:avLst/>
              <a:gdLst>
                <a:gd name="T0" fmla="*/ 573 w 226"/>
                <a:gd name="T1" fmla="*/ 0 h 288"/>
                <a:gd name="T2" fmla="*/ 675 w 226"/>
                <a:gd name="T3" fmla="*/ 9 h 288"/>
                <a:gd name="T4" fmla="*/ 770 w 226"/>
                <a:gd name="T5" fmla="*/ 42 h 288"/>
                <a:gd name="T6" fmla="*/ 860 w 226"/>
                <a:gd name="T7" fmla="*/ 100 h 288"/>
                <a:gd name="T8" fmla="*/ 944 w 226"/>
                <a:gd name="T9" fmla="*/ 171 h 288"/>
                <a:gd name="T10" fmla="*/ 1011 w 226"/>
                <a:gd name="T11" fmla="*/ 256 h 288"/>
                <a:gd name="T12" fmla="*/ 1064 w 226"/>
                <a:gd name="T13" fmla="*/ 356 h 288"/>
                <a:gd name="T14" fmla="*/ 1112 w 226"/>
                <a:gd name="T15" fmla="*/ 473 h 288"/>
                <a:gd name="T16" fmla="*/ 1134 w 226"/>
                <a:gd name="T17" fmla="*/ 594 h 288"/>
                <a:gd name="T18" fmla="*/ 1145 w 226"/>
                <a:gd name="T19" fmla="*/ 723 h 288"/>
                <a:gd name="T20" fmla="*/ 1145 w 226"/>
                <a:gd name="T21" fmla="*/ 723 h 288"/>
                <a:gd name="T22" fmla="*/ 1134 w 226"/>
                <a:gd name="T23" fmla="*/ 852 h 288"/>
                <a:gd name="T24" fmla="*/ 1112 w 226"/>
                <a:gd name="T25" fmla="*/ 971 h 288"/>
                <a:gd name="T26" fmla="*/ 1064 w 226"/>
                <a:gd name="T27" fmla="*/ 1082 h 288"/>
                <a:gd name="T28" fmla="*/ 1011 w 226"/>
                <a:gd name="T29" fmla="*/ 1190 h 288"/>
                <a:gd name="T30" fmla="*/ 944 w 226"/>
                <a:gd name="T31" fmla="*/ 1275 h 288"/>
                <a:gd name="T32" fmla="*/ 860 w 226"/>
                <a:gd name="T33" fmla="*/ 1344 h 288"/>
                <a:gd name="T34" fmla="*/ 770 w 226"/>
                <a:gd name="T35" fmla="*/ 1402 h 288"/>
                <a:gd name="T36" fmla="*/ 675 w 226"/>
                <a:gd name="T37" fmla="*/ 1435 h 288"/>
                <a:gd name="T38" fmla="*/ 573 w 226"/>
                <a:gd name="T39" fmla="*/ 1444 h 288"/>
                <a:gd name="T40" fmla="*/ 573 w 226"/>
                <a:gd name="T41" fmla="*/ 1444 h 288"/>
                <a:gd name="T42" fmla="*/ 473 w 226"/>
                <a:gd name="T43" fmla="*/ 1435 h 288"/>
                <a:gd name="T44" fmla="*/ 372 w 226"/>
                <a:gd name="T45" fmla="*/ 1402 h 288"/>
                <a:gd name="T46" fmla="*/ 284 w 226"/>
                <a:gd name="T47" fmla="*/ 1344 h 288"/>
                <a:gd name="T48" fmla="*/ 203 w 226"/>
                <a:gd name="T49" fmla="*/ 1275 h 288"/>
                <a:gd name="T50" fmla="*/ 140 w 226"/>
                <a:gd name="T51" fmla="*/ 1190 h 288"/>
                <a:gd name="T52" fmla="*/ 75 w 226"/>
                <a:gd name="T53" fmla="*/ 1082 h 288"/>
                <a:gd name="T54" fmla="*/ 39 w 226"/>
                <a:gd name="T55" fmla="*/ 971 h 288"/>
                <a:gd name="T56" fmla="*/ 12 w 226"/>
                <a:gd name="T57" fmla="*/ 852 h 288"/>
                <a:gd name="T58" fmla="*/ 0 w 226"/>
                <a:gd name="T59" fmla="*/ 723 h 288"/>
                <a:gd name="T60" fmla="*/ 0 w 226"/>
                <a:gd name="T61" fmla="*/ 723 h 288"/>
                <a:gd name="T62" fmla="*/ 12 w 226"/>
                <a:gd name="T63" fmla="*/ 594 h 288"/>
                <a:gd name="T64" fmla="*/ 39 w 226"/>
                <a:gd name="T65" fmla="*/ 473 h 288"/>
                <a:gd name="T66" fmla="*/ 75 w 226"/>
                <a:gd name="T67" fmla="*/ 356 h 288"/>
                <a:gd name="T68" fmla="*/ 140 w 226"/>
                <a:gd name="T69" fmla="*/ 256 h 288"/>
                <a:gd name="T70" fmla="*/ 203 w 226"/>
                <a:gd name="T71" fmla="*/ 171 h 288"/>
                <a:gd name="T72" fmla="*/ 284 w 226"/>
                <a:gd name="T73" fmla="*/ 100 h 288"/>
                <a:gd name="T74" fmla="*/ 372 w 226"/>
                <a:gd name="T75" fmla="*/ 42 h 288"/>
                <a:gd name="T76" fmla="*/ 473 w 226"/>
                <a:gd name="T77" fmla="*/ 9 h 288"/>
                <a:gd name="T78" fmla="*/ 573 w 226"/>
                <a:gd name="T79" fmla="*/ 0 h 288"/>
                <a:gd name="T80" fmla="*/ 573 w 226"/>
                <a:gd name="T81" fmla="*/ 0 h 2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288"/>
                <a:gd name="T125" fmla="*/ 226 w 226"/>
                <a:gd name="T126" fmla="*/ 288 h 28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288">
                  <a:moveTo>
                    <a:pt x="113" y="0"/>
                  </a:moveTo>
                  <a:lnTo>
                    <a:pt x="133" y="2"/>
                  </a:lnTo>
                  <a:lnTo>
                    <a:pt x="152" y="9"/>
                  </a:lnTo>
                  <a:lnTo>
                    <a:pt x="170" y="20"/>
                  </a:lnTo>
                  <a:lnTo>
                    <a:pt x="186" y="34"/>
                  </a:lnTo>
                  <a:lnTo>
                    <a:pt x="199" y="51"/>
                  </a:lnTo>
                  <a:lnTo>
                    <a:pt x="210" y="71"/>
                  </a:lnTo>
                  <a:lnTo>
                    <a:pt x="219" y="94"/>
                  </a:lnTo>
                  <a:lnTo>
                    <a:pt x="224" y="118"/>
                  </a:lnTo>
                  <a:lnTo>
                    <a:pt x="226" y="144"/>
                  </a:lnTo>
                  <a:lnTo>
                    <a:pt x="224" y="170"/>
                  </a:lnTo>
                  <a:lnTo>
                    <a:pt x="219" y="194"/>
                  </a:lnTo>
                  <a:lnTo>
                    <a:pt x="210" y="216"/>
                  </a:lnTo>
                  <a:lnTo>
                    <a:pt x="199" y="237"/>
                  </a:lnTo>
                  <a:lnTo>
                    <a:pt x="186" y="254"/>
                  </a:lnTo>
                  <a:lnTo>
                    <a:pt x="170" y="268"/>
                  </a:lnTo>
                  <a:lnTo>
                    <a:pt x="152" y="279"/>
                  </a:lnTo>
                  <a:lnTo>
                    <a:pt x="133" y="286"/>
                  </a:lnTo>
                  <a:lnTo>
                    <a:pt x="113" y="288"/>
                  </a:lnTo>
                  <a:lnTo>
                    <a:pt x="93" y="286"/>
                  </a:lnTo>
                  <a:lnTo>
                    <a:pt x="73" y="279"/>
                  </a:lnTo>
                  <a:lnTo>
                    <a:pt x="56" y="268"/>
                  </a:lnTo>
                  <a:lnTo>
                    <a:pt x="40" y="254"/>
                  </a:lnTo>
                  <a:lnTo>
                    <a:pt x="27" y="237"/>
                  </a:lnTo>
                  <a:lnTo>
                    <a:pt x="15" y="216"/>
                  </a:lnTo>
                  <a:lnTo>
                    <a:pt x="7" y="194"/>
                  </a:lnTo>
                  <a:lnTo>
                    <a:pt x="2" y="170"/>
                  </a:lnTo>
                  <a:lnTo>
                    <a:pt x="0" y="144"/>
                  </a:lnTo>
                  <a:lnTo>
                    <a:pt x="2" y="118"/>
                  </a:lnTo>
                  <a:lnTo>
                    <a:pt x="7" y="94"/>
                  </a:lnTo>
                  <a:lnTo>
                    <a:pt x="15" y="71"/>
                  </a:lnTo>
                  <a:lnTo>
                    <a:pt x="27" y="51"/>
                  </a:lnTo>
                  <a:lnTo>
                    <a:pt x="40" y="34"/>
                  </a:lnTo>
                  <a:lnTo>
                    <a:pt x="56" y="20"/>
                  </a:lnTo>
                  <a:lnTo>
                    <a:pt x="73" y="9"/>
                  </a:lnTo>
                  <a:lnTo>
                    <a:pt x="93" y="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AD4E4"/>
            </a:solidFill>
            <a:ln w="1905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3" name="Freeform 12"/>
            <p:cNvSpPr>
              <a:spLocks noChangeAspect="1"/>
            </p:cNvSpPr>
            <p:nvPr/>
          </p:nvSpPr>
          <p:spPr bwMode="auto">
            <a:xfrm>
              <a:off x="3749" y="1830"/>
              <a:ext cx="67" cy="202"/>
            </a:xfrm>
            <a:custGeom>
              <a:avLst/>
              <a:gdLst>
                <a:gd name="T0" fmla="*/ 182 w 45"/>
                <a:gd name="T1" fmla="*/ 542 h 135"/>
                <a:gd name="T2" fmla="*/ 133 w 45"/>
                <a:gd name="T3" fmla="*/ 482 h 135"/>
                <a:gd name="T4" fmla="*/ 94 w 45"/>
                <a:gd name="T5" fmla="*/ 416 h 135"/>
                <a:gd name="T6" fmla="*/ 73 w 45"/>
                <a:gd name="T7" fmla="*/ 331 h 135"/>
                <a:gd name="T8" fmla="*/ 73 w 45"/>
                <a:gd name="T9" fmla="*/ 331 h 135"/>
                <a:gd name="T10" fmla="*/ 94 w 45"/>
                <a:gd name="T11" fmla="*/ 256 h 135"/>
                <a:gd name="T12" fmla="*/ 133 w 45"/>
                <a:gd name="T13" fmla="*/ 190 h 135"/>
                <a:gd name="T14" fmla="*/ 182 w 45"/>
                <a:gd name="T15" fmla="*/ 135 h 135"/>
                <a:gd name="T16" fmla="*/ 182 w 45"/>
                <a:gd name="T17" fmla="*/ 135 h 135"/>
                <a:gd name="T18" fmla="*/ 208 w 45"/>
                <a:gd name="T19" fmla="*/ 94 h 135"/>
                <a:gd name="T20" fmla="*/ 210 w 45"/>
                <a:gd name="T21" fmla="*/ 42 h 135"/>
                <a:gd name="T22" fmla="*/ 222 w 45"/>
                <a:gd name="T23" fmla="*/ 0 h 135"/>
                <a:gd name="T24" fmla="*/ 222 w 45"/>
                <a:gd name="T25" fmla="*/ 0 h 135"/>
                <a:gd name="T26" fmla="*/ 210 w 45"/>
                <a:gd name="T27" fmla="*/ 33 h 135"/>
                <a:gd name="T28" fmla="*/ 210 w 45"/>
                <a:gd name="T29" fmla="*/ 42 h 135"/>
                <a:gd name="T30" fmla="*/ 222 w 45"/>
                <a:gd name="T31" fmla="*/ 0 h 135"/>
                <a:gd name="T32" fmla="*/ 222 w 45"/>
                <a:gd name="T33" fmla="*/ 0 h 135"/>
                <a:gd name="T34" fmla="*/ 222 w 45"/>
                <a:gd name="T35" fmla="*/ 0 h 135"/>
                <a:gd name="T36" fmla="*/ 222 w 45"/>
                <a:gd name="T37" fmla="*/ 0 h 135"/>
                <a:gd name="T38" fmla="*/ 222 w 45"/>
                <a:gd name="T39" fmla="*/ 0 h 135"/>
                <a:gd name="T40" fmla="*/ 222 w 45"/>
                <a:gd name="T41" fmla="*/ 0 h 135"/>
                <a:gd name="T42" fmla="*/ 208 w 45"/>
                <a:gd name="T43" fmla="*/ 40 h 135"/>
                <a:gd name="T44" fmla="*/ 191 w 45"/>
                <a:gd name="T45" fmla="*/ 82 h 135"/>
                <a:gd name="T46" fmla="*/ 168 w 45"/>
                <a:gd name="T47" fmla="*/ 121 h 135"/>
                <a:gd name="T48" fmla="*/ 168 w 45"/>
                <a:gd name="T49" fmla="*/ 121 h 135"/>
                <a:gd name="T50" fmla="*/ 82 w 45"/>
                <a:gd name="T51" fmla="*/ 181 h 135"/>
                <a:gd name="T52" fmla="*/ 19 w 45"/>
                <a:gd name="T53" fmla="*/ 262 h 135"/>
                <a:gd name="T54" fmla="*/ 0 w 45"/>
                <a:gd name="T55" fmla="*/ 356 h 135"/>
                <a:gd name="T56" fmla="*/ 0 w 45"/>
                <a:gd name="T57" fmla="*/ 356 h 135"/>
                <a:gd name="T58" fmla="*/ 0 w 45"/>
                <a:gd name="T59" fmla="*/ 356 h 135"/>
                <a:gd name="T60" fmla="*/ 0 w 45"/>
                <a:gd name="T61" fmla="*/ 356 h 135"/>
                <a:gd name="T62" fmla="*/ 0 w 45"/>
                <a:gd name="T63" fmla="*/ 362 h 135"/>
                <a:gd name="T64" fmla="*/ 0 w 45"/>
                <a:gd name="T65" fmla="*/ 362 h 135"/>
                <a:gd name="T66" fmla="*/ 33 w 45"/>
                <a:gd name="T67" fmla="*/ 437 h 135"/>
                <a:gd name="T68" fmla="*/ 100 w 45"/>
                <a:gd name="T69" fmla="*/ 501 h 135"/>
                <a:gd name="T70" fmla="*/ 168 w 45"/>
                <a:gd name="T71" fmla="*/ 555 h 135"/>
                <a:gd name="T72" fmla="*/ 168 w 45"/>
                <a:gd name="T73" fmla="*/ 555 h 135"/>
                <a:gd name="T74" fmla="*/ 191 w 45"/>
                <a:gd name="T75" fmla="*/ 594 h 135"/>
                <a:gd name="T76" fmla="*/ 208 w 45"/>
                <a:gd name="T77" fmla="*/ 633 h 135"/>
                <a:gd name="T78" fmla="*/ 222 w 45"/>
                <a:gd name="T79" fmla="*/ 676 h 135"/>
                <a:gd name="T80" fmla="*/ 222 w 45"/>
                <a:gd name="T81" fmla="*/ 676 h 135"/>
                <a:gd name="T82" fmla="*/ 222 w 45"/>
                <a:gd name="T83" fmla="*/ 676 h 135"/>
                <a:gd name="T84" fmla="*/ 222 w 45"/>
                <a:gd name="T85" fmla="*/ 676 h 135"/>
                <a:gd name="T86" fmla="*/ 222 w 45"/>
                <a:gd name="T87" fmla="*/ 676 h 135"/>
                <a:gd name="T88" fmla="*/ 182 w 45"/>
                <a:gd name="T89" fmla="*/ 542 h 1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"/>
                <a:gd name="T136" fmla="*/ 0 h 135"/>
                <a:gd name="T137" fmla="*/ 45 w 45"/>
                <a:gd name="T138" fmla="*/ 135 h 1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" h="135">
                  <a:moveTo>
                    <a:pt x="37" y="108"/>
                  </a:moveTo>
                  <a:lnTo>
                    <a:pt x="27" y="96"/>
                  </a:lnTo>
                  <a:lnTo>
                    <a:pt x="19" y="83"/>
                  </a:lnTo>
                  <a:lnTo>
                    <a:pt x="15" y="66"/>
                  </a:lnTo>
                  <a:lnTo>
                    <a:pt x="19" y="51"/>
                  </a:lnTo>
                  <a:lnTo>
                    <a:pt x="27" y="38"/>
                  </a:lnTo>
                  <a:lnTo>
                    <a:pt x="37" y="27"/>
                  </a:lnTo>
                  <a:lnTo>
                    <a:pt x="42" y="19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2" y="8"/>
                  </a:lnTo>
                  <a:lnTo>
                    <a:pt x="39" y="17"/>
                  </a:lnTo>
                  <a:lnTo>
                    <a:pt x="34" y="24"/>
                  </a:lnTo>
                  <a:lnTo>
                    <a:pt x="17" y="36"/>
                  </a:lnTo>
                  <a:lnTo>
                    <a:pt x="4" y="52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7" y="87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39" y="118"/>
                  </a:lnTo>
                  <a:lnTo>
                    <a:pt x="42" y="126"/>
                  </a:lnTo>
                  <a:lnTo>
                    <a:pt x="45" y="135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E0BCD6"/>
            </a:solidFill>
            <a:ln w="3810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24" name="Freeform 13"/>
            <p:cNvSpPr>
              <a:spLocks noChangeAspect="1"/>
            </p:cNvSpPr>
            <p:nvPr/>
          </p:nvSpPr>
          <p:spPr bwMode="auto">
            <a:xfrm>
              <a:off x="3599" y="1732"/>
              <a:ext cx="138" cy="113"/>
            </a:xfrm>
            <a:custGeom>
              <a:avLst/>
              <a:gdLst>
                <a:gd name="T0" fmla="*/ 0 w 92"/>
                <a:gd name="T1" fmla="*/ 386 h 75"/>
                <a:gd name="T2" fmla="*/ 81 w 92"/>
                <a:gd name="T3" fmla="*/ 277 h 75"/>
                <a:gd name="T4" fmla="*/ 178 w 92"/>
                <a:gd name="T5" fmla="*/ 184 h 75"/>
                <a:gd name="T6" fmla="*/ 288 w 92"/>
                <a:gd name="T7" fmla="*/ 113 h 75"/>
                <a:gd name="T8" fmla="*/ 414 w 92"/>
                <a:gd name="T9" fmla="*/ 72 h 75"/>
                <a:gd name="T10" fmla="*/ 414 w 92"/>
                <a:gd name="T11" fmla="*/ 72 h 75"/>
                <a:gd name="T12" fmla="*/ 443 w 92"/>
                <a:gd name="T13" fmla="*/ 59 h 75"/>
                <a:gd name="T14" fmla="*/ 456 w 92"/>
                <a:gd name="T15" fmla="*/ 39 h 75"/>
                <a:gd name="T16" fmla="*/ 465 w 92"/>
                <a:gd name="T17" fmla="*/ 21 h 75"/>
                <a:gd name="T18" fmla="*/ 465 w 92"/>
                <a:gd name="T19" fmla="*/ 21 h 75"/>
                <a:gd name="T20" fmla="*/ 443 w 92"/>
                <a:gd name="T21" fmla="*/ 0 h 75"/>
                <a:gd name="T22" fmla="*/ 401 w 92"/>
                <a:gd name="T23" fmla="*/ 0 h 75"/>
                <a:gd name="T24" fmla="*/ 372 w 92"/>
                <a:gd name="T25" fmla="*/ 0 h 75"/>
                <a:gd name="T26" fmla="*/ 372 w 92"/>
                <a:gd name="T27" fmla="*/ 0 h 75"/>
                <a:gd name="T28" fmla="*/ 236 w 92"/>
                <a:gd name="T29" fmla="*/ 59 h 75"/>
                <a:gd name="T30" fmla="*/ 132 w 92"/>
                <a:gd name="T31" fmla="*/ 149 h 75"/>
                <a:gd name="T32" fmla="*/ 50 w 92"/>
                <a:gd name="T33" fmla="*/ 268 h 75"/>
                <a:gd name="T34" fmla="*/ 0 w 92"/>
                <a:gd name="T35" fmla="*/ 386 h 75"/>
                <a:gd name="T36" fmla="*/ 0 w 92"/>
                <a:gd name="T37" fmla="*/ 386 h 75"/>
                <a:gd name="T38" fmla="*/ 0 w 92"/>
                <a:gd name="T39" fmla="*/ 386 h 75"/>
                <a:gd name="T40" fmla="*/ 0 w 92"/>
                <a:gd name="T41" fmla="*/ 386 h 75"/>
                <a:gd name="T42" fmla="*/ 0 w 92"/>
                <a:gd name="T43" fmla="*/ 386 h 75"/>
                <a:gd name="T44" fmla="*/ 0 w 92"/>
                <a:gd name="T45" fmla="*/ 386 h 75"/>
                <a:gd name="T46" fmla="*/ 0 w 92"/>
                <a:gd name="T47" fmla="*/ 386 h 75"/>
                <a:gd name="T48" fmla="*/ 0 w 92"/>
                <a:gd name="T49" fmla="*/ 386 h 75"/>
                <a:gd name="T50" fmla="*/ 0 w 92"/>
                <a:gd name="T51" fmla="*/ 386 h 75"/>
                <a:gd name="T52" fmla="*/ 0 w 92"/>
                <a:gd name="T53" fmla="*/ 386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75"/>
                <a:gd name="T83" fmla="*/ 92 w 9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75">
                  <a:moveTo>
                    <a:pt x="0" y="75"/>
                  </a:moveTo>
                  <a:lnTo>
                    <a:pt x="16" y="54"/>
                  </a:lnTo>
                  <a:lnTo>
                    <a:pt x="35" y="36"/>
                  </a:lnTo>
                  <a:lnTo>
                    <a:pt x="57" y="22"/>
                  </a:lnTo>
                  <a:lnTo>
                    <a:pt x="82" y="14"/>
                  </a:lnTo>
                  <a:lnTo>
                    <a:pt x="87" y="11"/>
                  </a:lnTo>
                  <a:lnTo>
                    <a:pt x="90" y="7"/>
                  </a:lnTo>
                  <a:lnTo>
                    <a:pt x="92" y="4"/>
                  </a:lnTo>
                  <a:lnTo>
                    <a:pt x="87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47" y="11"/>
                  </a:lnTo>
                  <a:lnTo>
                    <a:pt x="26" y="29"/>
                  </a:lnTo>
                  <a:lnTo>
                    <a:pt x="10" y="52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625" name="Freeform 14"/>
            <p:cNvSpPr>
              <a:spLocks noChangeAspect="1"/>
            </p:cNvSpPr>
            <p:nvPr/>
          </p:nvSpPr>
          <p:spPr bwMode="auto">
            <a:xfrm>
              <a:off x="3735" y="1824"/>
              <a:ext cx="77" cy="202"/>
            </a:xfrm>
            <a:custGeom>
              <a:avLst/>
              <a:gdLst>
                <a:gd name="T0" fmla="*/ 258 w 51"/>
                <a:gd name="T1" fmla="*/ 0 h 135"/>
                <a:gd name="T2" fmla="*/ 245 w 51"/>
                <a:gd name="T3" fmla="*/ 40 h 135"/>
                <a:gd name="T4" fmla="*/ 237 w 51"/>
                <a:gd name="T5" fmla="*/ 49 h 135"/>
                <a:gd name="T6" fmla="*/ 258 w 51"/>
                <a:gd name="T7" fmla="*/ 0 h 135"/>
                <a:gd name="T8" fmla="*/ 258 w 51"/>
                <a:gd name="T9" fmla="*/ 0 h 135"/>
                <a:gd name="T10" fmla="*/ 258 w 51"/>
                <a:gd name="T11" fmla="*/ 0 h 135"/>
                <a:gd name="T12" fmla="*/ 258 w 51"/>
                <a:gd name="T13" fmla="*/ 0 h 135"/>
                <a:gd name="T14" fmla="*/ 237 w 51"/>
                <a:gd name="T15" fmla="*/ 42 h 135"/>
                <a:gd name="T16" fmla="*/ 214 w 51"/>
                <a:gd name="T17" fmla="*/ 82 h 135"/>
                <a:gd name="T18" fmla="*/ 175 w 51"/>
                <a:gd name="T19" fmla="*/ 121 h 135"/>
                <a:gd name="T20" fmla="*/ 94 w 51"/>
                <a:gd name="T21" fmla="*/ 184 h 135"/>
                <a:gd name="T22" fmla="*/ 21 w 51"/>
                <a:gd name="T23" fmla="*/ 262 h 135"/>
                <a:gd name="T24" fmla="*/ 0 w 51"/>
                <a:gd name="T25" fmla="*/ 362 h 135"/>
                <a:gd name="T26" fmla="*/ 0 w 51"/>
                <a:gd name="T27" fmla="*/ 362 h 135"/>
                <a:gd name="T28" fmla="*/ 0 w 51"/>
                <a:gd name="T29" fmla="*/ 362 h 135"/>
                <a:gd name="T30" fmla="*/ 0 w 51"/>
                <a:gd name="T31" fmla="*/ 362 h 135"/>
                <a:gd name="T32" fmla="*/ 39 w 51"/>
                <a:gd name="T33" fmla="*/ 443 h 135"/>
                <a:gd name="T34" fmla="*/ 103 w 51"/>
                <a:gd name="T35" fmla="*/ 501 h 135"/>
                <a:gd name="T36" fmla="*/ 175 w 51"/>
                <a:gd name="T37" fmla="*/ 555 h 135"/>
                <a:gd name="T38" fmla="*/ 214 w 51"/>
                <a:gd name="T39" fmla="*/ 596 h 135"/>
                <a:gd name="T40" fmla="*/ 237 w 51"/>
                <a:gd name="T41" fmla="*/ 636 h 135"/>
                <a:gd name="T42" fmla="*/ 264 w 51"/>
                <a:gd name="T43" fmla="*/ 67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35"/>
                <a:gd name="T68" fmla="*/ 51 w 51"/>
                <a:gd name="T69" fmla="*/ 135 h 1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35">
                  <a:moveTo>
                    <a:pt x="50" y="0"/>
                  </a:moveTo>
                  <a:lnTo>
                    <a:pt x="47" y="8"/>
                  </a:lnTo>
                  <a:lnTo>
                    <a:pt x="46" y="10"/>
                  </a:lnTo>
                  <a:lnTo>
                    <a:pt x="50" y="0"/>
                  </a:lnTo>
                  <a:lnTo>
                    <a:pt x="46" y="9"/>
                  </a:lnTo>
                  <a:lnTo>
                    <a:pt x="41" y="17"/>
                  </a:lnTo>
                  <a:lnTo>
                    <a:pt x="34" y="24"/>
                  </a:lnTo>
                  <a:lnTo>
                    <a:pt x="18" y="37"/>
                  </a:lnTo>
                  <a:lnTo>
                    <a:pt x="4" y="52"/>
                  </a:lnTo>
                  <a:lnTo>
                    <a:pt x="0" y="72"/>
                  </a:lnTo>
                  <a:lnTo>
                    <a:pt x="7" y="88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41" y="119"/>
                  </a:lnTo>
                  <a:lnTo>
                    <a:pt x="46" y="127"/>
                  </a:lnTo>
                  <a:lnTo>
                    <a:pt x="51" y="135"/>
                  </a:lnTo>
                </a:path>
              </a:pathLst>
            </a:custGeom>
            <a:noFill/>
            <a:ln w="19050">
              <a:solidFill>
                <a:srgbClr val="C8A3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533" name="Group 15"/>
          <p:cNvGrpSpPr>
            <a:grpSpLocks/>
          </p:cNvGrpSpPr>
          <p:nvPr/>
        </p:nvGrpSpPr>
        <p:grpSpPr bwMode="auto">
          <a:xfrm>
            <a:off x="1114425" y="1095375"/>
            <a:ext cx="7461250" cy="2282825"/>
            <a:chOff x="1868" y="1348"/>
            <a:chExt cx="3104" cy="1070"/>
          </a:xfrm>
        </p:grpSpPr>
        <p:grpSp>
          <p:nvGrpSpPr>
            <p:cNvPr id="22556" name="Group 16"/>
            <p:cNvGrpSpPr>
              <a:grpSpLocks/>
            </p:cNvGrpSpPr>
            <p:nvPr/>
          </p:nvGrpSpPr>
          <p:grpSpPr bwMode="auto">
            <a:xfrm>
              <a:off x="3845" y="1496"/>
              <a:ext cx="499" cy="876"/>
              <a:chOff x="3845" y="1496"/>
              <a:chExt cx="499" cy="876"/>
            </a:xfrm>
          </p:grpSpPr>
          <p:sp>
            <p:nvSpPr>
              <p:cNvPr id="22605" name="Freeform 17"/>
              <p:cNvSpPr>
                <a:spLocks noChangeAspect="1"/>
              </p:cNvSpPr>
              <p:nvPr/>
            </p:nvSpPr>
            <p:spPr bwMode="auto">
              <a:xfrm>
                <a:off x="4322" y="2296"/>
                <a:ext cx="22" cy="76"/>
              </a:xfrm>
              <a:custGeom>
                <a:avLst/>
                <a:gdLst>
                  <a:gd name="T0" fmla="*/ 0 w 15"/>
                  <a:gd name="T1" fmla="*/ 249 h 51"/>
                  <a:gd name="T2" fmla="*/ 38 w 15"/>
                  <a:gd name="T3" fmla="*/ 250 h 51"/>
                  <a:gd name="T4" fmla="*/ 69 w 15"/>
                  <a:gd name="T5" fmla="*/ 1 h 51"/>
                  <a:gd name="T6" fmla="*/ 32 w 15"/>
                  <a:gd name="T7" fmla="*/ 0 h 51"/>
                  <a:gd name="T8" fmla="*/ 0 w 15"/>
                  <a:gd name="T9" fmla="*/ 24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51"/>
                  <a:gd name="T17" fmla="*/ 15 w 15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51">
                    <a:moveTo>
                      <a:pt x="0" y="50"/>
                    </a:moveTo>
                    <a:lnTo>
                      <a:pt x="8" y="51"/>
                    </a:lnTo>
                    <a:lnTo>
                      <a:pt x="15" y="1"/>
                    </a:lnTo>
                    <a:lnTo>
                      <a:pt x="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6" name="Freeform 18"/>
              <p:cNvSpPr>
                <a:spLocks noChangeAspect="1"/>
              </p:cNvSpPr>
              <p:nvPr/>
            </p:nvSpPr>
            <p:spPr bwMode="auto">
              <a:xfrm>
                <a:off x="3845" y="1841"/>
                <a:ext cx="21" cy="78"/>
              </a:xfrm>
              <a:custGeom>
                <a:avLst/>
                <a:gdLst>
                  <a:gd name="T0" fmla="*/ 0 w 14"/>
                  <a:gd name="T1" fmla="*/ 0 h 52"/>
                  <a:gd name="T2" fmla="*/ 32 w 14"/>
                  <a:gd name="T3" fmla="*/ 263 h 52"/>
                  <a:gd name="T4" fmla="*/ 72 w 14"/>
                  <a:gd name="T5" fmla="*/ 261 h 52"/>
                  <a:gd name="T6" fmla="*/ 39 w 14"/>
                  <a:gd name="T7" fmla="*/ 0 h 52"/>
                  <a:gd name="T8" fmla="*/ 0 w 1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0"/>
                    </a:moveTo>
                    <a:lnTo>
                      <a:pt x="6" y="52"/>
                    </a:lnTo>
                    <a:lnTo>
                      <a:pt x="14" y="51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7" name="Freeform 19"/>
              <p:cNvSpPr>
                <a:spLocks noChangeAspect="1"/>
              </p:cNvSpPr>
              <p:nvPr/>
            </p:nvSpPr>
            <p:spPr bwMode="auto">
              <a:xfrm>
                <a:off x="3914" y="1819"/>
                <a:ext cx="46" cy="73"/>
              </a:xfrm>
              <a:custGeom>
                <a:avLst/>
                <a:gdLst>
                  <a:gd name="T0" fmla="*/ 0 w 31"/>
                  <a:gd name="T1" fmla="*/ 13 h 49"/>
                  <a:gd name="T2" fmla="*/ 117 w 31"/>
                  <a:gd name="T3" fmla="*/ 241 h 49"/>
                  <a:gd name="T4" fmla="*/ 150 w 31"/>
                  <a:gd name="T5" fmla="*/ 228 h 49"/>
                  <a:gd name="T6" fmla="*/ 40 w 31"/>
                  <a:gd name="T7" fmla="*/ 0 h 49"/>
                  <a:gd name="T8" fmla="*/ 0 w 31"/>
                  <a:gd name="T9" fmla="*/ 1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49"/>
                  <a:gd name="T17" fmla="*/ 31 w 31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49">
                    <a:moveTo>
                      <a:pt x="0" y="3"/>
                    </a:moveTo>
                    <a:lnTo>
                      <a:pt x="24" y="49"/>
                    </a:lnTo>
                    <a:lnTo>
                      <a:pt x="31" y="46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8" name="Freeform 20"/>
              <p:cNvSpPr>
                <a:spLocks noChangeAspect="1"/>
              </p:cNvSpPr>
              <p:nvPr/>
            </p:nvSpPr>
            <p:spPr bwMode="auto">
              <a:xfrm>
                <a:off x="3976" y="1781"/>
                <a:ext cx="60" cy="65"/>
              </a:xfrm>
              <a:custGeom>
                <a:avLst/>
                <a:gdLst>
                  <a:gd name="T0" fmla="*/ 0 w 40"/>
                  <a:gd name="T1" fmla="*/ 27 h 43"/>
                  <a:gd name="T2" fmla="*/ 178 w 40"/>
                  <a:gd name="T3" fmla="*/ 224 h 43"/>
                  <a:gd name="T4" fmla="*/ 203 w 40"/>
                  <a:gd name="T5" fmla="*/ 197 h 43"/>
                  <a:gd name="T6" fmla="*/ 31 w 40"/>
                  <a:gd name="T7" fmla="*/ 0 h 43"/>
                  <a:gd name="T8" fmla="*/ 0 w 40"/>
                  <a:gd name="T9" fmla="*/ 2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5"/>
                    </a:moveTo>
                    <a:lnTo>
                      <a:pt x="35" y="43"/>
                    </a:lnTo>
                    <a:lnTo>
                      <a:pt x="40" y="38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9" name="Freeform 21"/>
              <p:cNvSpPr>
                <a:spLocks noChangeAspect="1"/>
              </p:cNvSpPr>
              <p:nvPr/>
            </p:nvSpPr>
            <p:spPr bwMode="auto">
              <a:xfrm>
                <a:off x="4024" y="1729"/>
                <a:ext cx="71" cy="54"/>
              </a:xfrm>
              <a:custGeom>
                <a:avLst/>
                <a:gdLst>
                  <a:gd name="T0" fmla="*/ 0 w 47"/>
                  <a:gd name="T1" fmla="*/ 31 h 36"/>
                  <a:gd name="T2" fmla="*/ 224 w 47"/>
                  <a:gd name="T3" fmla="*/ 181 h 36"/>
                  <a:gd name="T4" fmla="*/ 245 w 47"/>
                  <a:gd name="T5" fmla="*/ 151 h 36"/>
                  <a:gd name="T6" fmla="*/ 27 w 47"/>
                  <a:gd name="T7" fmla="*/ 0 h 36"/>
                  <a:gd name="T8" fmla="*/ 0 w 47"/>
                  <a:gd name="T9" fmla="*/ 3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6"/>
                  <a:gd name="T17" fmla="*/ 47 w 4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6">
                    <a:moveTo>
                      <a:pt x="0" y="6"/>
                    </a:moveTo>
                    <a:lnTo>
                      <a:pt x="43" y="36"/>
                    </a:lnTo>
                    <a:lnTo>
                      <a:pt x="47" y="30"/>
                    </a:lnTo>
                    <a:lnTo>
                      <a:pt x="5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0" name="Freeform 22"/>
              <p:cNvSpPr>
                <a:spLocks noChangeAspect="1"/>
              </p:cNvSpPr>
              <p:nvPr/>
            </p:nvSpPr>
            <p:spPr bwMode="auto">
              <a:xfrm>
                <a:off x="4065" y="1664"/>
                <a:ext cx="73" cy="50"/>
              </a:xfrm>
              <a:custGeom>
                <a:avLst/>
                <a:gdLst>
                  <a:gd name="T0" fmla="*/ 0 w 49"/>
                  <a:gd name="T1" fmla="*/ 39 h 33"/>
                  <a:gd name="T2" fmla="*/ 222 w 49"/>
                  <a:gd name="T3" fmla="*/ 174 h 33"/>
                  <a:gd name="T4" fmla="*/ 241 w 49"/>
                  <a:gd name="T5" fmla="*/ 142 h 33"/>
                  <a:gd name="T6" fmla="*/ 22 w 49"/>
                  <a:gd name="T7" fmla="*/ 0 h 33"/>
                  <a:gd name="T8" fmla="*/ 0 w 49"/>
                  <a:gd name="T9" fmla="*/ 3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7"/>
                    </a:moveTo>
                    <a:lnTo>
                      <a:pt x="45" y="33"/>
                    </a:lnTo>
                    <a:lnTo>
                      <a:pt x="49" y="27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1" name="Freeform 23"/>
              <p:cNvSpPr>
                <a:spLocks noChangeAspect="1"/>
              </p:cNvSpPr>
              <p:nvPr/>
            </p:nvSpPr>
            <p:spPr bwMode="auto">
              <a:xfrm>
                <a:off x="4107" y="1597"/>
                <a:ext cx="66" cy="55"/>
              </a:xfrm>
              <a:custGeom>
                <a:avLst/>
                <a:gdLst>
                  <a:gd name="T0" fmla="*/ 0 w 44"/>
                  <a:gd name="T1" fmla="*/ 33 h 37"/>
                  <a:gd name="T2" fmla="*/ 198 w 44"/>
                  <a:gd name="T3" fmla="*/ 181 h 37"/>
                  <a:gd name="T4" fmla="*/ 222 w 44"/>
                  <a:gd name="T5" fmla="*/ 149 h 37"/>
                  <a:gd name="T6" fmla="*/ 27 w 44"/>
                  <a:gd name="T7" fmla="*/ 0 h 37"/>
                  <a:gd name="T8" fmla="*/ 0 w 44"/>
                  <a:gd name="T9" fmla="*/ 3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7"/>
                    </a:moveTo>
                    <a:lnTo>
                      <a:pt x="39" y="37"/>
                    </a:lnTo>
                    <a:lnTo>
                      <a:pt x="44" y="30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2" name="Freeform 24"/>
              <p:cNvSpPr>
                <a:spLocks noChangeAspect="1"/>
              </p:cNvSpPr>
              <p:nvPr/>
            </p:nvSpPr>
            <p:spPr bwMode="auto">
              <a:xfrm>
                <a:off x="4165" y="1532"/>
                <a:ext cx="52" cy="68"/>
              </a:xfrm>
              <a:custGeom>
                <a:avLst/>
                <a:gdLst>
                  <a:gd name="T0" fmla="*/ 0 w 35"/>
                  <a:gd name="T1" fmla="*/ 27 h 45"/>
                  <a:gd name="T2" fmla="*/ 141 w 35"/>
                  <a:gd name="T3" fmla="*/ 236 h 45"/>
                  <a:gd name="T4" fmla="*/ 169 w 35"/>
                  <a:gd name="T5" fmla="*/ 209 h 45"/>
                  <a:gd name="T6" fmla="*/ 28 w 35"/>
                  <a:gd name="T7" fmla="*/ 0 h 45"/>
                  <a:gd name="T8" fmla="*/ 0 w 35"/>
                  <a:gd name="T9" fmla="*/ 2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0" y="5"/>
                    </a:moveTo>
                    <a:lnTo>
                      <a:pt x="29" y="45"/>
                    </a:lnTo>
                    <a:lnTo>
                      <a:pt x="35" y="4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3" name="Freeform 25"/>
              <p:cNvSpPr>
                <a:spLocks noChangeAspect="1"/>
              </p:cNvSpPr>
              <p:nvPr/>
            </p:nvSpPr>
            <p:spPr bwMode="auto">
              <a:xfrm>
                <a:off x="4242" y="1496"/>
                <a:ext cx="33" cy="72"/>
              </a:xfrm>
              <a:custGeom>
                <a:avLst/>
                <a:gdLst>
                  <a:gd name="T0" fmla="*/ 0 w 22"/>
                  <a:gd name="T1" fmla="*/ 12 h 48"/>
                  <a:gd name="T2" fmla="*/ 75 w 22"/>
                  <a:gd name="T3" fmla="*/ 243 h 48"/>
                  <a:gd name="T4" fmla="*/ 113 w 22"/>
                  <a:gd name="T5" fmla="*/ 234 h 48"/>
                  <a:gd name="T6" fmla="*/ 33 w 22"/>
                  <a:gd name="T7" fmla="*/ 0 h 48"/>
                  <a:gd name="T8" fmla="*/ 0 w 22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8"/>
                  <a:gd name="T17" fmla="*/ 22 w 2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8">
                    <a:moveTo>
                      <a:pt x="0" y="2"/>
                    </a:moveTo>
                    <a:lnTo>
                      <a:pt x="15" y="48"/>
                    </a:lnTo>
                    <a:lnTo>
                      <a:pt x="22" y="46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4" name="Freeform 26"/>
              <p:cNvSpPr>
                <a:spLocks noChangeAspect="1"/>
              </p:cNvSpPr>
              <p:nvPr/>
            </p:nvSpPr>
            <p:spPr bwMode="auto">
              <a:xfrm>
                <a:off x="3845" y="1927"/>
                <a:ext cx="21" cy="78"/>
              </a:xfrm>
              <a:custGeom>
                <a:avLst/>
                <a:gdLst>
                  <a:gd name="T0" fmla="*/ 0 w 14"/>
                  <a:gd name="T1" fmla="*/ 261 h 52"/>
                  <a:gd name="T2" fmla="*/ 39 w 14"/>
                  <a:gd name="T3" fmla="*/ 263 h 52"/>
                  <a:gd name="T4" fmla="*/ 72 w 14"/>
                  <a:gd name="T5" fmla="*/ 8 h 52"/>
                  <a:gd name="T6" fmla="*/ 32 w 14"/>
                  <a:gd name="T7" fmla="*/ 0 h 52"/>
                  <a:gd name="T8" fmla="*/ 0 w 14"/>
                  <a:gd name="T9" fmla="*/ 261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51"/>
                    </a:moveTo>
                    <a:lnTo>
                      <a:pt x="7" y="52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5" name="Freeform 27"/>
              <p:cNvSpPr>
                <a:spLocks noChangeAspect="1"/>
              </p:cNvSpPr>
              <p:nvPr/>
            </p:nvSpPr>
            <p:spPr bwMode="auto">
              <a:xfrm>
                <a:off x="3914" y="1952"/>
                <a:ext cx="46" cy="75"/>
              </a:xfrm>
              <a:custGeom>
                <a:avLst/>
                <a:gdLst>
                  <a:gd name="T0" fmla="*/ 0 w 31"/>
                  <a:gd name="T1" fmla="*/ 234 h 50"/>
                  <a:gd name="T2" fmla="*/ 40 w 31"/>
                  <a:gd name="T3" fmla="*/ 254 h 50"/>
                  <a:gd name="T4" fmla="*/ 150 w 31"/>
                  <a:gd name="T5" fmla="*/ 21 h 50"/>
                  <a:gd name="T6" fmla="*/ 117 w 31"/>
                  <a:gd name="T7" fmla="*/ 0 h 50"/>
                  <a:gd name="T8" fmla="*/ 0 w 31"/>
                  <a:gd name="T9" fmla="*/ 234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50"/>
                  <a:gd name="T17" fmla="*/ 31 w 31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50">
                    <a:moveTo>
                      <a:pt x="0" y="46"/>
                    </a:moveTo>
                    <a:lnTo>
                      <a:pt x="8" y="50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6" name="Freeform 28"/>
              <p:cNvSpPr>
                <a:spLocks noChangeAspect="1"/>
              </p:cNvSpPr>
              <p:nvPr/>
            </p:nvSpPr>
            <p:spPr bwMode="auto">
              <a:xfrm>
                <a:off x="3976" y="2000"/>
                <a:ext cx="60" cy="65"/>
              </a:xfrm>
              <a:custGeom>
                <a:avLst/>
                <a:gdLst>
                  <a:gd name="T0" fmla="*/ 0 w 40"/>
                  <a:gd name="T1" fmla="*/ 197 h 43"/>
                  <a:gd name="T2" fmla="*/ 31 w 40"/>
                  <a:gd name="T3" fmla="*/ 224 h 43"/>
                  <a:gd name="T4" fmla="*/ 203 w 40"/>
                  <a:gd name="T5" fmla="*/ 27 h 43"/>
                  <a:gd name="T6" fmla="*/ 178 w 40"/>
                  <a:gd name="T7" fmla="*/ 0 h 43"/>
                  <a:gd name="T8" fmla="*/ 0 w 40"/>
                  <a:gd name="T9" fmla="*/ 19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38"/>
                    </a:moveTo>
                    <a:lnTo>
                      <a:pt x="6" y="43"/>
                    </a:lnTo>
                    <a:lnTo>
                      <a:pt x="40" y="5"/>
                    </a:lnTo>
                    <a:lnTo>
                      <a:pt x="3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7" name="Freeform 29"/>
              <p:cNvSpPr>
                <a:spLocks noChangeAspect="1"/>
              </p:cNvSpPr>
              <p:nvPr/>
            </p:nvSpPr>
            <p:spPr bwMode="auto">
              <a:xfrm>
                <a:off x="4024" y="2063"/>
                <a:ext cx="71" cy="53"/>
              </a:xfrm>
              <a:custGeom>
                <a:avLst/>
                <a:gdLst>
                  <a:gd name="T0" fmla="*/ 0 w 47"/>
                  <a:gd name="T1" fmla="*/ 153 h 35"/>
                  <a:gd name="T2" fmla="*/ 27 w 47"/>
                  <a:gd name="T3" fmla="*/ 183 h 35"/>
                  <a:gd name="T4" fmla="*/ 245 w 47"/>
                  <a:gd name="T5" fmla="*/ 32 h 35"/>
                  <a:gd name="T6" fmla="*/ 224 w 47"/>
                  <a:gd name="T7" fmla="*/ 0 h 35"/>
                  <a:gd name="T8" fmla="*/ 0 w 47"/>
                  <a:gd name="T9" fmla="*/ 15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5"/>
                  <a:gd name="T17" fmla="*/ 47 w 4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5">
                    <a:moveTo>
                      <a:pt x="0" y="29"/>
                    </a:moveTo>
                    <a:lnTo>
                      <a:pt x="5" y="35"/>
                    </a:lnTo>
                    <a:lnTo>
                      <a:pt x="47" y="6"/>
                    </a:lnTo>
                    <a:lnTo>
                      <a:pt x="43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8" name="Freeform 30"/>
              <p:cNvSpPr>
                <a:spLocks noChangeAspect="1"/>
              </p:cNvSpPr>
              <p:nvPr/>
            </p:nvSpPr>
            <p:spPr bwMode="auto">
              <a:xfrm>
                <a:off x="4065" y="2131"/>
                <a:ext cx="73" cy="49"/>
              </a:xfrm>
              <a:custGeom>
                <a:avLst/>
                <a:gdLst>
                  <a:gd name="T0" fmla="*/ 0 w 49"/>
                  <a:gd name="T1" fmla="*/ 131 h 33"/>
                  <a:gd name="T2" fmla="*/ 22 w 49"/>
                  <a:gd name="T3" fmla="*/ 160 h 33"/>
                  <a:gd name="T4" fmla="*/ 241 w 49"/>
                  <a:gd name="T5" fmla="*/ 33 h 33"/>
                  <a:gd name="T6" fmla="*/ 222 w 49"/>
                  <a:gd name="T7" fmla="*/ 0 h 33"/>
                  <a:gd name="T8" fmla="*/ 0 w 49"/>
                  <a:gd name="T9" fmla="*/ 13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27"/>
                    </a:moveTo>
                    <a:lnTo>
                      <a:pt x="5" y="33"/>
                    </a:lnTo>
                    <a:lnTo>
                      <a:pt x="49" y="7"/>
                    </a:lnTo>
                    <a:lnTo>
                      <a:pt x="45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19" name="Freeform 31"/>
              <p:cNvSpPr>
                <a:spLocks noChangeAspect="1"/>
              </p:cNvSpPr>
              <p:nvPr/>
            </p:nvSpPr>
            <p:spPr bwMode="auto">
              <a:xfrm>
                <a:off x="4107" y="2194"/>
                <a:ext cx="66" cy="55"/>
              </a:xfrm>
              <a:custGeom>
                <a:avLst/>
                <a:gdLst>
                  <a:gd name="T0" fmla="*/ 0 w 44"/>
                  <a:gd name="T1" fmla="*/ 150 h 37"/>
                  <a:gd name="T2" fmla="*/ 27 w 44"/>
                  <a:gd name="T3" fmla="*/ 181 h 37"/>
                  <a:gd name="T4" fmla="*/ 222 w 44"/>
                  <a:gd name="T5" fmla="*/ 28 h 37"/>
                  <a:gd name="T6" fmla="*/ 198 w 44"/>
                  <a:gd name="T7" fmla="*/ 0 h 37"/>
                  <a:gd name="T8" fmla="*/ 0 w 44"/>
                  <a:gd name="T9" fmla="*/ 15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31"/>
                    </a:moveTo>
                    <a:lnTo>
                      <a:pt x="5" y="37"/>
                    </a:lnTo>
                    <a:lnTo>
                      <a:pt x="44" y="6"/>
                    </a:lnTo>
                    <a:lnTo>
                      <a:pt x="3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0" name="Freeform 32"/>
              <p:cNvSpPr>
                <a:spLocks noChangeAspect="1"/>
              </p:cNvSpPr>
              <p:nvPr/>
            </p:nvSpPr>
            <p:spPr bwMode="auto">
              <a:xfrm>
                <a:off x="4165" y="2248"/>
                <a:ext cx="52" cy="66"/>
              </a:xfrm>
              <a:custGeom>
                <a:avLst/>
                <a:gdLst>
                  <a:gd name="T0" fmla="*/ 0 w 35"/>
                  <a:gd name="T1" fmla="*/ 198 h 44"/>
                  <a:gd name="T2" fmla="*/ 28 w 35"/>
                  <a:gd name="T3" fmla="*/ 222 h 44"/>
                  <a:gd name="T4" fmla="*/ 169 w 35"/>
                  <a:gd name="T5" fmla="*/ 21 h 44"/>
                  <a:gd name="T6" fmla="*/ 141 w 35"/>
                  <a:gd name="T7" fmla="*/ 0 h 44"/>
                  <a:gd name="T8" fmla="*/ 0 w 35"/>
                  <a:gd name="T9" fmla="*/ 19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4"/>
                  <a:gd name="T17" fmla="*/ 35 w 3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4">
                    <a:moveTo>
                      <a:pt x="0" y="39"/>
                    </a:moveTo>
                    <a:lnTo>
                      <a:pt x="6" y="44"/>
                    </a:lnTo>
                    <a:lnTo>
                      <a:pt x="35" y="4"/>
                    </a:lnTo>
                    <a:lnTo>
                      <a:pt x="29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21" name="Freeform 33"/>
              <p:cNvSpPr>
                <a:spLocks noChangeAspect="1"/>
              </p:cNvSpPr>
              <p:nvPr/>
            </p:nvSpPr>
            <p:spPr bwMode="auto">
              <a:xfrm>
                <a:off x="4242" y="2276"/>
                <a:ext cx="33" cy="74"/>
              </a:xfrm>
              <a:custGeom>
                <a:avLst/>
                <a:gdLst>
                  <a:gd name="T0" fmla="*/ 0 w 22"/>
                  <a:gd name="T1" fmla="*/ 245 h 49"/>
                  <a:gd name="T2" fmla="*/ 33 w 22"/>
                  <a:gd name="T3" fmla="*/ 255 h 49"/>
                  <a:gd name="T4" fmla="*/ 113 w 22"/>
                  <a:gd name="T5" fmla="*/ 18 h 49"/>
                  <a:gd name="T6" fmla="*/ 75 w 22"/>
                  <a:gd name="T7" fmla="*/ 0 h 49"/>
                  <a:gd name="T8" fmla="*/ 0 w 22"/>
                  <a:gd name="T9" fmla="*/ 245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7"/>
                    </a:moveTo>
                    <a:lnTo>
                      <a:pt x="7" y="49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57" name="Group 34"/>
            <p:cNvGrpSpPr>
              <a:grpSpLocks/>
            </p:cNvGrpSpPr>
            <p:nvPr/>
          </p:nvGrpSpPr>
          <p:grpSpPr bwMode="auto">
            <a:xfrm>
              <a:off x="4329" y="1474"/>
              <a:ext cx="514" cy="75"/>
              <a:chOff x="4329" y="1474"/>
              <a:chExt cx="514" cy="75"/>
            </a:xfrm>
          </p:grpSpPr>
          <p:sp>
            <p:nvSpPr>
              <p:cNvPr id="2259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8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9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0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2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3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60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58" name="Group 43"/>
            <p:cNvGrpSpPr>
              <a:grpSpLocks/>
            </p:cNvGrpSpPr>
            <p:nvPr/>
          </p:nvGrpSpPr>
          <p:grpSpPr bwMode="auto">
            <a:xfrm>
              <a:off x="4401" y="2299"/>
              <a:ext cx="442" cy="75"/>
              <a:chOff x="4401" y="2299"/>
              <a:chExt cx="442" cy="75"/>
            </a:xfrm>
          </p:grpSpPr>
          <p:sp>
            <p:nvSpPr>
              <p:cNvPr id="22590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1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2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3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615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4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687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5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75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96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4831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59" name="Group 51"/>
            <p:cNvGrpSpPr>
              <a:grpSpLocks/>
            </p:cNvGrpSpPr>
            <p:nvPr/>
          </p:nvGrpSpPr>
          <p:grpSpPr bwMode="auto">
            <a:xfrm>
              <a:off x="2091" y="1850"/>
              <a:ext cx="1680" cy="146"/>
              <a:chOff x="2091" y="1850"/>
              <a:chExt cx="1680" cy="146"/>
            </a:xfrm>
          </p:grpSpPr>
          <p:sp>
            <p:nvSpPr>
              <p:cNvPr id="22566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3617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7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3545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8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3473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69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39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0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327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1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25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2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3182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3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310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4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3037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5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2963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6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2891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7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2818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8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274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79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267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0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260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1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2527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2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455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3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4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5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6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7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8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3689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8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75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2560" name="Text Box 76"/>
            <p:cNvSpPr txBox="1">
              <a:spLocks noChangeAspect="1" noChangeArrowheads="1"/>
            </p:cNvSpPr>
            <p:nvPr/>
          </p:nvSpPr>
          <p:spPr bwMode="auto">
            <a:xfrm>
              <a:off x="1900" y="1721"/>
              <a:ext cx="15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2561" name="Text Box 77"/>
            <p:cNvSpPr txBox="1">
              <a:spLocks noChangeAspect="1" noChangeArrowheads="1"/>
            </p:cNvSpPr>
            <p:nvPr/>
          </p:nvSpPr>
          <p:spPr bwMode="auto">
            <a:xfrm>
              <a:off x="1868" y="1869"/>
              <a:ext cx="174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2562" name="Text Box 78"/>
            <p:cNvSpPr txBox="1">
              <a:spLocks noChangeAspect="1" noChangeArrowheads="1"/>
            </p:cNvSpPr>
            <p:nvPr/>
          </p:nvSpPr>
          <p:spPr bwMode="auto">
            <a:xfrm>
              <a:off x="4797" y="2246"/>
              <a:ext cx="17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2563" name="Text Box 79"/>
            <p:cNvSpPr txBox="1">
              <a:spLocks noChangeAspect="1" noChangeArrowheads="1"/>
            </p:cNvSpPr>
            <p:nvPr/>
          </p:nvSpPr>
          <p:spPr bwMode="auto">
            <a:xfrm>
              <a:off x="4797" y="1348"/>
              <a:ext cx="175" cy="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2564" name="Freeform 80"/>
            <p:cNvSpPr>
              <a:spLocks noChangeAspect="1"/>
            </p:cNvSpPr>
            <p:nvPr/>
          </p:nvSpPr>
          <p:spPr bwMode="auto">
            <a:xfrm>
              <a:off x="2058" y="1976"/>
              <a:ext cx="2796" cy="414"/>
            </a:xfrm>
            <a:custGeom>
              <a:avLst/>
              <a:gdLst>
                <a:gd name="T0" fmla="*/ 1672 w 2796"/>
                <a:gd name="T1" fmla="*/ 1 h 414"/>
                <a:gd name="T2" fmla="*/ 1635 w 2796"/>
                <a:gd name="T3" fmla="*/ 1 h 414"/>
                <a:gd name="T4" fmla="*/ 1569 w 2796"/>
                <a:gd name="T5" fmla="*/ 1 h 414"/>
                <a:gd name="T6" fmla="*/ 1479 w 2796"/>
                <a:gd name="T7" fmla="*/ 1 h 414"/>
                <a:gd name="T8" fmla="*/ 1370 w 2796"/>
                <a:gd name="T9" fmla="*/ 1 h 414"/>
                <a:gd name="T10" fmla="*/ 1245 w 2796"/>
                <a:gd name="T11" fmla="*/ 1 h 414"/>
                <a:gd name="T12" fmla="*/ 1108 w 2796"/>
                <a:gd name="T13" fmla="*/ 1 h 414"/>
                <a:gd name="T14" fmla="*/ 964 w 2796"/>
                <a:gd name="T15" fmla="*/ 1 h 414"/>
                <a:gd name="T16" fmla="*/ 815 w 2796"/>
                <a:gd name="T17" fmla="*/ 1 h 414"/>
                <a:gd name="T18" fmla="*/ 668 w 2796"/>
                <a:gd name="T19" fmla="*/ 1 h 414"/>
                <a:gd name="T20" fmla="*/ 526 w 2796"/>
                <a:gd name="T21" fmla="*/ 1 h 414"/>
                <a:gd name="T22" fmla="*/ 393 w 2796"/>
                <a:gd name="T23" fmla="*/ 1 h 414"/>
                <a:gd name="T24" fmla="*/ 271 w 2796"/>
                <a:gd name="T25" fmla="*/ 1 h 414"/>
                <a:gd name="T26" fmla="*/ 168 w 2796"/>
                <a:gd name="T27" fmla="*/ 1 h 414"/>
                <a:gd name="T28" fmla="*/ 85 w 2796"/>
                <a:gd name="T29" fmla="*/ 1 h 414"/>
                <a:gd name="T30" fmla="*/ 28 w 2796"/>
                <a:gd name="T31" fmla="*/ 1 h 414"/>
                <a:gd name="T32" fmla="*/ 1 w 2796"/>
                <a:gd name="T33" fmla="*/ 1 h 414"/>
                <a:gd name="T34" fmla="*/ 0 w 2796"/>
                <a:gd name="T35" fmla="*/ 36 h 414"/>
                <a:gd name="T36" fmla="*/ 1681 w 2796"/>
                <a:gd name="T37" fmla="*/ 36 h 414"/>
                <a:gd name="T38" fmla="*/ 1683 w 2796"/>
                <a:gd name="T39" fmla="*/ 36 h 414"/>
                <a:gd name="T40" fmla="*/ 1735 w 2796"/>
                <a:gd name="T41" fmla="*/ 36 h 414"/>
                <a:gd name="T42" fmla="*/ 1845 w 2796"/>
                <a:gd name="T43" fmla="*/ 61 h 414"/>
                <a:gd name="T44" fmla="*/ 1945 w 2796"/>
                <a:gd name="T45" fmla="*/ 144 h 414"/>
                <a:gd name="T46" fmla="*/ 1974 w 2796"/>
                <a:gd name="T47" fmla="*/ 192 h 414"/>
                <a:gd name="T48" fmla="*/ 2001 w 2796"/>
                <a:gd name="T49" fmla="*/ 237 h 414"/>
                <a:gd name="T50" fmla="*/ 2050 w 2796"/>
                <a:gd name="T51" fmla="*/ 313 h 414"/>
                <a:gd name="T52" fmla="*/ 2113 w 2796"/>
                <a:gd name="T53" fmla="*/ 372 h 414"/>
                <a:gd name="T54" fmla="*/ 2205 w 2796"/>
                <a:gd name="T55" fmla="*/ 405 h 414"/>
                <a:gd name="T56" fmla="*/ 2287 w 2796"/>
                <a:gd name="T57" fmla="*/ 412 h 414"/>
                <a:gd name="T58" fmla="*/ 2347 w 2796"/>
                <a:gd name="T59" fmla="*/ 412 h 414"/>
                <a:gd name="T60" fmla="*/ 2483 w 2796"/>
                <a:gd name="T61" fmla="*/ 412 h 414"/>
                <a:gd name="T62" fmla="*/ 2641 w 2796"/>
                <a:gd name="T63" fmla="*/ 412 h 414"/>
                <a:gd name="T64" fmla="*/ 2758 w 2796"/>
                <a:gd name="T65" fmla="*/ 412 h 414"/>
                <a:gd name="T66" fmla="*/ 2796 w 2796"/>
                <a:gd name="T67" fmla="*/ 414 h 414"/>
                <a:gd name="T68" fmla="*/ 2777 w 2796"/>
                <a:gd name="T69" fmla="*/ 378 h 414"/>
                <a:gd name="T70" fmla="*/ 2687 w 2796"/>
                <a:gd name="T71" fmla="*/ 378 h 414"/>
                <a:gd name="T72" fmla="*/ 2536 w 2796"/>
                <a:gd name="T73" fmla="*/ 378 h 414"/>
                <a:gd name="T74" fmla="*/ 2386 w 2796"/>
                <a:gd name="T75" fmla="*/ 378 h 414"/>
                <a:gd name="T76" fmla="*/ 2296 w 2796"/>
                <a:gd name="T77" fmla="*/ 378 h 414"/>
                <a:gd name="T78" fmla="*/ 2245 w 2796"/>
                <a:gd name="T79" fmla="*/ 376 h 414"/>
                <a:gd name="T80" fmla="*/ 2148 w 2796"/>
                <a:gd name="T81" fmla="*/ 351 h 414"/>
                <a:gd name="T82" fmla="*/ 2082 w 2796"/>
                <a:gd name="T83" fmla="*/ 298 h 414"/>
                <a:gd name="T84" fmla="*/ 2031 w 2796"/>
                <a:gd name="T85" fmla="*/ 222 h 414"/>
                <a:gd name="T86" fmla="*/ 2004 w 2796"/>
                <a:gd name="T87" fmla="*/ 174 h 414"/>
                <a:gd name="T88" fmla="*/ 1975 w 2796"/>
                <a:gd name="T89" fmla="*/ 126 h 414"/>
                <a:gd name="T90" fmla="*/ 1876 w 2796"/>
                <a:gd name="T91" fmla="*/ 37 h 414"/>
                <a:gd name="T92" fmla="*/ 1765 w 2796"/>
                <a:gd name="T93" fmla="*/ 4 h 414"/>
                <a:gd name="T94" fmla="*/ 1689 w 2796"/>
                <a:gd name="T95" fmla="*/ 0 h 4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96"/>
                <a:gd name="T145" fmla="*/ 0 h 414"/>
                <a:gd name="T146" fmla="*/ 2796 w 2796"/>
                <a:gd name="T147" fmla="*/ 414 h 41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96" h="414">
                  <a:moveTo>
                    <a:pt x="1680" y="1"/>
                  </a:moveTo>
                  <a:lnTo>
                    <a:pt x="1678" y="1"/>
                  </a:lnTo>
                  <a:lnTo>
                    <a:pt x="1672" y="1"/>
                  </a:lnTo>
                  <a:lnTo>
                    <a:pt x="1664" y="1"/>
                  </a:lnTo>
                  <a:lnTo>
                    <a:pt x="1650" y="1"/>
                  </a:lnTo>
                  <a:lnTo>
                    <a:pt x="1635" y="1"/>
                  </a:lnTo>
                  <a:lnTo>
                    <a:pt x="1616" y="1"/>
                  </a:lnTo>
                  <a:lnTo>
                    <a:pt x="1593" y="1"/>
                  </a:lnTo>
                  <a:lnTo>
                    <a:pt x="1569" y="1"/>
                  </a:lnTo>
                  <a:lnTo>
                    <a:pt x="1542" y="1"/>
                  </a:lnTo>
                  <a:lnTo>
                    <a:pt x="1512" y="1"/>
                  </a:lnTo>
                  <a:lnTo>
                    <a:pt x="1479" y="1"/>
                  </a:lnTo>
                  <a:lnTo>
                    <a:pt x="1445" y="1"/>
                  </a:lnTo>
                  <a:lnTo>
                    <a:pt x="1409" y="1"/>
                  </a:lnTo>
                  <a:lnTo>
                    <a:pt x="1370" y="1"/>
                  </a:lnTo>
                  <a:lnTo>
                    <a:pt x="1331" y="1"/>
                  </a:lnTo>
                  <a:lnTo>
                    <a:pt x="1289" y="1"/>
                  </a:lnTo>
                  <a:lnTo>
                    <a:pt x="1245" y="1"/>
                  </a:lnTo>
                  <a:lnTo>
                    <a:pt x="1200" y="1"/>
                  </a:lnTo>
                  <a:lnTo>
                    <a:pt x="1154" y="1"/>
                  </a:lnTo>
                  <a:lnTo>
                    <a:pt x="1108" y="1"/>
                  </a:lnTo>
                  <a:lnTo>
                    <a:pt x="1060" y="1"/>
                  </a:lnTo>
                  <a:lnTo>
                    <a:pt x="1012" y="1"/>
                  </a:lnTo>
                  <a:lnTo>
                    <a:pt x="964" y="1"/>
                  </a:lnTo>
                  <a:lnTo>
                    <a:pt x="914" y="1"/>
                  </a:lnTo>
                  <a:lnTo>
                    <a:pt x="865" y="1"/>
                  </a:lnTo>
                  <a:lnTo>
                    <a:pt x="815" y="1"/>
                  </a:lnTo>
                  <a:lnTo>
                    <a:pt x="766" y="1"/>
                  </a:lnTo>
                  <a:lnTo>
                    <a:pt x="716" y="1"/>
                  </a:lnTo>
                  <a:lnTo>
                    <a:pt x="668" y="1"/>
                  </a:lnTo>
                  <a:lnTo>
                    <a:pt x="619" y="1"/>
                  </a:lnTo>
                  <a:lnTo>
                    <a:pt x="572" y="1"/>
                  </a:lnTo>
                  <a:lnTo>
                    <a:pt x="526" y="1"/>
                  </a:lnTo>
                  <a:lnTo>
                    <a:pt x="480" y="1"/>
                  </a:lnTo>
                  <a:lnTo>
                    <a:pt x="436" y="1"/>
                  </a:lnTo>
                  <a:lnTo>
                    <a:pt x="393" y="1"/>
                  </a:lnTo>
                  <a:lnTo>
                    <a:pt x="351" y="1"/>
                  </a:lnTo>
                  <a:lnTo>
                    <a:pt x="310" y="1"/>
                  </a:lnTo>
                  <a:lnTo>
                    <a:pt x="271" y="1"/>
                  </a:lnTo>
                  <a:lnTo>
                    <a:pt x="235" y="1"/>
                  </a:lnTo>
                  <a:lnTo>
                    <a:pt x="201" y="1"/>
                  </a:lnTo>
                  <a:lnTo>
                    <a:pt x="168" y="1"/>
                  </a:lnTo>
                  <a:lnTo>
                    <a:pt x="138" y="1"/>
                  </a:lnTo>
                  <a:lnTo>
                    <a:pt x="111" y="1"/>
                  </a:lnTo>
                  <a:lnTo>
                    <a:pt x="85" y="1"/>
                  </a:lnTo>
                  <a:lnTo>
                    <a:pt x="64" y="1"/>
                  </a:lnTo>
                  <a:lnTo>
                    <a:pt x="45" y="1"/>
                  </a:lnTo>
                  <a:lnTo>
                    <a:pt x="28" y="1"/>
                  </a:lnTo>
                  <a:lnTo>
                    <a:pt x="16" y="1"/>
                  </a:lnTo>
                  <a:lnTo>
                    <a:pt x="7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36"/>
                  </a:lnTo>
                  <a:lnTo>
                    <a:pt x="1681" y="36"/>
                  </a:lnTo>
                  <a:lnTo>
                    <a:pt x="1683" y="36"/>
                  </a:lnTo>
                  <a:lnTo>
                    <a:pt x="1689" y="36"/>
                  </a:lnTo>
                  <a:lnTo>
                    <a:pt x="1708" y="36"/>
                  </a:lnTo>
                  <a:lnTo>
                    <a:pt x="1735" y="36"/>
                  </a:lnTo>
                  <a:lnTo>
                    <a:pt x="1768" y="40"/>
                  </a:lnTo>
                  <a:lnTo>
                    <a:pt x="1806" y="48"/>
                  </a:lnTo>
                  <a:lnTo>
                    <a:pt x="1845" y="61"/>
                  </a:lnTo>
                  <a:lnTo>
                    <a:pt x="1882" y="81"/>
                  </a:lnTo>
                  <a:lnTo>
                    <a:pt x="1917" y="108"/>
                  </a:lnTo>
                  <a:lnTo>
                    <a:pt x="1945" y="144"/>
                  </a:lnTo>
                  <a:lnTo>
                    <a:pt x="1956" y="160"/>
                  </a:lnTo>
                  <a:lnTo>
                    <a:pt x="1974" y="192"/>
                  </a:lnTo>
                  <a:lnTo>
                    <a:pt x="1983" y="208"/>
                  </a:lnTo>
                  <a:lnTo>
                    <a:pt x="2001" y="237"/>
                  </a:lnTo>
                  <a:lnTo>
                    <a:pt x="2016" y="264"/>
                  </a:lnTo>
                  <a:lnTo>
                    <a:pt x="2032" y="289"/>
                  </a:lnTo>
                  <a:lnTo>
                    <a:pt x="2050" y="313"/>
                  </a:lnTo>
                  <a:lnTo>
                    <a:pt x="2068" y="334"/>
                  </a:lnTo>
                  <a:lnTo>
                    <a:pt x="2089" y="354"/>
                  </a:lnTo>
                  <a:lnTo>
                    <a:pt x="2113" y="372"/>
                  </a:lnTo>
                  <a:lnTo>
                    <a:pt x="2139" y="385"/>
                  </a:lnTo>
                  <a:lnTo>
                    <a:pt x="2170" y="396"/>
                  </a:lnTo>
                  <a:lnTo>
                    <a:pt x="2205" y="405"/>
                  </a:lnTo>
                  <a:lnTo>
                    <a:pt x="2243" y="411"/>
                  </a:lnTo>
                  <a:lnTo>
                    <a:pt x="2287" y="412"/>
                  </a:lnTo>
                  <a:lnTo>
                    <a:pt x="2296" y="412"/>
                  </a:lnTo>
                  <a:lnTo>
                    <a:pt x="2315" y="412"/>
                  </a:lnTo>
                  <a:lnTo>
                    <a:pt x="2347" y="412"/>
                  </a:lnTo>
                  <a:lnTo>
                    <a:pt x="2386" y="412"/>
                  </a:lnTo>
                  <a:lnTo>
                    <a:pt x="2432" y="412"/>
                  </a:lnTo>
                  <a:lnTo>
                    <a:pt x="2483" y="412"/>
                  </a:lnTo>
                  <a:lnTo>
                    <a:pt x="2536" y="412"/>
                  </a:lnTo>
                  <a:lnTo>
                    <a:pt x="2590" y="412"/>
                  </a:lnTo>
                  <a:lnTo>
                    <a:pt x="2641" y="412"/>
                  </a:lnTo>
                  <a:lnTo>
                    <a:pt x="2687" y="412"/>
                  </a:lnTo>
                  <a:lnTo>
                    <a:pt x="2726" y="412"/>
                  </a:lnTo>
                  <a:lnTo>
                    <a:pt x="2758" y="412"/>
                  </a:lnTo>
                  <a:lnTo>
                    <a:pt x="2777" y="412"/>
                  </a:lnTo>
                  <a:lnTo>
                    <a:pt x="2796" y="410"/>
                  </a:lnTo>
                  <a:lnTo>
                    <a:pt x="2796" y="414"/>
                  </a:lnTo>
                  <a:lnTo>
                    <a:pt x="2796" y="376"/>
                  </a:lnTo>
                  <a:lnTo>
                    <a:pt x="2786" y="378"/>
                  </a:lnTo>
                  <a:lnTo>
                    <a:pt x="2777" y="378"/>
                  </a:lnTo>
                  <a:lnTo>
                    <a:pt x="2758" y="378"/>
                  </a:lnTo>
                  <a:lnTo>
                    <a:pt x="2726" y="378"/>
                  </a:lnTo>
                  <a:lnTo>
                    <a:pt x="2687" y="378"/>
                  </a:lnTo>
                  <a:lnTo>
                    <a:pt x="2641" y="378"/>
                  </a:lnTo>
                  <a:lnTo>
                    <a:pt x="2590" y="378"/>
                  </a:lnTo>
                  <a:lnTo>
                    <a:pt x="2536" y="378"/>
                  </a:lnTo>
                  <a:lnTo>
                    <a:pt x="2483" y="378"/>
                  </a:lnTo>
                  <a:lnTo>
                    <a:pt x="2432" y="378"/>
                  </a:lnTo>
                  <a:lnTo>
                    <a:pt x="2386" y="378"/>
                  </a:lnTo>
                  <a:lnTo>
                    <a:pt x="2347" y="378"/>
                  </a:lnTo>
                  <a:lnTo>
                    <a:pt x="2315" y="378"/>
                  </a:lnTo>
                  <a:lnTo>
                    <a:pt x="2296" y="378"/>
                  </a:lnTo>
                  <a:lnTo>
                    <a:pt x="2287" y="378"/>
                  </a:lnTo>
                  <a:lnTo>
                    <a:pt x="2245" y="376"/>
                  </a:lnTo>
                  <a:lnTo>
                    <a:pt x="2208" y="370"/>
                  </a:lnTo>
                  <a:lnTo>
                    <a:pt x="2175" y="363"/>
                  </a:lnTo>
                  <a:lnTo>
                    <a:pt x="2148" y="351"/>
                  </a:lnTo>
                  <a:lnTo>
                    <a:pt x="2122" y="336"/>
                  </a:lnTo>
                  <a:lnTo>
                    <a:pt x="2101" y="319"/>
                  </a:lnTo>
                  <a:lnTo>
                    <a:pt x="2082" y="298"/>
                  </a:lnTo>
                  <a:lnTo>
                    <a:pt x="2064" y="276"/>
                  </a:lnTo>
                  <a:lnTo>
                    <a:pt x="2047" y="249"/>
                  </a:lnTo>
                  <a:lnTo>
                    <a:pt x="2031" y="222"/>
                  </a:lnTo>
                  <a:lnTo>
                    <a:pt x="2013" y="190"/>
                  </a:lnTo>
                  <a:lnTo>
                    <a:pt x="2004" y="174"/>
                  </a:lnTo>
                  <a:lnTo>
                    <a:pt x="1984" y="142"/>
                  </a:lnTo>
                  <a:lnTo>
                    <a:pt x="1975" y="126"/>
                  </a:lnTo>
                  <a:lnTo>
                    <a:pt x="1947" y="88"/>
                  </a:lnTo>
                  <a:lnTo>
                    <a:pt x="1914" y="58"/>
                  </a:lnTo>
                  <a:lnTo>
                    <a:pt x="1876" y="37"/>
                  </a:lnTo>
                  <a:lnTo>
                    <a:pt x="1839" y="22"/>
                  </a:lnTo>
                  <a:lnTo>
                    <a:pt x="1801" y="10"/>
                  </a:lnTo>
                  <a:lnTo>
                    <a:pt x="1765" y="4"/>
                  </a:lnTo>
                  <a:lnTo>
                    <a:pt x="1734" y="1"/>
                  </a:lnTo>
                  <a:lnTo>
                    <a:pt x="1708" y="0"/>
                  </a:lnTo>
                  <a:lnTo>
                    <a:pt x="1689" y="0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65" name="Freeform 81"/>
            <p:cNvSpPr>
              <a:spLocks noChangeAspect="1"/>
            </p:cNvSpPr>
            <p:nvPr/>
          </p:nvSpPr>
          <p:spPr bwMode="auto">
            <a:xfrm>
              <a:off x="2058" y="1458"/>
              <a:ext cx="2800" cy="409"/>
            </a:xfrm>
            <a:custGeom>
              <a:avLst/>
              <a:gdLst>
                <a:gd name="T0" fmla="*/ 2208 w 2800"/>
                <a:gd name="T1" fmla="*/ 7 h 409"/>
                <a:gd name="T2" fmla="*/ 2113 w 2800"/>
                <a:gd name="T3" fmla="*/ 40 h 409"/>
                <a:gd name="T4" fmla="*/ 2049 w 2800"/>
                <a:gd name="T5" fmla="*/ 99 h 409"/>
                <a:gd name="T6" fmla="*/ 1999 w 2800"/>
                <a:gd name="T7" fmla="*/ 175 h 409"/>
                <a:gd name="T8" fmla="*/ 1972 w 2800"/>
                <a:gd name="T9" fmla="*/ 220 h 409"/>
                <a:gd name="T10" fmla="*/ 1945 w 2800"/>
                <a:gd name="T11" fmla="*/ 267 h 409"/>
                <a:gd name="T12" fmla="*/ 1845 w 2800"/>
                <a:gd name="T13" fmla="*/ 349 h 409"/>
                <a:gd name="T14" fmla="*/ 1735 w 2800"/>
                <a:gd name="T15" fmla="*/ 373 h 409"/>
                <a:gd name="T16" fmla="*/ 1683 w 2800"/>
                <a:gd name="T17" fmla="*/ 373 h 409"/>
                <a:gd name="T18" fmla="*/ 1681 w 2800"/>
                <a:gd name="T19" fmla="*/ 373 h 409"/>
                <a:gd name="T20" fmla="*/ 0 w 2800"/>
                <a:gd name="T21" fmla="*/ 373 h 409"/>
                <a:gd name="T22" fmla="*/ 1 w 2800"/>
                <a:gd name="T23" fmla="*/ 408 h 409"/>
                <a:gd name="T24" fmla="*/ 28 w 2800"/>
                <a:gd name="T25" fmla="*/ 408 h 409"/>
                <a:gd name="T26" fmla="*/ 85 w 2800"/>
                <a:gd name="T27" fmla="*/ 408 h 409"/>
                <a:gd name="T28" fmla="*/ 168 w 2800"/>
                <a:gd name="T29" fmla="*/ 408 h 409"/>
                <a:gd name="T30" fmla="*/ 271 w 2800"/>
                <a:gd name="T31" fmla="*/ 408 h 409"/>
                <a:gd name="T32" fmla="*/ 393 w 2800"/>
                <a:gd name="T33" fmla="*/ 408 h 409"/>
                <a:gd name="T34" fmla="*/ 526 w 2800"/>
                <a:gd name="T35" fmla="*/ 408 h 409"/>
                <a:gd name="T36" fmla="*/ 668 w 2800"/>
                <a:gd name="T37" fmla="*/ 408 h 409"/>
                <a:gd name="T38" fmla="*/ 815 w 2800"/>
                <a:gd name="T39" fmla="*/ 408 h 409"/>
                <a:gd name="T40" fmla="*/ 964 w 2800"/>
                <a:gd name="T41" fmla="*/ 408 h 409"/>
                <a:gd name="T42" fmla="*/ 1108 w 2800"/>
                <a:gd name="T43" fmla="*/ 408 h 409"/>
                <a:gd name="T44" fmla="*/ 1245 w 2800"/>
                <a:gd name="T45" fmla="*/ 408 h 409"/>
                <a:gd name="T46" fmla="*/ 1370 w 2800"/>
                <a:gd name="T47" fmla="*/ 408 h 409"/>
                <a:gd name="T48" fmla="*/ 1479 w 2800"/>
                <a:gd name="T49" fmla="*/ 408 h 409"/>
                <a:gd name="T50" fmla="*/ 1569 w 2800"/>
                <a:gd name="T51" fmla="*/ 408 h 409"/>
                <a:gd name="T52" fmla="*/ 1635 w 2800"/>
                <a:gd name="T53" fmla="*/ 408 h 409"/>
                <a:gd name="T54" fmla="*/ 1672 w 2800"/>
                <a:gd name="T55" fmla="*/ 408 h 409"/>
                <a:gd name="T56" fmla="*/ 1680 w 2800"/>
                <a:gd name="T57" fmla="*/ 408 h 409"/>
                <a:gd name="T58" fmla="*/ 1734 w 2800"/>
                <a:gd name="T59" fmla="*/ 408 h 409"/>
                <a:gd name="T60" fmla="*/ 1839 w 2800"/>
                <a:gd name="T61" fmla="*/ 388 h 409"/>
                <a:gd name="T62" fmla="*/ 1947 w 2800"/>
                <a:gd name="T63" fmla="*/ 321 h 409"/>
                <a:gd name="T64" fmla="*/ 1984 w 2800"/>
                <a:gd name="T65" fmla="*/ 268 h 409"/>
                <a:gd name="T66" fmla="*/ 2013 w 2800"/>
                <a:gd name="T67" fmla="*/ 222 h 409"/>
                <a:gd name="T68" fmla="*/ 2064 w 2800"/>
                <a:gd name="T69" fmla="*/ 136 h 409"/>
                <a:gd name="T70" fmla="*/ 2124 w 2800"/>
                <a:gd name="T71" fmla="*/ 76 h 409"/>
                <a:gd name="T72" fmla="*/ 2211 w 2800"/>
                <a:gd name="T73" fmla="*/ 40 h 409"/>
                <a:gd name="T74" fmla="*/ 2294 w 2800"/>
                <a:gd name="T75" fmla="*/ 34 h 409"/>
                <a:gd name="T76" fmla="*/ 2351 w 2800"/>
                <a:gd name="T77" fmla="*/ 34 h 409"/>
                <a:gd name="T78" fmla="*/ 2486 w 2800"/>
                <a:gd name="T79" fmla="*/ 34 h 409"/>
                <a:gd name="T80" fmla="*/ 2642 w 2800"/>
                <a:gd name="T81" fmla="*/ 34 h 409"/>
                <a:gd name="T82" fmla="*/ 2758 w 2800"/>
                <a:gd name="T83" fmla="*/ 34 h 409"/>
                <a:gd name="T84" fmla="*/ 2798 w 2800"/>
                <a:gd name="T85" fmla="*/ 36 h 40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00"/>
                <a:gd name="T130" fmla="*/ 0 h 409"/>
                <a:gd name="T131" fmla="*/ 2800 w 2800"/>
                <a:gd name="T132" fmla="*/ 409 h 40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00" h="409">
                  <a:moveTo>
                    <a:pt x="2294" y="0"/>
                  </a:moveTo>
                  <a:lnTo>
                    <a:pt x="2248" y="1"/>
                  </a:lnTo>
                  <a:lnTo>
                    <a:pt x="2208" y="7"/>
                  </a:lnTo>
                  <a:lnTo>
                    <a:pt x="2172" y="15"/>
                  </a:lnTo>
                  <a:lnTo>
                    <a:pt x="2140" y="27"/>
                  </a:lnTo>
                  <a:lnTo>
                    <a:pt x="2113" y="40"/>
                  </a:lnTo>
                  <a:lnTo>
                    <a:pt x="2089" y="58"/>
                  </a:lnTo>
                  <a:lnTo>
                    <a:pt x="2068" y="76"/>
                  </a:lnTo>
                  <a:lnTo>
                    <a:pt x="2049" y="99"/>
                  </a:lnTo>
                  <a:lnTo>
                    <a:pt x="2031" y="123"/>
                  </a:lnTo>
                  <a:lnTo>
                    <a:pt x="2014" y="148"/>
                  </a:lnTo>
                  <a:lnTo>
                    <a:pt x="1999" y="175"/>
                  </a:lnTo>
                  <a:lnTo>
                    <a:pt x="1981" y="204"/>
                  </a:lnTo>
                  <a:lnTo>
                    <a:pt x="1972" y="220"/>
                  </a:lnTo>
                  <a:lnTo>
                    <a:pt x="1956" y="250"/>
                  </a:lnTo>
                  <a:lnTo>
                    <a:pt x="1945" y="267"/>
                  </a:lnTo>
                  <a:lnTo>
                    <a:pt x="1917" y="303"/>
                  </a:lnTo>
                  <a:lnTo>
                    <a:pt x="1882" y="328"/>
                  </a:lnTo>
                  <a:lnTo>
                    <a:pt x="1845" y="349"/>
                  </a:lnTo>
                  <a:lnTo>
                    <a:pt x="1806" y="361"/>
                  </a:lnTo>
                  <a:lnTo>
                    <a:pt x="1768" y="369"/>
                  </a:lnTo>
                  <a:lnTo>
                    <a:pt x="1735" y="373"/>
                  </a:lnTo>
                  <a:lnTo>
                    <a:pt x="1708" y="375"/>
                  </a:lnTo>
                  <a:lnTo>
                    <a:pt x="1689" y="375"/>
                  </a:lnTo>
                  <a:lnTo>
                    <a:pt x="1683" y="373"/>
                  </a:lnTo>
                  <a:lnTo>
                    <a:pt x="1681" y="373"/>
                  </a:lnTo>
                  <a:lnTo>
                    <a:pt x="0" y="373"/>
                  </a:lnTo>
                  <a:lnTo>
                    <a:pt x="0" y="408"/>
                  </a:lnTo>
                  <a:lnTo>
                    <a:pt x="1" y="408"/>
                  </a:lnTo>
                  <a:lnTo>
                    <a:pt x="7" y="408"/>
                  </a:lnTo>
                  <a:lnTo>
                    <a:pt x="16" y="408"/>
                  </a:lnTo>
                  <a:lnTo>
                    <a:pt x="28" y="408"/>
                  </a:lnTo>
                  <a:lnTo>
                    <a:pt x="45" y="408"/>
                  </a:lnTo>
                  <a:lnTo>
                    <a:pt x="64" y="408"/>
                  </a:lnTo>
                  <a:lnTo>
                    <a:pt x="85" y="408"/>
                  </a:lnTo>
                  <a:lnTo>
                    <a:pt x="111" y="408"/>
                  </a:lnTo>
                  <a:lnTo>
                    <a:pt x="138" y="408"/>
                  </a:lnTo>
                  <a:lnTo>
                    <a:pt x="168" y="408"/>
                  </a:lnTo>
                  <a:lnTo>
                    <a:pt x="201" y="408"/>
                  </a:lnTo>
                  <a:lnTo>
                    <a:pt x="235" y="408"/>
                  </a:lnTo>
                  <a:lnTo>
                    <a:pt x="271" y="408"/>
                  </a:lnTo>
                  <a:lnTo>
                    <a:pt x="310" y="408"/>
                  </a:lnTo>
                  <a:lnTo>
                    <a:pt x="351" y="408"/>
                  </a:lnTo>
                  <a:lnTo>
                    <a:pt x="393" y="408"/>
                  </a:lnTo>
                  <a:lnTo>
                    <a:pt x="436" y="408"/>
                  </a:lnTo>
                  <a:lnTo>
                    <a:pt x="480" y="408"/>
                  </a:lnTo>
                  <a:lnTo>
                    <a:pt x="526" y="408"/>
                  </a:lnTo>
                  <a:lnTo>
                    <a:pt x="572" y="408"/>
                  </a:lnTo>
                  <a:lnTo>
                    <a:pt x="619" y="408"/>
                  </a:lnTo>
                  <a:lnTo>
                    <a:pt x="668" y="408"/>
                  </a:lnTo>
                  <a:lnTo>
                    <a:pt x="716" y="408"/>
                  </a:lnTo>
                  <a:lnTo>
                    <a:pt x="766" y="408"/>
                  </a:lnTo>
                  <a:lnTo>
                    <a:pt x="815" y="408"/>
                  </a:lnTo>
                  <a:lnTo>
                    <a:pt x="865" y="408"/>
                  </a:lnTo>
                  <a:lnTo>
                    <a:pt x="914" y="408"/>
                  </a:lnTo>
                  <a:lnTo>
                    <a:pt x="964" y="408"/>
                  </a:lnTo>
                  <a:lnTo>
                    <a:pt x="1012" y="408"/>
                  </a:lnTo>
                  <a:lnTo>
                    <a:pt x="1060" y="408"/>
                  </a:lnTo>
                  <a:lnTo>
                    <a:pt x="1108" y="408"/>
                  </a:lnTo>
                  <a:lnTo>
                    <a:pt x="1154" y="408"/>
                  </a:lnTo>
                  <a:lnTo>
                    <a:pt x="1200" y="408"/>
                  </a:lnTo>
                  <a:lnTo>
                    <a:pt x="1245" y="408"/>
                  </a:lnTo>
                  <a:lnTo>
                    <a:pt x="1289" y="408"/>
                  </a:lnTo>
                  <a:lnTo>
                    <a:pt x="1331" y="408"/>
                  </a:lnTo>
                  <a:lnTo>
                    <a:pt x="1370" y="408"/>
                  </a:lnTo>
                  <a:lnTo>
                    <a:pt x="1409" y="408"/>
                  </a:lnTo>
                  <a:lnTo>
                    <a:pt x="1445" y="408"/>
                  </a:lnTo>
                  <a:lnTo>
                    <a:pt x="1479" y="408"/>
                  </a:lnTo>
                  <a:lnTo>
                    <a:pt x="1512" y="408"/>
                  </a:lnTo>
                  <a:lnTo>
                    <a:pt x="1542" y="408"/>
                  </a:lnTo>
                  <a:lnTo>
                    <a:pt x="1569" y="408"/>
                  </a:lnTo>
                  <a:lnTo>
                    <a:pt x="1593" y="408"/>
                  </a:lnTo>
                  <a:lnTo>
                    <a:pt x="1616" y="408"/>
                  </a:lnTo>
                  <a:lnTo>
                    <a:pt x="1635" y="408"/>
                  </a:lnTo>
                  <a:lnTo>
                    <a:pt x="1650" y="408"/>
                  </a:lnTo>
                  <a:lnTo>
                    <a:pt x="1664" y="408"/>
                  </a:lnTo>
                  <a:lnTo>
                    <a:pt x="1672" y="408"/>
                  </a:lnTo>
                  <a:lnTo>
                    <a:pt x="1678" y="408"/>
                  </a:lnTo>
                  <a:lnTo>
                    <a:pt x="1680" y="408"/>
                  </a:lnTo>
                  <a:lnTo>
                    <a:pt x="1689" y="409"/>
                  </a:lnTo>
                  <a:lnTo>
                    <a:pt x="1708" y="409"/>
                  </a:lnTo>
                  <a:lnTo>
                    <a:pt x="1734" y="408"/>
                  </a:lnTo>
                  <a:lnTo>
                    <a:pt x="1765" y="405"/>
                  </a:lnTo>
                  <a:lnTo>
                    <a:pt x="1801" y="399"/>
                  </a:lnTo>
                  <a:lnTo>
                    <a:pt x="1839" y="388"/>
                  </a:lnTo>
                  <a:lnTo>
                    <a:pt x="1876" y="372"/>
                  </a:lnTo>
                  <a:lnTo>
                    <a:pt x="1914" y="351"/>
                  </a:lnTo>
                  <a:lnTo>
                    <a:pt x="1947" y="321"/>
                  </a:lnTo>
                  <a:lnTo>
                    <a:pt x="1975" y="283"/>
                  </a:lnTo>
                  <a:lnTo>
                    <a:pt x="1984" y="268"/>
                  </a:lnTo>
                  <a:lnTo>
                    <a:pt x="2002" y="237"/>
                  </a:lnTo>
                  <a:lnTo>
                    <a:pt x="2013" y="222"/>
                  </a:lnTo>
                  <a:lnTo>
                    <a:pt x="2029" y="190"/>
                  </a:lnTo>
                  <a:lnTo>
                    <a:pt x="2046" y="162"/>
                  </a:lnTo>
                  <a:lnTo>
                    <a:pt x="2064" y="136"/>
                  </a:lnTo>
                  <a:lnTo>
                    <a:pt x="2082" y="114"/>
                  </a:lnTo>
                  <a:lnTo>
                    <a:pt x="2101" y="94"/>
                  </a:lnTo>
                  <a:lnTo>
                    <a:pt x="2124" y="76"/>
                  </a:lnTo>
                  <a:lnTo>
                    <a:pt x="2148" y="61"/>
                  </a:lnTo>
                  <a:lnTo>
                    <a:pt x="2176" y="49"/>
                  </a:lnTo>
                  <a:lnTo>
                    <a:pt x="2211" y="40"/>
                  </a:lnTo>
                  <a:lnTo>
                    <a:pt x="2249" y="36"/>
                  </a:lnTo>
                  <a:lnTo>
                    <a:pt x="2294" y="34"/>
                  </a:lnTo>
                  <a:lnTo>
                    <a:pt x="2300" y="34"/>
                  </a:lnTo>
                  <a:lnTo>
                    <a:pt x="2321" y="34"/>
                  </a:lnTo>
                  <a:lnTo>
                    <a:pt x="2351" y="34"/>
                  </a:lnTo>
                  <a:lnTo>
                    <a:pt x="2392" y="34"/>
                  </a:lnTo>
                  <a:lnTo>
                    <a:pt x="2437" y="34"/>
                  </a:lnTo>
                  <a:lnTo>
                    <a:pt x="2486" y="34"/>
                  </a:lnTo>
                  <a:lnTo>
                    <a:pt x="2540" y="34"/>
                  </a:lnTo>
                  <a:lnTo>
                    <a:pt x="2591" y="34"/>
                  </a:lnTo>
                  <a:lnTo>
                    <a:pt x="2642" y="34"/>
                  </a:lnTo>
                  <a:lnTo>
                    <a:pt x="2689" y="34"/>
                  </a:lnTo>
                  <a:lnTo>
                    <a:pt x="2726" y="34"/>
                  </a:lnTo>
                  <a:lnTo>
                    <a:pt x="2758" y="34"/>
                  </a:lnTo>
                  <a:lnTo>
                    <a:pt x="2798" y="34"/>
                  </a:lnTo>
                  <a:lnTo>
                    <a:pt x="2800" y="36"/>
                  </a:lnTo>
                  <a:lnTo>
                    <a:pt x="2798" y="36"/>
                  </a:lnTo>
                  <a:lnTo>
                    <a:pt x="2796" y="0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82"/>
          <p:cNvGrpSpPr>
            <a:grpSpLocks/>
          </p:cNvGrpSpPr>
          <p:nvPr/>
        </p:nvGrpSpPr>
        <p:grpSpPr bwMode="auto">
          <a:xfrm>
            <a:off x="514350" y="979488"/>
            <a:ext cx="7313613" cy="5024437"/>
            <a:chOff x="288" y="617"/>
            <a:chExt cx="4095" cy="3165"/>
          </a:xfrm>
        </p:grpSpPr>
        <p:sp>
          <p:nvSpPr>
            <p:cNvPr id="22549" name="Text Box 83"/>
            <p:cNvSpPr txBox="1">
              <a:spLocks noChangeArrowheads="1"/>
            </p:cNvSpPr>
            <p:nvPr/>
          </p:nvSpPr>
          <p:spPr bwMode="auto">
            <a:xfrm>
              <a:off x="288" y="3264"/>
              <a:ext cx="4011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b="1">
                  <a:solidFill>
                    <a:srgbClr val="E62C00"/>
                  </a:solidFill>
                  <a:latin typeface="Helvetica" charset="0"/>
                </a:rPr>
                <a:t>Primase</a:t>
              </a:r>
              <a:r>
                <a:rPr lang="en-US" b="1">
                  <a:latin typeface="Helvetica" charset="0"/>
                </a:rPr>
                <a:t> protein makes a short segment of </a:t>
              </a:r>
              <a:r>
                <a:rPr lang="en-US" b="1">
                  <a:solidFill>
                    <a:srgbClr val="009900"/>
                  </a:solidFill>
                  <a:latin typeface="Helvetica" charset="0"/>
                </a:rPr>
                <a:t>RNA </a:t>
              </a:r>
            </a:p>
            <a:p>
              <a:pPr algn="l"/>
              <a:r>
                <a:rPr lang="en-US" b="1">
                  <a:solidFill>
                    <a:srgbClr val="009900"/>
                  </a:solidFill>
                  <a:latin typeface="Helvetica" charset="0"/>
                </a:rPr>
                <a:t>primer</a:t>
              </a:r>
              <a:r>
                <a:rPr lang="en-US" b="1">
                  <a:latin typeface="Helvetica" charset="0"/>
                </a:rPr>
                <a:t> complementary to the DNA</a:t>
              </a:r>
            </a:p>
          </p:txBody>
        </p:sp>
        <p:grpSp>
          <p:nvGrpSpPr>
            <p:cNvPr id="22550" name="Group 84"/>
            <p:cNvGrpSpPr>
              <a:grpSpLocks/>
            </p:cNvGrpSpPr>
            <p:nvPr/>
          </p:nvGrpSpPr>
          <p:grpSpPr bwMode="auto">
            <a:xfrm>
              <a:off x="4178" y="1631"/>
              <a:ext cx="205" cy="671"/>
              <a:chOff x="4178" y="1638"/>
              <a:chExt cx="205" cy="671"/>
            </a:xfrm>
          </p:grpSpPr>
          <p:sp>
            <p:nvSpPr>
              <p:cNvPr id="22554" name="Freeform 85"/>
              <p:cNvSpPr>
                <a:spLocks noChangeAspect="1"/>
              </p:cNvSpPr>
              <p:nvPr/>
            </p:nvSpPr>
            <p:spPr bwMode="auto">
              <a:xfrm>
                <a:off x="4178" y="1638"/>
                <a:ext cx="205" cy="671"/>
              </a:xfrm>
              <a:custGeom>
                <a:avLst/>
                <a:gdLst>
                  <a:gd name="T0" fmla="*/ 869 w 101"/>
                  <a:gd name="T1" fmla="*/ 0 h 333"/>
                  <a:gd name="T2" fmla="*/ 1037 w 101"/>
                  <a:gd name="T3" fmla="*/ 64 h 333"/>
                  <a:gd name="T4" fmla="*/ 1187 w 101"/>
                  <a:gd name="T5" fmla="*/ 212 h 333"/>
                  <a:gd name="T6" fmla="*/ 1340 w 101"/>
                  <a:gd name="T7" fmla="*/ 476 h 333"/>
                  <a:gd name="T8" fmla="*/ 1480 w 101"/>
                  <a:gd name="T9" fmla="*/ 808 h 333"/>
                  <a:gd name="T10" fmla="*/ 1581 w 101"/>
                  <a:gd name="T11" fmla="*/ 1219 h 333"/>
                  <a:gd name="T12" fmla="*/ 1648 w 101"/>
                  <a:gd name="T13" fmla="*/ 1685 h 333"/>
                  <a:gd name="T14" fmla="*/ 1697 w 101"/>
                  <a:gd name="T15" fmla="*/ 2192 h 333"/>
                  <a:gd name="T16" fmla="*/ 1713 w 101"/>
                  <a:gd name="T17" fmla="*/ 2757 h 333"/>
                  <a:gd name="T18" fmla="*/ 1713 w 101"/>
                  <a:gd name="T19" fmla="*/ 2757 h 333"/>
                  <a:gd name="T20" fmla="*/ 1697 w 101"/>
                  <a:gd name="T21" fmla="*/ 3297 h 333"/>
                  <a:gd name="T22" fmla="*/ 1648 w 101"/>
                  <a:gd name="T23" fmla="*/ 3820 h 333"/>
                  <a:gd name="T24" fmla="*/ 1581 w 101"/>
                  <a:gd name="T25" fmla="*/ 4288 h 333"/>
                  <a:gd name="T26" fmla="*/ 1480 w 101"/>
                  <a:gd name="T27" fmla="*/ 4681 h 333"/>
                  <a:gd name="T28" fmla="*/ 1340 w 101"/>
                  <a:gd name="T29" fmla="*/ 5031 h 333"/>
                  <a:gd name="T30" fmla="*/ 1187 w 101"/>
                  <a:gd name="T31" fmla="*/ 5279 h 333"/>
                  <a:gd name="T32" fmla="*/ 1037 w 101"/>
                  <a:gd name="T33" fmla="*/ 5441 h 333"/>
                  <a:gd name="T34" fmla="*/ 869 w 101"/>
                  <a:gd name="T35" fmla="*/ 5489 h 333"/>
                  <a:gd name="T36" fmla="*/ 869 w 101"/>
                  <a:gd name="T37" fmla="*/ 5489 h 333"/>
                  <a:gd name="T38" fmla="*/ 692 w 101"/>
                  <a:gd name="T39" fmla="*/ 5441 h 333"/>
                  <a:gd name="T40" fmla="*/ 528 w 101"/>
                  <a:gd name="T41" fmla="*/ 5279 h 333"/>
                  <a:gd name="T42" fmla="*/ 392 w 101"/>
                  <a:gd name="T43" fmla="*/ 5031 h 333"/>
                  <a:gd name="T44" fmla="*/ 252 w 101"/>
                  <a:gd name="T45" fmla="*/ 4681 h 333"/>
                  <a:gd name="T46" fmla="*/ 152 w 101"/>
                  <a:gd name="T47" fmla="*/ 4288 h 333"/>
                  <a:gd name="T48" fmla="*/ 65 w 101"/>
                  <a:gd name="T49" fmla="*/ 3820 h 333"/>
                  <a:gd name="T50" fmla="*/ 16 w 101"/>
                  <a:gd name="T51" fmla="*/ 3297 h 333"/>
                  <a:gd name="T52" fmla="*/ 0 w 101"/>
                  <a:gd name="T53" fmla="*/ 2757 h 333"/>
                  <a:gd name="T54" fmla="*/ 0 w 101"/>
                  <a:gd name="T55" fmla="*/ 2757 h 333"/>
                  <a:gd name="T56" fmla="*/ 16 w 101"/>
                  <a:gd name="T57" fmla="*/ 2192 h 333"/>
                  <a:gd name="T58" fmla="*/ 65 w 101"/>
                  <a:gd name="T59" fmla="*/ 1685 h 333"/>
                  <a:gd name="T60" fmla="*/ 152 w 101"/>
                  <a:gd name="T61" fmla="*/ 1219 h 333"/>
                  <a:gd name="T62" fmla="*/ 252 w 101"/>
                  <a:gd name="T63" fmla="*/ 808 h 333"/>
                  <a:gd name="T64" fmla="*/ 392 w 101"/>
                  <a:gd name="T65" fmla="*/ 476 h 333"/>
                  <a:gd name="T66" fmla="*/ 528 w 101"/>
                  <a:gd name="T67" fmla="*/ 212 h 333"/>
                  <a:gd name="T68" fmla="*/ 692 w 101"/>
                  <a:gd name="T69" fmla="*/ 64 h 333"/>
                  <a:gd name="T70" fmla="*/ 869 w 101"/>
                  <a:gd name="T71" fmla="*/ 0 h 333"/>
                  <a:gd name="T72" fmla="*/ 869 w 101"/>
                  <a:gd name="T73" fmla="*/ 0 h 33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1"/>
                  <a:gd name="T112" fmla="*/ 0 h 333"/>
                  <a:gd name="T113" fmla="*/ 101 w 101"/>
                  <a:gd name="T114" fmla="*/ 333 h 33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1" h="333">
                    <a:moveTo>
                      <a:pt x="51" y="0"/>
                    </a:moveTo>
                    <a:lnTo>
                      <a:pt x="61" y="4"/>
                    </a:lnTo>
                    <a:lnTo>
                      <a:pt x="70" y="13"/>
                    </a:lnTo>
                    <a:lnTo>
                      <a:pt x="79" y="29"/>
                    </a:lnTo>
                    <a:lnTo>
                      <a:pt x="87" y="49"/>
                    </a:lnTo>
                    <a:lnTo>
                      <a:pt x="93" y="74"/>
                    </a:lnTo>
                    <a:lnTo>
                      <a:pt x="97" y="102"/>
                    </a:lnTo>
                    <a:lnTo>
                      <a:pt x="100" y="133"/>
                    </a:lnTo>
                    <a:lnTo>
                      <a:pt x="101" y="167"/>
                    </a:lnTo>
                    <a:lnTo>
                      <a:pt x="100" y="200"/>
                    </a:lnTo>
                    <a:lnTo>
                      <a:pt x="97" y="232"/>
                    </a:lnTo>
                    <a:lnTo>
                      <a:pt x="93" y="260"/>
                    </a:lnTo>
                    <a:lnTo>
                      <a:pt x="87" y="284"/>
                    </a:lnTo>
                    <a:lnTo>
                      <a:pt x="79" y="305"/>
                    </a:lnTo>
                    <a:lnTo>
                      <a:pt x="70" y="320"/>
                    </a:lnTo>
                    <a:lnTo>
                      <a:pt x="61" y="330"/>
                    </a:lnTo>
                    <a:lnTo>
                      <a:pt x="51" y="333"/>
                    </a:lnTo>
                    <a:lnTo>
                      <a:pt x="41" y="330"/>
                    </a:lnTo>
                    <a:lnTo>
                      <a:pt x="31" y="320"/>
                    </a:lnTo>
                    <a:lnTo>
                      <a:pt x="23" y="305"/>
                    </a:lnTo>
                    <a:lnTo>
                      <a:pt x="15" y="284"/>
                    </a:lnTo>
                    <a:lnTo>
                      <a:pt x="9" y="260"/>
                    </a:lnTo>
                    <a:lnTo>
                      <a:pt x="4" y="232"/>
                    </a:lnTo>
                    <a:lnTo>
                      <a:pt x="1" y="200"/>
                    </a:lnTo>
                    <a:lnTo>
                      <a:pt x="0" y="167"/>
                    </a:lnTo>
                    <a:lnTo>
                      <a:pt x="1" y="133"/>
                    </a:lnTo>
                    <a:lnTo>
                      <a:pt x="4" y="102"/>
                    </a:lnTo>
                    <a:lnTo>
                      <a:pt x="9" y="74"/>
                    </a:lnTo>
                    <a:lnTo>
                      <a:pt x="15" y="49"/>
                    </a:lnTo>
                    <a:lnTo>
                      <a:pt x="23" y="29"/>
                    </a:lnTo>
                    <a:lnTo>
                      <a:pt x="31" y="13"/>
                    </a:lnTo>
                    <a:lnTo>
                      <a:pt x="41" y="4"/>
                    </a:ln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DC5156"/>
              </a:solidFill>
              <a:ln w="19050">
                <a:solidFill>
                  <a:srgbClr val="B03A3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5" name="Freeform 86"/>
              <p:cNvSpPr>
                <a:spLocks noChangeAspect="1"/>
              </p:cNvSpPr>
              <p:nvPr/>
            </p:nvSpPr>
            <p:spPr bwMode="auto">
              <a:xfrm>
                <a:off x="4210" y="1668"/>
                <a:ext cx="92" cy="167"/>
              </a:xfrm>
              <a:custGeom>
                <a:avLst/>
                <a:gdLst>
                  <a:gd name="T0" fmla="*/ 0 w 45"/>
                  <a:gd name="T1" fmla="*/ 1360 h 83"/>
                  <a:gd name="T2" fmla="*/ 67 w 45"/>
                  <a:gd name="T3" fmla="*/ 984 h 83"/>
                  <a:gd name="T4" fmla="*/ 188 w 45"/>
                  <a:gd name="T5" fmla="*/ 555 h 83"/>
                  <a:gd name="T6" fmla="*/ 352 w 45"/>
                  <a:gd name="T7" fmla="*/ 211 h 83"/>
                  <a:gd name="T8" fmla="*/ 523 w 45"/>
                  <a:gd name="T9" fmla="*/ 0 h 83"/>
                  <a:gd name="T10" fmla="*/ 720 w 45"/>
                  <a:gd name="T11" fmla="*/ 32 h 83"/>
                  <a:gd name="T12" fmla="*/ 720 w 45"/>
                  <a:gd name="T13" fmla="*/ 32 h 83"/>
                  <a:gd name="T14" fmla="*/ 785 w 45"/>
                  <a:gd name="T15" fmla="*/ 129 h 83"/>
                  <a:gd name="T16" fmla="*/ 685 w 45"/>
                  <a:gd name="T17" fmla="*/ 195 h 83"/>
                  <a:gd name="T18" fmla="*/ 489 w 45"/>
                  <a:gd name="T19" fmla="*/ 360 h 83"/>
                  <a:gd name="T20" fmla="*/ 264 w 45"/>
                  <a:gd name="T21" fmla="*/ 708 h 83"/>
                  <a:gd name="T22" fmla="*/ 0 w 45"/>
                  <a:gd name="T23" fmla="*/ 1360 h 83"/>
                  <a:gd name="T24" fmla="*/ 0 w 45"/>
                  <a:gd name="T25" fmla="*/ 1360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83"/>
                  <a:gd name="T41" fmla="*/ 45 w 45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83">
                    <a:moveTo>
                      <a:pt x="0" y="83"/>
                    </a:moveTo>
                    <a:lnTo>
                      <a:pt x="4" y="60"/>
                    </a:lnTo>
                    <a:lnTo>
                      <a:pt x="11" y="34"/>
                    </a:lnTo>
                    <a:lnTo>
                      <a:pt x="20" y="13"/>
                    </a:lnTo>
                    <a:lnTo>
                      <a:pt x="30" y="0"/>
                    </a:lnTo>
                    <a:lnTo>
                      <a:pt x="41" y="2"/>
                    </a:lnTo>
                    <a:lnTo>
                      <a:pt x="45" y="8"/>
                    </a:lnTo>
                    <a:lnTo>
                      <a:pt x="39" y="12"/>
                    </a:lnTo>
                    <a:lnTo>
                      <a:pt x="28" y="22"/>
                    </a:lnTo>
                    <a:lnTo>
                      <a:pt x="15" y="4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2551" name="Group 87"/>
            <p:cNvGrpSpPr>
              <a:grpSpLocks/>
            </p:cNvGrpSpPr>
            <p:nvPr/>
          </p:nvGrpSpPr>
          <p:grpSpPr bwMode="auto">
            <a:xfrm>
              <a:off x="3892" y="617"/>
              <a:ext cx="202" cy="672"/>
              <a:chOff x="3892" y="624"/>
              <a:chExt cx="202" cy="672"/>
            </a:xfrm>
          </p:grpSpPr>
          <p:sp>
            <p:nvSpPr>
              <p:cNvPr id="22552" name="Freeform 88"/>
              <p:cNvSpPr>
                <a:spLocks noChangeAspect="1"/>
              </p:cNvSpPr>
              <p:nvPr/>
            </p:nvSpPr>
            <p:spPr bwMode="auto">
              <a:xfrm>
                <a:off x="3892" y="624"/>
                <a:ext cx="202" cy="672"/>
              </a:xfrm>
              <a:custGeom>
                <a:avLst/>
                <a:gdLst>
                  <a:gd name="T0" fmla="*/ 832 w 100"/>
                  <a:gd name="T1" fmla="*/ 0 h 334"/>
                  <a:gd name="T2" fmla="*/ 996 w 100"/>
                  <a:gd name="T3" fmla="*/ 64 h 334"/>
                  <a:gd name="T4" fmla="*/ 1164 w 100"/>
                  <a:gd name="T5" fmla="*/ 227 h 334"/>
                  <a:gd name="T6" fmla="*/ 1301 w 100"/>
                  <a:gd name="T7" fmla="*/ 473 h 334"/>
                  <a:gd name="T8" fmla="*/ 1416 w 100"/>
                  <a:gd name="T9" fmla="*/ 805 h 334"/>
                  <a:gd name="T10" fmla="*/ 1517 w 100"/>
                  <a:gd name="T11" fmla="*/ 1215 h 334"/>
                  <a:gd name="T12" fmla="*/ 1616 w 100"/>
                  <a:gd name="T13" fmla="*/ 1684 h 334"/>
                  <a:gd name="T14" fmla="*/ 1648 w 100"/>
                  <a:gd name="T15" fmla="*/ 2181 h 334"/>
                  <a:gd name="T16" fmla="*/ 1664 w 100"/>
                  <a:gd name="T17" fmla="*/ 2736 h 334"/>
                  <a:gd name="T18" fmla="*/ 1664 w 100"/>
                  <a:gd name="T19" fmla="*/ 2736 h 334"/>
                  <a:gd name="T20" fmla="*/ 1648 w 100"/>
                  <a:gd name="T21" fmla="*/ 3292 h 334"/>
                  <a:gd name="T22" fmla="*/ 1616 w 100"/>
                  <a:gd name="T23" fmla="*/ 3805 h 334"/>
                  <a:gd name="T24" fmla="*/ 1517 w 100"/>
                  <a:gd name="T25" fmla="*/ 4259 h 334"/>
                  <a:gd name="T26" fmla="*/ 1416 w 100"/>
                  <a:gd name="T27" fmla="*/ 4668 h 334"/>
                  <a:gd name="T28" fmla="*/ 1301 w 100"/>
                  <a:gd name="T29" fmla="*/ 5000 h 334"/>
                  <a:gd name="T30" fmla="*/ 1164 w 100"/>
                  <a:gd name="T31" fmla="*/ 5247 h 334"/>
                  <a:gd name="T32" fmla="*/ 996 w 100"/>
                  <a:gd name="T33" fmla="*/ 5408 h 334"/>
                  <a:gd name="T34" fmla="*/ 832 w 100"/>
                  <a:gd name="T35" fmla="*/ 5473 h 334"/>
                  <a:gd name="T36" fmla="*/ 832 w 100"/>
                  <a:gd name="T37" fmla="*/ 5473 h 334"/>
                  <a:gd name="T38" fmla="*/ 669 w 100"/>
                  <a:gd name="T39" fmla="*/ 5408 h 334"/>
                  <a:gd name="T40" fmla="*/ 501 w 100"/>
                  <a:gd name="T41" fmla="*/ 5247 h 334"/>
                  <a:gd name="T42" fmla="*/ 347 w 100"/>
                  <a:gd name="T43" fmla="*/ 5000 h 334"/>
                  <a:gd name="T44" fmla="*/ 232 w 100"/>
                  <a:gd name="T45" fmla="*/ 4668 h 334"/>
                  <a:gd name="T46" fmla="*/ 131 w 100"/>
                  <a:gd name="T47" fmla="*/ 4259 h 334"/>
                  <a:gd name="T48" fmla="*/ 48 w 100"/>
                  <a:gd name="T49" fmla="*/ 3805 h 334"/>
                  <a:gd name="T50" fmla="*/ 16 w 100"/>
                  <a:gd name="T51" fmla="*/ 3292 h 334"/>
                  <a:gd name="T52" fmla="*/ 0 w 100"/>
                  <a:gd name="T53" fmla="*/ 2736 h 334"/>
                  <a:gd name="T54" fmla="*/ 0 w 100"/>
                  <a:gd name="T55" fmla="*/ 2736 h 334"/>
                  <a:gd name="T56" fmla="*/ 16 w 100"/>
                  <a:gd name="T57" fmla="*/ 2181 h 334"/>
                  <a:gd name="T58" fmla="*/ 48 w 100"/>
                  <a:gd name="T59" fmla="*/ 1684 h 334"/>
                  <a:gd name="T60" fmla="*/ 131 w 100"/>
                  <a:gd name="T61" fmla="*/ 1215 h 334"/>
                  <a:gd name="T62" fmla="*/ 232 w 100"/>
                  <a:gd name="T63" fmla="*/ 805 h 334"/>
                  <a:gd name="T64" fmla="*/ 347 w 100"/>
                  <a:gd name="T65" fmla="*/ 473 h 334"/>
                  <a:gd name="T66" fmla="*/ 501 w 100"/>
                  <a:gd name="T67" fmla="*/ 227 h 334"/>
                  <a:gd name="T68" fmla="*/ 669 w 100"/>
                  <a:gd name="T69" fmla="*/ 64 h 334"/>
                  <a:gd name="T70" fmla="*/ 832 w 100"/>
                  <a:gd name="T71" fmla="*/ 0 h 334"/>
                  <a:gd name="T72" fmla="*/ 832 w 100"/>
                  <a:gd name="T73" fmla="*/ 0 h 33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0"/>
                  <a:gd name="T112" fmla="*/ 0 h 334"/>
                  <a:gd name="T113" fmla="*/ 100 w 100"/>
                  <a:gd name="T114" fmla="*/ 334 h 33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0" h="334">
                    <a:moveTo>
                      <a:pt x="50" y="0"/>
                    </a:moveTo>
                    <a:lnTo>
                      <a:pt x="60" y="4"/>
                    </a:lnTo>
                    <a:lnTo>
                      <a:pt x="70" y="14"/>
                    </a:lnTo>
                    <a:lnTo>
                      <a:pt x="78" y="29"/>
                    </a:lnTo>
                    <a:lnTo>
                      <a:pt x="85" y="49"/>
                    </a:lnTo>
                    <a:lnTo>
                      <a:pt x="91" y="74"/>
                    </a:lnTo>
                    <a:lnTo>
                      <a:pt x="97" y="103"/>
                    </a:lnTo>
                    <a:lnTo>
                      <a:pt x="99" y="133"/>
                    </a:lnTo>
                    <a:lnTo>
                      <a:pt x="100" y="167"/>
                    </a:lnTo>
                    <a:lnTo>
                      <a:pt x="99" y="201"/>
                    </a:lnTo>
                    <a:lnTo>
                      <a:pt x="97" y="232"/>
                    </a:lnTo>
                    <a:lnTo>
                      <a:pt x="91" y="260"/>
                    </a:lnTo>
                    <a:lnTo>
                      <a:pt x="85" y="285"/>
                    </a:lnTo>
                    <a:lnTo>
                      <a:pt x="78" y="305"/>
                    </a:lnTo>
                    <a:lnTo>
                      <a:pt x="70" y="320"/>
                    </a:lnTo>
                    <a:lnTo>
                      <a:pt x="60" y="330"/>
                    </a:lnTo>
                    <a:lnTo>
                      <a:pt x="50" y="334"/>
                    </a:lnTo>
                    <a:lnTo>
                      <a:pt x="40" y="330"/>
                    </a:lnTo>
                    <a:lnTo>
                      <a:pt x="30" y="320"/>
                    </a:lnTo>
                    <a:lnTo>
                      <a:pt x="21" y="305"/>
                    </a:lnTo>
                    <a:lnTo>
                      <a:pt x="14" y="285"/>
                    </a:lnTo>
                    <a:lnTo>
                      <a:pt x="8" y="260"/>
                    </a:lnTo>
                    <a:lnTo>
                      <a:pt x="3" y="232"/>
                    </a:lnTo>
                    <a:lnTo>
                      <a:pt x="1" y="201"/>
                    </a:lnTo>
                    <a:lnTo>
                      <a:pt x="0" y="167"/>
                    </a:lnTo>
                    <a:lnTo>
                      <a:pt x="1" y="133"/>
                    </a:lnTo>
                    <a:lnTo>
                      <a:pt x="3" y="103"/>
                    </a:lnTo>
                    <a:lnTo>
                      <a:pt x="8" y="74"/>
                    </a:lnTo>
                    <a:lnTo>
                      <a:pt x="14" y="49"/>
                    </a:lnTo>
                    <a:lnTo>
                      <a:pt x="21" y="29"/>
                    </a:lnTo>
                    <a:lnTo>
                      <a:pt x="30" y="14"/>
                    </a:lnTo>
                    <a:lnTo>
                      <a:pt x="40" y="4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DC5156"/>
              </a:solidFill>
              <a:ln w="19050">
                <a:solidFill>
                  <a:srgbClr val="B03A3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53" name="Freeform 89"/>
              <p:cNvSpPr>
                <a:spLocks noChangeAspect="1"/>
              </p:cNvSpPr>
              <p:nvPr/>
            </p:nvSpPr>
            <p:spPr bwMode="auto">
              <a:xfrm>
                <a:off x="3922" y="654"/>
                <a:ext cx="89" cy="167"/>
              </a:xfrm>
              <a:custGeom>
                <a:avLst/>
                <a:gdLst>
                  <a:gd name="T0" fmla="*/ 0 w 44"/>
                  <a:gd name="T1" fmla="*/ 1360 h 83"/>
                  <a:gd name="T2" fmla="*/ 65 w 44"/>
                  <a:gd name="T3" fmla="*/ 1000 h 83"/>
                  <a:gd name="T4" fmla="*/ 184 w 44"/>
                  <a:gd name="T5" fmla="*/ 571 h 83"/>
                  <a:gd name="T6" fmla="*/ 332 w 44"/>
                  <a:gd name="T7" fmla="*/ 211 h 83"/>
                  <a:gd name="T8" fmla="*/ 504 w 44"/>
                  <a:gd name="T9" fmla="*/ 0 h 83"/>
                  <a:gd name="T10" fmla="*/ 688 w 44"/>
                  <a:gd name="T11" fmla="*/ 32 h 83"/>
                  <a:gd name="T12" fmla="*/ 688 w 44"/>
                  <a:gd name="T13" fmla="*/ 32 h 83"/>
                  <a:gd name="T14" fmla="*/ 736 w 44"/>
                  <a:gd name="T15" fmla="*/ 129 h 83"/>
                  <a:gd name="T16" fmla="*/ 655 w 44"/>
                  <a:gd name="T17" fmla="*/ 195 h 83"/>
                  <a:gd name="T18" fmla="*/ 471 w 44"/>
                  <a:gd name="T19" fmla="*/ 360 h 83"/>
                  <a:gd name="T20" fmla="*/ 249 w 44"/>
                  <a:gd name="T21" fmla="*/ 708 h 83"/>
                  <a:gd name="T22" fmla="*/ 0 w 44"/>
                  <a:gd name="T23" fmla="*/ 1360 h 83"/>
                  <a:gd name="T24" fmla="*/ 0 w 44"/>
                  <a:gd name="T25" fmla="*/ 1360 h 8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83"/>
                  <a:gd name="T41" fmla="*/ 44 w 44"/>
                  <a:gd name="T42" fmla="*/ 83 h 8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83">
                    <a:moveTo>
                      <a:pt x="0" y="83"/>
                    </a:moveTo>
                    <a:lnTo>
                      <a:pt x="4" y="61"/>
                    </a:lnTo>
                    <a:lnTo>
                      <a:pt x="11" y="35"/>
                    </a:lnTo>
                    <a:lnTo>
                      <a:pt x="20" y="13"/>
                    </a:lnTo>
                    <a:lnTo>
                      <a:pt x="30" y="0"/>
                    </a:lnTo>
                    <a:lnTo>
                      <a:pt x="41" y="2"/>
                    </a:lnTo>
                    <a:lnTo>
                      <a:pt x="44" y="8"/>
                    </a:lnTo>
                    <a:lnTo>
                      <a:pt x="39" y="12"/>
                    </a:lnTo>
                    <a:lnTo>
                      <a:pt x="28" y="22"/>
                    </a:lnTo>
                    <a:lnTo>
                      <a:pt x="15" y="43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" name="Group 90"/>
          <p:cNvGrpSpPr>
            <a:grpSpLocks/>
          </p:cNvGrpSpPr>
          <p:nvPr/>
        </p:nvGrpSpPr>
        <p:grpSpPr bwMode="auto">
          <a:xfrm>
            <a:off x="6600825" y="1524000"/>
            <a:ext cx="1470025" cy="1614488"/>
            <a:chOff x="3696" y="960"/>
            <a:chExt cx="823" cy="1017"/>
          </a:xfrm>
        </p:grpSpPr>
        <p:sp>
          <p:nvSpPr>
            <p:cNvPr id="22537" name="Rectangle 91"/>
            <p:cNvSpPr>
              <a:spLocks noChangeAspect="1" noChangeArrowheads="1"/>
            </p:cNvSpPr>
            <p:nvPr/>
          </p:nvSpPr>
          <p:spPr bwMode="auto">
            <a:xfrm>
              <a:off x="4226" y="1878"/>
              <a:ext cx="17" cy="96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Rectangle 92"/>
            <p:cNvSpPr>
              <a:spLocks noChangeAspect="1" noChangeArrowheads="1"/>
            </p:cNvSpPr>
            <p:nvPr/>
          </p:nvSpPr>
          <p:spPr bwMode="auto">
            <a:xfrm>
              <a:off x="4129" y="1878"/>
              <a:ext cx="17" cy="96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Rectangle 93"/>
            <p:cNvSpPr>
              <a:spLocks noChangeAspect="1" noChangeArrowheads="1"/>
            </p:cNvSpPr>
            <p:nvPr/>
          </p:nvSpPr>
          <p:spPr bwMode="auto">
            <a:xfrm>
              <a:off x="4035" y="1878"/>
              <a:ext cx="14" cy="96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2540" name="Group 94"/>
            <p:cNvGrpSpPr>
              <a:grpSpLocks/>
            </p:cNvGrpSpPr>
            <p:nvPr/>
          </p:nvGrpSpPr>
          <p:grpSpPr bwMode="auto">
            <a:xfrm>
              <a:off x="3696" y="960"/>
              <a:ext cx="823" cy="1017"/>
              <a:chOff x="3696" y="960"/>
              <a:chExt cx="823" cy="1017"/>
            </a:xfrm>
          </p:grpSpPr>
          <p:sp>
            <p:nvSpPr>
              <p:cNvPr id="22541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978" y="1856"/>
                <a:ext cx="315" cy="46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2542" name="Text Box 96"/>
              <p:cNvSpPr txBox="1">
                <a:spLocks noChangeAspect="1" noChangeArrowheads="1"/>
              </p:cNvSpPr>
              <p:nvPr/>
            </p:nvSpPr>
            <p:spPr bwMode="auto">
              <a:xfrm>
                <a:off x="4284" y="1746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2543" name="Line 97"/>
              <p:cNvSpPr>
                <a:spLocks noChangeAspect="1" noChangeShapeType="1"/>
              </p:cNvSpPr>
              <p:nvPr/>
            </p:nvSpPr>
            <p:spPr bwMode="auto">
              <a:xfrm>
                <a:off x="4006" y="1772"/>
                <a:ext cx="241" cy="2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4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3756" y="1746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2545" name="Freeform 99"/>
              <p:cNvSpPr>
                <a:spLocks noChangeAspect="1"/>
              </p:cNvSpPr>
              <p:nvPr/>
            </p:nvSpPr>
            <p:spPr bwMode="auto">
              <a:xfrm>
                <a:off x="3978" y="960"/>
                <a:ext cx="307" cy="118"/>
              </a:xfrm>
              <a:custGeom>
                <a:avLst/>
                <a:gdLst>
                  <a:gd name="T0" fmla="*/ 2183 w 152"/>
                  <a:gd name="T1" fmla="*/ 576 h 59"/>
                  <a:gd name="T2" fmla="*/ 2183 w 152"/>
                  <a:gd name="T3" fmla="*/ 0 h 59"/>
                  <a:gd name="T4" fmla="*/ 2044 w 152"/>
                  <a:gd name="T5" fmla="*/ 0 h 59"/>
                  <a:gd name="T6" fmla="*/ 2044 w 152"/>
                  <a:gd name="T7" fmla="*/ 576 h 59"/>
                  <a:gd name="T8" fmla="*/ 1384 w 152"/>
                  <a:gd name="T9" fmla="*/ 576 h 59"/>
                  <a:gd name="T10" fmla="*/ 1384 w 152"/>
                  <a:gd name="T11" fmla="*/ 0 h 59"/>
                  <a:gd name="T12" fmla="*/ 1244 w 152"/>
                  <a:gd name="T13" fmla="*/ 0 h 59"/>
                  <a:gd name="T14" fmla="*/ 1244 w 152"/>
                  <a:gd name="T15" fmla="*/ 576 h 59"/>
                  <a:gd name="T16" fmla="*/ 584 w 152"/>
                  <a:gd name="T17" fmla="*/ 576 h 59"/>
                  <a:gd name="T18" fmla="*/ 584 w 152"/>
                  <a:gd name="T19" fmla="*/ 0 h 59"/>
                  <a:gd name="T20" fmla="*/ 469 w 152"/>
                  <a:gd name="T21" fmla="*/ 0 h 59"/>
                  <a:gd name="T22" fmla="*/ 469 w 152"/>
                  <a:gd name="T23" fmla="*/ 576 h 59"/>
                  <a:gd name="T24" fmla="*/ 0 w 152"/>
                  <a:gd name="T25" fmla="*/ 576 h 59"/>
                  <a:gd name="T26" fmla="*/ 0 w 152"/>
                  <a:gd name="T27" fmla="*/ 944 h 59"/>
                  <a:gd name="T28" fmla="*/ 2529 w 152"/>
                  <a:gd name="T29" fmla="*/ 944 h 59"/>
                  <a:gd name="T30" fmla="*/ 2529 w 152"/>
                  <a:gd name="T31" fmla="*/ 576 h 59"/>
                  <a:gd name="T32" fmla="*/ 2183 w 152"/>
                  <a:gd name="T33" fmla="*/ 576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2"/>
                  <a:gd name="T52" fmla="*/ 0 h 59"/>
                  <a:gd name="T53" fmla="*/ 152 w 152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2" h="59">
                    <a:moveTo>
                      <a:pt x="131" y="36"/>
                    </a:moveTo>
                    <a:lnTo>
                      <a:pt x="131" y="0"/>
                    </a:lnTo>
                    <a:lnTo>
                      <a:pt x="123" y="0"/>
                    </a:lnTo>
                    <a:lnTo>
                      <a:pt x="123" y="36"/>
                    </a:lnTo>
                    <a:lnTo>
                      <a:pt x="83" y="36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75" y="36"/>
                    </a:lnTo>
                    <a:lnTo>
                      <a:pt x="35" y="36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36"/>
                    </a:lnTo>
                    <a:lnTo>
                      <a:pt x="0" y="36"/>
                    </a:lnTo>
                    <a:lnTo>
                      <a:pt x="0" y="59"/>
                    </a:lnTo>
                    <a:lnTo>
                      <a:pt x="152" y="59"/>
                    </a:lnTo>
                    <a:lnTo>
                      <a:pt x="152" y="36"/>
                    </a:lnTo>
                    <a:lnTo>
                      <a:pt x="131" y="36"/>
                    </a:lnTo>
                    <a:close/>
                  </a:path>
                </a:pathLst>
              </a:custGeom>
              <a:solidFill>
                <a:srgbClr val="437631"/>
              </a:solidFill>
              <a:ln w="19050">
                <a:solidFill>
                  <a:srgbClr val="43763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6" name="Text Box 100"/>
              <p:cNvSpPr txBox="1">
                <a:spLocks noChangeAspect="1" noChangeArrowheads="1"/>
              </p:cNvSpPr>
              <p:nvPr/>
            </p:nvSpPr>
            <p:spPr bwMode="auto">
              <a:xfrm>
                <a:off x="4284" y="978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2547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3989" y="1162"/>
                <a:ext cx="241" cy="1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548" name="Text Box 102"/>
              <p:cNvSpPr txBox="1">
                <a:spLocks noChangeAspect="1" noChangeArrowheads="1"/>
              </p:cNvSpPr>
              <p:nvPr/>
            </p:nvSpPr>
            <p:spPr bwMode="auto">
              <a:xfrm>
                <a:off x="3696" y="969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</p:grpSp>
      </p:grpSp>
      <p:sp>
        <p:nvSpPr>
          <p:cNvPr id="22536" name="Rectangle 103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2"/>
          <p:cNvGrpSpPr>
            <a:grpSpLocks/>
          </p:cNvGrpSpPr>
          <p:nvPr/>
        </p:nvGrpSpPr>
        <p:grpSpPr bwMode="auto">
          <a:xfrm>
            <a:off x="642938" y="1150938"/>
            <a:ext cx="8247062" cy="2859087"/>
            <a:chOff x="360" y="725"/>
            <a:chExt cx="4618" cy="1801"/>
          </a:xfrm>
        </p:grpSpPr>
        <p:grpSp>
          <p:nvGrpSpPr>
            <p:cNvPr id="23557" name="Group 3"/>
            <p:cNvGrpSpPr>
              <a:grpSpLocks/>
            </p:cNvGrpSpPr>
            <p:nvPr/>
          </p:nvGrpSpPr>
          <p:grpSpPr bwMode="auto">
            <a:xfrm>
              <a:off x="4261" y="1920"/>
              <a:ext cx="377" cy="606"/>
              <a:chOff x="3648" y="2736"/>
              <a:chExt cx="234" cy="426"/>
            </a:xfrm>
          </p:grpSpPr>
          <p:grpSp>
            <p:nvGrpSpPr>
              <p:cNvPr id="23652" name="Group 4"/>
              <p:cNvGrpSpPr>
                <a:grpSpLocks/>
              </p:cNvGrpSpPr>
              <p:nvPr/>
            </p:nvGrpSpPr>
            <p:grpSpPr bwMode="auto">
              <a:xfrm>
                <a:off x="3648" y="2736"/>
                <a:ext cx="231" cy="426"/>
                <a:chOff x="4459" y="2091"/>
                <a:chExt cx="231" cy="426"/>
              </a:xfrm>
            </p:grpSpPr>
            <p:sp>
              <p:nvSpPr>
                <p:cNvPr id="23656" name="Freeform 5"/>
                <p:cNvSpPr>
                  <a:spLocks noChangeAspect="1"/>
                </p:cNvSpPr>
                <p:nvPr/>
              </p:nvSpPr>
              <p:spPr bwMode="auto">
                <a:xfrm>
                  <a:off x="4459" y="2091"/>
                  <a:ext cx="231" cy="426"/>
                </a:xfrm>
                <a:custGeom>
                  <a:avLst/>
                  <a:gdLst>
                    <a:gd name="T0" fmla="*/ 717 w 154"/>
                    <a:gd name="T1" fmla="*/ 955 h 284"/>
                    <a:gd name="T2" fmla="*/ 756 w 154"/>
                    <a:gd name="T3" fmla="*/ 1032 h 284"/>
                    <a:gd name="T4" fmla="*/ 779 w 154"/>
                    <a:gd name="T5" fmla="*/ 1122 h 284"/>
                    <a:gd name="T6" fmla="*/ 779 w 154"/>
                    <a:gd name="T7" fmla="*/ 1228 h 284"/>
                    <a:gd name="T8" fmla="*/ 748 w 154"/>
                    <a:gd name="T9" fmla="*/ 1324 h 284"/>
                    <a:gd name="T10" fmla="*/ 678 w 154"/>
                    <a:gd name="T11" fmla="*/ 1404 h 284"/>
                    <a:gd name="T12" fmla="*/ 549 w 154"/>
                    <a:gd name="T13" fmla="*/ 1437 h 284"/>
                    <a:gd name="T14" fmla="*/ 549 w 154"/>
                    <a:gd name="T15" fmla="*/ 1437 h 284"/>
                    <a:gd name="T16" fmla="*/ 392 w 154"/>
                    <a:gd name="T17" fmla="*/ 1417 h 284"/>
                    <a:gd name="T18" fmla="*/ 262 w 154"/>
                    <a:gd name="T19" fmla="*/ 1356 h 284"/>
                    <a:gd name="T20" fmla="*/ 162 w 154"/>
                    <a:gd name="T21" fmla="*/ 1258 h 284"/>
                    <a:gd name="T22" fmla="*/ 87 w 154"/>
                    <a:gd name="T23" fmla="*/ 1155 h 284"/>
                    <a:gd name="T24" fmla="*/ 40 w 154"/>
                    <a:gd name="T25" fmla="*/ 1054 h 284"/>
                    <a:gd name="T26" fmla="*/ 9 w 154"/>
                    <a:gd name="T27" fmla="*/ 985 h 284"/>
                    <a:gd name="T28" fmla="*/ 0 w 154"/>
                    <a:gd name="T29" fmla="*/ 960 h 284"/>
                    <a:gd name="T30" fmla="*/ 0 w 154"/>
                    <a:gd name="T31" fmla="*/ 960 h 284"/>
                    <a:gd name="T32" fmla="*/ 0 w 154"/>
                    <a:gd name="T33" fmla="*/ 477 h 284"/>
                    <a:gd name="T34" fmla="*/ 0 w 154"/>
                    <a:gd name="T35" fmla="*/ 477 h 284"/>
                    <a:gd name="T36" fmla="*/ 9 w 154"/>
                    <a:gd name="T37" fmla="*/ 450 h 284"/>
                    <a:gd name="T38" fmla="*/ 40 w 154"/>
                    <a:gd name="T39" fmla="*/ 378 h 284"/>
                    <a:gd name="T40" fmla="*/ 87 w 154"/>
                    <a:gd name="T41" fmla="*/ 283 h 284"/>
                    <a:gd name="T42" fmla="*/ 162 w 154"/>
                    <a:gd name="T43" fmla="*/ 177 h 284"/>
                    <a:gd name="T44" fmla="*/ 262 w 154"/>
                    <a:gd name="T45" fmla="*/ 87 h 284"/>
                    <a:gd name="T46" fmla="*/ 392 w 154"/>
                    <a:gd name="T47" fmla="*/ 19 h 284"/>
                    <a:gd name="T48" fmla="*/ 549 w 154"/>
                    <a:gd name="T49" fmla="*/ 0 h 284"/>
                    <a:gd name="T50" fmla="*/ 549 w 154"/>
                    <a:gd name="T51" fmla="*/ 0 h 284"/>
                    <a:gd name="T52" fmla="*/ 678 w 154"/>
                    <a:gd name="T53" fmla="*/ 33 h 284"/>
                    <a:gd name="T54" fmla="*/ 748 w 154"/>
                    <a:gd name="T55" fmla="*/ 112 h 284"/>
                    <a:gd name="T56" fmla="*/ 779 w 154"/>
                    <a:gd name="T57" fmla="*/ 204 h 284"/>
                    <a:gd name="T58" fmla="*/ 779 w 154"/>
                    <a:gd name="T59" fmla="*/ 306 h 284"/>
                    <a:gd name="T60" fmla="*/ 756 w 154"/>
                    <a:gd name="T61" fmla="*/ 407 h 284"/>
                    <a:gd name="T62" fmla="*/ 717 w 154"/>
                    <a:gd name="T63" fmla="*/ 477 h 284"/>
                    <a:gd name="T64" fmla="*/ 717 w 154"/>
                    <a:gd name="T65" fmla="*/ 477 h 284"/>
                    <a:gd name="T66" fmla="*/ 717 w 154"/>
                    <a:gd name="T67" fmla="*/ 601 h 284"/>
                    <a:gd name="T68" fmla="*/ 717 w 154"/>
                    <a:gd name="T69" fmla="*/ 833 h 284"/>
                    <a:gd name="T70" fmla="*/ 717 w 154"/>
                    <a:gd name="T71" fmla="*/ 955 h 284"/>
                    <a:gd name="T72" fmla="*/ 717 w 154"/>
                    <a:gd name="T73" fmla="*/ 955 h 2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54"/>
                    <a:gd name="T112" fmla="*/ 0 h 284"/>
                    <a:gd name="T113" fmla="*/ 154 w 154"/>
                    <a:gd name="T114" fmla="*/ 284 h 284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54" h="284">
                      <a:moveTo>
                        <a:pt x="142" y="189"/>
                      </a:moveTo>
                      <a:lnTo>
                        <a:pt x="149" y="204"/>
                      </a:lnTo>
                      <a:lnTo>
                        <a:pt x="154" y="222"/>
                      </a:lnTo>
                      <a:lnTo>
                        <a:pt x="154" y="243"/>
                      </a:lnTo>
                      <a:lnTo>
                        <a:pt x="148" y="262"/>
                      </a:lnTo>
                      <a:lnTo>
                        <a:pt x="134" y="277"/>
                      </a:lnTo>
                      <a:lnTo>
                        <a:pt x="109" y="284"/>
                      </a:lnTo>
                      <a:lnTo>
                        <a:pt x="77" y="280"/>
                      </a:lnTo>
                      <a:lnTo>
                        <a:pt x="52" y="268"/>
                      </a:lnTo>
                      <a:lnTo>
                        <a:pt x="32" y="249"/>
                      </a:lnTo>
                      <a:lnTo>
                        <a:pt x="17" y="228"/>
                      </a:lnTo>
                      <a:lnTo>
                        <a:pt x="8" y="209"/>
                      </a:lnTo>
                      <a:lnTo>
                        <a:pt x="2" y="195"/>
                      </a:lnTo>
                      <a:lnTo>
                        <a:pt x="0" y="190"/>
                      </a:lnTo>
                      <a:lnTo>
                        <a:pt x="0" y="94"/>
                      </a:lnTo>
                      <a:lnTo>
                        <a:pt x="2" y="89"/>
                      </a:lnTo>
                      <a:lnTo>
                        <a:pt x="8" y="75"/>
                      </a:lnTo>
                      <a:lnTo>
                        <a:pt x="17" y="56"/>
                      </a:lnTo>
                      <a:lnTo>
                        <a:pt x="32" y="35"/>
                      </a:lnTo>
                      <a:lnTo>
                        <a:pt x="52" y="17"/>
                      </a:lnTo>
                      <a:lnTo>
                        <a:pt x="77" y="4"/>
                      </a:lnTo>
                      <a:lnTo>
                        <a:pt x="109" y="0"/>
                      </a:lnTo>
                      <a:lnTo>
                        <a:pt x="134" y="7"/>
                      </a:lnTo>
                      <a:lnTo>
                        <a:pt x="148" y="22"/>
                      </a:lnTo>
                      <a:lnTo>
                        <a:pt x="154" y="41"/>
                      </a:lnTo>
                      <a:lnTo>
                        <a:pt x="154" y="61"/>
                      </a:lnTo>
                      <a:lnTo>
                        <a:pt x="149" y="81"/>
                      </a:lnTo>
                      <a:lnTo>
                        <a:pt x="142" y="94"/>
                      </a:lnTo>
                      <a:lnTo>
                        <a:pt x="142" y="119"/>
                      </a:lnTo>
                      <a:lnTo>
                        <a:pt x="142" y="165"/>
                      </a:lnTo>
                      <a:lnTo>
                        <a:pt x="142" y="189"/>
                      </a:lnTo>
                      <a:close/>
                    </a:path>
                  </a:pathLst>
                </a:custGeom>
                <a:solidFill>
                  <a:srgbClr val="C3AAD2"/>
                </a:solidFill>
                <a:ln w="19050">
                  <a:solidFill>
                    <a:srgbClr val="9E7AB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57" name="Freeform 6"/>
                <p:cNvSpPr>
                  <a:spLocks noChangeAspect="1"/>
                </p:cNvSpPr>
                <p:nvPr/>
              </p:nvSpPr>
              <p:spPr bwMode="auto">
                <a:xfrm>
                  <a:off x="4515" y="2114"/>
                  <a:ext cx="123" cy="66"/>
                </a:xfrm>
                <a:custGeom>
                  <a:avLst/>
                  <a:gdLst>
                    <a:gd name="T0" fmla="*/ 0 w 82"/>
                    <a:gd name="T1" fmla="*/ 222 h 44"/>
                    <a:gd name="T2" fmla="*/ 90 w 82"/>
                    <a:gd name="T3" fmla="*/ 132 h 44"/>
                    <a:gd name="T4" fmla="*/ 216 w 82"/>
                    <a:gd name="T5" fmla="*/ 65 h 44"/>
                    <a:gd name="T6" fmla="*/ 354 w 82"/>
                    <a:gd name="T7" fmla="*/ 48 h 44"/>
                    <a:gd name="T8" fmla="*/ 354 w 82"/>
                    <a:gd name="T9" fmla="*/ 48 h 44"/>
                    <a:gd name="T10" fmla="*/ 393 w 82"/>
                    <a:gd name="T11" fmla="*/ 33 h 44"/>
                    <a:gd name="T12" fmla="*/ 414 w 82"/>
                    <a:gd name="T13" fmla="*/ 14 h 44"/>
                    <a:gd name="T14" fmla="*/ 360 w 82"/>
                    <a:gd name="T15" fmla="*/ 0 h 44"/>
                    <a:gd name="T16" fmla="*/ 360 w 82"/>
                    <a:gd name="T17" fmla="*/ 0 h 44"/>
                    <a:gd name="T18" fmla="*/ 156 w 82"/>
                    <a:gd name="T19" fmla="*/ 48 h 44"/>
                    <a:gd name="T20" fmla="*/ 33 w 82"/>
                    <a:gd name="T21" fmla="*/ 162 h 44"/>
                    <a:gd name="T22" fmla="*/ 0 w 82"/>
                    <a:gd name="T23" fmla="*/ 222 h 44"/>
                    <a:gd name="T24" fmla="*/ 0 w 82"/>
                    <a:gd name="T25" fmla="*/ 222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82"/>
                    <a:gd name="T40" fmla="*/ 0 h 44"/>
                    <a:gd name="T41" fmla="*/ 82 w 82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82" h="44">
                      <a:moveTo>
                        <a:pt x="0" y="44"/>
                      </a:moveTo>
                      <a:lnTo>
                        <a:pt x="18" y="26"/>
                      </a:lnTo>
                      <a:lnTo>
                        <a:pt x="43" y="13"/>
                      </a:lnTo>
                      <a:lnTo>
                        <a:pt x="70" y="9"/>
                      </a:lnTo>
                      <a:lnTo>
                        <a:pt x="78" y="7"/>
                      </a:lnTo>
                      <a:lnTo>
                        <a:pt x="82" y="3"/>
                      </a:lnTo>
                      <a:lnTo>
                        <a:pt x="71" y="0"/>
                      </a:lnTo>
                      <a:lnTo>
                        <a:pt x="31" y="9"/>
                      </a:lnTo>
                      <a:lnTo>
                        <a:pt x="7" y="3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653" name="Rectangle 7"/>
              <p:cNvSpPr>
                <a:spLocks noChangeArrowheads="1"/>
              </p:cNvSpPr>
              <p:nvPr/>
            </p:nvSpPr>
            <p:spPr bwMode="auto">
              <a:xfrm>
                <a:off x="3727" y="2857"/>
                <a:ext cx="155" cy="34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4" name="Rectangle 8"/>
              <p:cNvSpPr>
                <a:spLocks noChangeAspect="1" noChangeArrowheads="1"/>
              </p:cNvSpPr>
              <p:nvPr/>
            </p:nvSpPr>
            <p:spPr bwMode="auto">
              <a:xfrm>
                <a:off x="3780" y="2880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55" name="Rectangle 9"/>
              <p:cNvSpPr>
                <a:spLocks noChangeAspect="1" noChangeArrowheads="1"/>
              </p:cNvSpPr>
              <p:nvPr/>
            </p:nvSpPr>
            <p:spPr bwMode="auto">
              <a:xfrm>
                <a:off x="3840" y="2880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58" name="Group 10"/>
            <p:cNvGrpSpPr>
              <a:grpSpLocks/>
            </p:cNvGrpSpPr>
            <p:nvPr/>
          </p:nvGrpSpPr>
          <p:grpSpPr bwMode="auto">
            <a:xfrm>
              <a:off x="3904" y="793"/>
              <a:ext cx="370" cy="639"/>
              <a:chOff x="3897" y="793"/>
              <a:chExt cx="370" cy="639"/>
            </a:xfrm>
          </p:grpSpPr>
          <p:grpSp>
            <p:nvGrpSpPr>
              <p:cNvPr id="23644" name="Group 11"/>
              <p:cNvGrpSpPr>
                <a:grpSpLocks/>
              </p:cNvGrpSpPr>
              <p:nvPr/>
            </p:nvGrpSpPr>
            <p:grpSpPr bwMode="auto">
              <a:xfrm>
                <a:off x="3899" y="793"/>
                <a:ext cx="368" cy="639"/>
                <a:chOff x="3936" y="801"/>
                <a:chExt cx="368" cy="639"/>
              </a:xfrm>
            </p:grpSpPr>
            <p:grpSp>
              <p:nvGrpSpPr>
                <p:cNvPr id="23646" name="Group 12"/>
                <p:cNvGrpSpPr>
                  <a:grpSpLocks/>
                </p:cNvGrpSpPr>
                <p:nvPr/>
              </p:nvGrpSpPr>
              <p:grpSpPr bwMode="auto">
                <a:xfrm>
                  <a:off x="3936" y="801"/>
                  <a:ext cx="341" cy="639"/>
                  <a:chOff x="4063" y="1341"/>
                  <a:chExt cx="231" cy="427"/>
                </a:xfrm>
              </p:grpSpPr>
              <p:sp>
                <p:nvSpPr>
                  <p:cNvPr id="23650" name="Freeform 13"/>
                  <p:cNvSpPr>
                    <a:spLocks noChangeAspect="1"/>
                  </p:cNvSpPr>
                  <p:nvPr/>
                </p:nvSpPr>
                <p:spPr bwMode="auto">
                  <a:xfrm>
                    <a:off x="4063" y="1341"/>
                    <a:ext cx="231" cy="427"/>
                  </a:xfrm>
                  <a:custGeom>
                    <a:avLst/>
                    <a:gdLst>
                      <a:gd name="T0" fmla="*/ 60 w 154"/>
                      <a:gd name="T1" fmla="*/ 973 h 284"/>
                      <a:gd name="T2" fmla="*/ 22 w 154"/>
                      <a:gd name="T3" fmla="*/ 1045 h 284"/>
                      <a:gd name="T4" fmla="*/ 0 w 154"/>
                      <a:gd name="T5" fmla="*/ 1140 h 284"/>
                      <a:gd name="T6" fmla="*/ 0 w 154"/>
                      <a:gd name="T7" fmla="*/ 1248 h 284"/>
                      <a:gd name="T8" fmla="*/ 31 w 154"/>
                      <a:gd name="T9" fmla="*/ 1343 h 284"/>
                      <a:gd name="T10" fmla="*/ 101 w 154"/>
                      <a:gd name="T11" fmla="*/ 1419 h 284"/>
                      <a:gd name="T12" fmla="*/ 227 w 154"/>
                      <a:gd name="T13" fmla="*/ 1451 h 284"/>
                      <a:gd name="T14" fmla="*/ 227 w 154"/>
                      <a:gd name="T15" fmla="*/ 1451 h 284"/>
                      <a:gd name="T16" fmla="*/ 392 w 154"/>
                      <a:gd name="T17" fmla="*/ 1433 h 284"/>
                      <a:gd name="T18" fmla="*/ 517 w 154"/>
                      <a:gd name="T19" fmla="*/ 1370 h 284"/>
                      <a:gd name="T20" fmla="*/ 616 w 154"/>
                      <a:gd name="T21" fmla="*/ 1270 h 284"/>
                      <a:gd name="T22" fmla="*/ 694 w 154"/>
                      <a:gd name="T23" fmla="*/ 1168 h 284"/>
                      <a:gd name="T24" fmla="*/ 738 w 154"/>
                      <a:gd name="T25" fmla="*/ 1074 h 284"/>
                      <a:gd name="T26" fmla="*/ 770 w 154"/>
                      <a:gd name="T27" fmla="*/ 1004 h 284"/>
                      <a:gd name="T28" fmla="*/ 779 w 154"/>
                      <a:gd name="T29" fmla="*/ 973 h 284"/>
                      <a:gd name="T30" fmla="*/ 779 w 154"/>
                      <a:gd name="T31" fmla="*/ 973 h 284"/>
                      <a:gd name="T32" fmla="*/ 779 w 154"/>
                      <a:gd name="T33" fmla="*/ 486 h 284"/>
                      <a:gd name="T34" fmla="*/ 779 w 154"/>
                      <a:gd name="T35" fmla="*/ 486 h 284"/>
                      <a:gd name="T36" fmla="*/ 770 w 154"/>
                      <a:gd name="T37" fmla="*/ 454 h 284"/>
                      <a:gd name="T38" fmla="*/ 738 w 154"/>
                      <a:gd name="T39" fmla="*/ 385 h 284"/>
                      <a:gd name="T40" fmla="*/ 694 w 154"/>
                      <a:gd name="T41" fmla="*/ 284 h 284"/>
                      <a:gd name="T42" fmla="*/ 616 w 154"/>
                      <a:gd name="T43" fmla="*/ 180 h 284"/>
                      <a:gd name="T44" fmla="*/ 517 w 154"/>
                      <a:gd name="T45" fmla="*/ 89 h 284"/>
                      <a:gd name="T46" fmla="*/ 392 w 154"/>
                      <a:gd name="T47" fmla="*/ 21 h 284"/>
                      <a:gd name="T48" fmla="*/ 227 w 154"/>
                      <a:gd name="T49" fmla="*/ 0 h 284"/>
                      <a:gd name="T50" fmla="*/ 227 w 154"/>
                      <a:gd name="T51" fmla="*/ 0 h 284"/>
                      <a:gd name="T52" fmla="*/ 101 w 154"/>
                      <a:gd name="T53" fmla="*/ 39 h 284"/>
                      <a:gd name="T54" fmla="*/ 31 w 154"/>
                      <a:gd name="T55" fmla="*/ 113 h 284"/>
                      <a:gd name="T56" fmla="*/ 0 w 154"/>
                      <a:gd name="T57" fmla="*/ 210 h 284"/>
                      <a:gd name="T58" fmla="*/ 0 w 154"/>
                      <a:gd name="T59" fmla="*/ 316 h 284"/>
                      <a:gd name="T60" fmla="*/ 22 w 154"/>
                      <a:gd name="T61" fmla="*/ 413 h 284"/>
                      <a:gd name="T62" fmla="*/ 60 w 154"/>
                      <a:gd name="T63" fmla="*/ 486 h 284"/>
                      <a:gd name="T64" fmla="*/ 60 w 154"/>
                      <a:gd name="T65" fmla="*/ 486 h 284"/>
                      <a:gd name="T66" fmla="*/ 60 w 154"/>
                      <a:gd name="T67" fmla="*/ 612 h 284"/>
                      <a:gd name="T68" fmla="*/ 60 w 154"/>
                      <a:gd name="T69" fmla="*/ 843 h 284"/>
                      <a:gd name="T70" fmla="*/ 60 w 154"/>
                      <a:gd name="T71" fmla="*/ 973 h 284"/>
                      <a:gd name="T72" fmla="*/ 60 w 154"/>
                      <a:gd name="T73" fmla="*/ 973 h 28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54"/>
                      <a:gd name="T112" fmla="*/ 0 h 284"/>
                      <a:gd name="T113" fmla="*/ 154 w 154"/>
                      <a:gd name="T114" fmla="*/ 284 h 28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54" h="284">
                        <a:moveTo>
                          <a:pt x="12" y="190"/>
                        </a:moveTo>
                        <a:lnTo>
                          <a:pt x="5" y="204"/>
                        </a:lnTo>
                        <a:lnTo>
                          <a:pt x="0" y="223"/>
                        </a:lnTo>
                        <a:lnTo>
                          <a:pt x="0" y="244"/>
                        </a:lnTo>
                        <a:lnTo>
                          <a:pt x="6" y="263"/>
                        </a:lnTo>
                        <a:lnTo>
                          <a:pt x="20" y="278"/>
                        </a:lnTo>
                        <a:lnTo>
                          <a:pt x="45" y="284"/>
                        </a:lnTo>
                        <a:lnTo>
                          <a:pt x="77" y="281"/>
                        </a:lnTo>
                        <a:lnTo>
                          <a:pt x="102" y="268"/>
                        </a:lnTo>
                        <a:lnTo>
                          <a:pt x="122" y="249"/>
                        </a:lnTo>
                        <a:lnTo>
                          <a:pt x="137" y="229"/>
                        </a:lnTo>
                        <a:lnTo>
                          <a:pt x="146" y="210"/>
                        </a:lnTo>
                        <a:lnTo>
                          <a:pt x="152" y="196"/>
                        </a:lnTo>
                        <a:lnTo>
                          <a:pt x="154" y="190"/>
                        </a:lnTo>
                        <a:lnTo>
                          <a:pt x="154" y="95"/>
                        </a:lnTo>
                        <a:lnTo>
                          <a:pt x="152" y="89"/>
                        </a:lnTo>
                        <a:lnTo>
                          <a:pt x="146" y="75"/>
                        </a:lnTo>
                        <a:lnTo>
                          <a:pt x="137" y="56"/>
                        </a:lnTo>
                        <a:lnTo>
                          <a:pt x="122" y="35"/>
                        </a:lnTo>
                        <a:lnTo>
                          <a:pt x="102" y="17"/>
                        </a:lnTo>
                        <a:lnTo>
                          <a:pt x="77" y="4"/>
                        </a:lnTo>
                        <a:lnTo>
                          <a:pt x="45" y="0"/>
                        </a:lnTo>
                        <a:lnTo>
                          <a:pt x="20" y="7"/>
                        </a:lnTo>
                        <a:lnTo>
                          <a:pt x="6" y="22"/>
                        </a:lnTo>
                        <a:lnTo>
                          <a:pt x="0" y="41"/>
                        </a:lnTo>
                        <a:lnTo>
                          <a:pt x="0" y="62"/>
                        </a:lnTo>
                        <a:lnTo>
                          <a:pt x="5" y="81"/>
                        </a:lnTo>
                        <a:lnTo>
                          <a:pt x="12" y="95"/>
                        </a:lnTo>
                        <a:lnTo>
                          <a:pt x="12" y="120"/>
                        </a:lnTo>
                        <a:lnTo>
                          <a:pt x="12" y="165"/>
                        </a:lnTo>
                        <a:lnTo>
                          <a:pt x="12" y="190"/>
                        </a:lnTo>
                        <a:close/>
                      </a:path>
                    </a:pathLst>
                  </a:custGeom>
                  <a:solidFill>
                    <a:srgbClr val="C3AAD2"/>
                  </a:solidFill>
                  <a:ln w="19050">
                    <a:solidFill>
                      <a:srgbClr val="9E7AB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3651" name="Freeform 14"/>
                  <p:cNvSpPr>
                    <a:spLocks noChangeAspect="1"/>
                  </p:cNvSpPr>
                  <p:nvPr/>
                </p:nvSpPr>
                <p:spPr bwMode="auto">
                  <a:xfrm>
                    <a:off x="4086" y="1358"/>
                    <a:ext cx="72" cy="100"/>
                  </a:xfrm>
                  <a:custGeom>
                    <a:avLst/>
                    <a:gdLst>
                      <a:gd name="T0" fmla="*/ 243 w 48"/>
                      <a:gd name="T1" fmla="*/ 0 h 67"/>
                      <a:gd name="T2" fmla="*/ 102 w 48"/>
                      <a:gd name="T3" fmla="*/ 28 h 67"/>
                      <a:gd name="T4" fmla="*/ 27 w 48"/>
                      <a:gd name="T5" fmla="*/ 109 h 67"/>
                      <a:gd name="T6" fmla="*/ 0 w 48"/>
                      <a:gd name="T7" fmla="*/ 213 h 67"/>
                      <a:gd name="T8" fmla="*/ 21 w 48"/>
                      <a:gd name="T9" fmla="*/ 318 h 67"/>
                      <a:gd name="T10" fmla="*/ 21 w 48"/>
                      <a:gd name="T11" fmla="*/ 318 h 67"/>
                      <a:gd name="T12" fmla="*/ 27 w 48"/>
                      <a:gd name="T13" fmla="*/ 322 h 67"/>
                      <a:gd name="T14" fmla="*/ 32 w 48"/>
                      <a:gd name="T15" fmla="*/ 330 h 67"/>
                      <a:gd name="T16" fmla="*/ 40 w 48"/>
                      <a:gd name="T17" fmla="*/ 331 h 67"/>
                      <a:gd name="T18" fmla="*/ 40 w 48"/>
                      <a:gd name="T19" fmla="*/ 331 h 67"/>
                      <a:gd name="T20" fmla="*/ 50 w 48"/>
                      <a:gd name="T21" fmla="*/ 330 h 67"/>
                      <a:gd name="T22" fmla="*/ 59 w 48"/>
                      <a:gd name="T23" fmla="*/ 322 h 67"/>
                      <a:gd name="T24" fmla="*/ 59 w 48"/>
                      <a:gd name="T25" fmla="*/ 312 h 67"/>
                      <a:gd name="T26" fmla="*/ 59 w 48"/>
                      <a:gd name="T27" fmla="*/ 312 h 67"/>
                      <a:gd name="T28" fmla="*/ 50 w 48"/>
                      <a:gd name="T29" fmla="*/ 190 h 67"/>
                      <a:gd name="T30" fmla="*/ 102 w 48"/>
                      <a:gd name="T31" fmla="*/ 69 h 67"/>
                      <a:gd name="T32" fmla="*/ 243 w 48"/>
                      <a:gd name="T33" fmla="*/ 0 h 67"/>
                      <a:gd name="T34" fmla="*/ 243 w 48"/>
                      <a:gd name="T35" fmla="*/ 0 h 67"/>
                      <a:gd name="T36" fmla="*/ 243 w 48"/>
                      <a:gd name="T37" fmla="*/ 0 h 67"/>
                      <a:gd name="T38" fmla="*/ 243 w 48"/>
                      <a:gd name="T39" fmla="*/ 0 h 67"/>
                      <a:gd name="T40" fmla="*/ 243 w 48"/>
                      <a:gd name="T41" fmla="*/ 0 h 67"/>
                      <a:gd name="T42" fmla="*/ 243 w 48"/>
                      <a:gd name="T43" fmla="*/ 0 h 67"/>
                      <a:gd name="T44" fmla="*/ 243 w 48"/>
                      <a:gd name="T45" fmla="*/ 0 h 67"/>
                      <a:gd name="T46" fmla="*/ 243 w 48"/>
                      <a:gd name="T47" fmla="*/ 0 h 67"/>
                      <a:gd name="T48" fmla="*/ 243 w 48"/>
                      <a:gd name="T49" fmla="*/ 0 h 67"/>
                      <a:gd name="T50" fmla="*/ 243 w 48"/>
                      <a:gd name="T51" fmla="*/ 0 h 67"/>
                      <a:gd name="T52" fmla="*/ 243 w 48"/>
                      <a:gd name="T53" fmla="*/ 0 h 67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48"/>
                      <a:gd name="T82" fmla="*/ 0 h 67"/>
                      <a:gd name="T83" fmla="*/ 48 w 48"/>
                      <a:gd name="T84" fmla="*/ 67 h 67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48" h="67">
                        <a:moveTo>
                          <a:pt x="48" y="0"/>
                        </a:moveTo>
                        <a:lnTo>
                          <a:pt x="20" y="6"/>
                        </a:lnTo>
                        <a:lnTo>
                          <a:pt x="5" y="22"/>
                        </a:lnTo>
                        <a:lnTo>
                          <a:pt x="0" y="43"/>
                        </a:lnTo>
                        <a:lnTo>
                          <a:pt x="4" y="64"/>
                        </a:lnTo>
                        <a:lnTo>
                          <a:pt x="5" y="65"/>
                        </a:lnTo>
                        <a:lnTo>
                          <a:pt x="6" y="66"/>
                        </a:lnTo>
                        <a:lnTo>
                          <a:pt x="8" y="67"/>
                        </a:lnTo>
                        <a:lnTo>
                          <a:pt x="10" y="66"/>
                        </a:lnTo>
                        <a:lnTo>
                          <a:pt x="11" y="65"/>
                        </a:lnTo>
                        <a:lnTo>
                          <a:pt x="11" y="63"/>
                        </a:lnTo>
                        <a:lnTo>
                          <a:pt x="10" y="38"/>
                        </a:lnTo>
                        <a:lnTo>
                          <a:pt x="20" y="14"/>
                        </a:lnTo>
                        <a:lnTo>
                          <a:pt x="4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3647" name="Line 1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040" y="1318"/>
                  <a:ext cx="264" cy="2"/>
                </a:xfrm>
                <a:prstGeom prst="line">
                  <a:avLst/>
                </a:prstGeom>
                <a:noFill/>
                <a:ln w="38100">
                  <a:solidFill>
                    <a:srgbClr val="00FFFF"/>
                  </a:solidFill>
                  <a:round/>
                  <a:headEnd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8" name="Rectangle 16"/>
                <p:cNvSpPr>
                  <a:spLocks noChangeAspect="1" noChangeArrowheads="1"/>
                </p:cNvSpPr>
                <p:nvPr/>
              </p:nvSpPr>
              <p:spPr bwMode="auto">
                <a:xfrm>
                  <a:off x="3946" y="986"/>
                  <a:ext cx="17" cy="214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9" name="Rectangl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986"/>
                  <a:ext cx="18" cy="214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645" name="Rectangle 18"/>
              <p:cNvSpPr>
                <a:spLocks noChangeArrowheads="1"/>
              </p:cNvSpPr>
              <p:nvPr/>
            </p:nvSpPr>
            <p:spPr bwMode="auto">
              <a:xfrm>
                <a:off x="3897" y="1175"/>
                <a:ext cx="255" cy="50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559" name="Group 19"/>
            <p:cNvGrpSpPr>
              <a:grpSpLocks/>
            </p:cNvGrpSpPr>
            <p:nvPr/>
          </p:nvGrpSpPr>
          <p:grpSpPr bwMode="auto">
            <a:xfrm>
              <a:off x="360" y="725"/>
              <a:ext cx="4618" cy="1646"/>
              <a:chOff x="360" y="725"/>
              <a:chExt cx="4618" cy="1646"/>
            </a:xfrm>
          </p:grpSpPr>
          <p:sp>
            <p:nvSpPr>
              <p:cNvPr id="23560" name="Text Box 20"/>
              <p:cNvSpPr txBox="1">
                <a:spLocks noChangeAspect="1" noChangeArrowheads="1"/>
              </p:cNvSpPr>
              <p:nvPr/>
            </p:nvSpPr>
            <p:spPr bwMode="auto">
              <a:xfrm>
                <a:off x="1722" y="725"/>
                <a:ext cx="1102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r>
                  <a:rPr lang="en-US" sz="1800" b="1">
                    <a:latin typeface="Palatino Linotype" charset="0"/>
                  </a:rPr>
                  <a:t>Overall direction</a:t>
                </a:r>
              </a:p>
              <a:p>
                <a:r>
                  <a:rPr lang="en-US" sz="1800" b="1">
                    <a:latin typeface="Palatino Linotype" charset="0"/>
                  </a:rPr>
                  <a:t>of replication</a:t>
                </a:r>
              </a:p>
            </p:txBody>
          </p:sp>
          <p:sp>
            <p:nvSpPr>
              <p:cNvPr id="23561" name="Line 21"/>
              <p:cNvSpPr>
                <a:spLocks noChangeAspect="1" noChangeShapeType="1"/>
              </p:cNvSpPr>
              <p:nvPr/>
            </p:nvSpPr>
            <p:spPr bwMode="auto">
              <a:xfrm flipH="1">
                <a:off x="1898" y="1366"/>
                <a:ext cx="691" cy="2"/>
              </a:xfrm>
              <a:prstGeom prst="line">
                <a:avLst/>
              </a:prstGeom>
              <a:noFill/>
              <a:ln w="57150">
                <a:solidFill>
                  <a:srgbClr val="00FFFF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2" name="Text Box 22"/>
              <p:cNvSpPr txBox="1">
                <a:spLocks noChangeAspect="1" noChangeArrowheads="1"/>
              </p:cNvSpPr>
              <p:nvPr/>
            </p:nvSpPr>
            <p:spPr bwMode="auto">
              <a:xfrm>
                <a:off x="4341" y="1097"/>
                <a:ext cx="23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63" name="Text Box 23"/>
              <p:cNvSpPr txBox="1">
                <a:spLocks noChangeAspect="1" noChangeArrowheads="1"/>
              </p:cNvSpPr>
              <p:nvPr/>
            </p:nvSpPr>
            <p:spPr bwMode="auto">
              <a:xfrm>
                <a:off x="3545" y="1097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64" name="Freeform 24"/>
              <p:cNvSpPr>
                <a:spLocks noChangeAspect="1"/>
              </p:cNvSpPr>
              <p:nvPr/>
            </p:nvSpPr>
            <p:spPr bwMode="auto">
              <a:xfrm>
                <a:off x="4093" y="1097"/>
                <a:ext cx="336" cy="131"/>
              </a:xfrm>
              <a:custGeom>
                <a:avLst/>
                <a:gdLst>
                  <a:gd name="T0" fmla="*/ 3132 w 152"/>
                  <a:gd name="T1" fmla="*/ 877 h 59"/>
                  <a:gd name="T2" fmla="*/ 3132 w 152"/>
                  <a:gd name="T3" fmla="*/ 0 h 59"/>
                  <a:gd name="T4" fmla="*/ 2938 w 152"/>
                  <a:gd name="T5" fmla="*/ 0 h 59"/>
                  <a:gd name="T6" fmla="*/ 2938 w 152"/>
                  <a:gd name="T7" fmla="*/ 877 h 59"/>
                  <a:gd name="T8" fmla="*/ 1978 w 152"/>
                  <a:gd name="T9" fmla="*/ 877 h 59"/>
                  <a:gd name="T10" fmla="*/ 1978 w 152"/>
                  <a:gd name="T11" fmla="*/ 0 h 59"/>
                  <a:gd name="T12" fmla="*/ 1793 w 152"/>
                  <a:gd name="T13" fmla="*/ 0 h 59"/>
                  <a:gd name="T14" fmla="*/ 1793 w 152"/>
                  <a:gd name="T15" fmla="*/ 877 h 59"/>
                  <a:gd name="T16" fmla="*/ 831 w 152"/>
                  <a:gd name="T17" fmla="*/ 877 h 59"/>
                  <a:gd name="T18" fmla="*/ 831 w 152"/>
                  <a:gd name="T19" fmla="*/ 0 h 59"/>
                  <a:gd name="T20" fmla="*/ 670 w 152"/>
                  <a:gd name="T21" fmla="*/ 0 h 59"/>
                  <a:gd name="T22" fmla="*/ 670 w 152"/>
                  <a:gd name="T23" fmla="*/ 877 h 59"/>
                  <a:gd name="T24" fmla="*/ 0 w 152"/>
                  <a:gd name="T25" fmla="*/ 877 h 59"/>
                  <a:gd name="T26" fmla="*/ 0 w 152"/>
                  <a:gd name="T27" fmla="*/ 1434 h 59"/>
                  <a:gd name="T28" fmla="*/ 3630 w 152"/>
                  <a:gd name="T29" fmla="*/ 1434 h 59"/>
                  <a:gd name="T30" fmla="*/ 3630 w 152"/>
                  <a:gd name="T31" fmla="*/ 877 h 59"/>
                  <a:gd name="T32" fmla="*/ 3132 w 152"/>
                  <a:gd name="T33" fmla="*/ 877 h 5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2"/>
                  <a:gd name="T52" fmla="*/ 0 h 59"/>
                  <a:gd name="T53" fmla="*/ 152 w 152"/>
                  <a:gd name="T54" fmla="*/ 59 h 5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2" h="59">
                    <a:moveTo>
                      <a:pt x="131" y="36"/>
                    </a:moveTo>
                    <a:lnTo>
                      <a:pt x="131" y="0"/>
                    </a:lnTo>
                    <a:lnTo>
                      <a:pt x="123" y="0"/>
                    </a:lnTo>
                    <a:lnTo>
                      <a:pt x="123" y="36"/>
                    </a:lnTo>
                    <a:lnTo>
                      <a:pt x="83" y="36"/>
                    </a:lnTo>
                    <a:lnTo>
                      <a:pt x="83" y="0"/>
                    </a:lnTo>
                    <a:lnTo>
                      <a:pt x="75" y="0"/>
                    </a:lnTo>
                    <a:lnTo>
                      <a:pt x="75" y="36"/>
                    </a:lnTo>
                    <a:lnTo>
                      <a:pt x="35" y="36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8" y="36"/>
                    </a:lnTo>
                    <a:lnTo>
                      <a:pt x="0" y="36"/>
                    </a:lnTo>
                    <a:lnTo>
                      <a:pt x="0" y="59"/>
                    </a:lnTo>
                    <a:lnTo>
                      <a:pt x="152" y="59"/>
                    </a:lnTo>
                    <a:lnTo>
                      <a:pt x="152" y="36"/>
                    </a:lnTo>
                    <a:lnTo>
                      <a:pt x="131" y="36"/>
                    </a:lnTo>
                    <a:close/>
                  </a:path>
                </a:pathLst>
              </a:custGeom>
              <a:solidFill>
                <a:srgbClr val="437631"/>
              </a:solidFill>
              <a:ln w="19050">
                <a:solidFill>
                  <a:srgbClr val="43763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5" name="Freeform 25"/>
              <p:cNvSpPr>
                <a:spLocks noChangeAspect="1"/>
              </p:cNvSpPr>
              <p:nvPr/>
            </p:nvSpPr>
            <p:spPr bwMode="auto">
              <a:xfrm>
                <a:off x="2921" y="1344"/>
                <a:ext cx="500" cy="644"/>
              </a:xfrm>
              <a:custGeom>
                <a:avLst/>
                <a:gdLst>
                  <a:gd name="T0" fmla="*/ 2706 w 226"/>
                  <a:gd name="T1" fmla="*/ 0 h 288"/>
                  <a:gd name="T2" fmla="*/ 3181 w 226"/>
                  <a:gd name="T3" fmla="*/ 45 h 288"/>
                  <a:gd name="T4" fmla="*/ 3637 w 226"/>
                  <a:gd name="T5" fmla="*/ 226 h 288"/>
                  <a:gd name="T6" fmla="*/ 4073 w 226"/>
                  <a:gd name="T7" fmla="*/ 505 h 288"/>
                  <a:gd name="T8" fmla="*/ 4465 w 226"/>
                  <a:gd name="T9" fmla="*/ 850 h 288"/>
                  <a:gd name="T10" fmla="*/ 4763 w 226"/>
                  <a:gd name="T11" fmla="*/ 1275 h 288"/>
                  <a:gd name="T12" fmla="*/ 5038 w 226"/>
                  <a:gd name="T13" fmla="*/ 1780 h 288"/>
                  <a:gd name="T14" fmla="*/ 5252 w 226"/>
                  <a:gd name="T15" fmla="*/ 2350 h 288"/>
                  <a:gd name="T16" fmla="*/ 5369 w 226"/>
                  <a:gd name="T17" fmla="*/ 2949 h 288"/>
                  <a:gd name="T18" fmla="*/ 5414 w 226"/>
                  <a:gd name="T19" fmla="*/ 3600 h 288"/>
                  <a:gd name="T20" fmla="*/ 5414 w 226"/>
                  <a:gd name="T21" fmla="*/ 3600 h 288"/>
                  <a:gd name="T22" fmla="*/ 5369 w 226"/>
                  <a:gd name="T23" fmla="*/ 4251 h 288"/>
                  <a:gd name="T24" fmla="*/ 5252 w 226"/>
                  <a:gd name="T25" fmla="*/ 4850 h 288"/>
                  <a:gd name="T26" fmla="*/ 5038 w 226"/>
                  <a:gd name="T27" fmla="*/ 5400 h 288"/>
                  <a:gd name="T28" fmla="*/ 4763 w 226"/>
                  <a:gd name="T29" fmla="*/ 5926 h 288"/>
                  <a:gd name="T30" fmla="*/ 4465 w 226"/>
                  <a:gd name="T31" fmla="*/ 6351 h 288"/>
                  <a:gd name="T32" fmla="*/ 4073 w 226"/>
                  <a:gd name="T33" fmla="*/ 6695 h 288"/>
                  <a:gd name="T34" fmla="*/ 3637 w 226"/>
                  <a:gd name="T35" fmla="*/ 6974 h 288"/>
                  <a:gd name="T36" fmla="*/ 3181 w 226"/>
                  <a:gd name="T37" fmla="*/ 7156 h 288"/>
                  <a:gd name="T38" fmla="*/ 2706 w 226"/>
                  <a:gd name="T39" fmla="*/ 7200 h 288"/>
                  <a:gd name="T40" fmla="*/ 2706 w 226"/>
                  <a:gd name="T41" fmla="*/ 7200 h 288"/>
                  <a:gd name="T42" fmla="*/ 2232 w 226"/>
                  <a:gd name="T43" fmla="*/ 7156 h 288"/>
                  <a:gd name="T44" fmla="*/ 1752 w 226"/>
                  <a:gd name="T45" fmla="*/ 6974 h 288"/>
                  <a:gd name="T46" fmla="*/ 1341 w 226"/>
                  <a:gd name="T47" fmla="*/ 6695 h 288"/>
                  <a:gd name="T48" fmla="*/ 954 w 226"/>
                  <a:gd name="T49" fmla="*/ 6351 h 288"/>
                  <a:gd name="T50" fmla="*/ 650 w 226"/>
                  <a:gd name="T51" fmla="*/ 5926 h 288"/>
                  <a:gd name="T52" fmla="*/ 358 w 226"/>
                  <a:gd name="T53" fmla="*/ 5400 h 288"/>
                  <a:gd name="T54" fmla="*/ 162 w 226"/>
                  <a:gd name="T55" fmla="*/ 4850 h 288"/>
                  <a:gd name="T56" fmla="*/ 44 w 226"/>
                  <a:gd name="T57" fmla="*/ 4251 h 288"/>
                  <a:gd name="T58" fmla="*/ 0 w 226"/>
                  <a:gd name="T59" fmla="*/ 3600 h 288"/>
                  <a:gd name="T60" fmla="*/ 0 w 226"/>
                  <a:gd name="T61" fmla="*/ 3600 h 288"/>
                  <a:gd name="T62" fmla="*/ 44 w 226"/>
                  <a:gd name="T63" fmla="*/ 2949 h 288"/>
                  <a:gd name="T64" fmla="*/ 162 w 226"/>
                  <a:gd name="T65" fmla="*/ 2350 h 288"/>
                  <a:gd name="T66" fmla="*/ 358 w 226"/>
                  <a:gd name="T67" fmla="*/ 1780 h 288"/>
                  <a:gd name="T68" fmla="*/ 650 w 226"/>
                  <a:gd name="T69" fmla="*/ 1275 h 288"/>
                  <a:gd name="T70" fmla="*/ 954 w 226"/>
                  <a:gd name="T71" fmla="*/ 850 h 288"/>
                  <a:gd name="T72" fmla="*/ 1341 w 226"/>
                  <a:gd name="T73" fmla="*/ 505 h 288"/>
                  <a:gd name="T74" fmla="*/ 1752 w 226"/>
                  <a:gd name="T75" fmla="*/ 226 h 288"/>
                  <a:gd name="T76" fmla="*/ 2232 w 226"/>
                  <a:gd name="T77" fmla="*/ 45 h 288"/>
                  <a:gd name="T78" fmla="*/ 2706 w 226"/>
                  <a:gd name="T79" fmla="*/ 0 h 288"/>
                  <a:gd name="T80" fmla="*/ 2706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Freeform 26"/>
              <p:cNvSpPr>
                <a:spLocks noChangeAspect="1"/>
              </p:cNvSpPr>
              <p:nvPr/>
            </p:nvSpPr>
            <p:spPr bwMode="auto">
              <a:xfrm>
                <a:off x="3198" y="1519"/>
                <a:ext cx="99" cy="302"/>
              </a:xfrm>
              <a:custGeom>
                <a:avLst/>
                <a:gdLst>
                  <a:gd name="T0" fmla="*/ 862 w 45"/>
                  <a:gd name="T1" fmla="*/ 2707 h 135"/>
                  <a:gd name="T2" fmla="*/ 629 w 45"/>
                  <a:gd name="T3" fmla="*/ 2407 h 135"/>
                  <a:gd name="T4" fmla="*/ 444 w 45"/>
                  <a:gd name="T5" fmla="*/ 2083 h 135"/>
                  <a:gd name="T6" fmla="*/ 354 w 45"/>
                  <a:gd name="T7" fmla="*/ 1655 h 135"/>
                  <a:gd name="T8" fmla="*/ 354 w 45"/>
                  <a:gd name="T9" fmla="*/ 1655 h 135"/>
                  <a:gd name="T10" fmla="*/ 444 w 45"/>
                  <a:gd name="T11" fmla="*/ 1275 h 135"/>
                  <a:gd name="T12" fmla="*/ 629 w 45"/>
                  <a:gd name="T13" fmla="*/ 951 h 135"/>
                  <a:gd name="T14" fmla="*/ 862 w 45"/>
                  <a:gd name="T15" fmla="*/ 671 h 135"/>
                  <a:gd name="T16" fmla="*/ 862 w 45"/>
                  <a:gd name="T17" fmla="*/ 671 h 135"/>
                  <a:gd name="T18" fmla="*/ 977 w 45"/>
                  <a:gd name="T19" fmla="*/ 481 h 135"/>
                  <a:gd name="T20" fmla="*/ 1012 w 45"/>
                  <a:gd name="T21" fmla="*/ 226 h 135"/>
                  <a:gd name="T22" fmla="*/ 1056 w 45"/>
                  <a:gd name="T23" fmla="*/ 0 h 135"/>
                  <a:gd name="T24" fmla="*/ 1056 w 45"/>
                  <a:gd name="T25" fmla="*/ 0 h 135"/>
                  <a:gd name="T26" fmla="*/ 1012 w 45"/>
                  <a:gd name="T27" fmla="*/ 181 h 135"/>
                  <a:gd name="T28" fmla="*/ 1012 w 45"/>
                  <a:gd name="T29" fmla="*/ 226 h 135"/>
                  <a:gd name="T30" fmla="*/ 1056 w 45"/>
                  <a:gd name="T31" fmla="*/ 0 h 135"/>
                  <a:gd name="T32" fmla="*/ 1056 w 45"/>
                  <a:gd name="T33" fmla="*/ 0 h 135"/>
                  <a:gd name="T34" fmla="*/ 1056 w 45"/>
                  <a:gd name="T35" fmla="*/ 0 h 135"/>
                  <a:gd name="T36" fmla="*/ 1056 w 45"/>
                  <a:gd name="T37" fmla="*/ 0 h 135"/>
                  <a:gd name="T38" fmla="*/ 1056 w 45"/>
                  <a:gd name="T39" fmla="*/ 0 h 135"/>
                  <a:gd name="T40" fmla="*/ 1056 w 45"/>
                  <a:gd name="T41" fmla="*/ 0 h 135"/>
                  <a:gd name="T42" fmla="*/ 977 w 45"/>
                  <a:gd name="T43" fmla="*/ 199 h 135"/>
                  <a:gd name="T44" fmla="*/ 915 w 45"/>
                  <a:gd name="T45" fmla="*/ 425 h 135"/>
                  <a:gd name="T46" fmla="*/ 799 w 45"/>
                  <a:gd name="T47" fmla="*/ 606 h 135"/>
                  <a:gd name="T48" fmla="*/ 799 w 45"/>
                  <a:gd name="T49" fmla="*/ 606 h 135"/>
                  <a:gd name="T50" fmla="*/ 392 w 45"/>
                  <a:gd name="T51" fmla="*/ 906 h 135"/>
                  <a:gd name="T52" fmla="*/ 97 w 45"/>
                  <a:gd name="T53" fmla="*/ 1295 h 135"/>
                  <a:gd name="T54" fmla="*/ 0 w 45"/>
                  <a:gd name="T55" fmla="*/ 1781 h 135"/>
                  <a:gd name="T56" fmla="*/ 0 w 45"/>
                  <a:gd name="T57" fmla="*/ 1781 h 135"/>
                  <a:gd name="T58" fmla="*/ 0 w 45"/>
                  <a:gd name="T59" fmla="*/ 1781 h 135"/>
                  <a:gd name="T60" fmla="*/ 0 w 45"/>
                  <a:gd name="T61" fmla="*/ 1781 h 135"/>
                  <a:gd name="T62" fmla="*/ 0 w 45"/>
                  <a:gd name="T63" fmla="*/ 1801 h 135"/>
                  <a:gd name="T64" fmla="*/ 0 w 45"/>
                  <a:gd name="T65" fmla="*/ 1801 h 135"/>
                  <a:gd name="T66" fmla="*/ 161 w 45"/>
                  <a:gd name="T67" fmla="*/ 2181 h 135"/>
                  <a:gd name="T68" fmla="*/ 469 w 45"/>
                  <a:gd name="T69" fmla="*/ 2508 h 135"/>
                  <a:gd name="T70" fmla="*/ 799 w 45"/>
                  <a:gd name="T71" fmla="*/ 2778 h 135"/>
                  <a:gd name="T72" fmla="*/ 799 w 45"/>
                  <a:gd name="T73" fmla="*/ 2778 h 135"/>
                  <a:gd name="T74" fmla="*/ 915 w 45"/>
                  <a:gd name="T75" fmla="*/ 2957 h 135"/>
                  <a:gd name="T76" fmla="*/ 977 w 45"/>
                  <a:gd name="T77" fmla="*/ 3159 h 135"/>
                  <a:gd name="T78" fmla="*/ 1056 w 45"/>
                  <a:gd name="T79" fmla="*/ 3382 h 135"/>
                  <a:gd name="T80" fmla="*/ 1056 w 45"/>
                  <a:gd name="T81" fmla="*/ 3382 h 135"/>
                  <a:gd name="T82" fmla="*/ 1056 w 45"/>
                  <a:gd name="T83" fmla="*/ 3382 h 135"/>
                  <a:gd name="T84" fmla="*/ 1056 w 45"/>
                  <a:gd name="T85" fmla="*/ 3382 h 135"/>
                  <a:gd name="T86" fmla="*/ 1056 w 45"/>
                  <a:gd name="T87" fmla="*/ 3382 h 135"/>
                  <a:gd name="T88" fmla="*/ 862 w 45"/>
                  <a:gd name="T89" fmla="*/ 2707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Freeform 27"/>
              <p:cNvSpPr>
                <a:spLocks noChangeAspect="1"/>
              </p:cNvSpPr>
              <p:nvPr/>
            </p:nvSpPr>
            <p:spPr bwMode="auto">
              <a:xfrm>
                <a:off x="2977" y="1372"/>
                <a:ext cx="203" cy="169"/>
              </a:xfrm>
              <a:custGeom>
                <a:avLst/>
                <a:gdLst>
                  <a:gd name="T0" fmla="*/ 0 w 92"/>
                  <a:gd name="T1" fmla="*/ 1936 h 75"/>
                  <a:gd name="T2" fmla="*/ 375 w 92"/>
                  <a:gd name="T3" fmla="*/ 1397 h 75"/>
                  <a:gd name="T4" fmla="*/ 827 w 92"/>
                  <a:gd name="T5" fmla="*/ 928 h 75"/>
                  <a:gd name="T6" fmla="*/ 1353 w 92"/>
                  <a:gd name="T7" fmla="*/ 575 h 75"/>
                  <a:gd name="T8" fmla="*/ 1942 w 92"/>
                  <a:gd name="T9" fmla="*/ 365 h 75"/>
                  <a:gd name="T10" fmla="*/ 1942 w 92"/>
                  <a:gd name="T11" fmla="*/ 365 h 75"/>
                  <a:gd name="T12" fmla="*/ 2065 w 92"/>
                  <a:gd name="T13" fmla="*/ 284 h 75"/>
                  <a:gd name="T14" fmla="*/ 2138 w 92"/>
                  <a:gd name="T15" fmla="*/ 183 h 75"/>
                  <a:gd name="T16" fmla="*/ 2182 w 92"/>
                  <a:gd name="T17" fmla="*/ 101 h 75"/>
                  <a:gd name="T18" fmla="*/ 2182 w 92"/>
                  <a:gd name="T19" fmla="*/ 101 h 75"/>
                  <a:gd name="T20" fmla="*/ 2065 w 92"/>
                  <a:gd name="T21" fmla="*/ 0 h 75"/>
                  <a:gd name="T22" fmla="*/ 1869 w 92"/>
                  <a:gd name="T23" fmla="*/ 0 h 75"/>
                  <a:gd name="T24" fmla="*/ 1728 w 92"/>
                  <a:gd name="T25" fmla="*/ 0 h 75"/>
                  <a:gd name="T26" fmla="*/ 1728 w 92"/>
                  <a:gd name="T27" fmla="*/ 0 h 75"/>
                  <a:gd name="T28" fmla="*/ 1114 w 92"/>
                  <a:gd name="T29" fmla="*/ 284 h 75"/>
                  <a:gd name="T30" fmla="*/ 613 w 92"/>
                  <a:gd name="T31" fmla="*/ 741 h 75"/>
                  <a:gd name="T32" fmla="*/ 238 w 92"/>
                  <a:gd name="T33" fmla="*/ 1341 h 75"/>
                  <a:gd name="T34" fmla="*/ 0 w 92"/>
                  <a:gd name="T35" fmla="*/ 1936 h 75"/>
                  <a:gd name="T36" fmla="*/ 0 w 92"/>
                  <a:gd name="T37" fmla="*/ 1936 h 75"/>
                  <a:gd name="T38" fmla="*/ 0 w 92"/>
                  <a:gd name="T39" fmla="*/ 1936 h 75"/>
                  <a:gd name="T40" fmla="*/ 0 w 92"/>
                  <a:gd name="T41" fmla="*/ 1936 h 75"/>
                  <a:gd name="T42" fmla="*/ 0 w 92"/>
                  <a:gd name="T43" fmla="*/ 1936 h 75"/>
                  <a:gd name="T44" fmla="*/ 0 w 92"/>
                  <a:gd name="T45" fmla="*/ 1936 h 75"/>
                  <a:gd name="T46" fmla="*/ 0 w 92"/>
                  <a:gd name="T47" fmla="*/ 1936 h 75"/>
                  <a:gd name="T48" fmla="*/ 0 w 92"/>
                  <a:gd name="T49" fmla="*/ 1936 h 75"/>
                  <a:gd name="T50" fmla="*/ 0 w 92"/>
                  <a:gd name="T51" fmla="*/ 1936 h 75"/>
                  <a:gd name="T52" fmla="*/ 0 w 92"/>
                  <a:gd name="T53" fmla="*/ 193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8" name="Freeform 28"/>
              <p:cNvSpPr>
                <a:spLocks noChangeAspect="1"/>
              </p:cNvSpPr>
              <p:nvPr/>
            </p:nvSpPr>
            <p:spPr bwMode="auto">
              <a:xfrm>
                <a:off x="3178" y="1510"/>
                <a:ext cx="113" cy="302"/>
              </a:xfrm>
              <a:custGeom>
                <a:avLst/>
                <a:gdLst>
                  <a:gd name="T0" fmla="*/ 1208 w 51"/>
                  <a:gd name="T1" fmla="*/ 0 h 135"/>
                  <a:gd name="T2" fmla="*/ 1130 w 51"/>
                  <a:gd name="T3" fmla="*/ 199 h 135"/>
                  <a:gd name="T4" fmla="*/ 1110 w 51"/>
                  <a:gd name="T5" fmla="*/ 246 h 135"/>
                  <a:gd name="T6" fmla="*/ 1208 w 51"/>
                  <a:gd name="T7" fmla="*/ 0 h 135"/>
                  <a:gd name="T8" fmla="*/ 1208 w 51"/>
                  <a:gd name="T9" fmla="*/ 0 h 135"/>
                  <a:gd name="T10" fmla="*/ 1208 w 51"/>
                  <a:gd name="T11" fmla="*/ 0 h 135"/>
                  <a:gd name="T12" fmla="*/ 1208 w 51"/>
                  <a:gd name="T13" fmla="*/ 0 h 135"/>
                  <a:gd name="T14" fmla="*/ 1110 w 51"/>
                  <a:gd name="T15" fmla="*/ 226 h 135"/>
                  <a:gd name="T16" fmla="*/ 993 w 51"/>
                  <a:gd name="T17" fmla="*/ 425 h 135"/>
                  <a:gd name="T18" fmla="*/ 815 w 51"/>
                  <a:gd name="T19" fmla="*/ 606 h 135"/>
                  <a:gd name="T20" fmla="*/ 436 w 51"/>
                  <a:gd name="T21" fmla="*/ 931 h 135"/>
                  <a:gd name="T22" fmla="*/ 97 w 51"/>
                  <a:gd name="T23" fmla="*/ 1295 h 135"/>
                  <a:gd name="T24" fmla="*/ 0 w 51"/>
                  <a:gd name="T25" fmla="*/ 1801 h 135"/>
                  <a:gd name="T26" fmla="*/ 0 w 51"/>
                  <a:gd name="T27" fmla="*/ 1801 h 135"/>
                  <a:gd name="T28" fmla="*/ 0 w 51"/>
                  <a:gd name="T29" fmla="*/ 1801 h 135"/>
                  <a:gd name="T30" fmla="*/ 0 w 51"/>
                  <a:gd name="T31" fmla="*/ 1801 h 135"/>
                  <a:gd name="T32" fmla="*/ 173 w 51"/>
                  <a:gd name="T33" fmla="*/ 2208 h 135"/>
                  <a:gd name="T34" fmla="*/ 476 w 51"/>
                  <a:gd name="T35" fmla="*/ 2508 h 135"/>
                  <a:gd name="T36" fmla="*/ 815 w 51"/>
                  <a:gd name="T37" fmla="*/ 2778 h 135"/>
                  <a:gd name="T38" fmla="*/ 993 w 51"/>
                  <a:gd name="T39" fmla="*/ 2977 h 135"/>
                  <a:gd name="T40" fmla="*/ 1110 w 51"/>
                  <a:gd name="T41" fmla="*/ 3179 h 135"/>
                  <a:gd name="T42" fmla="*/ 1227 w 51"/>
                  <a:gd name="T43" fmla="*/ 3382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69" name="Group 29"/>
              <p:cNvGrpSpPr>
                <a:grpSpLocks/>
              </p:cNvGrpSpPr>
              <p:nvPr/>
            </p:nvGrpSpPr>
            <p:grpSpPr bwMode="auto">
              <a:xfrm>
                <a:off x="3011" y="989"/>
                <a:ext cx="736" cy="1340"/>
                <a:chOff x="3622" y="1476"/>
                <a:chExt cx="499" cy="896"/>
              </a:xfrm>
            </p:grpSpPr>
            <p:sp>
              <p:nvSpPr>
                <p:cNvPr id="23626" name="Freeform 30"/>
                <p:cNvSpPr>
                  <a:spLocks noChangeAspect="1"/>
                </p:cNvSpPr>
                <p:nvPr/>
              </p:nvSpPr>
              <p:spPr bwMode="auto">
                <a:xfrm>
                  <a:off x="4099" y="2296"/>
                  <a:ext cx="22" cy="76"/>
                </a:xfrm>
                <a:custGeom>
                  <a:avLst/>
                  <a:gdLst>
                    <a:gd name="T0" fmla="*/ 0 w 15"/>
                    <a:gd name="T1" fmla="*/ 249 h 51"/>
                    <a:gd name="T2" fmla="*/ 38 w 15"/>
                    <a:gd name="T3" fmla="*/ 250 h 51"/>
                    <a:gd name="T4" fmla="*/ 69 w 15"/>
                    <a:gd name="T5" fmla="*/ 1 h 51"/>
                    <a:gd name="T6" fmla="*/ 32 w 15"/>
                    <a:gd name="T7" fmla="*/ 0 h 51"/>
                    <a:gd name="T8" fmla="*/ 0 w 15"/>
                    <a:gd name="T9" fmla="*/ 249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51"/>
                    <a:gd name="T17" fmla="*/ 15 w 15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51">
                      <a:moveTo>
                        <a:pt x="0" y="50"/>
                      </a:moveTo>
                      <a:lnTo>
                        <a:pt x="8" y="51"/>
                      </a:lnTo>
                      <a:lnTo>
                        <a:pt x="15" y="1"/>
                      </a:lnTo>
                      <a:lnTo>
                        <a:pt x="7" y="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7" name="Freeform 31"/>
                <p:cNvSpPr>
                  <a:spLocks noChangeAspect="1"/>
                </p:cNvSpPr>
                <p:nvPr/>
              </p:nvSpPr>
              <p:spPr bwMode="auto">
                <a:xfrm>
                  <a:off x="3622" y="1841"/>
                  <a:ext cx="21" cy="78"/>
                </a:xfrm>
                <a:custGeom>
                  <a:avLst/>
                  <a:gdLst>
                    <a:gd name="T0" fmla="*/ 0 w 14"/>
                    <a:gd name="T1" fmla="*/ 0 h 52"/>
                    <a:gd name="T2" fmla="*/ 32 w 14"/>
                    <a:gd name="T3" fmla="*/ 263 h 52"/>
                    <a:gd name="T4" fmla="*/ 72 w 14"/>
                    <a:gd name="T5" fmla="*/ 261 h 52"/>
                    <a:gd name="T6" fmla="*/ 39 w 14"/>
                    <a:gd name="T7" fmla="*/ 0 h 52"/>
                    <a:gd name="T8" fmla="*/ 0 w 14"/>
                    <a:gd name="T9" fmla="*/ 0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52"/>
                    <a:gd name="T17" fmla="*/ 14 w 14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52">
                      <a:moveTo>
                        <a:pt x="0" y="0"/>
                      </a:moveTo>
                      <a:lnTo>
                        <a:pt x="6" y="52"/>
                      </a:lnTo>
                      <a:lnTo>
                        <a:pt x="14" y="51"/>
                      </a:lnTo>
                      <a:lnTo>
                        <a:pt x="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8" name="Freeform 32"/>
                <p:cNvSpPr>
                  <a:spLocks noChangeAspect="1"/>
                </p:cNvSpPr>
                <p:nvPr/>
              </p:nvSpPr>
              <p:spPr bwMode="auto">
                <a:xfrm>
                  <a:off x="3691" y="1819"/>
                  <a:ext cx="46" cy="73"/>
                </a:xfrm>
                <a:custGeom>
                  <a:avLst/>
                  <a:gdLst>
                    <a:gd name="T0" fmla="*/ 0 w 31"/>
                    <a:gd name="T1" fmla="*/ 13 h 49"/>
                    <a:gd name="T2" fmla="*/ 117 w 31"/>
                    <a:gd name="T3" fmla="*/ 241 h 49"/>
                    <a:gd name="T4" fmla="*/ 150 w 31"/>
                    <a:gd name="T5" fmla="*/ 228 h 49"/>
                    <a:gd name="T6" fmla="*/ 40 w 31"/>
                    <a:gd name="T7" fmla="*/ 0 h 49"/>
                    <a:gd name="T8" fmla="*/ 0 w 31"/>
                    <a:gd name="T9" fmla="*/ 13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49"/>
                    <a:gd name="T17" fmla="*/ 31 w 31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49">
                      <a:moveTo>
                        <a:pt x="0" y="3"/>
                      </a:moveTo>
                      <a:lnTo>
                        <a:pt x="24" y="49"/>
                      </a:lnTo>
                      <a:lnTo>
                        <a:pt x="31" y="46"/>
                      </a:lnTo>
                      <a:lnTo>
                        <a:pt x="8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9" name="Freeform 33"/>
                <p:cNvSpPr>
                  <a:spLocks noChangeAspect="1"/>
                </p:cNvSpPr>
                <p:nvPr/>
              </p:nvSpPr>
              <p:spPr bwMode="auto">
                <a:xfrm>
                  <a:off x="3753" y="1781"/>
                  <a:ext cx="60" cy="65"/>
                </a:xfrm>
                <a:custGeom>
                  <a:avLst/>
                  <a:gdLst>
                    <a:gd name="T0" fmla="*/ 0 w 40"/>
                    <a:gd name="T1" fmla="*/ 27 h 43"/>
                    <a:gd name="T2" fmla="*/ 178 w 40"/>
                    <a:gd name="T3" fmla="*/ 224 h 43"/>
                    <a:gd name="T4" fmla="*/ 203 w 40"/>
                    <a:gd name="T5" fmla="*/ 197 h 43"/>
                    <a:gd name="T6" fmla="*/ 31 w 40"/>
                    <a:gd name="T7" fmla="*/ 0 h 43"/>
                    <a:gd name="T8" fmla="*/ 0 w 40"/>
                    <a:gd name="T9" fmla="*/ 27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3"/>
                    <a:gd name="T17" fmla="*/ 40 w 4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3">
                      <a:moveTo>
                        <a:pt x="0" y="5"/>
                      </a:moveTo>
                      <a:lnTo>
                        <a:pt x="35" y="43"/>
                      </a:lnTo>
                      <a:lnTo>
                        <a:pt x="40" y="38"/>
                      </a:lnTo>
                      <a:lnTo>
                        <a:pt x="6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0" name="Freeform 34"/>
                <p:cNvSpPr>
                  <a:spLocks noChangeAspect="1"/>
                </p:cNvSpPr>
                <p:nvPr/>
              </p:nvSpPr>
              <p:spPr bwMode="auto">
                <a:xfrm>
                  <a:off x="3801" y="1729"/>
                  <a:ext cx="71" cy="54"/>
                </a:xfrm>
                <a:custGeom>
                  <a:avLst/>
                  <a:gdLst>
                    <a:gd name="T0" fmla="*/ 0 w 47"/>
                    <a:gd name="T1" fmla="*/ 31 h 36"/>
                    <a:gd name="T2" fmla="*/ 224 w 47"/>
                    <a:gd name="T3" fmla="*/ 181 h 36"/>
                    <a:gd name="T4" fmla="*/ 245 w 47"/>
                    <a:gd name="T5" fmla="*/ 151 h 36"/>
                    <a:gd name="T6" fmla="*/ 27 w 47"/>
                    <a:gd name="T7" fmla="*/ 0 h 36"/>
                    <a:gd name="T8" fmla="*/ 0 w 47"/>
                    <a:gd name="T9" fmla="*/ 31 h 3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"/>
                    <a:gd name="T16" fmla="*/ 0 h 36"/>
                    <a:gd name="T17" fmla="*/ 47 w 47"/>
                    <a:gd name="T18" fmla="*/ 36 h 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" h="36">
                      <a:moveTo>
                        <a:pt x="0" y="6"/>
                      </a:moveTo>
                      <a:lnTo>
                        <a:pt x="43" y="36"/>
                      </a:lnTo>
                      <a:lnTo>
                        <a:pt x="47" y="30"/>
                      </a:lnTo>
                      <a:lnTo>
                        <a:pt x="5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1" name="Freeform 35"/>
                <p:cNvSpPr>
                  <a:spLocks noChangeAspect="1"/>
                </p:cNvSpPr>
                <p:nvPr/>
              </p:nvSpPr>
              <p:spPr bwMode="auto">
                <a:xfrm>
                  <a:off x="3842" y="1664"/>
                  <a:ext cx="73" cy="50"/>
                </a:xfrm>
                <a:custGeom>
                  <a:avLst/>
                  <a:gdLst>
                    <a:gd name="T0" fmla="*/ 0 w 49"/>
                    <a:gd name="T1" fmla="*/ 39 h 33"/>
                    <a:gd name="T2" fmla="*/ 222 w 49"/>
                    <a:gd name="T3" fmla="*/ 174 h 33"/>
                    <a:gd name="T4" fmla="*/ 241 w 49"/>
                    <a:gd name="T5" fmla="*/ 142 h 33"/>
                    <a:gd name="T6" fmla="*/ 22 w 49"/>
                    <a:gd name="T7" fmla="*/ 0 h 33"/>
                    <a:gd name="T8" fmla="*/ 0 w 49"/>
                    <a:gd name="T9" fmla="*/ 39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33"/>
                    <a:gd name="T17" fmla="*/ 49 w 4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33">
                      <a:moveTo>
                        <a:pt x="0" y="7"/>
                      </a:moveTo>
                      <a:lnTo>
                        <a:pt x="45" y="33"/>
                      </a:lnTo>
                      <a:lnTo>
                        <a:pt x="49" y="27"/>
                      </a:lnTo>
                      <a:lnTo>
                        <a:pt x="5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2" name="Freeform 36"/>
                <p:cNvSpPr>
                  <a:spLocks noChangeAspect="1"/>
                </p:cNvSpPr>
                <p:nvPr/>
              </p:nvSpPr>
              <p:spPr bwMode="auto">
                <a:xfrm>
                  <a:off x="3884" y="1597"/>
                  <a:ext cx="66" cy="55"/>
                </a:xfrm>
                <a:custGeom>
                  <a:avLst/>
                  <a:gdLst>
                    <a:gd name="T0" fmla="*/ 0 w 44"/>
                    <a:gd name="T1" fmla="*/ 33 h 37"/>
                    <a:gd name="T2" fmla="*/ 198 w 44"/>
                    <a:gd name="T3" fmla="*/ 181 h 37"/>
                    <a:gd name="T4" fmla="*/ 222 w 44"/>
                    <a:gd name="T5" fmla="*/ 149 h 37"/>
                    <a:gd name="T6" fmla="*/ 27 w 44"/>
                    <a:gd name="T7" fmla="*/ 0 h 37"/>
                    <a:gd name="T8" fmla="*/ 0 w 44"/>
                    <a:gd name="T9" fmla="*/ 33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7"/>
                    <a:gd name="T17" fmla="*/ 44 w 44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7">
                      <a:moveTo>
                        <a:pt x="0" y="7"/>
                      </a:moveTo>
                      <a:lnTo>
                        <a:pt x="39" y="37"/>
                      </a:lnTo>
                      <a:lnTo>
                        <a:pt x="44" y="30"/>
                      </a:lnTo>
                      <a:lnTo>
                        <a:pt x="5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3" name="Freeform 37"/>
                <p:cNvSpPr>
                  <a:spLocks noChangeAspect="1"/>
                </p:cNvSpPr>
                <p:nvPr/>
              </p:nvSpPr>
              <p:spPr bwMode="auto">
                <a:xfrm>
                  <a:off x="3942" y="1532"/>
                  <a:ext cx="52" cy="68"/>
                </a:xfrm>
                <a:custGeom>
                  <a:avLst/>
                  <a:gdLst>
                    <a:gd name="T0" fmla="*/ 0 w 35"/>
                    <a:gd name="T1" fmla="*/ 27 h 45"/>
                    <a:gd name="T2" fmla="*/ 141 w 35"/>
                    <a:gd name="T3" fmla="*/ 236 h 45"/>
                    <a:gd name="T4" fmla="*/ 169 w 35"/>
                    <a:gd name="T5" fmla="*/ 209 h 45"/>
                    <a:gd name="T6" fmla="*/ 28 w 35"/>
                    <a:gd name="T7" fmla="*/ 0 h 45"/>
                    <a:gd name="T8" fmla="*/ 0 w 35"/>
                    <a:gd name="T9" fmla="*/ 27 h 4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5"/>
                    <a:gd name="T17" fmla="*/ 35 w 35"/>
                    <a:gd name="T18" fmla="*/ 45 h 4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5">
                      <a:moveTo>
                        <a:pt x="0" y="5"/>
                      </a:moveTo>
                      <a:lnTo>
                        <a:pt x="29" y="45"/>
                      </a:lnTo>
                      <a:lnTo>
                        <a:pt x="35" y="40"/>
                      </a:lnTo>
                      <a:lnTo>
                        <a:pt x="6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4" name="Freeform 38"/>
                <p:cNvSpPr>
                  <a:spLocks noChangeAspect="1"/>
                </p:cNvSpPr>
                <p:nvPr/>
              </p:nvSpPr>
              <p:spPr bwMode="auto">
                <a:xfrm>
                  <a:off x="4019" y="1496"/>
                  <a:ext cx="33" cy="72"/>
                </a:xfrm>
                <a:custGeom>
                  <a:avLst/>
                  <a:gdLst>
                    <a:gd name="T0" fmla="*/ 0 w 22"/>
                    <a:gd name="T1" fmla="*/ 12 h 48"/>
                    <a:gd name="T2" fmla="*/ 75 w 22"/>
                    <a:gd name="T3" fmla="*/ 243 h 48"/>
                    <a:gd name="T4" fmla="*/ 113 w 22"/>
                    <a:gd name="T5" fmla="*/ 234 h 48"/>
                    <a:gd name="T6" fmla="*/ 33 w 22"/>
                    <a:gd name="T7" fmla="*/ 0 h 48"/>
                    <a:gd name="T8" fmla="*/ 0 w 22"/>
                    <a:gd name="T9" fmla="*/ 12 h 4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48"/>
                    <a:gd name="T17" fmla="*/ 22 w 22"/>
                    <a:gd name="T18" fmla="*/ 48 h 4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48">
                      <a:moveTo>
                        <a:pt x="0" y="2"/>
                      </a:moveTo>
                      <a:lnTo>
                        <a:pt x="15" y="48"/>
                      </a:lnTo>
                      <a:lnTo>
                        <a:pt x="22" y="46"/>
                      </a:lnTo>
                      <a:lnTo>
                        <a:pt x="7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5" name="Freeform 39"/>
                <p:cNvSpPr>
                  <a:spLocks noChangeAspect="1"/>
                </p:cNvSpPr>
                <p:nvPr/>
              </p:nvSpPr>
              <p:spPr bwMode="auto">
                <a:xfrm>
                  <a:off x="3622" y="1927"/>
                  <a:ext cx="21" cy="78"/>
                </a:xfrm>
                <a:custGeom>
                  <a:avLst/>
                  <a:gdLst>
                    <a:gd name="T0" fmla="*/ 0 w 14"/>
                    <a:gd name="T1" fmla="*/ 261 h 52"/>
                    <a:gd name="T2" fmla="*/ 39 w 14"/>
                    <a:gd name="T3" fmla="*/ 263 h 52"/>
                    <a:gd name="T4" fmla="*/ 72 w 14"/>
                    <a:gd name="T5" fmla="*/ 8 h 52"/>
                    <a:gd name="T6" fmla="*/ 32 w 14"/>
                    <a:gd name="T7" fmla="*/ 0 h 52"/>
                    <a:gd name="T8" fmla="*/ 0 w 14"/>
                    <a:gd name="T9" fmla="*/ 261 h 5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52"/>
                    <a:gd name="T17" fmla="*/ 14 w 14"/>
                    <a:gd name="T18" fmla="*/ 52 h 5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52">
                      <a:moveTo>
                        <a:pt x="0" y="51"/>
                      </a:moveTo>
                      <a:lnTo>
                        <a:pt x="7" y="52"/>
                      </a:lnTo>
                      <a:lnTo>
                        <a:pt x="14" y="1"/>
                      </a:lnTo>
                      <a:lnTo>
                        <a:pt x="6" y="0"/>
                      </a:lnTo>
                      <a:lnTo>
                        <a:pt x="0" y="51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6" name="Freeform 40"/>
                <p:cNvSpPr>
                  <a:spLocks noChangeAspect="1"/>
                </p:cNvSpPr>
                <p:nvPr/>
              </p:nvSpPr>
              <p:spPr bwMode="auto">
                <a:xfrm>
                  <a:off x="3691" y="1952"/>
                  <a:ext cx="46" cy="75"/>
                </a:xfrm>
                <a:custGeom>
                  <a:avLst/>
                  <a:gdLst>
                    <a:gd name="T0" fmla="*/ 0 w 31"/>
                    <a:gd name="T1" fmla="*/ 234 h 50"/>
                    <a:gd name="T2" fmla="*/ 40 w 31"/>
                    <a:gd name="T3" fmla="*/ 254 h 50"/>
                    <a:gd name="T4" fmla="*/ 150 w 31"/>
                    <a:gd name="T5" fmla="*/ 21 h 50"/>
                    <a:gd name="T6" fmla="*/ 117 w 31"/>
                    <a:gd name="T7" fmla="*/ 0 h 50"/>
                    <a:gd name="T8" fmla="*/ 0 w 31"/>
                    <a:gd name="T9" fmla="*/ 234 h 5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50"/>
                    <a:gd name="T17" fmla="*/ 31 w 31"/>
                    <a:gd name="T18" fmla="*/ 50 h 5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50">
                      <a:moveTo>
                        <a:pt x="0" y="46"/>
                      </a:moveTo>
                      <a:lnTo>
                        <a:pt x="8" y="50"/>
                      </a:lnTo>
                      <a:lnTo>
                        <a:pt x="31" y="4"/>
                      </a:lnTo>
                      <a:lnTo>
                        <a:pt x="24" y="0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7" name="Freeform 41"/>
                <p:cNvSpPr>
                  <a:spLocks noChangeAspect="1"/>
                </p:cNvSpPr>
                <p:nvPr/>
              </p:nvSpPr>
              <p:spPr bwMode="auto">
                <a:xfrm>
                  <a:off x="3753" y="2000"/>
                  <a:ext cx="60" cy="65"/>
                </a:xfrm>
                <a:custGeom>
                  <a:avLst/>
                  <a:gdLst>
                    <a:gd name="T0" fmla="*/ 0 w 40"/>
                    <a:gd name="T1" fmla="*/ 197 h 43"/>
                    <a:gd name="T2" fmla="*/ 31 w 40"/>
                    <a:gd name="T3" fmla="*/ 224 h 43"/>
                    <a:gd name="T4" fmla="*/ 203 w 40"/>
                    <a:gd name="T5" fmla="*/ 27 h 43"/>
                    <a:gd name="T6" fmla="*/ 178 w 40"/>
                    <a:gd name="T7" fmla="*/ 0 h 43"/>
                    <a:gd name="T8" fmla="*/ 0 w 40"/>
                    <a:gd name="T9" fmla="*/ 197 h 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43"/>
                    <a:gd name="T17" fmla="*/ 40 w 40"/>
                    <a:gd name="T18" fmla="*/ 43 h 4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43">
                      <a:moveTo>
                        <a:pt x="0" y="38"/>
                      </a:moveTo>
                      <a:lnTo>
                        <a:pt x="6" y="43"/>
                      </a:lnTo>
                      <a:lnTo>
                        <a:pt x="40" y="5"/>
                      </a:lnTo>
                      <a:lnTo>
                        <a:pt x="35" y="0"/>
                      </a:lnTo>
                      <a:lnTo>
                        <a:pt x="0" y="38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8" name="Freeform 42"/>
                <p:cNvSpPr>
                  <a:spLocks noChangeAspect="1"/>
                </p:cNvSpPr>
                <p:nvPr/>
              </p:nvSpPr>
              <p:spPr bwMode="auto">
                <a:xfrm>
                  <a:off x="3801" y="2063"/>
                  <a:ext cx="71" cy="53"/>
                </a:xfrm>
                <a:custGeom>
                  <a:avLst/>
                  <a:gdLst>
                    <a:gd name="T0" fmla="*/ 0 w 47"/>
                    <a:gd name="T1" fmla="*/ 153 h 35"/>
                    <a:gd name="T2" fmla="*/ 27 w 47"/>
                    <a:gd name="T3" fmla="*/ 183 h 35"/>
                    <a:gd name="T4" fmla="*/ 245 w 47"/>
                    <a:gd name="T5" fmla="*/ 32 h 35"/>
                    <a:gd name="T6" fmla="*/ 224 w 47"/>
                    <a:gd name="T7" fmla="*/ 0 h 35"/>
                    <a:gd name="T8" fmla="*/ 0 w 47"/>
                    <a:gd name="T9" fmla="*/ 153 h 3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"/>
                    <a:gd name="T16" fmla="*/ 0 h 35"/>
                    <a:gd name="T17" fmla="*/ 47 w 47"/>
                    <a:gd name="T18" fmla="*/ 35 h 3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" h="35">
                      <a:moveTo>
                        <a:pt x="0" y="29"/>
                      </a:moveTo>
                      <a:lnTo>
                        <a:pt x="5" y="35"/>
                      </a:lnTo>
                      <a:lnTo>
                        <a:pt x="47" y="6"/>
                      </a:lnTo>
                      <a:lnTo>
                        <a:pt x="43" y="0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39" name="Freeform 43"/>
                <p:cNvSpPr>
                  <a:spLocks noChangeAspect="1"/>
                </p:cNvSpPr>
                <p:nvPr/>
              </p:nvSpPr>
              <p:spPr bwMode="auto">
                <a:xfrm>
                  <a:off x="3842" y="2131"/>
                  <a:ext cx="73" cy="49"/>
                </a:xfrm>
                <a:custGeom>
                  <a:avLst/>
                  <a:gdLst>
                    <a:gd name="T0" fmla="*/ 0 w 49"/>
                    <a:gd name="T1" fmla="*/ 131 h 33"/>
                    <a:gd name="T2" fmla="*/ 22 w 49"/>
                    <a:gd name="T3" fmla="*/ 160 h 33"/>
                    <a:gd name="T4" fmla="*/ 241 w 49"/>
                    <a:gd name="T5" fmla="*/ 33 h 33"/>
                    <a:gd name="T6" fmla="*/ 222 w 49"/>
                    <a:gd name="T7" fmla="*/ 0 h 33"/>
                    <a:gd name="T8" fmla="*/ 0 w 49"/>
                    <a:gd name="T9" fmla="*/ 131 h 3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33"/>
                    <a:gd name="T17" fmla="*/ 49 w 49"/>
                    <a:gd name="T18" fmla="*/ 33 h 3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33">
                      <a:moveTo>
                        <a:pt x="0" y="27"/>
                      </a:moveTo>
                      <a:lnTo>
                        <a:pt x="5" y="33"/>
                      </a:lnTo>
                      <a:lnTo>
                        <a:pt x="49" y="7"/>
                      </a:lnTo>
                      <a:lnTo>
                        <a:pt x="45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0" name="Freeform 44"/>
                <p:cNvSpPr>
                  <a:spLocks noChangeAspect="1"/>
                </p:cNvSpPr>
                <p:nvPr/>
              </p:nvSpPr>
              <p:spPr bwMode="auto">
                <a:xfrm>
                  <a:off x="3884" y="2194"/>
                  <a:ext cx="66" cy="55"/>
                </a:xfrm>
                <a:custGeom>
                  <a:avLst/>
                  <a:gdLst>
                    <a:gd name="T0" fmla="*/ 0 w 44"/>
                    <a:gd name="T1" fmla="*/ 150 h 37"/>
                    <a:gd name="T2" fmla="*/ 27 w 44"/>
                    <a:gd name="T3" fmla="*/ 181 h 37"/>
                    <a:gd name="T4" fmla="*/ 222 w 44"/>
                    <a:gd name="T5" fmla="*/ 28 h 37"/>
                    <a:gd name="T6" fmla="*/ 198 w 44"/>
                    <a:gd name="T7" fmla="*/ 0 h 37"/>
                    <a:gd name="T8" fmla="*/ 0 w 44"/>
                    <a:gd name="T9" fmla="*/ 150 h 3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37"/>
                    <a:gd name="T17" fmla="*/ 44 w 44"/>
                    <a:gd name="T18" fmla="*/ 37 h 3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37">
                      <a:moveTo>
                        <a:pt x="0" y="31"/>
                      </a:moveTo>
                      <a:lnTo>
                        <a:pt x="5" y="37"/>
                      </a:lnTo>
                      <a:lnTo>
                        <a:pt x="44" y="6"/>
                      </a:lnTo>
                      <a:lnTo>
                        <a:pt x="39" y="0"/>
                      </a:lnTo>
                      <a:lnTo>
                        <a:pt x="0" y="31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1" name="Freeform 45"/>
                <p:cNvSpPr>
                  <a:spLocks noChangeAspect="1"/>
                </p:cNvSpPr>
                <p:nvPr/>
              </p:nvSpPr>
              <p:spPr bwMode="auto">
                <a:xfrm>
                  <a:off x="3942" y="2248"/>
                  <a:ext cx="52" cy="66"/>
                </a:xfrm>
                <a:custGeom>
                  <a:avLst/>
                  <a:gdLst>
                    <a:gd name="T0" fmla="*/ 0 w 35"/>
                    <a:gd name="T1" fmla="*/ 198 h 44"/>
                    <a:gd name="T2" fmla="*/ 28 w 35"/>
                    <a:gd name="T3" fmla="*/ 222 h 44"/>
                    <a:gd name="T4" fmla="*/ 169 w 35"/>
                    <a:gd name="T5" fmla="*/ 21 h 44"/>
                    <a:gd name="T6" fmla="*/ 141 w 35"/>
                    <a:gd name="T7" fmla="*/ 0 h 44"/>
                    <a:gd name="T8" fmla="*/ 0 w 35"/>
                    <a:gd name="T9" fmla="*/ 198 h 4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44"/>
                    <a:gd name="T17" fmla="*/ 35 w 35"/>
                    <a:gd name="T18" fmla="*/ 44 h 4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44">
                      <a:moveTo>
                        <a:pt x="0" y="39"/>
                      </a:moveTo>
                      <a:lnTo>
                        <a:pt x="6" y="44"/>
                      </a:lnTo>
                      <a:lnTo>
                        <a:pt x="35" y="4"/>
                      </a:lnTo>
                      <a:lnTo>
                        <a:pt x="29" y="0"/>
                      </a:lnTo>
                      <a:lnTo>
                        <a:pt x="0" y="39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2" name="Freeform 46"/>
                <p:cNvSpPr>
                  <a:spLocks noChangeAspect="1"/>
                </p:cNvSpPr>
                <p:nvPr/>
              </p:nvSpPr>
              <p:spPr bwMode="auto">
                <a:xfrm>
                  <a:off x="4019" y="2276"/>
                  <a:ext cx="33" cy="74"/>
                </a:xfrm>
                <a:custGeom>
                  <a:avLst/>
                  <a:gdLst>
                    <a:gd name="T0" fmla="*/ 0 w 22"/>
                    <a:gd name="T1" fmla="*/ 245 h 49"/>
                    <a:gd name="T2" fmla="*/ 33 w 22"/>
                    <a:gd name="T3" fmla="*/ 255 h 49"/>
                    <a:gd name="T4" fmla="*/ 113 w 22"/>
                    <a:gd name="T5" fmla="*/ 18 h 49"/>
                    <a:gd name="T6" fmla="*/ 75 w 22"/>
                    <a:gd name="T7" fmla="*/ 0 h 49"/>
                    <a:gd name="T8" fmla="*/ 0 w 22"/>
                    <a:gd name="T9" fmla="*/ 245 h 49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"/>
                    <a:gd name="T16" fmla="*/ 0 h 49"/>
                    <a:gd name="T17" fmla="*/ 22 w 22"/>
                    <a:gd name="T18" fmla="*/ 49 h 49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" h="49">
                      <a:moveTo>
                        <a:pt x="0" y="47"/>
                      </a:moveTo>
                      <a:lnTo>
                        <a:pt x="7" y="49"/>
                      </a:lnTo>
                      <a:lnTo>
                        <a:pt x="22" y="3"/>
                      </a:lnTo>
                      <a:lnTo>
                        <a:pt x="15" y="0"/>
                      </a:lnTo>
                      <a:lnTo>
                        <a:pt x="0" y="47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43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4099" y="1476"/>
                  <a:ext cx="22" cy="76"/>
                </a:xfrm>
                <a:custGeom>
                  <a:avLst/>
                  <a:gdLst>
                    <a:gd name="T0" fmla="*/ 0 w 15"/>
                    <a:gd name="T1" fmla="*/ 249 h 51"/>
                    <a:gd name="T2" fmla="*/ 38 w 15"/>
                    <a:gd name="T3" fmla="*/ 250 h 51"/>
                    <a:gd name="T4" fmla="*/ 69 w 15"/>
                    <a:gd name="T5" fmla="*/ 1 h 51"/>
                    <a:gd name="T6" fmla="*/ 32 w 15"/>
                    <a:gd name="T7" fmla="*/ 0 h 51"/>
                    <a:gd name="T8" fmla="*/ 0 w 15"/>
                    <a:gd name="T9" fmla="*/ 249 h 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"/>
                    <a:gd name="T16" fmla="*/ 0 h 51"/>
                    <a:gd name="T17" fmla="*/ 15 w 15"/>
                    <a:gd name="T18" fmla="*/ 51 h 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" h="51">
                      <a:moveTo>
                        <a:pt x="0" y="50"/>
                      </a:moveTo>
                      <a:lnTo>
                        <a:pt x="8" y="51"/>
                      </a:lnTo>
                      <a:lnTo>
                        <a:pt x="15" y="1"/>
                      </a:lnTo>
                      <a:lnTo>
                        <a:pt x="7" y="0"/>
                      </a:lnTo>
                      <a:lnTo>
                        <a:pt x="0" y="50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 w="19050">
                  <a:solidFill>
                    <a:srgbClr val="4D94C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0" name="Group 48"/>
              <p:cNvGrpSpPr>
                <a:grpSpLocks/>
              </p:cNvGrpSpPr>
              <p:nvPr/>
            </p:nvGrpSpPr>
            <p:grpSpPr bwMode="auto">
              <a:xfrm>
                <a:off x="3842" y="2220"/>
                <a:ext cx="969" cy="112"/>
                <a:chOff x="4186" y="2299"/>
                <a:chExt cx="657" cy="75"/>
              </a:xfrm>
            </p:grpSpPr>
            <p:sp>
              <p:nvSpPr>
                <p:cNvPr id="23616" name="Rectangle 49"/>
                <p:cNvSpPr>
                  <a:spLocks noChangeAspect="1" noChangeArrowheads="1"/>
                </p:cNvSpPr>
                <p:nvPr/>
              </p:nvSpPr>
              <p:spPr bwMode="auto">
                <a:xfrm>
                  <a:off x="4186" y="2299"/>
                  <a:ext cx="10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7" name="Rectangle 50"/>
                <p:cNvSpPr>
                  <a:spLocks noChangeAspect="1" noChangeArrowheads="1"/>
                </p:cNvSpPr>
                <p:nvPr/>
              </p:nvSpPr>
              <p:spPr bwMode="auto">
                <a:xfrm>
                  <a:off x="4256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8" name="Rectangl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4329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9" name="Rectangle 52"/>
                <p:cNvSpPr>
                  <a:spLocks noChangeAspect="1" noChangeArrowheads="1"/>
                </p:cNvSpPr>
                <p:nvPr/>
              </p:nvSpPr>
              <p:spPr bwMode="auto">
                <a:xfrm>
                  <a:off x="4401" y="2299"/>
                  <a:ext cx="10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0" name="Rectangle 53"/>
                <p:cNvSpPr>
                  <a:spLocks noChangeAspect="1" noChangeArrowheads="1"/>
                </p:cNvSpPr>
                <p:nvPr/>
              </p:nvSpPr>
              <p:spPr bwMode="auto">
                <a:xfrm>
                  <a:off x="4472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1" name="Rectangl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4544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2" name="Rectangle 55"/>
                <p:cNvSpPr>
                  <a:spLocks noChangeAspect="1" noChangeArrowheads="1"/>
                </p:cNvSpPr>
                <p:nvPr/>
              </p:nvSpPr>
              <p:spPr bwMode="auto">
                <a:xfrm>
                  <a:off x="4615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3" name="Rectangle 56"/>
                <p:cNvSpPr>
                  <a:spLocks noChangeAspect="1" noChangeArrowheads="1"/>
                </p:cNvSpPr>
                <p:nvPr/>
              </p:nvSpPr>
              <p:spPr bwMode="auto">
                <a:xfrm>
                  <a:off x="4687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4" name="Rectangl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4759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25" name="Rectangle 58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2299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59"/>
              <p:cNvGrpSpPr>
                <a:grpSpLocks/>
              </p:cNvGrpSpPr>
              <p:nvPr/>
            </p:nvGrpSpPr>
            <p:grpSpPr bwMode="auto">
              <a:xfrm>
                <a:off x="754" y="1548"/>
                <a:ext cx="2158" cy="219"/>
                <a:chOff x="2091" y="1850"/>
                <a:chExt cx="1464" cy="146"/>
              </a:xfrm>
            </p:grpSpPr>
            <p:sp>
              <p:nvSpPr>
                <p:cNvPr id="23595" name="Rectangle 60"/>
                <p:cNvSpPr>
                  <a:spLocks noChangeAspect="1" noChangeArrowheads="1"/>
                </p:cNvSpPr>
                <p:nvPr/>
              </p:nvSpPr>
              <p:spPr bwMode="auto">
                <a:xfrm>
                  <a:off x="3545" y="1850"/>
                  <a:ext cx="10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6" name="Rectangl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473" y="1850"/>
                  <a:ext cx="10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7" name="Rectangl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3399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8" name="Rectangle 63"/>
                <p:cNvSpPr>
                  <a:spLocks noChangeAspect="1" noChangeArrowheads="1"/>
                </p:cNvSpPr>
                <p:nvPr/>
              </p:nvSpPr>
              <p:spPr bwMode="auto">
                <a:xfrm>
                  <a:off x="3327" y="1850"/>
                  <a:ext cx="11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9" name="Rectangl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3254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0" name="Rectangle 65"/>
                <p:cNvSpPr>
                  <a:spLocks noChangeAspect="1" noChangeArrowheads="1"/>
                </p:cNvSpPr>
                <p:nvPr/>
              </p:nvSpPr>
              <p:spPr bwMode="auto">
                <a:xfrm>
                  <a:off x="3182" y="1850"/>
                  <a:ext cx="10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1" name="Rectangle 66"/>
                <p:cNvSpPr>
                  <a:spLocks noChangeAspect="1" noChangeArrowheads="1"/>
                </p:cNvSpPr>
                <p:nvPr/>
              </p:nvSpPr>
              <p:spPr bwMode="auto">
                <a:xfrm>
                  <a:off x="3109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2" name="Rectangl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3037" y="1850"/>
                  <a:ext cx="10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3" name="Rectangle 68"/>
                <p:cNvSpPr>
                  <a:spLocks noChangeAspect="1" noChangeArrowheads="1"/>
                </p:cNvSpPr>
                <p:nvPr/>
              </p:nvSpPr>
              <p:spPr bwMode="auto">
                <a:xfrm>
                  <a:off x="2963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4" name="Rectangle 69"/>
                <p:cNvSpPr>
                  <a:spLocks noChangeAspect="1" noChangeArrowheads="1"/>
                </p:cNvSpPr>
                <p:nvPr/>
              </p:nvSpPr>
              <p:spPr bwMode="auto">
                <a:xfrm>
                  <a:off x="2891" y="1850"/>
                  <a:ext cx="11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5" name="Rectangl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818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6" name="Rectangle 71"/>
                <p:cNvSpPr>
                  <a:spLocks noChangeAspect="1" noChangeArrowheads="1"/>
                </p:cNvSpPr>
                <p:nvPr/>
              </p:nvSpPr>
              <p:spPr bwMode="auto">
                <a:xfrm>
                  <a:off x="2746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7" name="Rectangle 72"/>
                <p:cNvSpPr>
                  <a:spLocks noChangeAspect="1" noChangeArrowheads="1"/>
                </p:cNvSpPr>
                <p:nvPr/>
              </p:nvSpPr>
              <p:spPr bwMode="auto">
                <a:xfrm>
                  <a:off x="2672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8" name="Rectangl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601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09" name="Rectangle 74"/>
                <p:cNvSpPr>
                  <a:spLocks noChangeAspect="1" noChangeArrowheads="1"/>
                </p:cNvSpPr>
                <p:nvPr/>
              </p:nvSpPr>
              <p:spPr bwMode="auto">
                <a:xfrm>
                  <a:off x="2527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0" name="Rectangle 75"/>
                <p:cNvSpPr>
                  <a:spLocks noChangeAspect="1" noChangeArrowheads="1"/>
                </p:cNvSpPr>
                <p:nvPr/>
              </p:nvSpPr>
              <p:spPr bwMode="auto">
                <a:xfrm>
                  <a:off x="2455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1" name="Rectangl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382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2" name="Rectangle 77"/>
                <p:cNvSpPr>
                  <a:spLocks noChangeAspect="1" noChangeArrowheads="1"/>
                </p:cNvSpPr>
                <p:nvPr/>
              </p:nvSpPr>
              <p:spPr bwMode="auto">
                <a:xfrm>
                  <a:off x="2310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3" name="Rectangle 78"/>
                <p:cNvSpPr>
                  <a:spLocks noChangeAspect="1" noChangeArrowheads="1"/>
                </p:cNvSpPr>
                <p:nvPr/>
              </p:nvSpPr>
              <p:spPr bwMode="auto">
                <a:xfrm>
                  <a:off x="2236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4" name="Rectangl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164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615" name="Rectangle 80"/>
                <p:cNvSpPr>
                  <a:spLocks noChangeAspect="1" noChangeArrowheads="1"/>
                </p:cNvSpPr>
                <p:nvPr/>
              </p:nvSpPr>
              <p:spPr bwMode="auto">
                <a:xfrm>
                  <a:off x="2091" y="1850"/>
                  <a:ext cx="12" cy="146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72" name="Text Box 81"/>
              <p:cNvSpPr txBox="1">
                <a:spLocks noChangeAspect="1" noChangeArrowheads="1"/>
              </p:cNvSpPr>
              <p:nvPr/>
            </p:nvSpPr>
            <p:spPr bwMode="auto">
              <a:xfrm>
                <a:off x="431" y="1299"/>
                <a:ext cx="20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73" name="Text Box 82"/>
              <p:cNvSpPr txBox="1">
                <a:spLocks noChangeAspect="1" noChangeArrowheads="1"/>
              </p:cNvSpPr>
              <p:nvPr/>
            </p:nvSpPr>
            <p:spPr bwMode="auto">
              <a:xfrm>
                <a:off x="360" y="1600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74" name="Text Box 83"/>
              <p:cNvSpPr txBox="1">
                <a:spLocks noChangeAspect="1" noChangeArrowheads="1"/>
              </p:cNvSpPr>
              <p:nvPr/>
            </p:nvSpPr>
            <p:spPr bwMode="auto">
              <a:xfrm>
                <a:off x="4743" y="2140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75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4743" y="797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76" name="Freeform 85"/>
              <p:cNvSpPr>
                <a:spLocks noChangeAspect="1"/>
              </p:cNvSpPr>
              <p:nvPr/>
            </p:nvSpPr>
            <p:spPr bwMode="auto">
              <a:xfrm>
                <a:off x="705" y="959"/>
                <a:ext cx="4115" cy="613"/>
              </a:xfrm>
              <a:custGeom>
                <a:avLst/>
                <a:gdLst>
                  <a:gd name="T0" fmla="*/ 31933 w 1859"/>
                  <a:gd name="T1" fmla="*/ 126 h 273"/>
                  <a:gd name="T2" fmla="*/ 30423 w 1859"/>
                  <a:gd name="T3" fmla="*/ 692 h 273"/>
                  <a:gd name="T4" fmla="*/ 29385 w 1859"/>
                  <a:gd name="T5" fmla="*/ 1673 h 273"/>
                  <a:gd name="T6" fmla="*/ 28570 w 1859"/>
                  <a:gd name="T7" fmla="*/ 2980 h 273"/>
                  <a:gd name="T8" fmla="*/ 28170 w 1859"/>
                  <a:gd name="T9" fmla="*/ 3736 h 273"/>
                  <a:gd name="T10" fmla="*/ 27734 w 1859"/>
                  <a:gd name="T11" fmla="*/ 4527 h 273"/>
                  <a:gd name="T12" fmla="*/ 26116 w 1859"/>
                  <a:gd name="T13" fmla="*/ 5919 h 273"/>
                  <a:gd name="T14" fmla="*/ 24371 w 1859"/>
                  <a:gd name="T15" fmla="*/ 6328 h 273"/>
                  <a:gd name="T16" fmla="*/ 23523 w 1859"/>
                  <a:gd name="T17" fmla="*/ 6352 h 273"/>
                  <a:gd name="T18" fmla="*/ 23523 w 1859"/>
                  <a:gd name="T19" fmla="*/ 6352 h 273"/>
                  <a:gd name="T20" fmla="*/ 0 w 1859"/>
                  <a:gd name="T21" fmla="*/ 6352 h 273"/>
                  <a:gd name="T22" fmla="*/ 20 w 1859"/>
                  <a:gd name="T23" fmla="*/ 6938 h 273"/>
                  <a:gd name="T24" fmla="*/ 500 w 1859"/>
                  <a:gd name="T25" fmla="*/ 6938 h 273"/>
                  <a:gd name="T26" fmla="*/ 1538 w 1859"/>
                  <a:gd name="T27" fmla="*/ 6938 h 273"/>
                  <a:gd name="T28" fmla="*/ 2951 w 1859"/>
                  <a:gd name="T29" fmla="*/ 6938 h 273"/>
                  <a:gd name="T30" fmla="*/ 4753 w 1859"/>
                  <a:gd name="T31" fmla="*/ 6938 h 273"/>
                  <a:gd name="T32" fmla="*/ 6791 w 1859"/>
                  <a:gd name="T33" fmla="*/ 6938 h 273"/>
                  <a:gd name="T34" fmla="*/ 9025 w 1859"/>
                  <a:gd name="T35" fmla="*/ 6938 h 273"/>
                  <a:gd name="T36" fmla="*/ 11358 w 1859"/>
                  <a:gd name="T37" fmla="*/ 6938 h 273"/>
                  <a:gd name="T38" fmla="*/ 13691 w 1859"/>
                  <a:gd name="T39" fmla="*/ 6938 h 273"/>
                  <a:gd name="T40" fmla="*/ 15964 w 1859"/>
                  <a:gd name="T41" fmla="*/ 6938 h 273"/>
                  <a:gd name="T42" fmla="*/ 18080 w 1859"/>
                  <a:gd name="T43" fmla="*/ 6938 h 273"/>
                  <a:gd name="T44" fmla="*/ 19977 w 1859"/>
                  <a:gd name="T45" fmla="*/ 6938 h 273"/>
                  <a:gd name="T46" fmla="*/ 21540 w 1859"/>
                  <a:gd name="T47" fmla="*/ 6938 h 273"/>
                  <a:gd name="T48" fmla="*/ 22691 w 1859"/>
                  <a:gd name="T49" fmla="*/ 6938 h 273"/>
                  <a:gd name="T50" fmla="*/ 23342 w 1859"/>
                  <a:gd name="T51" fmla="*/ 6938 h 273"/>
                  <a:gd name="T52" fmla="*/ 23504 w 1859"/>
                  <a:gd name="T53" fmla="*/ 6938 h 273"/>
                  <a:gd name="T54" fmla="*/ 24347 w 1859"/>
                  <a:gd name="T55" fmla="*/ 6938 h 273"/>
                  <a:gd name="T56" fmla="*/ 26018 w 1859"/>
                  <a:gd name="T57" fmla="*/ 6590 h 273"/>
                  <a:gd name="T58" fmla="*/ 27754 w 1859"/>
                  <a:gd name="T59" fmla="*/ 5445 h 273"/>
                  <a:gd name="T60" fmla="*/ 28376 w 1859"/>
                  <a:gd name="T61" fmla="*/ 4554 h 273"/>
                  <a:gd name="T62" fmla="*/ 28787 w 1859"/>
                  <a:gd name="T63" fmla="*/ 3757 h 273"/>
                  <a:gd name="T64" fmla="*/ 29628 w 1859"/>
                  <a:gd name="T65" fmla="*/ 2308 h 273"/>
                  <a:gd name="T66" fmla="*/ 30585 w 1859"/>
                  <a:gd name="T67" fmla="*/ 1300 h 273"/>
                  <a:gd name="T68" fmla="*/ 31977 w 1859"/>
                  <a:gd name="T69" fmla="*/ 712 h 273"/>
                  <a:gd name="T70" fmla="*/ 33318 w 1859"/>
                  <a:gd name="T71" fmla="*/ 591 h 273"/>
                  <a:gd name="T72" fmla="*/ 33947 w 1859"/>
                  <a:gd name="T73" fmla="*/ 591 h 273"/>
                  <a:gd name="T74" fmla="*/ 35554 w 1859"/>
                  <a:gd name="T75" fmla="*/ 591 h 273"/>
                  <a:gd name="T76" fmla="*/ 37768 w 1859"/>
                  <a:gd name="T77" fmla="*/ 591 h 273"/>
                  <a:gd name="T78" fmla="*/ 40165 w 1859"/>
                  <a:gd name="T79" fmla="*/ 591 h 273"/>
                  <a:gd name="T80" fmla="*/ 42374 w 1859"/>
                  <a:gd name="T81" fmla="*/ 591 h 273"/>
                  <a:gd name="T82" fmla="*/ 43981 w 1859"/>
                  <a:gd name="T83" fmla="*/ 591 h 273"/>
                  <a:gd name="T84" fmla="*/ 44632 w 1859"/>
                  <a:gd name="T85" fmla="*/ 591 h 273"/>
                  <a:gd name="T86" fmla="*/ 33318 w 1859"/>
                  <a:gd name="T87" fmla="*/ 0 h 27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59"/>
                  <a:gd name="T133" fmla="*/ 0 h 273"/>
                  <a:gd name="T134" fmla="*/ 1859 w 1859"/>
                  <a:gd name="T135" fmla="*/ 273 h 27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59" h="273">
                    <a:moveTo>
                      <a:pt x="1388" y="0"/>
                    </a:moveTo>
                    <a:lnTo>
                      <a:pt x="1357" y="2"/>
                    </a:lnTo>
                    <a:lnTo>
                      <a:pt x="1330" y="5"/>
                    </a:lnTo>
                    <a:lnTo>
                      <a:pt x="1306" y="10"/>
                    </a:lnTo>
                    <a:lnTo>
                      <a:pt x="1285" y="18"/>
                    </a:lnTo>
                    <a:lnTo>
                      <a:pt x="1267" y="27"/>
                    </a:lnTo>
                    <a:lnTo>
                      <a:pt x="1251" y="39"/>
                    </a:lnTo>
                    <a:lnTo>
                      <a:pt x="1237" y="52"/>
                    </a:lnTo>
                    <a:lnTo>
                      <a:pt x="1224" y="66"/>
                    </a:lnTo>
                    <a:lnTo>
                      <a:pt x="1213" y="82"/>
                    </a:lnTo>
                    <a:lnTo>
                      <a:pt x="1201" y="99"/>
                    </a:lnTo>
                    <a:lnTo>
                      <a:pt x="1190" y="117"/>
                    </a:lnTo>
                    <a:lnTo>
                      <a:pt x="1180" y="137"/>
                    </a:lnTo>
                    <a:lnTo>
                      <a:pt x="1173" y="147"/>
                    </a:lnTo>
                    <a:lnTo>
                      <a:pt x="1162" y="167"/>
                    </a:lnTo>
                    <a:lnTo>
                      <a:pt x="1155" y="178"/>
                    </a:lnTo>
                    <a:lnTo>
                      <a:pt x="1136" y="202"/>
                    </a:lnTo>
                    <a:lnTo>
                      <a:pt x="1114" y="220"/>
                    </a:lnTo>
                    <a:lnTo>
                      <a:pt x="1088" y="233"/>
                    </a:lnTo>
                    <a:lnTo>
                      <a:pt x="1062" y="241"/>
                    </a:lnTo>
                    <a:lnTo>
                      <a:pt x="1037" y="247"/>
                    </a:lnTo>
                    <a:lnTo>
                      <a:pt x="1015" y="249"/>
                    </a:lnTo>
                    <a:lnTo>
                      <a:pt x="997" y="250"/>
                    </a:lnTo>
                    <a:lnTo>
                      <a:pt x="985" y="250"/>
                    </a:lnTo>
                    <a:lnTo>
                      <a:pt x="980" y="250"/>
                    </a:lnTo>
                    <a:lnTo>
                      <a:pt x="979" y="250"/>
                    </a:lnTo>
                    <a:lnTo>
                      <a:pt x="0" y="250"/>
                    </a:lnTo>
                    <a:lnTo>
                      <a:pt x="0" y="273"/>
                    </a:lnTo>
                    <a:lnTo>
                      <a:pt x="1" y="273"/>
                    </a:lnTo>
                    <a:lnTo>
                      <a:pt x="5" y="273"/>
                    </a:lnTo>
                    <a:lnTo>
                      <a:pt x="12" y="273"/>
                    </a:lnTo>
                    <a:lnTo>
                      <a:pt x="21" y="273"/>
                    </a:lnTo>
                    <a:lnTo>
                      <a:pt x="33" y="273"/>
                    </a:lnTo>
                    <a:lnTo>
                      <a:pt x="47" y="273"/>
                    </a:lnTo>
                    <a:lnTo>
                      <a:pt x="64" y="273"/>
                    </a:lnTo>
                    <a:lnTo>
                      <a:pt x="81" y="273"/>
                    </a:lnTo>
                    <a:lnTo>
                      <a:pt x="102" y="273"/>
                    </a:lnTo>
                    <a:lnTo>
                      <a:pt x="123" y="273"/>
                    </a:lnTo>
                    <a:lnTo>
                      <a:pt x="146" y="273"/>
                    </a:lnTo>
                    <a:lnTo>
                      <a:pt x="171" y="273"/>
                    </a:lnTo>
                    <a:lnTo>
                      <a:pt x="198" y="273"/>
                    </a:lnTo>
                    <a:lnTo>
                      <a:pt x="225" y="273"/>
                    </a:lnTo>
                    <a:lnTo>
                      <a:pt x="253" y="273"/>
                    </a:lnTo>
                    <a:lnTo>
                      <a:pt x="283" y="273"/>
                    </a:lnTo>
                    <a:lnTo>
                      <a:pt x="313" y="273"/>
                    </a:lnTo>
                    <a:lnTo>
                      <a:pt x="344" y="273"/>
                    </a:lnTo>
                    <a:lnTo>
                      <a:pt x="376" y="273"/>
                    </a:lnTo>
                    <a:lnTo>
                      <a:pt x="408" y="273"/>
                    </a:lnTo>
                    <a:lnTo>
                      <a:pt x="440" y="273"/>
                    </a:lnTo>
                    <a:lnTo>
                      <a:pt x="473" y="273"/>
                    </a:lnTo>
                    <a:lnTo>
                      <a:pt x="505" y="273"/>
                    </a:lnTo>
                    <a:lnTo>
                      <a:pt x="538" y="273"/>
                    </a:lnTo>
                    <a:lnTo>
                      <a:pt x="570" y="273"/>
                    </a:lnTo>
                    <a:lnTo>
                      <a:pt x="602" y="273"/>
                    </a:lnTo>
                    <a:lnTo>
                      <a:pt x="634" y="273"/>
                    </a:lnTo>
                    <a:lnTo>
                      <a:pt x="665" y="273"/>
                    </a:lnTo>
                    <a:lnTo>
                      <a:pt x="695" y="273"/>
                    </a:lnTo>
                    <a:lnTo>
                      <a:pt x="725" y="273"/>
                    </a:lnTo>
                    <a:lnTo>
                      <a:pt x="753" y="273"/>
                    </a:lnTo>
                    <a:lnTo>
                      <a:pt x="781" y="273"/>
                    </a:lnTo>
                    <a:lnTo>
                      <a:pt x="807" y="273"/>
                    </a:lnTo>
                    <a:lnTo>
                      <a:pt x="832" y="273"/>
                    </a:lnTo>
                    <a:lnTo>
                      <a:pt x="855" y="273"/>
                    </a:lnTo>
                    <a:lnTo>
                      <a:pt x="877" y="273"/>
                    </a:lnTo>
                    <a:lnTo>
                      <a:pt x="897" y="273"/>
                    </a:lnTo>
                    <a:lnTo>
                      <a:pt x="915" y="273"/>
                    </a:lnTo>
                    <a:lnTo>
                      <a:pt x="931" y="273"/>
                    </a:lnTo>
                    <a:lnTo>
                      <a:pt x="945" y="273"/>
                    </a:lnTo>
                    <a:lnTo>
                      <a:pt x="957" y="273"/>
                    </a:lnTo>
                    <a:lnTo>
                      <a:pt x="966" y="273"/>
                    </a:lnTo>
                    <a:lnTo>
                      <a:pt x="972" y="273"/>
                    </a:lnTo>
                    <a:lnTo>
                      <a:pt x="977" y="273"/>
                    </a:lnTo>
                    <a:lnTo>
                      <a:pt x="979" y="273"/>
                    </a:lnTo>
                    <a:lnTo>
                      <a:pt x="985" y="273"/>
                    </a:lnTo>
                    <a:lnTo>
                      <a:pt x="997" y="273"/>
                    </a:lnTo>
                    <a:lnTo>
                      <a:pt x="1014" y="273"/>
                    </a:lnTo>
                    <a:lnTo>
                      <a:pt x="1035" y="271"/>
                    </a:lnTo>
                    <a:lnTo>
                      <a:pt x="1059" y="266"/>
                    </a:lnTo>
                    <a:lnTo>
                      <a:pt x="1084" y="259"/>
                    </a:lnTo>
                    <a:lnTo>
                      <a:pt x="1110" y="249"/>
                    </a:lnTo>
                    <a:lnTo>
                      <a:pt x="1134" y="234"/>
                    </a:lnTo>
                    <a:lnTo>
                      <a:pt x="1156" y="214"/>
                    </a:lnTo>
                    <a:lnTo>
                      <a:pt x="1175" y="190"/>
                    </a:lnTo>
                    <a:lnTo>
                      <a:pt x="1182" y="179"/>
                    </a:lnTo>
                    <a:lnTo>
                      <a:pt x="1193" y="158"/>
                    </a:lnTo>
                    <a:lnTo>
                      <a:pt x="1199" y="148"/>
                    </a:lnTo>
                    <a:lnTo>
                      <a:pt x="1211" y="127"/>
                    </a:lnTo>
                    <a:lnTo>
                      <a:pt x="1222" y="109"/>
                    </a:lnTo>
                    <a:lnTo>
                      <a:pt x="1234" y="91"/>
                    </a:lnTo>
                    <a:lnTo>
                      <a:pt x="1246" y="76"/>
                    </a:lnTo>
                    <a:lnTo>
                      <a:pt x="1259" y="62"/>
                    </a:lnTo>
                    <a:lnTo>
                      <a:pt x="1274" y="51"/>
                    </a:lnTo>
                    <a:lnTo>
                      <a:pt x="1290" y="41"/>
                    </a:lnTo>
                    <a:lnTo>
                      <a:pt x="1310" y="34"/>
                    </a:lnTo>
                    <a:lnTo>
                      <a:pt x="1332" y="28"/>
                    </a:lnTo>
                    <a:lnTo>
                      <a:pt x="1358" y="24"/>
                    </a:lnTo>
                    <a:lnTo>
                      <a:pt x="1388" y="23"/>
                    </a:lnTo>
                    <a:lnTo>
                      <a:pt x="1391" y="23"/>
                    </a:lnTo>
                    <a:lnTo>
                      <a:pt x="1400" y="23"/>
                    </a:lnTo>
                    <a:lnTo>
                      <a:pt x="1414" y="23"/>
                    </a:lnTo>
                    <a:lnTo>
                      <a:pt x="1433" y="23"/>
                    </a:lnTo>
                    <a:lnTo>
                      <a:pt x="1455" y="23"/>
                    </a:lnTo>
                    <a:lnTo>
                      <a:pt x="1481" y="23"/>
                    </a:lnTo>
                    <a:lnTo>
                      <a:pt x="1510" y="23"/>
                    </a:lnTo>
                    <a:lnTo>
                      <a:pt x="1541" y="23"/>
                    </a:lnTo>
                    <a:lnTo>
                      <a:pt x="1573" y="23"/>
                    </a:lnTo>
                    <a:lnTo>
                      <a:pt x="1606" y="23"/>
                    </a:lnTo>
                    <a:lnTo>
                      <a:pt x="1640" y="23"/>
                    </a:lnTo>
                    <a:lnTo>
                      <a:pt x="1673" y="23"/>
                    </a:lnTo>
                    <a:lnTo>
                      <a:pt x="1705" y="23"/>
                    </a:lnTo>
                    <a:lnTo>
                      <a:pt x="1736" y="23"/>
                    </a:lnTo>
                    <a:lnTo>
                      <a:pt x="1765" y="23"/>
                    </a:lnTo>
                    <a:lnTo>
                      <a:pt x="1791" y="23"/>
                    </a:lnTo>
                    <a:lnTo>
                      <a:pt x="1813" y="23"/>
                    </a:lnTo>
                    <a:lnTo>
                      <a:pt x="1832" y="23"/>
                    </a:lnTo>
                    <a:lnTo>
                      <a:pt x="1846" y="23"/>
                    </a:lnTo>
                    <a:lnTo>
                      <a:pt x="1855" y="23"/>
                    </a:lnTo>
                    <a:lnTo>
                      <a:pt x="1859" y="23"/>
                    </a:lnTo>
                    <a:lnTo>
                      <a:pt x="1859" y="0"/>
                    </a:lnTo>
                    <a:lnTo>
                      <a:pt x="1388" y="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7" name="Freeform 86"/>
              <p:cNvSpPr>
                <a:spLocks noChangeAspect="1"/>
              </p:cNvSpPr>
              <p:nvPr/>
            </p:nvSpPr>
            <p:spPr bwMode="auto">
              <a:xfrm>
                <a:off x="705" y="1737"/>
                <a:ext cx="4115" cy="615"/>
              </a:xfrm>
              <a:custGeom>
                <a:avLst/>
                <a:gdLst>
                  <a:gd name="T0" fmla="*/ 23342 w 1859"/>
                  <a:gd name="T1" fmla="*/ 20 h 274"/>
                  <a:gd name="T2" fmla="*/ 22691 w 1859"/>
                  <a:gd name="T3" fmla="*/ 20 h 274"/>
                  <a:gd name="T4" fmla="*/ 21540 w 1859"/>
                  <a:gd name="T5" fmla="*/ 20 h 274"/>
                  <a:gd name="T6" fmla="*/ 19977 w 1859"/>
                  <a:gd name="T7" fmla="*/ 20 h 274"/>
                  <a:gd name="T8" fmla="*/ 18080 w 1859"/>
                  <a:gd name="T9" fmla="*/ 20 h 274"/>
                  <a:gd name="T10" fmla="*/ 15964 w 1859"/>
                  <a:gd name="T11" fmla="*/ 20 h 274"/>
                  <a:gd name="T12" fmla="*/ 13691 w 1859"/>
                  <a:gd name="T13" fmla="*/ 20 h 274"/>
                  <a:gd name="T14" fmla="*/ 11358 w 1859"/>
                  <a:gd name="T15" fmla="*/ 20 h 274"/>
                  <a:gd name="T16" fmla="*/ 9025 w 1859"/>
                  <a:gd name="T17" fmla="*/ 20 h 274"/>
                  <a:gd name="T18" fmla="*/ 6791 w 1859"/>
                  <a:gd name="T19" fmla="*/ 20 h 274"/>
                  <a:gd name="T20" fmla="*/ 4753 w 1859"/>
                  <a:gd name="T21" fmla="*/ 20 h 274"/>
                  <a:gd name="T22" fmla="*/ 2951 w 1859"/>
                  <a:gd name="T23" fmla="*/ 20 h 274"/>
                  <a:gd name="T24" fmla="*/ 1538 w 1859"/>
                  <a:gd name="T25" fmla="*/ 20 h 274"/>
                  <a:gd name="T26" fmla="*/ 500 w 1859"/>
                  <a:gd name="T27" fmla="*/ 20 h 274"/>
                  <a:gd name="T28" fmla="*/ 20 w 1859"/>
                  <a:gd name="T29" fmla="*/ 20 h 274"/>
                  <a:gd name="T30" fmla="*/ 0 w 1859"/>
                  <a:gd name="T31" fmla="*/ 611 h 274"/>
                  <a:gd name="T32" fmla="*/ 23523 w 1859"/>
                  <a:gd name="T33" fmla="*/ 611 h 274"/>
                  <a:gd name="T34" fmla="*/ 23523 w 1859"/>
                  <a:gd name="T35" fmla="*/ 611 h 274"/>
                  <a:gd name="T36" fmla="*/ 24371 w 1859"/>
                  <a:gd name="T37" fmla="*/ 635 h 274"/>
                  <a:gd name="T38" fmla="*/ 26116 w 1859"/>
                  <a:gd name="T39" fmla="*/ 1037 h 274"/>
                  <a:gd name="T40" fmla="*/ 27734 w 1859"/>
                  <a:gd name="T41" fmla="*/ 2433 h 274"/>
                  <a:gd name="T42" fmla="*/ 28190 w 1859"/>
                  <a:gd name="T43" fmla="*/ 3223 h 274"/>
                  <a:gd name="T44" fmla="*/ 28590 w 1859"/>
                  <a:gd name="T45" fmla="*/ 4015 h 274"/>
                  <a:gd name="T46" fmla="*/ 29414 w 1859"/>
                  <a:gd name="T47" fmla="*/ 5304 h 274"/>
                  <a:gd name="T48" fmla="*/ 30423 w 1859"/>
                  <a:gd name="T49" fmla="*/ 6298 h 274"/>
                  <a:gd name="T50" fmla="*/ 31933 w 1859"/>
                  <a:gd name="T51" fmla="*/ 6832 h 274"/>
                  <a:gd name="T52" fmla="*/ 33318 w 1859"/>
                  <a:gd name="T53" fmla="*/ 6951 h 274"/>
                  <a:gd name="T54" fmla="*/ 33947 w 1859"/>
                  <a:gd name="T55" fmla="*/ 6951 h 274"/>
                  <a:gd name="T56" fmla="*/ 35554 w 1859"/>
                  <a:gd name="T57" fmla="*/ 6951 h 274"/>
                  <a:gd name="T58" fmla="*/ 37768 w 1859"/>
                  <a:gd name="T59" fmla="*/ 6951 h 274"/>
                  <a:gd name="T60" fmla="*/ 40165 w 1859"/>
                  <a:gd name="T61" fmla="*/ 6951 h 274"/>
                  <a:gd name="T62" fmla="*/ 42374 w 1859"/>
                  <a:gd name="T63" fmla="*/ 6951 h 274"/>
                  <a:gd name="T64" fmla="*/ 43981 w 1859"/>
                  <a:gd name="T65" fmla="*/ 6951 h 274"/>
                  <a:gd name="T66" fmla="*/ 44632 w 1859"/>
                  <a:gd name="T67" fmla="*/ 6951 h 274"/>
                  <a:gd name="T68" fmla="*/ 44632 w 1859"/>
                  <a:gd name="T69" fmla="*/ 6399 h 274"/>
                  <a:gd name="T70" fmla="*/ 43981 w 1859"/>
                  <a:gd name="T71" fmla="*/ 6399 h 274"/>
                  <a:gd name="T72" fmla="*/ 42374 w 1859"/>
                  <a:gd name="T73" fmla="*/ 6399 h 274"/>
                  <a:gd name="T74" fmla="*/ 40165 w 1859"/>
                  <a:gd name="T75" fmla="*/ 6399 h 274"/>
                  <a:gd name="T76" fmla="*/ 37768 w 1859"/>
                  <a:gd name="T77" fmla="*/ 6399 h 274"/>
                  <a:gd name="T78" fmla="*/ 35554 w 1859"/>
                  <a:gd name="T79" fmla="*/ 6399 h 274"/>
                  <a:gd name="T80" fmla="*/ 33947 w 1859"/>
                  <a:gd name="T81" fmla="*/ 6399 h 274"/>
                  <a:gd name="T82" fmla="*/ 33318 w 1859"/>
                  <a:gd name="T83" fmla="*/ 6399 h 274"/>
                  <a:gd name="T84" fmla="*/ 31977 w 1859"/>
                  <a:gd name="T85" fmla="*/ 6262 h 274"/>
                  <a:gd name="T86" fmla="*/ 30585 w 1859"/>
                  <a:gd name="T87" fmla="*/ 5688 h 274"/>
                  <a:gd name="T88" fmla="*/ 29628 w 1859"/>
                  <a:gd name="T89" fmla="*/ 4671 h 274"/>
                  <a:gd name="T90" fmla="*/ 28805 w 1859"/>
                  <a:gd name="T91" fmla="*/ 3223 h 274"/>
                  <a:gd name="T92" fmla="*/ 28376 w 1859"/>
                  <a:gd name="T93" fmla="*/ 2408 h 274"/>
                  <a:gd name="T94" fmla="*/ 27754 w 1859"/>
                  <a:gd name="T95" fmla="*/ 1490 h 274"/>
                  <a:gd name="T96" fmla="*/ 26018 w 1859"/>
                  <a:gd name="T97" fmla="*/ 352 h 274"/>
                  <a:gd name="T98" fmla="*/ 24347 w 1859"/>
                  <a:gd name="T99" fmla="*/ 20 h 274"/>
                  <a:gd name="T100" fmla="*/ 23504 w 1859"/>
                  <a:gd name="T101" fmla="*/ 20 h 27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859"/>
                  <a:gd name="T154" fmla="*/ 0 h 274"/>
                  <a:gd name="T155" fmla="*/ 1859 w 1859"/>
                  <a:gd name="T156" fmla="*/ 274 h 27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859" h="274">
                    <a:moveTo>
                      <a:pt x="979" y="1"/>
                    </a:moveTo>
                    <a:lnTo>
                      <a:pt x="977" y="1"/>
                    </a:lnTo>
                    <a:lnTo>
                      <a:pt x="972" y="1"/>
                    </a:lnTo>
                    <a:lnTo>
                      <a:pt x="966" y="1"/>
                    </a:lnTo>
                    <a:lnTo>
                      <a:pt x="957" y="1"/>
                    </a:lnTo>
                    <a:lnTo>
                      <a:pt x="945" y="1"/>
                    </a:lnTo>
                    <a:lnTo>
                      <a:pt x="931" y="1"/>
                    </a:lnTo>
                    <a:lnTo>
                      <a:pt x="915" y="1"/>
                    </a:lnTo>
                    <a:lnTo>
                      <a:pt x="897" y="1"/>
                    </a:lnTo>
                    <a:lnTo>
                      <a:pt x="877" y="1"/>
                    </a:lnTo>
                    <a:lnTo>
                      <a:pt x="855" y="1"/>
                    </a:lnTo>
                    <a:lnTo>
                      <a:pt x="832" y="1"/>
                    </a:lnTo>
                    <a:lnTo>
                      <a:pt x="807" y="1"/>
                    </a:lnTo>
                    <a:lnTo>
                      <a:pt x="781" y="1"/>
                    </a:lnTo>
                    <a:lnTo>
                      <a:pt x="753" y="1"/>
                    </a:lnTo>
                    <a:lnTo>
                      <a:pt x="725" y="1"/>
                    </a:lnTo>
                    <a:lnTo>
                      <a:pt x="695" y="1"/>
                    </a:lnTo>
                    <a:lnTo>
                      <a:pt x="665" y="1"/>
                    </a:lnTo>
                    <a:lnTo>
                      <a:pt x="634" y="1"/>
                    </a:lnTo>
                    <a:lnTo>
                      <a:pt x="602" y="1"/>
                    </a:lnTo>
                    <a:lnTo>
                      <a:pt x="570" y="1"/>
                    </a:lnTo>
                    <a:lnTo>
                      <a:pt x="538" y="1"/>
                    </a:lnTo>
                    <a:lnTo>
                      <a:pt x="505" y="1"/>
                    </a:lnTo>
                    <a:lnTo>
                      <a:pt x="473" y="1"/>
                    </a:lnTo>
                    <a:lnTo>
                      <a:pt x="440" y="1"/>
                    </a:lnTo>
                    <a:lnTo>
                      <a:pt x="408" y="1"/>
                    </a:lnTo>
                    <a:lnTo>
                      <a:pt x="376" y="1"/>
                    </a:lnTo>
                    <a:lnTo>
                      <a:pt x="344" y="1"/>
                    </a:lnTo>
                    <a:lnTo>
                      <a:pt x="313" y="1"/>
                    </a:lnTo>
                    <a:lnTo>
                      <a:pt x="283" y="1"/>
                    </a:lnTo>
                    <a:lnTo>
                      <a:pt x="253" y="1"/>
                    </a:lnTo>
                    <a:lnTo>
                      <a:pt x="225" y="1"/>
                    </a:lnTo>
                    <a:lnTo>
                      <a:pt x="198" y="1"/>
                    </a:lnTo>
                    <a:lnTo>
                      <a:pt x="171" y="1"/>
                    </a:lnTo>
                    <a:lnTo>
                      <a:pt x="146" y="1"/>
                    </a:lnTo>
                    <a:lnTo>
                      <a:pt x="123" y="1"/>
                    </a:lnTo>
                    <a:lnTo>
                      <a:pt x="102" y="1"/>
                    </a:lnTo>
                    <a:lnTo>
                      <a:pt x="81" y="1"/>
                    </a:lnTo>
                    <a:lnTo>
                      <a:pt x="64" y="1"/>
                    </a:lnTo>
                    <a:lnTo>
                      <a:pt x="47" y="1"/>
                    </a:lnTo>
                    <a:lnTo>
                      <a:pt x="33" y="1"/>
                    </a:lnTo>
                    <a:lnTo>
                      <a:pt x="21" y="1"/>
                    </a:lnTo>
                    <a:lnTo>
                      <a:pt x="12" y="1"/>
                    </a:lnTo>
                    <a:lnTo>
                      <a:pt x="5" y="1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79" y="24"/>
                    </a:lnTo>
                    <a:lnTo>
                      <a:pt x="980" y="24"/>
                    </a:lnTo>
                    <a:lnTo>
                      <a:pt x="985" y="24"/>
                    </a:lnTo>
                    <a:lnTo>
                      <a:pt x="997" y="24"/>
                    </a:lnTo>
                    <a:lnTo>
                      <a:pt x="1015" y="25"/>
                    </a:lnTo>
                    <a:lnTo>
                      <a:pt x="1037" y="27"/>
                    </a:lnTo>
                    <a:lnTo>
                      <a:pt x="1062" y="32"/>
                    </a:lnTo>
                    <a:lnTo>
                      <a:pt x="1088" y="41"/>
                    </a:lnTo>
                    <a:lnTo>
                      <a:pt x="1114" y="54"/>
                    </a:lnTo>
                    <a:lnTo>
                      <a:pt x="1136" y="72"/>
                    </a:lnTo>
                    <a:lnTo>
                      <a:pt x="1155" y="96"/>
                    </a:lnTo>
                    <a:lnTo>
                      <a:pt x="1162" y="107"/>
                    </a:lnTo>
                    <a:lnTo>
                      <a:pt x="1174" y="127"/>
                    </a:lnTo>
                    <a:lnTo>
                      <a:pt x="1180" y="138"/>
                    </a:lnTo>
                    <a:lnTo>
                      <a:pt x="1191" y="158"/>
                    </a:lnTo>
                    <a:lnTo>
                      <a:pt x="1202" y="176"/>
                    </a:lnTo>
                    <a:lnTo>
                      <a:pt x="1213" y="193"/>
                    </a:lnTo>
                    <a:lnTo>
                      <a:pt x="1225" y="209"/>
                    </a:lnTo>
                    <a:lnTo>
                      <a:pt x="1238" y="223"/>
                    </a:lnTo>
                    <a:lnTo>
                      <a:pt x="1252" y="236"/>
                    </a:lnTo>
                    <a:lnTo>
                      <a:pt x="1267" y="248"/>
                    </a:lnTo>
                    <a:lnTo>
                      <a:pt x="1286" y="257"/>
                    </a:lnTo>
                    <a:lnTo>
                      <a:pt x="1307" y="264"/>
                    </a:lnTo>
                    <a:lnTo>
                      <a:pt x="1330" y="269"/>
                    </a:lnTo>
                    <a:lnTo>
                      <a:pt x="1357" y="273"/>
                    </a:lnTo>
                    <a:lnTo>
                      <a:pt x="1388" y="274"/>
                    </a:lnTo>
                    <a:lnTo>
                      <a:pt x="1391" y="274"/>
                    </a:lnTo>
                    <a:lnTo>
                      <a:pt x="1400" y="274"/>
                    </a:lnTo>
                    <a:lnTo>
                      <a:pt x="1414" y="274"/>
                    </a:lnTo>
                    <a:lnTo>
                      <a:pt x="1433" y="274"/>
                    </a:lnTo>
                    <a:lnTo>
                      <a:pt x="1455" y="274"/>
                    </a:lnTo>
                    <a:lnTo>
                      <a:pt x="1481" y="274"/>
                    </a:lnTo>
                    <a:lnTo>
                      <a:pt x="1510" y="274"/>
                    </a:lnTo>
                    <a:lnTo>
                      <a:pt x="1541" y="274"/>
                    </a:lnTo>
                    <a:lnTo>
                      <a:pt x="1573" y="274"/>
                    </a:lnTo>
                    <a:lnTo>
                      <a:pt x="1606" y="274"/>
                    </a:lnTo>
                    <a:lnTo>
                      <a:pt x="1640" y="274"/>
                    </a:lnTo>
                    <a:lnTo>
                      <a:pt x="1673" y="274"/>
                    </a:lnTo>
                    <a:lnTo>
                      <a:pt x="1705" y="274"/>
                    </a:lnTo>
                    <a:lnTo>
                      <a:pt x="1736" y="274"/>
                    </a:lnTo>
                    <a:lnTo>
                      <a:pt x="1765" y="274"/>
                    </a:lnTo>
                    <a:lnTo>
                      <a:pt x="1791" y="274"/>
                    </a:lnTo>
                    <a:lnTo>
                      <a:pt x="1813" y="274"/>
                    </a:lnTo>
                    <a:lnTo>
                      <a:pt x="1832" y="274"/>
                    </a:lnTo>
                    <a:lnTo>
                      <a:pt x="1846" y="274"/>
                    </a:lnTo>
                    <a:lnTo>
                      <a:pt x="1855" y="274"/>
                    </a:lnTo>
                    <a:lnTo>
                      <a:pt x="1859" y="274"/>
                    </a:lnTo>
                    <a:lnTo>
                      <a:pt x="1859" y="252"/>
                    </a:lnTo>
                    <a:lnTo>
                      <a:pt x="1855" y="252"/>
                    </a:lnTo>
                    <a:lnTo>
                      <a:pt x="1846" y="252"/>
                    </a:lnTo>
                    <a:lnTo>
                      <a:pt x="1832" y="252"/>
                    </a:lnTo>
                    <a:lnTo>
                      <a:pt x="1813" y="252"/>
                    </a:lnTo>
                    <a:lnTo>
                      <a:pt x="1791" y="252"/>
                    </a:lnTo>
                    <a:lnTo>
                      <a:pt x="1765" y="252"/>
                    </a:lnTo>
                    <a:lnTo>
                      <a:pt x="1736" y="252"/>
                    </a:lnTo>
                    <a:lnTo>
                      <a:pt x="1705" y="252"/>
                    </a:lnTo>
                    <a:lnTo>
                      <a:pt x="1673" y="252"/>
                    </a:lnTo>
                    <a:lnTo>
                      <a:pt x="1640" y="252"/>
                    </a:lnTo>
                    <a:lnTo>
                      <a:pt x="1606" y="252"/>
                    </a:lnTo>
                    <a:lnTo>
                      <a:pt x="1573" y="252"/>
                    </a:lnTo>
                    <a:lnTo>
                      <a:pt x="1541" y="252"/>
                    </a:lnTo>
                    <a:lnTo>
                      <a:pt x="1510" y="252"/>
                    </a:lnTo>
                    <a:lnTo>
                      <a:pt x="1481" y="252"/>
                    </a:lnTo>
                    <a:lnTo>
                      <a:pt x="1455" y="252"/>
                    </a:lnTo>
                    <a:lnTo>
                      <a:pt x="1433" y="252"/>
                    </a:lnTo>
                    <a:lnTo>
                      <a:pt x="1414" y="252"/>
                    </a:lnTo>
                    <a:lnTo>
                      <a:pt x="1400" y="252"/>
                    </a:lnTo>
                    <a:lnTo>
                      <a:pt x="1391" y="252"/>
                    </a:lnTo>
                    <a:lnTo>
                      <a:pt x="1388" y="252"/>
                    </a:lnTo>
                    <a:lnTo>
                      <a:pt x="1358" y="251"/>
                    </a:lnTo>
                    <a:lnTo>
                      <a:pt x="1332" y="247"/>
                    </a:lnTo>
                    <a:lnTo>
                      <a:pt x="1310" y="241"/>
                    </a:lnTo>
                    <a:lnTo>
                      <a:pt x="1291" y="234"/>
                    </a:lnTo>
                    <a:lnTo>
                      <a:pt x="1274" y="224"/>
                    </a:lnTo>
                    <a:lnTo>
                      <a:pt x="1259" y="213"/>
                    </a:lnTo>
                    <a:lnTo>
                      <a:pt x="1246" y="199"/>
                    </a:lnTo>
                    <a:lnTo>
                      <a:pt x="1234" y="184"/>
                    </a:lnTo>
                    <a:lnTo>
                      <a:pt x="1223" y="166"/>
                    </a:lnTo>
                    <a:lnTo>
                      <a:pt x="1212" y="148"/>
                    </a:lnTo>
                    <a:lnTo>
                      <a:pt x="1200" y="127"/>
                    </a:lnTo>
                    <a:lnTo>
                      <a:pt x="1193" y="116"/>
                    </a:lnTo>
                    <a:lnTo>
                      <a:pt x="1182" y="95"/>
                    </a:lnTo>
                    <a:lnTo>
                      <a:pt x="1175" y="84"/>
                    </a:lnTo>
                    <a:lnTo>
                      <a:pt x="1156" y="59"/>
                    </a:lnTo>
                    <a:lnTo>
                      <a:pt x="1134" y="40"/>
                    </a:lnTo>
                    <a:lnTo>
                      <a:pt x="1110" y="25"/>
                    </a:lnTo>
                    <a:lnTo>
                      <a:pt x="1084" y="14"/>
                    </a:lnTo>
                    <a:lnTo>
                      <a:pt x="1059" y="7"/>
                    </a:lnTo>
                    <a:lnTo>
                      <a:pt x="1035" y="3"/>
                    </a:lnTo>
                    <a:lnTo>
                      <a:pt x="1014" y="1"/>
                    </a:lnTo>
                    <a:lnTo>
                      <a:pt x="997" y="0"/>
                    </a:lnTo>
                    <a:lnTo>
                      <a:pt x="985" y="1"/>
                    </a:lnTo>
                    <a:lnTo>
                      <a:pt x="979" y="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8" name="Rectangle 87"/>
              <p:cNvSpPr>
                <a:spLocks noChangeArrowheads="1"/>
              </p:cNvSpPr>
              <p:nvPr/>
            </p:nvSpPr>
            <p:spPr bwMode="auto">
              <a:xfrm>
                <a:off x="3842" y="986"/>
                <a:ext cx="15" cy="112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3579" name="Group 88"/>
              <p:cNvGrpSpPr>
                <a:grpSpLocks/>
              </p:cNvGrpSpPr>
              <p:nvPr/>
            </p:nvGrpSpPr>
            <p:grpSpPr bwMode="auto">
              <a:xfrm>
                <a:off x="4159" y="986"/>
                <a:ext cx="652" cy="112"/>
                <a:chOff x="4401" y="1474"/>
                <a:chExt cx="442" cy="75"/>
              </a:xfrm>
            </p:grpSpPr>
            <p:sp>
              <p:nvSpPr>
                <p:cNvPr id="23588" name="Rectangl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4401" y="1474"/>
                  <a:ext cx="10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9" name="Rectangle 90"/>
                <p:cNvSpPr>
                  <a:spLocks noChangeAspect="1" noChangeArrowheads="1"/>
                </p:cNvSpPr>
                <p:nvPr/>
              </p:nvSpPr>
              <p:spPr bwMode="auto">
                <a:xfrm>
                  <a:off x="4472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0" name="Rectangle 91"/>
                <p:cNvSpPr>
                  <a:spLocks noChangeAspect="1" noChangeArrowheads="1"/>
                </p:cNvSpPr>
                <p:nvPr/>
              </p:nvSpPr>
              <p:spPr bwMode="auto">
                <a:xfrm>
                  <a:off x="4544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1" name="Rectangl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4615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2" name="Rectangle 93"/>
                <p:cNvSpPr>
                  <a:spLocks noChangeAspect="1" noChangeArrowheads="1"/>
                </p:cNvSpPr>
                <p:nvPr/>
              </p:nvSpPr>
              <p:spPr bwMode="auto">
                <a:xfrm>
                  <a:off x="4687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3" name="Rectangle 94"/>
                <p:cNvSpPr>
                  <a:spLocks noChangeAspect="1" noChangeArrowheads="1"/>
                </p:cNvSpPr>
                <p:nvPr/>
              </p:nvSpPr>
              <p:spPr bwMode="auto">
                <a:xfrm>
                  <a:off x="4759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94" name="Rectangl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4831" y="1474"/>
                  <a:ext cx="12" cy="75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3580" name="Line 96"/>
              <p:cNvSpPr>
                <a:spLocks noChangeAspect="1" noChangeShapeType="1"/>
              </p:cNvSpPr>
              <p:nvPr/>
            </p:nvSpPr>
            <p:spPr bwMode="auto">
              <a:xfrm>
                <a:off x="4130" y="1997"/>
                <a:ext cx="264" cy="2"/>
              </a:xfrm>
              <a:prstGeom prst="line">
                <a:avLst/>
              </a:prstGeom>
              <a:noFill/>
              <a:ln w="38100">
                <a:solidFill>
                  <a:srgbClr val="00FFFF"/>
                </a:solidFill>
                <a:round/>
                <a:headEnd/>
                <a:tailEnd type="stealth" w="sm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81" name="Text Box 97"/>
              <p:cNvSpPr txBox="1">
                <a:spLocks noChangeAspect="1" noChangeArrowheads="1"/>
              </p:cNvSpPr>
              <p:nvPr/>
            </p:nvSpPr>
            <p:spPr bwMode="auto">
              <a:xfrm>
                <a:off x="4560" y="1925"/>
                <a:ext cx="23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3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sp>
            <p:nvSpPr>
              <p:cNvPr id="23582" name="Text Box 98"/>
              <p:cNvSpPr txBox="1">
                <a:spLocks noChangeAspect="1" noChangeArrowheads="1"/>
              </p:cNvSpPr>
              <p:nvPr/>
            </p:nvSpPr>
            <p:spPr bwMode="auto">
              <a:xfrm>
                <a:off x="3757" y="1920"/>
                <a:ext cx="23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Palatino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1800" b="1">
                    <a:latin typeface="Palatino Linotype" charset="0"/>
                  </a:rPr>
                  <a:t> 5</a:t>
                </a:r>
                <a:r>
                  <a:rPr lang="ja-JP" altLang="en-US" sz="1800" b="1">
                    <a:latin typeface="Palatino Linotype" charset="0"/>
                  </a:rPr>
                  <a:t>’</a:t>
                </a:r>
                <a:endParaRPr lang="en-US" sz="1800" b="1">
                  <a:latin typeface="Palatino Linotype" charset="0"/>
                </a:endParaRPr>
              </a:p>
            </p:txBody>
          </p:sp>
          <p:grpSp>
            <p:nvGrpSpPr>
              <p:cNvPr id="23583" name="Group 99"/>
              <p:cNvGrpSpPr>
                <a:grpSpLocks noChangeAspect="1"/>
              </p:cNvGrpSpPr>
              <p:nvPr/>
            </p:nvGrpSpPr>
            <p:grpSpPr bwMode="auto">
              <a:xfrm>
                <a:off x="4099" y="2090"/>
                <a:ext cx="345" cy="131"/>
                <a:chOff x="3109" y="911"/>
                <a:chExt cx="156" cy="59"/>
              </a:xfrm>
            </p:grpSpPr>
            <p:sp>
              <p:nvSpPr>
                <p:cNvPr id="23584" name="Rectangle 100"/>
                <p:cNvSpPr>
                  <a:spLocks noChangeAspect="1" noChangeArrowheads="1"/>
                </p:cNvSpPr>
                <p:nvPr/>
              </p:nvSpPr>
              <p:spPr bwMode="auto">
                <a:xfrm>
                  <a:off x="3109" y="911"/>
                  <a:ext cx="156" cy="23"/>
                </a:xfrm>
                <a:prstGeom prst="rect">
                  <a:avLst/>
                </a:prstGeom>
                <a:solidFill>
                  <a:srgbClr val="437631"/>
                </a:solidFill>
                <a:ln w="19050">
                  <a:solidFill>
                    <a:srgbClr val="43763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l" eaLnBrk="0" hangingPunct="0"/>
                  <a:endParaRPr lang="en-US" sz="1800">
                    <a:latin typeface="Times" charset="0"/>
                  </a:endParaRPr>
                </a:p>
              </p:txBody>
            </p:sp>
            <p:sp>
              <p:nvSpPr>
                <p:cNvPr id="23585" name="Rectangl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3232" y="922"/>
                  <a:ext cx="8" cy="48"/>
                </a:xfrm>
                <a:prstGeom prst="rect">
                  <a:avLst/>
                </a:prstGeom>
                <a:solidFill>
                  <a:srgbClr val="437631"/>
                </a:solidFill>
                <a:ln w="19050">
                  <a:solidFill>
                    <a:srgbClr val="43763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6" name="Rectangle 102"/>
                <p:cNvSpPr>
                  <a:spLocks noChangeAspect="1" noChangeArrowheads="1"/>
                </p:cNvSpPr>
                <p:nvPr/>
              </p:nvSpPr>
              <p:spPr bwMode="auto">
                <a:xfrm>
                  <a:off x="3184" y="922"/>
                  <a:ext cx="8" cy="48"/>
                </a:xfrm>
                <a:prstGeom prst="rect">
                  <a:avLst/>
                </a:prstGeom>
                <a:solidFill>
                  <a:srgbClr val="437631"/>
                </a:solidFill>
                <a:ln w="19050">
                  <a:solidFill>
                    <a:srgbClr val="43763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587" name="Rectangle 103"/>
                <p:cNvSpPr>
                  <a:spLocks noChangeAspect="1" noChangeArrowheads="1"/>
                </p:cNvSpPr>
                <p:nvPr/>
              </p:nvSpPr>
              <p:spPr bwMode="auto">
                <a:xfrm>
                  <a:off x="3137" y="922"/>
                  <a:ext cx="7" cy="48"/>
                </a:xfrm>
                <a:prstGeom prst="rect">
                  <a:avLst/>
                </a:prstGeom>
                <a:solidFill>
                  <a:srgbClr val="437631"/>
                </a:solidFill>
                <a:ln w="19050">
                  <a:solidFill>
                    <a:srgbClr val="43763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3555" name="Text Box 104"/>
          <p:cNvSpPr txBox="1">
            <a:spLocks noChangeArrowheads="1"/>
          </p:cNvSpPr>
          <p:nvPr/>
        </p:nvSpPr>
        <p:spPr bwMode="auto">
          <a:xfrm>
            <a:off x="1179513" y="4251325"/>
            <a:ext cx="722153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solidFill>
                  <a:srgbClr val="C285FF"/>
                </a:solidFill>
                <a:latin typeface="Helvetica" charset="0"/>
              </a:rPr>
              <a:t>DNA polymerase</a:t>
            </a:r>
            <a:r>
              <a:rPr lang="en-US" b="1">
                <a:latin typeface="Helvetica" charset="0"/>
              </a:rPr>
              <a:t> enzyme adds DNA nucleotides </a:t>
            </a:r>
          </a:p>
          <a:p>
            <a:pPr algn="l"/>
            <a:r>
              <a:rPr lang="en-US" b="1">
                <a:latin typeface="Helvetica" charset="0"/>
              </a:rPr>
              <a:t>to the RNA primer</a:t>
            </a:r>
          </a:p>
        </p:txBody>
      </p:sp>
      <p:sp>
        <p:nvSpPr>
          <p:cNvPr id="23556" name="Rectangle 105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179513" y="4251325"/>
            <a:ext cx="60229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DNA polymerase adds DNA nucleotides </a:t>
            </a:r>
          </a:p>
          <a:p>
            <a:pPr algn="l"/>
            <a:r>
              <a:rPr lang="en-US" b="1">
                <a:latin typeface="Helvetica" charset="0"/>
              </a:rPr>
              <a:t>to the RNA primer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998538" y="1165225"/>
            <a:ext cx="7850187" cy="2830513"/>
            <a:chOff x="559" y="734"/>
            <a:chExt cx="4395" cy="1783"/>
          </a:xfrm>
        </p:grpSpPr>
        <p:grpSp>
          <p:nvGrpSpPr>
            <p:cNvPr id="24582" name="Group 4"/>
            <p:cNvGrpSpPr>
              <a:grpSpLocks/>
            </p:cNvGrpSpPr>
            <p:nvPr/>
          </p:nvGrpSpPr>
          <p:grpSpPr bwMode="auto">
            <a:xfrm>
              <a:off x="4459" y="1880"/>
              <a:ext cx="326" cy="637"/>
              <a:chOff x="4459" y="2091"/>
              <a:chExt cx="231" cy="426"/>
            </a:xfrm>
          </p:grpSpPr>
          <p:sp>
            <p:nvSpPr>
              <p:cNvPr id="24678" name="Freeform 5"/>
              <p:cNvSpPr>
                <a:spLocks noChangeAspect="1"/>
              </p:cNvSpPr>
              <p:nvPr/>
            </p:nvSpPr>
            <p:spPr bwMode="auto">
              <a:xfrm>
                <a:off x="4459" y="2091"/>
                <a:ext cx="231" cy="426"/>
              </a:xfrm>
              <a:custGeom>
                <a:avLst/>
                <a:gdLst>
                  <a:gd name="T0" fmla="*/ 717 w 154"/>
                  <a:gd name="T1" fmla="*/ 955 h 284"/>
                  <a:gd name="T2" fmla="*/ 756 w 154"/>
                  <a:gd name="T3" fmla="*/ 1032 h 284"/>
                  <a:gd name="T4" fmla="*/ 779 w 154"/>
                  <a:gd name="T5" fmla="*/ 1122 h 284"/>
                  <a:gd name="T6" fmla="*/ 779 w 154"/>
                  <a:gd name="T7" fmla="*/ 1228 h 284"/>
                  <a:gd name="T8" fmla="*/ 748 w 154"/>
                  <a:gd name="T9" fmla="*/ 1324 h 284"/>
                  <a:gd name="T10" fmla="*/ 678 w 154"/>
                  <a:gd name="T11" fmla="*/ 1404 h 284"/>
                  <a:gd name="T12" fmla="*/ 549 w 154"/>
                  <a:gd name="T13" fmla="*/ 1437 h 284"/>
                  <a:gd name="T14" fmla="*/ 549 w 154"/>
                  <a:gd name="T15" fmla="*/ 1437 h 284"/>
                  <a:gd name="T16" fmla="*/ 392 w 154"/>
                  <a:gd name="T17" fmla="*/ 1417 h 284"/>
                  <a:gd name="T18" fmla="*/ 262 w 154"/>
                  <a:gd name="T19" fmla="*/ 1356 h 284"/>
                  <a:gd name="T20" fmla="*/ 162 w 154"/>
                  <a:gd name="T21" fmla="*/ 1258 h 284"/>
                  <a:gd name="T22" fmla="*/ 87 w 154"/>
                  <a:gd name="T23" fmla="*/ 1155 h 284"/>
                  <a:gd name="T24" fmla="*/ 40 w 154"/>
                  <a:gd name="T25" fmla="*/ 1054 h 284"/>
                  <a:gd name="T26" fmla="*/ 9 w 154"/>
                  <a:gd name="T27" fmla="*/ 985 h 284"/>
                  <a:gd name="T28" fmla="*/ 0 w 154"/>
                  <a:gd name="T29" fmla="*/ 960 h 284"/>
                  <a:gd name="T30" fmla="*/ 0 w 154"/>
                  <a:gd name="T31" fmla="*/ 960 h 284"/>
                  <a:gd name="T32" fmla="*/ 0 w 154"/>
                  <a:gd name="T33" fmla="*/ 477 h 284"/>
                  <a:gd name="T34" fmla="*/ 0 w 154"/>
                  <a:gd name="T35" fmla="*/ 477 h 284"/>
                  <a:gd name="T36" fmla="*/ 9 w 154"/>
                  <a:gd name="T37" fmla="*/ 450 h 284"/>
                  <a:gd name="T38" fmla="*/ 40 w 154"/>
                  <a:gd name="T39" fmla="*/ 378 h 284"/>
                  <a:gd name="T40" fmla="*/ 87 w 154"/>
                  <a:gd name="T41" fmla="*/ 283 h 284"/>
                  <a:gd name="T42" fmla="*/ 162 w 154"/>
                  <a:gd name="T43" fmla="*/ 177 h 284"/>
                  <a:gd name="T44" fmla="*/ 262 w 154"/>
                  <a:gd name="T45" fmla="*/ 87 h 284"/>
                  <a:gd name="T46" fmla="*/ 392 w 154"/>
                  <a:gd name="T47" fmla="*/ 19 h 284"/>
                  <a:gd name="T48" fmla="*/ 549 w 154"/>
                  <a:gd name="T49" fmla="*/ 0 h 284"/>
                  <a:gd name="T50" fmla="*/ 549 w 154"/>
                  <a:gd name="T51" fmla="*/ 0 h 284"/>
                  <a:gd name="T52" fmla="*/ 678 w 154"/>
                  <a:gd name="T53" fmla="*/ 33 h 284"/>
                  <a:gd name="T54" fmla="*/ 748 w 154"/>
                  <a:gd name="T55" fmla="*/ 112 h 284"/>
                  <a:gd name="T56" fmla="*/ 779 w 154"/>
                  <a:gd name="T57" fmla="*/ 204 h 284"/>
                  <a:gd name="T58" fmla="*/ 779 w 154"/>
                  <a:gd name="T59" fmla="*/ 306 h 284"/>
                  <a:gd name="T60" fmla="*/ 756 w 154"/>
                  <a:gd name="T61" fmla="*/ 407 h 284"/>
                  <a:gd name="T62" fmla="*/ 717 w 154"/>
                  <a:gd name="T63" fmla="*/ 477 h 284"/>
                  <a:gd name="T64" fmla="*/ 717 w 154"/>
                  <a:gd name="T65" fmla="*/ 477 h 284"/>
                  <a:gd name="T66" fmla="*/ 717 w 154"/>
                  <a:gd name="T67" fmla="*/ 601 h 284"/>
                  <a:gd name="T68" fmla="*/ 717 w 154"/>
                  <a:gd name="T69" fmla="*/ 833 h 284"/>
                  <a:gd name="T70" fmla="*/ 717 w 154"/>
                  <a:gd name="T71" fmla="*/ 955 h 284"/>
                  <a:gd name="T72" fmla="*/ 717 w 154"/>
                  <a:gd name="T73" fmla="*/ 955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42" y="189"/>
                    </a:moveTo>
                    <a:lnTo>
                      <a:pt x="149" y="204"/>
                    </a:lnTo>
                    <a:lnTo>
                      <a:pt x="154" y="222"/>
                    </a:lnTo>
                    <a:lnTo>
                      <a:pt x="154" y="243"/>
                    </a:lnTo>
                    <a:lnTo>
                      <a:pt x="148" y="262"/>
                    </a:lnTo>
                    <a:lnTo>
                      <a:pt x="134" y="277"/>
                    </a:lnTo>
                    <a:lnTo>
                      <a:pt x="109" y="284"/>
                    </a:lnTo>
                    <a:lnTo>
                      <a:pt x="77" y="280"/>
                    </a:lnTo>
                    <a:lnTo>
                      <a:pt x="52" y="268"/>
                    </a:lnTo>
                    <a:lnTo>
                      <a:pt x="32" y="249"/>
                    </a:lnTo>
                    <a:lnTo>
                      <a:pt x="17" y="228"/>
                    </a:lnTo>
                    <a:lnTo>
                      <a:pt x="8" y="209"/>
                    </a:lnTo>
                    <a:lnTo>
                      <a:pt x="2" y="195"/>
                    </a:lnTo>
                    <a:lnTo>
                      <a:pt x="0" y="190"/>
                    </a:lnTo>
                    <a:lnTo>
                      <a:pt x="0" y="94"/>
                    </a:lnTo>
                    <a:lnTo>
                      <a:pt x="2" y="89"/>
                    </a:lnTo>
                    <a:lnTo>
                      <a:pt x="8" y="75"/>
                    </a:lnTo>
                    <a:lnTo>
                      <a:pt x="17" y="56"/>
                    </a:lnTo>
                    <a:lnTo>
                      <a:pt x="32" y="35"/>
                    </a:lnTo>
                    <a:lnTo>
                      <a:pt x="52" y="17"/>
                    </a:lnTo>
                    <a:lnTo>
                      <a:pt x="77" y="4"/>
                    </a:lnTo>
                    <a:lnTo>
                      <a:pt x="109" y="0"/>
                    </a:lnTo>
                    <a:lnTo>
                      <a:pt x="134" y="7"/>
                    </a:lnTo>
                    <a:lnTo>
                      <a:pt x="148" y="22"/>
                    </a:lnTo>
                    <a:lnTo>
                      <a:pt x="154" y="41"/>
                    </a:lnTo>
                    <a:lnTo>
                      <a:pt x="154" y="61"/>
                    </a:lnTo>
                    <a:lnTo>
                      <a:pt x="149" y="81"/>
                    </a:lnTo>
                    <a:lnTo>
                      <a:pt x="142" y="94"/>
                    </a:lnTo>
                    <a:lnTo>
                      <a:pt x="142" y="119"/>
                    </a:lnTo>
                    <a:lnTo>
                      <a:pt x="142" y="165"/>
                    </a:lnTo>
                    <a:lnTo>
                      <a:pt x="142" y="189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9" name="Freeform 6"/>
              <p:cNvSpPr>
                <a:spLocks noChangeAspect="1"/>
              </p:cNvSpPr>
              <p:nvPr/>
            </p:nvSpPr>
            <p:spPr bwMode="auto">
              <a:xfrm>
                <a:off x="4515" y="2114"/>
                <a:ext cx="123" cy="66"/>
              </a:xfrm>
              <a:custGeom>
                <a:avLst/>
                <a:gdLst>
                  <a:gd name="T0" fmla="*/ 0 w 82"/>
                  <a:gd name="T1" fmla="*/ 222 h 44"/>
                  <a:gd name="T2" fmla="*/ 90 w 82"/>
                  <a:gd name="T3" fmla="*/ 132 h 44"/>
                  <a:gd name="T4" fmla="*/ 216 w 82"/>
                  <a:gd name="T5" fmla="*/ 65 h 44"/>
                  <a:gd name="T6" fmla="*/ 354 w 82"/>
                  <a:gd name="T7" fmla="*/ 48 h 44"/>
                  <a:gd name="T8" fmla="*/ 354 w 82"/>
                  <a:gd name="T9" fmla="*/ 48 h 44"/>
                  <a:gd name="T10" fmla="*/ 393 w 82"/>
                  <a:gd name="T11" fmla="*/ 33 h 44"/>
                  <a:gd name="T12" fmla="*/ 414 w 82"/>
                  <a:gd name="T13" fmla="*/ 14 h 44"/>
                  <a:gd name="T14" fmla="*/ 360 w 82"/>
                  <a:gd name="T15" fmla="*/ 0 h 44"/>
                  <a:gd name="T16" fmla="*/ 360 w 82"/>
                  <a:gd name="T17" fmla="*/ 0 h 44"/>
                  <a:gd name="T18" fmla="*/ 156 w 82"/>
                  <a:gd name="T19" fmla="*/ 48 h 44"/>
                  <a:gd name="T20" fmla="*/ 33 w 82"/>
                  <a:gd name="T21" fmla="*/ 162 h 44"/>
                  <a:gd name="T22" fmla="*/ 0 w 82"/>
                  <a:gd name="T23" fmla="*/ 222 h 44"/>
                  <a:gd name="T24" fmla="*/ 0 w 82"/>
                  <a:gd name="T25" fmla="*/ 22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2"/>
                  <a:gd name="T40" fmla="*/ 0 h 44"/>
                  <a:gd name="T41" fmla="*/ 82 w 8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2" h="44">
                    <a:moveTo>
                      <a:pt x="0" y="44"/>
                    </a:moveTo>
                    <a:lnTo>
                      <a:pt x="18" y="26"/>
                    </a:lnTo>
                    <a:lnTo>
                      <a:pt x="43" y="13"/>
                    </a:lnTo>
                    <a:lnTo>
                      <a:pt x="70" y="9"/>
                    </a:lnTo>
                    <a:lnTo>
                      <a:pt x="78" y="7"/>
                    </a:lnTo>
                    <a:lnTo>
                      <a:pt x="82" y="3"/>
                    </a:lnTo>
                    <a:lnTo>
                      <a:pt x="71" y="0"/>
                    </a:lnTo>
                    <a:lnTo>
                      <a:pt x="31" y="9"/>
                    </a:lnTo>
                    <a:lnTo>
                      <a:pt x="7" y="3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83" name="Line 7"/>
            <p:cNvSpPr>
              <a:spLocks noChangeAspect="1" noChangeShapeType="1"/>
            </p:cNvSpPr>
            <p:nvPr/>
          </p:nvSpPr>
          <p:spPr bwMode="auto">
            <a:xfrm>
              <a:off x="4215" y="1968"/>
              <a:ext cx="253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84" name="Text Box 8"/>
            <p:cNvSpPr txBox="1">
              <a:spLocks noChangeAspect="1" noChangeArrowheads="1"/>
            </p:cNvSpPr>
            <p:nvPr/>
          </p:nvSpPr>
          <p:spPr bwMode="auto">
            <a:xfrm>
              <a:off x="3824" y="1963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585" name="Rectangle 9"/>
            <p:cNvSpPr>
              <a:spLocks noChangeArrowheads="1"/>
            </p:cNvSpPr>
            <p:nvPr/>
          </p:nvSpPr>
          <p:spPr bwMode="auto">
            <a:xfrm>
              <a:off x="4350" y="2061"/>
              <a:ext cx="431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586" name="Group 10"/>
            <p:cNvGrpSpPr>
              <a:grpSpLocks noChangeAspect="1"/>
            </p:cNvGrpSpPr>
            <p:nvPr/>
          </p:nvGrpSpPr>
          <p:grpSpPr bwMode="auto">
            <a:xfrm>
              <a:off x="4080" y="2061"/>
              <a:ext cx="330" cy="132"/>
              <a:chOff x="3109" y="911"/>
              <a:chExt cx="156" cy="59"/>
            </a:xfrm>
          </p:grpSpPr>
          <p:sp>
            <p:nvSpPr>
              <p:cNvPr id="24674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4675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6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7" name="Rectangle 14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7" name="Group 15"/>
            <p:cNvGrpSpPr>
              <a:grpSpLocks/>
            </p:cNvGrpSpPr>
            <p:nvPr/>
          </p:nvGrpSpPr>
          <p:grpSpPr bwMode="auto">
            <a:xfrm>
              <a:off x="3660" y="758"/>
              <a:ext cx="327" cy="638"/>
              <a:chOff x="4063" y="1341"/>
              <a:chExt cx="231" cy="427"/>
            </a:xfrm>
          </p:grpSpPr>
          <p:sp>
            <p:nvSpPr>
              <p:cNvPr id="24672" name="Freeform 16"/>
              <p:cNvSpPr>
                <a:spLocks noChangeAspect="1"/>
              </p:cNvSpPr>
              <p:nvPr/>
            </p:nvSpPr>
            <p:spPr bwMode="auto">
              <a:xfrm>
                <a:off x="4063" y="1341"/>
                <a:ext cx="231" cy="427"/>
              </a:xfrm>
              <a:custGeom>
                <a:avLst/>
                <a:gdLst>
                  <a:gd name="T0" fmla="*/ 60 w 154"/>
                  <a:gd name="T1" fmla="*/ 973 h 284"/>
                  <a:gd name="T2" fmla="*/ 22 w 154"/>
                  <a:gd name="T3" fmla="*/ 1045 h 284"/>
                  <a:gd name="T4" fmla="*/ 0 w 154"/>
                  <a:gd name="T5" fmla="*/ 1140 h 284"/>
                  <a:gd name="T6" fmla="*/ 0 w 154"/>
                  <a:gd name="T7" fmla="*/ 1248 h 284"/>
                  <a:gd name="T8" fmla="*/ 31 w 154"/>
                  <a:gd name="T9" fmla="*/ 1343 h 284"/>
                  <a:gd name="T10" fmla="*/ 101 w 154"/>
                  <a:gd name="T11" fmla="*/ 1419 h 284"/>
                  <a:gd name="T12" fmla="*/ 227 w 154"/>
                  <a:gd name="T13" fmla="*/ 1451 h 284"/>
                  <a:gd name="T14" fmla="*/ 227 w 154"/>
                  <a:gd name="T15" fmla="*/ 1451 h 284"/>
                  <a:gd name="T16" fmla="*/ 392 w 154"/>
                  <a:gd name="T17" fmla="*/ 1433 h 284"/>
                  <a:gd name="T18" fmla="*/ 517 w 154"/>
                  <a:gd name="T19" fmla="*/ 1370 h 284"/>
                  <a:gd name="T20" fmla="*/ 616 w 154"/>
                  <a:gd name="T21" fmla="*/ 1270 h 284"/>
                  <a:gd name="T22" fmla="*/ 694 w 154"/>
                  <a:gd name="T23" fmla="*/ 1168 h 284"/>
                  <a:gd name="T24" fmla="*/ 738 w 154"/>
                  <a:gd name="T25" fmla="*/ 1074 h 284"/>
                  <a:gd name="T26" fmla="*/ 770 w 154"/>
                  <a:gd name="T27" fmla="*/ 1004 h 284"/>
                  <a:gd name="T28" fmla="*/ 779 w 154"/>
                  <a:gd name="T29" fmla="*/ 973 h 284"/>
                  <a:gd name="T30" fmla="*/ 779 w 154"/>
                  <a:gd name="T31" fmla="*/ 973 h 284"/>
                  <a:gd name="T32" fmla="*/ 779 w 154"/>
                  <a:gd name="T33" fmla="*/ 486 h 284"/>
                  <a:gd name="T34" fmla="*/ 779 w 154"/>
                  <a:gd name="T35" fmla="*/ 486 h 284"/>
                  <a:gd name="T36" fmla="*/ 770 w 154"/>
                  <a:gd name="T37" fmla="*/ 454 h 284"/>
                  <a:gd name="T38" fmla="*/ 738 w 154"/>
                  <a:gd name="T39" fmla="*/ 385 h 284"/>
                  <a:gd name="T40" fmla="*/ 694 w 154"/>
                  <a:gd name="T41" fmla="*/ 284 h 284"/>
                  <a:gd name="T42" fmla="*/ 616 w 154"/>
                  <a:gd name="T43" fmla="*/ 180 h 284"/>
                  <a:gd name="T44" fmla="*/ 517 w 154"/>
                  <a:gd name="T45" fmla="*/ 89 h 284"/>
                  <a:gd name="T46" fmla="*/ 392 w 154"/>
                  <a:gd name="T47" fmla="*/ 21 h 284"/>
                  <a:gd name="T48" fmla="*/ 227 w 154"/>
                  <a:gd name="T49" fmla="*/ 0 h 284"/>
                  <a:gd name="T50" fmla="*/ 227 w 154"/>
                  <a:gd name="T51" fmla="*/ 0 h 284"/>
                  <a:gd name="T52" fmla="*/ 101 w 154"/>
                  <a:gd name="T53" fmla="*/ 39 h 284"/>
                  <a:gd name="T54" fmla="*/ 31 w 154"/>
                  <a:gd name="T55" fmla="*/ 113 h 284"/>
                  <a:gd name="T56" fmla="*/ 0 w 154"/>
                  <a:gd name="T57" fmla="*/ 210 h 284"/>
                  <a:gd name="T58" fmla="*/ 0 w 154"/>
                  <a:gd name="T59" fmla="*/ 316 h 284"/>
                  <a:gd name="T60" fmla="*/ 22 w 154"/>
                  <a:gd name="T61" fmla="*/ 413 h 284"/>
                  <a:gd name="T62" fmla="*/ 60 w 154"/>
                  <a:gd name="T63" fmla="*/ 486 h 284"/>
                  <a:gd name="T64" fmla="*/ 60 w 154"/>
                  <a:gd name="T65" fmla="*/ 486 h 284"/>
                  <a:gd name="T66" fmla="*/ 60 w 154"/>
                  <a:gd name="T67" fmla="*/ 612 h 284"/>
                  <a:gd name="T68" fmla="*/ 60 w 154"/>
                  <a:gd name="T69" fmla="*/ 843 h 284"/>
                  <a:gd name="T70" fmla="*/ 60 w 154"/>
                  <a:gd name="T71" fmla="*/ 973 h 284"/>
                  <a:gd name="T72" fmla="*/ 60 w 154"/>
                  <a:gd name="T73" fmla="*/ 973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2" y="190"/>
                    </a:moveTo>
                    <a:lnTo>
                      <a:pt x="5" y="204"/>
                    </a:lnTo>
                    <a:lnTo>
                      <a:pt x="0" y="223"/>
                    </a:lnTo>
                    <a:lnTo>
                      <a:pt x="0" y="244"/>
                    </a:lnTo>
                    <a:lnTo>
                      <a:pt x="6" y="263"/>
                    </a:lnTo>
                    <a:lnTo>
                      <a:pt x="20" y="278"/>
                    </a:lnTo>
                    <a:lnTo>
                      <a:pt x="45" y="284"/>
                    </a:lnTo>
                    <a:lnTo>
                      <a:pt x="77" y="281"/>
                    </a:lnTo>
                    <a:lnTo>
                      <a:pt x="102" y="268"/>
                    </a:lnTo>
                    <a:lnTo>
                      <a:pt x="122" y="249"/>
                    </a:lnTo>
                    <a:lnTo>
                      <a:pt x="137" y="229"/>
                    </a:lnTo>
                    <a:lnTo>
                      <a:pt x="146" y="210"/>
                    </a:lnTo>
                    <a:lnTo>
                      <a:pt x="152" y="196"/>
                    </a:lnTo>
                    <a:lnTo>
                      <a:pt x="154" y="190"/>
                    </a:lnTo>
                    <a:lnTo>
                      <a:pt x="154" y="95"/>
                    </a:lnTo>
                    <a:lnTo>
                      <a:pt x="152" y="89"/>
                    </a:lnTo>
                    <a:lnTo>
                      <a:pt x="146" y="75"/>
                    </a:lnTo>
                    <a:lnTo>
                      <a:pt x="137" y="56"/>
                    </a:lnTo>
                    <a:lnTo>
                      <a:pt x="122" y="35"/>
                    </a:lnTo>
                    <a:lnTo>
                      <a:pt x="102" y="17"/>
                    </a:lnTo>
                    <a:lnTo>
                      <a:pt x="77" y="4"/>
                    </a:lnTo>
                    <a:lnTo>
                      <a:pt x="45" y="0"/>
                    </a:lnTo>
                    <a:lnTo>
                      <a:pt x="20" y="7"/>
                    </a:lnTo>
                    <a:lnTo>
                      <a:pt x="6" y="22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5" y="81"/>
                    </a:lnTo>
                    <a:lnTo>
                      <a:pt x="12" y="95"/>
                    </a:lnTo>
                    <a:lnTo>
                      <a:pt x="12" y="120"/>
                    </a:lnTo>
                    <a:lnTo>
                      <a:pt x="12" y="165"/>
                    </a:lnTo>
                    <a:lnTo>
                      <a:pt x="12" y="190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3" name="Freeform 17"/>
              <p:cNvSpPr>
                <a:spLocks noChangeAspect="1"/>
              </p:cNvSpPr>
              <p:nvPr/>
            </p:nvSpPr>
            <p:spPr bwMode="auto">
              <a:xfrm>
                <a:off x="4086" y="1358"/>
                <a:ext cx="72" cy="100"/>
              </a:xfrm>
              <a:custGeom>
                <a:avLst/>
                <a:gdLst>
                  <a:gd name="T0" fmla="*/ 243 w 48"/>
                  <a:gd name="T1" fmla="*/ 0 h 67"/>
                  <a:gd name="T2" fmla="*/ 102 w 48"/>
                  <a:gd name="T3" fmla="*/ 28 h 67"/>
                  <a:gd name="T4" fmla="*/ 27 w 48"/>
                  <a:gd name="T5" fmla="*/ 109 h 67"/>
                  <a:gd name="T6" fmla="*/ 0 w 48"/>
                  <a:gd name="T7" fmla="*/ 213 h 67"/>
                  <a:gd name="T8" fmla="*/ 21 w 48"/>
                  <a:gd name="T9" fmla="*/ 318 h 67"/>
                  <a:gd name="T10" fmla="*/ 21 w 48"/>
                  <a:gd name="T11" fmla="*/ 318 h 67"/>
                  <a:gd name="T12" fmla="*/ 27 w 48"/>
                  <a:gd name="T13" fmla="*/ 322 h 67"/>
                  <a:gd name="T14" fmla="*/ 32 w 48"/>
                  <a:gd name="T15" fmla="*/ 330 h 67"/>
                  <a:gd name="T16" fmla="*/ 40 w 48"/>
                  <a:gd name="T17" fmla="*/ 331 h 67"/>
                  <a:gd name="T18" fmla="*/ 40 w 48"/>
                  <a:gd name="T19" fmla="*/ 331 h 67"/>
                  <a:gd name="T20" fmla="*/ 50 w 48"/>
                  <a:gd name="T21" fmla="*/ 330 h 67"/>
                  <a:gd name="T22" fmla="*/ 59 w 48"/>
                  <a:gd name="T23" fmla="*/ 322 h 67"/>
                  <a:gd name="T24" fmla="*/ 59 w 48"/>
                  <a:gd name="T25" fmla="*/ 312 h 67"/>
                  <a:gd name="T26" fmla="*/ 59 w 48"/>
                  <a:gd name="T27" fmla="*/ 312 h 67"/>
                  <a:gd name="T28" fmla="*/ 50 w 48"/>
                  <a:gd name="T29" fmla="*/ 190 h 67"/>
                  <a:gd name="T30" fmla="*/ 102 w 48"/>
                  <a:gd name="T31" fmla="*/ 69 h 67"/>
                  <a:gd name="T32" fmla="*/ 243 w 48"/>
                  <a:gd name="T33" fmla="*/ 0 h 67"/>
                  <a:gd name="T34" fmla="*/ 243 w 48"/>
                  <a:gd name="T35" fmla="*/ 0 h 67"/>
                  <a:gd name="T36" fmla="*/ 243 w 48"/>
                  <a:gd name="T37" fmla="*/ 0 h 67"/>
                  <a:gd name="T38" fmla="*/ 243 w 48"/>
                  <a:gd name="T39" fmla="*/ 0 h 67"/>
                  <a:gd name="T40" fmla="*/ 243 w 48"/>
                  <a:gd name="T41" fmla="*/ 0 h 67"/>
                  <a:gd name="T42" fmla="*/ 243 w 48"/>
                  <a:gd name="T43" fmla="*/ 0 h 67"/>
                  <a:gd name="T44" fmla="*/ 243 w 48"/>
                  <a:gd name="T45" fmla="*/ 0 h 67"/>
                  <a:gd name="T46" fmla="*/ 243 w 48"/>
                  <a:gd name="T47" fmla="*/ 0 h 67"/>
                  <a:gd name="T48" fmla="*/ 243 w 48"/>
                  <a:gd name="T49" fmla="*/ 0 h 67"/>
                  <a:gd name="T50" fmla="*/ 243 w 48"/>
                  <a:gd name="T51" fmla="*/ 0 h 67"/>
                  <a:gd name="T52" fmla="*/ 243 w 48"/>
                  <a:gd name="T53" fmla="*/ 0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67"/>
                  <a:gd name="T83" fmla="*/ 48 w 48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67">
                    <a:moveTo>
                      <a:pt x="48" y="0"/>
                    </a:moveTo>
                    <a:lnTo>
                      <a:pt x="20" y="6"/>
                    </a:lnTo>
                    <a:lnTo>
                      <a:pt x="5" y="22"/>
                    </a:lnTo>
                    <a:lnTo>
                      <a:pt x="0" y="43"/>
                    </a:lnTo>
                    <a:lnTo>
                      <a:pt x="4" y="64"/>
                    </a:lnTo>
                    <a:lnTo>
                      <a:pt x="5" y="65"/>
                    </a:lnTo>
                    <a:lnTo>
                      <a:pt x="6" y="66"/>
                    </a:lnTo>
                    <a:lnTo>
                      <a:pt x="8" y="67"/>
                    </a:lnTo>
                    <a:lnTo>
                      <a:pt x="10" y="66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0" y="38"/>
                    </a:lnTo>
                    <a:lnTo>
                      <a:pt x="20" y="1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88" name="Rectangle 18"/>
            <p:cNvSpPr>
              <a:spLocks noChangeArrowheads="1"/>
            </p:cNvSpPr>
            <p:nvPr/>
          </p:nvSpPr>
          <p:spPr bwMode="auto">
            <a:xfrm>
              <a:off x="3679" y="1145"/>
              <a:ext cx="480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Text Box 19"/>
            <p:cNvSpPr txBox="1">
              <a:spLocks noChangeAspect="1" noChangeArrowheads="1"/>
            </p:cNvSpPr>
            <p:nvPr/>
          </p:nvSpPr>
          <p:spPr bwMode="auto">
            <a:xfrm>
              <a:off x="4340" y="105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590" name="Freeform 20"/>
            <p:cNvSpPr>
              <a:spLocks noChangeAspect="1"/>
            </p:cNvSpPr>
            <p:nvPr/>
          </p:nvSpPr>
          <p:spPr bwMode="auto">
            <a:xfrm>
              <a:off x="4080" y="1064"/>
              <a:ext cx="322" cy="132"/>
            </a:xfrm>
            <a:custGeom>
              <a:avLst/>
              <a:gdLst>
                <a:gd name="T0" fmla="*/ 2644 w 152"/>
                <a:gd name="T1" fmla="*/ 906 h 59"/>
                <a:gd name="T2" fmla="*/ 2644 w 152"/>
                <a:gd name="T3" fmla="*/ 0 h 59"/>
                <a:gd name="T4" fmla="*/ 2481 w 152"/>
                <a:gd name="T5" fmla="*/ 0 h 59"/>
                <a:gd name="T6" fmla="*/ 2481 w 152"/>
                <a:gd name="T7" fmla="*/ 906 h 59"/>
                <a:gd name="T8" fmla="*/ 1674 w 152"/>
                <a:gd name="T9" fmla="*/ 906 h 59"/>
                <a:gd name="T10" fmla="*/ 1674 w 152"/>
                <a:gd name="T11" fmla="*/ 0 h 59"/>
                <a:gd name="T12" fmla="*/ 1513 w 152"/>
                <a:gd name="T13" fmla="*/ 0 h 59"/>
                <a:gd name="T14" fmla="*/ 1513 w 152"/>
                <a:gd name="T15" fmla="*/ 906 h 59"/>
                <a:gd name="T16" fmla="*/ 705 w 152"/>
                <a:gd name="T17" fmla="*/ 906 h 59"/>
                <a:gd name="T18" fmla="*/ 705 w 152"/>
                <a:gd name="T19" fmla="*/ 0 h 59"/>
                <a:gd name="T20" fmla="*/ 561 w 152"/>
                <a:gd name="T21" fmla="*/ 0 h 59"/>
                <a:gd name="T22" fmla="*/ 561 w 152"/>
                <a:gd name="T23" fmla="*/ 906 h 59"/>
                <a:gd name="T24" fmla="*/ 0 w 152"/>
                <a:gd name="T25" fmla="*/ 906 h 59"/>
                <a:gd name="T26" fmla="*/ 0 w 152"/>
                <a:gd name="T27" fmla="*/ 1477 h 59"/>
                <a:gd name="T28" fmla="*/ 3061 w 152"/>
                <a:gd name="T29" fmla="*/ 1477 h 59"/>
                <a:gd name="T30" fmla="*/ 3061 w 152"/>
                <a:gd name="T31" fmla="*/ 906 h 59"/>
                <a:gd name="T32" fmla="*/ 2644 w 152"/>
                <a:gd name="T33" fmla="*/ 906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59"/>
                <a:gd name="T53" fmla="*/ 152 w 15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59">
                  <a:moveTo>
                    <a:pt x="131" y="36"/>
                  </a:moveTo>
                  <a:lnTo>
                    <a:pt x="131" y="0"/>
                  </a:lnTo>
                  <a:lnTo>
                    <a:pt x="123" y="0"/>
                  </a:lnTo>
                  <a:lnTo>
                    <a:pt x="123" y="36"/>
                  </a:lnTo>
                  <a:lnTo>
                    <a:pt x="83" y="36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36"/>
                  </a:lnTo>
                  <a:lnTo>
                    <a:pt x="35" y="36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36"/>
                  </a:lnTo>
                  <a:lnTo>
                    <a:pt x="0" y="36"/>
                  </a:lnTo>
                  <a:lnTo>
                    <a:pt x="0" y="59"/>
                  </a:lnTo>
                  <a:lnTo>
                    <a:pt x="152" y="59"/>
                  </a:lnTo>
                  <a:lnTo>
                    <a:pt x="152" y="36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437631"/>
            </a:solidFill>
            <a:ln w="19050">
              <a:solidFill>
                <a:srgbClr val="43763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1" name="Line 21"/>
            <p:cNvSpPr>
              <a:spLocks noChangeAspect="1" noChangeShapeType="1"/>
            </p:cNvSpPr>
            <p:nvPr/>
          </p:nvSpPr>
          <p:spPr bwMode="auto">
            <a:xfrm flipH="1">
              <a:off x="3985" y="1288"/>
              <a:ext cx="253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592" name="Group 22"/>
            <p:cNvGrpSpPr>
              <a:grpSpLocks/>
            </p:cNvGrpSpPr>
            <p:nvPr/>
          </p:nvGrpSpPr>
          <p:grpSpPr bwMode="auto">
            <a:xfrm>
              <a:off x="2951" y="1314"/>
              <a:ext cx="479" cy="645"/>
              <a:chOff x="3561" y="1713"/>
              <a:chExt cx="339" cy="431"/>
            </a:xfrm>
          </p:grpSpPr>
          <p:sp>
            <p:nvSpPr>
              <p:cNvPr id="24668" name="Freeform 23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9" name="Freeform 24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0" name="Freeform 25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71" name="Freeform 26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593" name="Text Box 27"/>
            <p:cNvSpPr txBox="1">
              <a:spLocks noChangeAspect="1" noChangeArrowheads="1"/>
            </p:cNvSpPr>
            <p:nvPr/>
          </p:nvSpPr>
          <p:spPr bwMode="auto">
            <a:xfrm>
              <a:off x="1736" y="734"/>
              <a:ext cx="110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Palatino Linotype" charset="0"/>
                </a:rPr>
                <a:t>Overall direction</a:t>
              </a:r>
            </a:p>
            <a:p>
              <a:r>
                <a:rPr lang="en-US" sz="1800" b="1">
                  <a:latin typeface="Palatino Linotype" charset="0"/>
                </a:rPr>
                <a:t>of replication</a:t>
              </a:r>
            </a:p>
          </p:txBody>
        </p:sp>
        <p:sp>
          <p:nvSpPr>
            <p:cNvPr id="24594" name="Line 28"/>
            <p:cNvSpPr>
              <a:spLocks noChangeAspect="1" noChangeShapeType="1"/>
            </p:cNvSpPr>
            <p:nvPr/>
          </p:nvSpPr>
          <p:spPr bwMode="auto">
            <a:xfrm flipH="1">
              <a:off x="1927" y="1415"/>
              <a:ext cx="662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5" name="Text Box 29"/>
            <p:cNvSpPr txBox="1">
              <a:spLocks noChangeAspect="1" noChangeArrowheads="1"/>
            </p:cNvSpPr>
            <p:nvPr/>
          </p:nvSpPr>
          <p:spPr bwMode="auto">
            <a:xfrm>
              <a:off x="4711" y="216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596" name="Text Box 30"/>
            <p:cNvSpPr txBox="1">
              <a:spLocks noChangeAspect="1" noChangeArrowheads="1"/>
            </p:cNvSpPr>
            <p:nvPr/>
          </p:nvSpPr>
          <p:spPr bwMode="auto">
            <a:xfrm>
              <a:off x="4697" y="817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597" name="Freeform 31"/>
            <p:cNvSpPr>
              <a:spLocks noChangeAspect="1"/>
            </p:cNvSpPr>
            <p:nvPr/>
          </p:nvSpPr>
          <p:spPr bwMode="auto">
            <a:xfrm>
              <a:off x="3711" y="2187"/>
              <a:ext cx="31" cy="114"/>
            </a:xfrm>
            <a:custGeom>
              <a:avLst/>
              <a:gdLst>
                <a:gd name="T0" fmla="*/ 0 w 15"/>
                <a:gd name="T1" fmla="*/ 1250 h 51"/>
                <a:gd name="T2" fmla="*/ 149 w 15"/>
                <a:gd name="T3" fmla="*/ 1274 h 51"/>
                <a:gd name="T4" fmla="*/ 273 w 15"/>
                <a:gd name="T5" fmla="*/ 20 h 51"/>
                <a:gd name="T6" fmla="*/ 124 w 15"/>
                <a:gd name="T7" fmla="*/ 0 h 51"/>
                <a:gd name="T8" fmla="*/ 0 w 15"/>
                <a:gd name="T9" fmla="*/ 125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51"/>
                <a:gd name="T17" fmla="*/ 15 w 1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51">
                  <a:moveTo>
                    <a:pt x="0" y="50"/>
                  </a:moveTo>
                  <a:lnTo>
                    <a:pt x="8" y="51"/>
                  </a:lnTo>
                  <a:lnTo>
                    <a:pt x="15" y="1"/>
                  </a:lnTo>
                  <a:lnTo>
                    <a:pt x="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8" name="Freeform 32"/>
            <p:cNvSpPr>
              <a:spLocks noChangeAspect="1"/>
            </p:cNvSpPr>
            <p:nvPr/>
          </p:nvSpPr>
          <p:spPr bwMode="auto">
            <a:xfrm>
              <a:off x="3037" y="1506"/>
              <a:ext cx="30" cy="117"/>
            </a:xfrm>
            <a:custGeom>
              <a:avLst/>
              <a:gdLst>
                <a:gd name="T0" fmla="*/ 0 w 14"/>
                <a:gd name="T1" fmla="*/ 0 h 52"/>
                <a:gd name="T2" fmla="*/ 129 w 14"/>
                <a:gd name="T3" fmla="*/ 1332 h 52"/>
                <a:gd name="T4" fmla="*/ 294 w 14"/>
                <a:gd name="T5" fmla="*/ 1312 h 52"/>
                <a:gd name="T6" fmla="*/ 148 w 14"/>
                <a:gd name="T7" fmla="*/ 0 h 52"/>
                <a:gd name="T8" fmla="*/ 0 w 1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0"/>
                  </a:moveTo>
                  <a:lnTo>
                    <a:pt x="6" y="52"/>
                  </a:lnTo>
                  <a:lnTo>
                    <a:pt x="14" y="5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9" name="Freeform 33"/>
            <p:cNvSpPr>
              <a:spLocks noChangeAspect="1"/>
            </p:cNvSpPr>
            <p:nvPr/>
          </p:nvSpPr>
          <p:spPr bwMode="auto">
            <a:xfrm>
              <a:off x="3134" y="1473"/>
              <a:ext cx="65" cy="110"/>
            </a:xfrm>
            <a:custGeom>
              <a:avLst/>
              <a:gdLst>
                <a:gd name="T0" fmla="*/ 0 w 31"/>
                <a:gd name="T1" fmla="*/ 81 h 49"/>
                <a:gd name="T2" fmla="*/ 461 w 31"/>
                <a:gd name="T3" fmla="*/ 1244 h 49"/>
                <a:gd name="T4" fmla="*/ 598 w 31"/>
                <a:gd name="T5" fmla="*/ 1165 h 49"/>
                <a:gd name="T6" fmla="*/ 157 w 31"/>
                <a:gd name="T7" fmla="*/ 0 h 49"/>
                <a:gd name="T8" fmla="*/ 0 w 31"/>
                <a:gd name="T9" fmla="*/ 81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9"/>
                <a:gd name="T17" fmla="*/ 31 w 3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9">
                  <a:moveTo>
                    <a:pt x="0" y="3"/>
                  </a:moveTo>
                  <a:lnTo>
                    <a:pt x="24" y="49"/>
                  </a:lnTo>
                  <a:lnTo>
                    <a:pt x="31" y="46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0" name="Freeform 34"/>
            <p:cNvSpPr>
              <a:spLocks noChangeAspect="1"/>
            </p:cNvSpPr>
            <p:nvPr/>
          </p:nvSpPr>
          <p:spPr bwMode="auto">
            <a:xfrm>
              <a:off x="3222" y="1416"/>
              <a:ext cx="85" cy="98"/>
            </a:xfrm>
            <a:custGeom>
              <a:avLst/>
              <a:gdLst>
                <a:gd name="T0" fmla="*/ 0 w 40"/>
                <a:gd name="T1" fmla="*/ 130 h 43"/>
                <a:gd name="T2" fmla="*/ 710 w 40"/>
                <a:gd name="T3" fmla="*/ 1158 h 43"/>
                <a:gd name="T4" fmla="*/ 818 w 40"/>
                <a:gd name="T5" fmla="*/ 1028 h 43"/>
                <a:gd name="T6" fmla="*/ 125 w 40"/>
                <a:gd name="T7" fmla="*/ 0 h 43"/>
                <a:gd name="T8" fmla="*/ 0 w 40"/>
                <a:gd name="T9" fmla="*/ 130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5"/>
                  </a:moveTo>
                  <a:lnTo>
                    <a:pt x="35" y="43"/>
                  </a:lnTo>
                  <a:lnTo>
                    <a:pt x="40" y="38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1" name="Freeform 35"/>
            <p:cNvSpPr>
              <a:spLocks noChangeAspect="1"/>
            </p:cNvSpPr>
            <p:nvPr/>
          </p:nvSpPr>
          <p:spPr bwMode="auto">
            <a:xfrm>
              <a:off x="3290" y="1339"/>
              <a:ext cx="100" cy="80"/>
            </a:xfrm>
            <a:custGeom>
              <a:avLst/>
              <a:gdLst>
                <a:gd name="T0" fmla="*/ 0 w 47"/>
                <a:gd name="T1" fmla="*/ 142 h 36"/>
                <a:gd name="T2" fmla="*/ 879 w 47"/>
                <a:gd name="T3" fmla="*/ 880 h 36"/>
                <a:gd name="T4" fmla="*/ 964 w 47"/>
                <a:gd name="T5" fmla="*/ 736 h 36"/>
                <a:gd name="T6" fmla="*/ 104 w 47"/>
                <a:gd name="T7" fmla="*/ 0 h 36"/>
                <a:gd name="T8" fmla="*/ 0 w 47"/>
                <a:gd name="T9" fmla="*/ 14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6"/>
                <a:gd name="T17" fmla="*/ 47 w 4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6">
                  <a:moveTo>
                    <a:pt x="0" y="6"/>
                  </a:moveTo>
                  <a:lnTo>
                    <a:pt x="43" y="36"/>
                  </a:lnTo>
                  <a:lnTo>
                    <a:pt x="47" y="3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2" name="Freeform 36"/>
            <p:cNvSpPr>
              <a:spLocks noChangeAspect="1"/>
            </p:cNvSpPr>
            <p:nvPr/>
          </p:nvSpPr>
          <p:spPr bwMode="auto">
            <a:xfrm>
              <a:off x="3348" y="1241"/>
              <a:ext cx="103" cy="75"/>
            </a:xfrm>
            <a:custGeom>
              <a:avLst/>
              <a:gdLst>
                <a:gd name="T0" fmla="*/ 0 w 49"/>
                <a:gd name="T1" fmla="*/ 186 h 33"/>
                <a:gd name="T2" fmla="*/ 883 w 49"/>
                <a:gd name="T3" fmla="*/ 877 h 33"/>
                <a:gd name="T4" fmla="*/ 959 w 49"/>
                <a:gd name="T5" fmla="*/ 718 h 33"/>
                <a:gd name="T6" fmla="*/ 101 w 49"/>
                <a:gd name="T7" fmla="*/ 0 h 33"/>
                <a:gd name="T8" fmla="*/ 0 w 49"/>
                <a:gd name="T9" fmla="*/ 186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7"/>
                  </a:moveTo>
                  <a:lnTo>
                    <a:pt x="45" y="33"/>
                  </a:lnTo>
                  <a:lnTo>
                    <a:pt x="49" y="27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3" name="Freeform 37"/>
            <p:cNvSpPr>
              <a:spLocks noChangeAspect="1"/>
            </p:cNvSpPr>
            <p:nvPr/>
          </p:nvSpPr>
          <p:spPr bwMode="auto">
            <a:xfrm>
              <a:off x="3407" y="1141"/>
              <a:ext cx="93" cy="82"/>
            </a:xfrm>
            <a:custGeom>
              <a:avLst/>
              <a:gdLst>
                <a:gd name="T0" fmla="*/ 0 w 44"/>
                <a:gd name="T1" fmla="*/ 173 h 37"/>
                <a:gd name="T2" fmla="*/ 774 w 44"/>
                <a:gd name="T3" fmla="*/ 893 h 37"/>
                <a:gd name="T4" fmla="*/ 879 w 44"/>
                <a:gd name="T5" fmla="*/ 718 h 37"/>
                <a:gd name="T6" fmla="*/ 104 w 44"/>
                <a:gd name="T7" fmla="*/ 0 h 37"/>
                <a:gd name="T8" fmla="*/ 0 w 44"/>
                <a:gd name="T9" fmla="*/ 173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7"/>
                  </a:moveTo>
                  <a:lnTo>
                    <a:pt x="39" y="37"/>
                  </a:lnTo>
                  <a:lnTo>
                    <a:pt x="44" y="30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4" name="Freeform 38"/>
            <p:cNvSpPr>
              <a:spLocks noChangeAspect="1"/>
            </p:cNvSpPr>
            <p:nvPr/>
          </p:nvSpPr>
          <p:spPr bwMode="auto">
            <a:xfrm>
              <a:off x="3489" y="1044"/>
              <a:ext cx="74" cy="102"/>
            </a:xfrm>
            <a:custGeom>
              <a:avLst/>
              <a:gdLst>
                <a:gd name="T0" fmla="*/ 0 w 35"/>
                <a:gd name="T1" fmla="*/ 129 h 45"/>
                <a:gd name="T2" fmla="*/ 577 w 35"/>
                <a:gd name="T3" fmla="*/ 1188 h 45"/>
                <a:gd name="T4" fmla="*/ 698 w 35"/>
                <a:gd name="T5" fmla="*/ 1059 h 45"/>
                <a:gd name="T6" fmla="*/ 121 w 35"/>
                <a:gd name="T7" fmla="*/ 0 h 45"/>
                <a:gd name="T8" fmla="*/ 0 w 35"/>
                <a:gd name="T9" fmla="*/ 12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5"/>
                <a:gd name="T17" fmla="*/ 35 w 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5">
                  <a:moveTo>
                    <a:pt x="0" y="5"/>
                  </a:moveTo>
                  <a:lnTo>
                    <a:pt x="29" y="45"/>
                  </a:lnTo>
                  <a:lnTo>
                    <a:pt x="35" y="4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5" name="Freeform 39"/>
            <p:cNvSpPr>
              <a:spLocks noChangeAspect="1"/>
            </p:cNvSpPr>
            <p:nvPr/>
          </p:nvSpPr>
          <p:spPr bwMode="auto">
            <a:xfrm>
              <a:off x="3598" y="990"/>
              <a:ext cx="47" cy="108"/>
            </a:xfrm>
            <a:custGeom>
              <a:avLst/>
              <a:gdLst>
                <a:gd name="T0" fmla="*/ 0 w 22"/>
                <a:gd name="T1" fmla="*/ 56 h 48"/>
                <a:gd name="T2" fmla="*/ 310 w 22"/>
                <a:gd name="T3" fmla="*/ 1231 h 48"/>
                <a:gd name="T4" fmla="*/ 457 w 22"/>
                <a:gd name="T5" fmla="*/ 1184 h 48"/>
                <a:gd name="T6" fmla="*/ 145 w 22"/>
                <a:gd name="T7" fmla="*/ 0 h 48"/>
                <a:gd name="T8" fmla="*/ 0 w 22"/>
                <a:gd name="T9" fmla="*/ 5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8"/>
                <a:gd name="T17" fmla="*/ 22 w 2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8">
                  <a:moveTo>
                    <a:pt x="0" y="2"/>
                  </a:moveTo>
                  <a:lnTo>
                    <a:pt x="15" y="48"/>
                  </a:lnTo>
                  <a:lnTo>
                    <a:pt x="22" y="46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6" name="Freeform 40"/>
            <p:cNvSpPr>
              <a:spLocks noChangeAspect="1"/>
            </p:cNvSpPr>
            <p:nvPr/>
          </p:nvSpPr>
          <p:spPr bwMode="auto">
            <a:xfrm>
              <a:off x="3037" y="1635"/>
              <a:ext cx="30" cy="117"/>
            </a:xfrm>
            <a:custGeom>
              <a:avLst/>
              <a:gdLst>
                <a:gd name="T0" fmla="*/ 0 w 14"/>
                <a:gd name="T1" fmla="*/ 1312 h 52"/>
                <a:gd name="T2" fmla="*/ 148 w 14"/>
                <a:gd name="T3" fmla="*/ 1332 h 52"/>
                <a:gd name="T4" fmla="*/ 294 w 14"/>
                <a:gd name="T5" fmla="*/ 25 h 52"/>
                <a:gd name="T6" fmla="*/ 129 w 14"/>
                <a:gd name="T7" fmla="*/ 0 h 52"/>
                <a:gd name="T8" fmla="*/ 0 w 14"/>
                <a:gd name="T9" fmla="*/ 131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51"/>
                  </a:moveTo>
                  <a:lnTo>
                    <a:pt x="7" y="52"/>
                  </a:lnTo>
                  <a:lnTo>
                    <a:pt x="14" y="1"/>
                  </a:lnTo>
                  <a:lnTo>
                    <a:pt x="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7" name="Freeform 41"/>
            <p:cNvSpPr>
              <a:spLocks noChangeAspect="1"/>
            </p:cNvSpPr>
            <p:nvPr/>
          </p:nvSpPr>
          <p:spPr bwMode="auto">
            <a:xfrm>
              <a:off x="3134" y="1672"/>
              <a:ext cx="65" cy="113"/>
            </a:xfrm>
            <a:custGeom>
              <a:avLst/>
              <a:gdLst>
                <a:gd name="T0" fmla="*/ 0 w 31"/>
                <a:gd name="T1" fmla="*/ 1200 h 50"/>
                <a:gd name="T2" fmla="*/ 157 w 31"/>
                <a:gd name="T3" fmla="*/ 1302 h 50"/>
                <a:gd name="T4" fmla="*/ 598 w 31"/>
                <a:gd name="T5" fmla="*/ 102 h 50"/>
                <a:gd name="T6" fmla="*/ 461 w 31"/>
                <a:gd name="T7" fmla="*/ 0 h 50"/>
                <a:gd name="T8" fmla="*/ 0 w 31"/>
                <a:gd name="T9" fmla="*/ 1200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50"/>
                <a:gd name="T17" fmla="*/ 31 w 3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50">
                  <a:moveTo>
                    <a:pt x="0" y="46"/>
                  </a:moveTo>
                  <a:lnTo>
                    <a:pt x="8" y="5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8" name="Freeform 42"/>
            <p:cNvSpPr>
              <a:spLocks noChangeAspect="1"/>
            </p:cNvSpPr>
            <p:nvPr/>
          </p:nvSpPr>
          <p:spPr bwMode="auto">
            <a:xfrm>
              <a:off x="3222" y="1744"/>
              <a:ext cx="85" cy="98"/>
            </a:xfrm>
            <a:custGeom>
              <a:avLst/>
              <a:gdLst>
                <a:gd name="T0" fmla="*/ 0 w 40"/>
                <a:gd name="T1" fmla="*/ 1028 h 43"/>
                <a:gd name="T2" fmla="*/ 125 w 40"/>
                <a:gd name="T3" fmla="*/ 1158 h 43"/>
                <a:gd name="T4" fmla="*/ 818 w 40"/>
                <a:gd name="T5" fmla="*/ 130 h 43"/>
                <a:gd name="T6" fmla="*/ 710 w 40"/>
                <a:gd name="T7" fmla="*/ 0 h 43"/>
                <a:gd name="T8" fmla="*/ 0 w 40"/>
                <a:gd name="T9" fmla="*/ 102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38"/>
                  </a:moveTo>
                  <a:lnTo>
                    <a:pt x="6" y="43"/>
                  </a:lnTo>
                  <a:lnTo>
                    <a:pt x="40" y="5"/>
                  </a:lnTo>
                  <a:lnTo>
                    <a:pt x="3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09" name="Freeform 43"/>
            <p:cNvSpPr>
              <a:spLocks noChangeAspect="1"/>
            </p:cNvSpPr>
            <p:nvPr/>
          </p:nvSpPr>
          <p:spPr bwMode="auto">
            <a:xfrm>
              <a:off x="3290" y="1839"/>
              <a:ext cx="100" cy="79"/>
            </a:xfrm>
            <a:custGeom>
              <a:avLst/>
              <a:gdLst>
                <a:gd name="T0" fmla="*/ 0 w 47"/>
                <a:gd name="T1" fmla="*/ 749 h 35"/>
                <a:gd name="T2" fmla="*/ 104 w 47"/>
                <a:gd name="T3" fmla="*/ 907 h 35"/>
                <a:gd name="T4" fmla="*/ 964 w 47"/>
                <a:gd name="T5" fmla="*/ 163 h 35"/>
                <a:gd name="T6" fmla="*/ 879 w 47"/>
                <a:gd name="T7" fmla="*/ 0 h 35"/>
                <a:gd name="T8" fmla="*/ 0 w 47"/>
                <a:gd name="T9" fmla="*/ 74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0" y="29"/>
                  </a:moveTo>
                  <a:lnTo>
                    <a:pt x="5" y="35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0" name="Freeform 44"/>
            <p:cNvSpPr>
              <a:spLocks noChangeAspect="1"/>
            </p:cNvSpPr>
            <p:nvPr/>
          </p:nvSpPr>
          <p:spPr bwMode="auto">
            <a:xfrm>
              <a:off x="3348" y="1940"/>
              <a:ext cx="103" cy="74"/>
            </a:xfrm>
            <a:custGeom>
              <a:avLst/>
              <a:gdLst>
                <a:gd name="T0" fmla="*/ 0 w 49"/>
                <a:gd name="T1" fmla="*/ 688 h 33"/>
                <a:gd name="T2" fmla="*/ 101 w 49"/>
                <a:gd name="T3" fmla="*/ 834 h 33"/>
                <a:gd name="T4" fmla="*/ 959 w 49"/>
                <a:gd name="T5" fmla="*/ 182 h 33"/>
                <a:gd name="T6" fmla="*/ 883 w 49"/>
                <a:gd name="T7" fmla="*/ 0 h 33"/>
                <a:gd name="T8" fmla="*/ 0 w 49"/>
                <a:gd name="T9" fmla="*/ 688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27"/>
                  </a:moveTo>
                  <a:lnTo>
                    <a:pt x="5" y="33"/>
                  </a:lnTo>
                  <a:lnTo>
                    <a:pt x="49" y="7"/>
                  </a:lnTo>
                  <a:lnTo>
                    <a:pt x="4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1" name="Freeform 45"/>
            <p:cNvSpPr>
              <a:spLocks noChangeAspect="1"/>
            </p:cNvSpPr>
            <p:nvPr/>
          </p:nvSpPr>
          <p:spPr bwMode="auto">
            <a:xfrm>
              <a:off x="3407" y="2035"/>
              <a:ext cx="93" cy="82"/>
            </a:xfrm>
            <a:custGeom>
              <a:avLst/>
              <a:gdLst>
                <a:gd name="T0" fmla="*/ 0 w 44"/>
                <a:gd name="T1" fmla="*/ 751 h 37"/>
                <a:gd name="T2" fmla="*/ 104 w 44"/>
                <a:gd name="T3" fmla="*/ 893 h 37"/>
                <a:gd name="T4" fmla="*/ 879 w 44"/>
                <a:gd name="T5" fmla="*/ 142 h 37"/>
                <a:gd name="T6" fmla="*/ 774 w 44"/>
                <a:gd name="T7" fmla="*/ 0 h 37"/>
                <a:gd name="T8" fmla="*/ 0 w 44"/>
                <a:gd name="T9" fmla="*/ 751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31"/>
                  </a:moveTo>
                  <a:lnTo>
                    <a:pt x="5" y="37"/>
                  </a:lnTo>
                  <a:lnTo>
                    <a:pt x="44" y="6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2" name="Freeform 46"/>
            <p:cNvSpPr>
              <a:spLocks noChangeAspect="1"/>
            </p:cNvSpPr>
            <p:nvPr/>
          </p:nvSpPr>
          <p:spPr bwMode="auto">
            <a:xfrm>
              <a:off x="3489" y="2115"/>
              <a:ext cx="74" cy="99"/>
            </a:xfrm>
            <a:custGeom>
              <a:avLst/>
              <a:gdLst>
                <a:gd name="T0" fmla="*/ 0 w 35"/>
                <a:gd name="T1" fmla="*/ 1001 h 44"/>
                <a:gd name="T2" fmla="*/ 121 w 35"/>
                <a:gd name="T3" fmla="*/ 1129 h 44"/>
                <a:gd name="T4" fmla="*/ 698 w 35"/>
                <a:gd name="T5" fmla="*/ 101 h 44"/>
                <a:gd name="T6" fmla="*/ 577 w 35"/>
                <a:gd name="T7" fmla="*/ 0 h 44"/>
                <a:gd name="T8" fmla="*/ 0 w 35"/>
                <a:gd name="T9" fmla="*/ 100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4"/>
                <a:gd name="T17" fmla="*/ 35 w 3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4">
                  <a:moveTo>
                    <a:pt x="0" y="39"/>
                  </a:moveTo>
                  <a:lnTo>
                    <a:pt x="6" y="4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3" name="Freeform 47"/>
            <p:cNvSpPr>
              <a:spLocks noChangeAspect="1"/>
            </p:cNvSpPr>
            <p:nvPr/>
          </p:nvSpPr>
          <p:spPr bwMode="auto">
            <a:xfrm>
              <a:off x="3598" y="2157"/>
              <a:ext cx="47" cy="111"/>
            </a:xfrm>
            <a:custGeom>
              <a:avLst/>
              <a:gdLst>
                <a:gd name="T0" fmla="*/ 0 w 22"/>
                <a:gd name="T1" fmla="*/ 1232 h 49"/>
                <a:gd name="T2" fmla="*/ 145 w 22"/>
                <a:gd name="T3" fmla="*/ 1289 h 49"/>
                <a:gd name="T4" fmla="*/ 457 w 22"/>
                <a:gd name="T5" fmla="*/ 82 h 49"/>
                <a:gd name="T6" fmla="*/ 310 w 22"/>
                <a:gd name="T7" fmla="*/ 0 h 49"/>
                <a:gd name="T8" fmla="*/ 0 w 22"/>
                <a:gd name="T9" fmla="*/ 1232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9"/>
                <a:gd name="T17" fmla="*/ 22 w 2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9">
                  <a:moveTo>
                    <a:pt x="0" y="47"/>
                  </a:moveTo>
                  <a:lnTo>
                    <a:pt x="7" y="4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14" name="Freeform 48"/>
            <p:cNvSpPr>
              <a:spLocks noChangeAspect="1"/>
            </p:cNvSpPr>
            <p:nvPr/>
          </p:nvSpPr>
          <p:spPr bwMode="auto">
            <a:xfrm flipV="1">
              <a:off x="3711" y="960"/>
              <a:ext cx="31" cy="114"/>
            </a:xfrm>
            <a:custGeom>
              <a:avLst/>
              <a:gdLst>
                <a:gd name="T0" fmla="*/ 0 w 15"/>
                <a:gd name="T1" fmla="*/ 1250 h 51"/>
                <a:gd name="T2" fmla="*/ 149 w 15"/>
                <a:gd name="T3" fmla="*/ 1274 h 51"/>
                <a:gd name="T4" fmla="*/ 273 w 15"/>
                <a:gd name="T5" fmla="*/ 20 h 51"/>
                <a:gd name="T6" fmla="*/ 124 w 15"/>
                <a:gd name="T7" fmla="*/ 0 h 51"/>
                <a:gd name="T8" fmla="*/ 0 w 15"/>
                <a:gd name="T9" fmla="*/ 1250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51"/>
                <a:gd name="T17" fmla="*/ 15 w 1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51">
                  <a:moveTo>
                    <a:pt x="0" y="50"/>
                  </a:moveTo>
                  <a:lnTo>
                    <a:pt x="8" y="51"/>
                  </a:lnTo>
                  <a:lnTo>
                    <a:pt x="15" y="1"/>
                  </a:lnTo>
                  <a:lnTo>
                    <a:pt x="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615" name="Group 49"/>
            <p:cNvGrpSpPr>
              <a:grpSpLocks/>
            </p:cNvGrpSpPr>
            <p:nvPr/>
          </p:nvGrpSpPr>
          <p:grpSpPr bwMode="auto">
            <a:xfrm>
              <a:off x="3834" y="2191"/>
              <a:ext cx="523" cy="113"/>
              <a:chOff x="4186" y="2299"/>
              <a:chExt cx="370" cy="75"/>
            </a:xfrm>
          </p:grpSpPr>
          <p:sp>
            <p:nvSpPr>
              <p:cNvPr id="24662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4186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3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4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5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6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7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616" name="Group 56"/>
            <p:cNvGrpSpPr>
              <a:grpSpLocks/>
            </p:cNvGrpSpPr>
            <p:nvPr/>
          </p:nvGrpSpPr>
          <p:grpSpPr bwMode="auto">
            <a:xfrm>
              <a:off x="874" y="1520"/>
              <a:ext cx="2069" cy="218"/>
              <a:chOff x="2091" y="1850"/>
              <a:chExt cx="1464" cy="146"/>
            </a:xfrm>
          </p:grpSpPr>
          <p:sp>
            <p:nvSpPr>
              <p:cNvPr id="24641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545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2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3473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3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339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4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3327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5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325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6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3182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7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310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8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3037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9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2963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0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2891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1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2818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2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74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3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267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4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260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5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2527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6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2455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7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8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5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0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61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17" name="Text Box 78"/>
            <p:cNvSpPr txBox="1">
              <a:spLocks noChangeAspect="1" noChangeArrowheads="1"/>
            </p:cNvSpPr>
            <p:nvPr/>
          </p:nvSpPr>
          <p:spPr bwMode="auto">
            <a:xfrm>
              <a:off x="604" y="1396"/>
              <a:ext cx="2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618" name="Text Box 79"/>
            <p:cNvSpPr txBox="1">
              <a:spLocks noChangeAspect="1" noChangeArrowheads="1"/>
            </p:cNvSpPr>
            <p:nvPr/>
          </p:nvSpPr>
          <p:spPr bwMode="auto">
            <a:xfrm>
              <a:off x="559" y="1633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619" name="Freeform 80"/>
            <p:cNvSpPr>
              <a:spLocks noChangeAspect="1"/>
            </p:cNvSpPr>
            <p:nvPr/>
          </p:nvSpPr>
          <p:spPr bwMode="auto">
            <a:xfrm>
              <a:off x="827" y="930"/>
              <a:ext cx="3944" cy="613"/>
            </a:xfrm>
            <a:custGeom>
              <a:avLst/>
              <a:gdLst>
                <a:gd name="T0" fmla="*/ 26948 w 1859"/>
                <a:gd name="T1" fmla="*/ 126 h 273"/>
                <a:gd name="T2" fmla="*/ 25669 w 1859"/>
                <a:gd name="T3" fmla="*/ 692 h 273"/>
                <a:gd name="T4" fmla="*/ 24801 w 1859"/>
                <a:gd name="T5" fmla="*/ 1673 h 273"/>
                <a:gd name="T6" fmla="*/ 24112 w 1859"/>
                <a:gd name="T7" fmla="*/ 2980 h 273"/>
                <a:gd name="T8" fmla="*/ 23770 w 1859"/>
                <a:gd name="T9" fmla="*/ 3736 h 273"/>
                <a:gd name="T10" fmla="*/ 23397 w 1859"/>
                <a:gd name="T11" fmla="*/ 4527 h 273"/>
                <a:gd name="T12" fmla="*/ 22041 w 1859"/>
                <a:gd name="T13" fmla="*/ 5919 h 273"/>
                <a:gd name="T14" fmla="*/ 20560 w 1859"/>
                <a:gd name="T15" fmla="*/ 6328 h 273"/>
                <a:gd name="T16" fmla="*/ 19854 w 1859"/>
                <a:gd name="T17" fmla="*/ 6352 h 273"/>
                <a:gd name="T18" fmla="*/ 19854 w 1859"/>
                <a:gd name="T19" fmla="*/ 6352 h 273"/>
                <a:gd name="T20" fmla="*/ 0 w 1859"/>
                <a:gd name="T21" fmla="*/ 6352 h 273"/>
                <a:gd name="T22" fmla="*/ 17 w 1859"/>
                <a:gd name="T23" fmla="*/ 6938 h 273"/>
                <a:gd name="T24" fmla="*/ 429 w 1859"/>
                <a:gd name="T25" fmla="*/ 6938 h 273"/>
                <a:gd name="T26" fmla="*/ 1301 w 1859"/>
                <a:gd name="T27" fmla="*/ 6938 h 273"/>
                <a:gd name="T28" fmla="*/ 2493 w 1859"/>
                <a:gd name="T29" fmla="*/ 6938 h 273"/>
                <a:gd name="T30" fmla="*/ 4010 w 1859"/>
                <a:gd name="T31" fmla="*/ 6938 h 273"/>
                <a:gd name="T32" fmla="*/ 5730 w 1859"/>
                <a:gd name="T33" fmla="*/ 6938 h 273"/>
                <a:gd name="T34" fmla="*/ 7621 w 1859"/>
                <a:gd name="T35" fmla="*/ 6938 h 273"/>
                <a:gd name="T36" fmla="*/ 9587 w 1859"/>
                <a:gd name="T37" fmla="*/ 6938 h 273"/>
                <a:gd name="T38" fmla="*/ 11546 w 1859"/>
                <a:gd name="T39" fmla="*/ 6938 h 273"/>
                <a:gd name="T40" fmla="*/ 13476 w 1859"/>
                <a:gd name="T41" fmla="*/ 6938 h 273"/>
                <a:gd name="T42" fmla="*/ 15258 w 1859"/>
                <a:gd name="T43" fmla="*/ 6938 h 273"/>
                <a:gd name="T44" fmla="*/ 16856 w 1859"/>
                <a:gd name="T45" fmla="*/ 6938 h 273"/>
                <a:gd name="T46" fmla="*/ 18171 w 1859"/>
                <a:gd name="T47" fmla="*/ 6938 h 273"/>
                <a:gd name="T48" fmla="*/ 19147 w 1859"/>
                <a:gd name="T49" fmla="*/ 6938 h 273"/>
                <a:gd name="T50" fmla="*/ 19692 w 1859"/>
                <a:gd name="T51" fmla="*/ 6938 h 273"/>
                <a:gd name="T52" fmla="*/ 19837 w 1859"/>
                <a:gd name="T53" fmla="*/ 6938 h 273"/>
                <a:gd name="T54" fmla="*/ 20539 w 1859"/>
                <a:gd name="T55" fmla="*/ 6938 h 273"/>
                <a:gd name="T56" fmla="*/ 21965 w 1859"/>
                <a:gd name="T57" fmla="*/ 6590 h 273"/>
                <a:gd name="T58" fmla="*/ 23424 w 1859"/>
                <a:gd name="T59" fmla="*/ 5445 h 273"/>
                <a:gd name="T60" fmla="*/ 23950 w 1859"/>
                <a:gd name="T61" fmla="*/ 4554 h 273"/>
                <a:gd name="T62" fmla="*/ 24292 w 1859"/>
                <a:gd name="T63" fmla="*/ 3757 h 273"/>
                <a:gd name="T64" fmla="*/ 24998 w 1859"/>
                <a:gd name="T65" fmla="*/ 2308 h 273"/>
                <a:gd name="T66" fmla="*/ 25813 w 1859"/>
                <a:gd name="T67" fmla="*/ 1300 h 273"/>
                <a:gd name="T68" fmla="*/ 26989 w 1859"/>
                <a:gd name="T69" fmla="*/ 712 h 273"/>
                <a:gd name="T70" fmla="*/ 28124 w 1859"/>
                <a:gd name="T71" fmla="*/ 591 h 273"/>
                <a:gd name="T72" fmla="*/ 28650 w 1859"/>
                <a:gd name="T73" fmla="*/ 591 h 273"/>
                <a:gd name="T74" fmla="*/ 30003 w 1859"/>
                <a:gd name="T75" fmla="*/ 591 h 273"/>
                <a:gd name="T76" fmla="*/ 31868 w 1859"/>
                <a:gd name="T77" fmla="*/ 591 h 273"/>
                <a:gd name="T78" fmla="*/ 33888 w 1859"/>
                <a:gd name="T79" fmla="*/ 591 h 273"/>
                <a:gd name="T80" fmla="*/ 35761 w 1859"/>
                <a:gd name="T81" fmla="*/ 591 h 273"/>
                <a:gd name="T82" fmla="*/ 37121 w 1859"/>
                <a:gd name="T83" fmla="*/ 591 h 273"/>
                <a:gd name="T84" fmla="*/ 37660 w 1859"/>
                <a:gd name="T85" fmla="*/ 591 h 273"/>
                <a:gd name="T86" fmla="*/ 28124 w 1859"/>
                <a:gd name="T87" fmla="*/ 0 h 2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59"/>
                <a:gd name="T133" fmla="*/ 0 h 273"/>
                <a:gd name="T134" fmla="*/ 1859 w 1859"/>
                <a:gd name="T135" fmla="*/ 273 h 2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59" h="273">
                  <a:moveTo>
                    <a:pt x="1388" y="0"/>
                  </a:moveTo>
                  <a:lnTo>
                    <a:pt x="1357" y="2"/>
                  </a:lnTo>
                  <a:lnTo>
                    <a:pt x="1330" y="5"/>
                  </a:lnTo>
                  <a:lnTo>
                    <a:pt x="1306" y="10"/>
                  </a:lnTo>
                  <a:lnTo>
                    <a:pt x="1285" y="18"/>
                  </a:lnTo>
                  <a:lnTo>
                    <a:pt x="1267" y="27"/>
                  </a:lnTo>
                  <a:lnTo>
                    <a:pt x="1251" y="39"/>
                  </a:lnTo>
                  <a:lnTo>
                    <a:pt x="1237" y="52"/>
                  </a:lnTo>
                  <a:lnTo>
                    <a:pt x="1224" y="66"/>
                  </a:lnTo>
                  <a:lnTo>
                    <a:pt x="1213" y="82"/>
                  </a:lnTo>
                  <a:lnTo>
                    <a:pt x="1201" y="99"/>
                  </a:lnTo>
                  <a:lnTo>
                    <a:pt x="1190" y="117"/>
                  </a:lnTo>
                  <a:lnTo>
                    <a:pt x="1180" y="137"/>
                  </a:lnTo>
                  <a:lnTo>
                    <a:pt x="1173" y="147"/>
                  </a:lnTo>
                  <a:lnTo>
                    <a:pt x="1162" y="167"/>
                  </a:lnTo>
                  <a:lnTo>
                    <a:pt x="1155" y="178"/>
                  </a:lnTo>
                  <a:lnTo>
                    <a:pt x="1136" y="202"/>
                  </a:lnTo>
                  <a:lnTo>
                    <a:pt x="1114" y="220"/>
                  </a:lnTo>
                  <a:lnTo>
                    <a:pt x="1088" y="233"/>
                  </a:lnTo>
                  <a:lnTo>
                    <a:pt x="1062" y="241"/>
                  </a:lnTo>
                  <a:lnTo>
                    <a:pt x="1037" y="247"/>
                  </a:lnTo>
                  <a:lnTo>
                    <a:pt x="1015" y="249"/>
                  </a:lnTo>
                  <a:lnTo>
                    <a:pt x="997" y="250"/>
                  </a:lnTo>
                  <a:lnTo>
                    <a:pt x="985" y="250"/>
                  </a:lnTo>
                  <a:lnTo>
                    <a:pt x="980" y="250"/>
                  </a:lnTo>
                  <a:lnTo>
                    <a:pt x="979" y="250"/>
                  </a:lnTo>
                  <a:lnTo>
                    <a:pt x="0" y="250"/>
                  </a:lnTo>
                  <a:lnTo>
                    <a:pt x="0" y="273"/>
                  </a:lnTo>
                  <a:lnTo>
                    <a:pt x="1" y="273"/>
                  </a:lnTo>
                  <a:lnTo>
                    <a:pt x="5" y="273"/>
                  </a:lnTo>
                  <a:lnTo>
                    <a:pt x="12" y="273"/>
                  </a:lnTo>
                  <a:lnTo>
                    <a:pt x="21" y="273"/>
                  </a:lnTo>
                  <a:lnTo>
                    <a:pt x="33" y="273"/>
                  </a:lnTo>
                  <a:lnTo>
                    <a:pt x="47" y="273"/>
                  </a:lnTo>
                  <a:lnTo>
                    <a:pt x="64" y="273"/>
                  </a:lnTo>
                  <a:lnTo>
                    <a:pt x="81" y="273"/>
                  </a:lnTo>
                  <a:lnTo>
                    <a:pt x="102" y="273"/>
                  </a:lnTo>
                  <a:lnTo>
                    <a:pt x="123" y="273"/>
                  </a:lnTo>
                  <a:lnTo>
                    <a:pt x="146" y="273"/>
                  </a:lnTo>
                  <a:lnTo>
                    <a:pt x="171" y="273"/>
                  </a:lnTo>
                  <a:lnTo>
                    <a:pt x="198" y="273"/>
                  </a:lnTo>
                  <a:lnTo>
                    <a:pt x="225" y="273"/>
                  </a:lnTo>
                  <a:lnTo>
                    <a:pt x="253" y="273"/>
                  </a:lnTo>
                  <a:lnTo>
                    <a:pt x="283" y="273"/>
                  </a:lnTo>
                  <a:lnTo>
                    <a:pt x="313" y="273"/>
                  </a:lnTo>
                  <a:lnTo>
                    <a:pt x="344" y="273"/>
                  </a:lnTo>
                  <a:lnTo>
                    <a:pt x="376" y="273"/>
                  </a:lnTo>
                  <a:lnTo>
                    <a:pt x="408" y="273"/>
                  </a:lnTo>
                  <a:lnTo>
                    <a:pt x="440" y="273"/>
                  </a:lnTo>
                  <a:lnTo>
                    <a:pt x="473" y="273"/>
                  </a:lnTo>
                  <a:lnTo>
                    <a:pt x="505" y="273"/>
                  </a:lnTo>
                  <a:lnTo>
                    <a:pt x="538" y="273"/>
                  </a:lnTo>
                  <a:lnTo>
                    <a:pt x="570" y="273"/>
                  </a:lnTo>
                  <a:lnTo>
                    <a:pt x="602" y="273"/>
                  </a:lnTo>
                  <a:lnTo>
                    <a:pt x="634" y="273"/>
                  </a:lnTo>
                  <a:lnTo>
                    <a:pt x="665" y="273"/>
                  </a:lnTo>
                  <a:lnTo>
                    <a:pt x="695" y="273"/>
                  </a:lnTo>
                  <a:lnTo>
                    <a:pt x="725" y="273"/>
                  </a:lnTo>
                  <a:lnTo>
                    <a:pt x="753" y="273"/>
                  </a:lnTo>
                  <a:lnTo>
                    <a:pt x="781" y="273"/>
                  </a:lnTo>
                  <a:lnTo>
                    <a:pt x="807" y="273"/>
                  </a:lnTo>
                  <a:lnTo>
                    <a:pt x="832" y="273"/>
                  </a:lnTo>
                  <a:lnTo>
                    <a:pt x="855" y="273"/>
                  </a:lnTo>
                  <a:lnTo>
                    <a:pt x="877" y="273"/>
                  </a:lnTo>
                  <a:lnTo>
                    <a:pt x="897" y="273"/>
                  </a:lnTo>
                  <a:lnTo>
                    <a:pt x="915" y="273"/>
                  </a:lnTo>
                  <a:lnTo>
                    <a:pt x="931" y="273"/>
                  </a:lnTo>
                  <a:lnTo>
                    <a:pt x="945" y="273"/>
                  </a:lnTo>
                  <a:lnTo>
                    <a:pt x="957" y="273"/>
                  </a:lnTo>
                  <a:lnTo>
                    <a:pt x="966" y="273"/>
                  </a:lnTo>
                  <a:lnTo>
                    <a:pt x="972" y="273"/>
                  </a:lnTo>
                  <a:lnTo>
                    <a:pt x="977" y="273"/>
                  </a:lnTo>
                  <a:lnTo>
                    <a:pt x="979" y="273"/>
                  </a:lnTo>
                  <a:lnTo>
                    <a:pt x="985" y="273"/>
                  </a:lnTo>
                  <a:lnTo>
                    <a:pt x="997" y="273"/>
                  </a:lnTo>
                  <a:lnTo>
                    <a:pt x="1014" y="273"/>
                  </a:lnTo>
                  <a:lnTo>
                    <a:pt x="1035" y="271"/>
                  </a:lnTo>
                  <a:lnTo>
                    <a:pt x="1059" y="266"/>
                  </a:lnTo>
                  <a:lnTo>
                    <a:pt x="1084" y="259"/>
                  </a:lnTo>
                  <a:lnTo>
                    <a:pt x="1110" y="249"/>
                  </a:lnTo>
                  <a:lnTo>
                    <a:pt x="1134" y="234"/>
                  </a:lnTo>
                  <a:lnTo>
                    <a:pt x="1156" y="214"/>
                  </a:lnTo>
                  <a:lnTo>
                    <a:pt x="1175" y="190"/>
                  </a:lnTo>
                  <a:lnTo>
                    <a:pt x="1182" y="179"/>
                  </a:lnTo>
                  <a:lnTo>
                    <a:pt x="1193" y="158"/>
                  </a:lnTo>
                  <a:lnTo>
                    <a:pt x="1199" y="148"/>
                  </a:lnTo>
                  <a:lnTo>
                    <a:pt x="1211" y="127"/>
                  </a:lnTo>
                  <a:lnTo>
                    <a:pt x="1222" y="109"/>
                  </a:lnTo>
                  <a:lnTo>
                    <a:pt x="1234" y="91"/>
                  </a:lnTo>
                  <a:lnTo>
                    <a:pt x="1246" y="76"/>
                  </a:lnTo>
                  <a:lnTo>
                    <a:pt x="1259" y="62"/>
                  </a:lnTo>
                  <a:lnTo>
                    <a:pt x="1274" y="51"/>
                  </a:lnTo>
                  <a:lnTo>
                    <a:pt x="1290" y="41"/>
                  </a:lnTo>
                  <a:lnTo>
                    <a:pt x="1310" y="34"/>
                  </a:lnTo>
                  <a:lnTo>
                    <a:pt x="1332" y="28"/>
                  </a:lnTo>
                  <a:lnTo>
                    <a:pt x="1358" y="24"/>
                  </a:lnTo>
                  <a:lnTo>
                    <a:pt x="1388" y="23"/>
                  </a:lnTo>
                  <a:lnTo>
                    <a:pt x="1391" y="23"/>
                  </a:lnTo>
                  <a:lnTo>
                    <a:pt x="1400" y="23"/>
                  </a:lnTo>
                  <a:lnTo>
                    <a:pt x="1414" y="23"/>
                  </a:lnTo>
                  <a:lnTo>
                    <a:pt x="1433" y="23"/>
                  </a:lnTo>
                  <a:lnTo>
                    <a:pt x="1455" y="23"/>
                  </a:lnTo>
                  <a:lnTo>
                    <a:pt x="1481" y="23"/>
                  </a:lnTo>
                  <a:lnTo>
                    <a:pt x="1510" y="23"/>
                  </a:lnTo>
                  <a:lnTo>
                    <a:pt x="1541" y="23"/>
                  </a:lnTo>
                  <a:lnTo>
                    <a:pt x="1573" y="23"/>
                  </a:lnTo>
                  <a:lnTo>
                    <a:pt x="1606" y="23"/>
                  </a:lnTo>
                  <a:lnTo>
                    <a:pt x="1640" y="23"/>
                  </a:lnTo>
                  <a:lnTo>
                    <a:pt x="1673" y="23"/>
                  </a:lnTo>
                  <a:lnTo>
                    <a:pt x="1705" y="23"/>
                  </a:lnTo>
                  <a:lnTo>
                    <a:pt x="1736" y="23"/>
                  </a:lnTo>
                  <a:lnTo>
                    <a:pt x="1765" y="23"/>
                  </a:lnTo>
                  <a:lnTo>
                    <a:pt x="1791" y="23"/>
                  </a:lnTo>
                  <a:lnTo>
                    <a:pt x="1813" y="23"/>
                  </a:lnTo>
                  <a:lnTo>
                    <a:pt x="1832" y="23"/>
                  </a:lnTo>
                  <a:lnTo>
                    <a:pt x="1846" y="23"/>
                  </a:lnTo>
                  <a:lnTo>
                    <a:pt x="1855" y="23"/>
                  </a:lnTo>
                  <a:lnTo>
                    <a:pt x="1859" y="23"/>
                  </a:lnTo>
                  <a:lnTo>
                    <a:pt x="1859" y="0"/>
                  </a:lnTo>
                  <a:lnTo>
                    <a:pt x="1388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620" name="Freeform 81"/>
            <p:cNvSpPr>
              <a:spLocks noChangeAspect="1"/>
            </p:cNvSpPr>
            <p:nvPr/>
          </p:nvSpPr>
          <p:spPr bwMode="auto">
            <a:xfrm>
              <a:off x="827" y="1708"/>
              <a:ext cx="3944" cy="615"/>
            </a:xfrm>
            <a:custGeom>
              <a:avLst/>
              <a:gdLst>
                <a:gd name="T0" fmla="*/ 19692 w 1859"/>
                <a:gd name="T1" fmla="*/ 20 h 274"/>
                <a:gd name="T2" fmla="*/ 19147 w 1859"/>
                <a:gd name="T3" fmla="*/ 20 h 274"/>
                <a:gd name="T4" fmla="*/ 18171 w 1859"/>
                <a:gd name="T5" fmla="*/ 20 h 274"/>
                <a:gd name="T6" fmla="*/ 16856 w 1859"/>
                <a:gd name="T7" fmla="*/ 20 h 274"/>
                <a:gd name="T8" fmla="*/ 15258 w 1859"/>
                <a:gd name="T9" fmla="*/ 20 h 274"/>
                <a:gd name="T10" fmla="*/ 13476 w 1859"/>
                <a:gd name="T11" fmla="*/ 20 h 274"/>
                <a:gd name="T12" fmla="*/ 11546 w 1859"/>
                <a:gd name="T13" fmla="*/ 20 h 274"/>
                <a:gd name="T14" fmla="*/ 9587 w 1859"/>
                <a:gd name="T15" fmla="*/ 20 h 274"/>
                <a:gd name="T16" fmla="*/ 7621 w 1859"/>
                <a:gd name="T17" fmla="*/ 20 h 274"/>
                <a:gd name="T18" fmla="*/ 5730 w 1859"/>
                <a:gd name="T19" fmla="*/ 20 h 274"/>
                <a:gd name="T20" fmla="*/ 4010 w 1859"/>
                <a:gd name="T21" fmla="*/ 20 h 274"/>
                <a:gd name="T22" fmla="*/ 2493 w 1859"/>
                <a:gd name="T23" fmla="*/ 20 h 274"/>
                <a:gd name="T24" fmla="*/ 1301 w 1859"/>
                <a:gd name="T25" fmla="*/ 20 h 274"/>
                <a:gd name="T26" fmla="*/ 429 w 1859"/>
                <a:gd name="T27" fmla="*/ 20 h 274"/>
                <a:gd name="T28" fmla="*/ 17 w 1859"/>
                <a:gd name="T29" fmla="*/ 20 h 274"/>
                <a:gd name="T30" fmla="*/ 0 w 1859"/>
                <a:gd name="T31" fmla="*/ 611 h 274"/>
                <a:gd name="T32" fmla="*/ 19854 w 1859"/>
                <a:gd name="T33" fmla="*/ 611 h 274"/>
                <a:gd name="T34" fmla="*/ 19854 w 1859"/>
                <a:gd name="T35" fmla="*/ 611 h 274"/>
                <a:gd name="T36" fmla="*/ 20560 w 1859"/>
                <a:gd name="T37" fmla="*/ 635 h 274"/>
                <a:gd name="T38" fmla="*/ 22041 w 1859"/>
                <a:gd name="T39" fmla="*/ 1037 h 274"/>
                <a:gd name="T40" fmla="*/ 23397 w 1859"/>
                <a:gd name="T41" fmla="*/ 2433 h 274"/>
                <a:gd name="T42" fmla="*/ 23789 w 1859"/>
                <a:gd name="T43" fmla="*/ 3223 h 274"/>
                <a:gd name="T44" fmla="*/ 24131 w 1859"/>
                <a:gd name="T45" fmla="*/ 4015 h 274"/>
                <a:gd name="T46" fmla="*/ 24818 w 1859"/>
                <a:gd name="T47" fmla="*/ 5304 h 274"/>
                <a:gd name="T48" fmla="*/ 25669 w 1859"/>
                <a:gd name="T49" fmla="*/ 6298 h 274"/>
                <a:gd name="T50" fmla="*/ 26948 w 1859"/>
                <a:gd name="T51" fmla="*/ 6832 h 274"/>
                <a:gd name="T52" fmla="*/ 28124 w 1859"/>
                <a:gd name="T53" fmla="*/ 6951 h 274"/>
                <a:gd name="T54" fmla="*/ 28650 w 1859"/>
                <a:gd name="T55" fmla="*/ 6951 h 274"/>
                <a:gd name="T56" fmla="*/ 30003 w 1859"/>
                <a:gd name="T57" fmla="*/ 6951 h 274"/>
                <a:gd name="T58" fmla="*/ 31868 w 1859"/>
                <a:gd name="T59" fmla="*/ 6951 h 274"/>
                <a:gd name="T60" fmla="*/ 33888 w 1859"/>
                <a:gd name="T61" fmla="*/ 6951 h 274"/>
                <a:gd name="T62" fmla="*/ 35761 w 1859"/>
                <a:gd name="T63" fmla="*/ 6951 h 274"/>
                <a:gd name="T64" fmla="*/ 37121 w 1859"/>
                <a:gd name="T65" fmla="*/ 6951 h 274"/>
                <a:gd name="T66" fmla="*/ 37660 w 1859"/>
                <a:gd name="T67" fmla="*/ 6951 h 274"/>
                <a:gd name="T68" fmla="*/ 37660 w 1859"/>
                <a:gd name="T69" fmla="*/ 6399 h 274"/>
                <a:gd name="T70" fmla="*/ 37121 w 1859"/>
                <a:gd name="T71" fmla="*/ 6399 h 274"/>
                <a:gd name="T72" fmla="*/ 35761 w 1859"/>
                <a:gd name="T73" fmla="*/ 6399 h 274"/>
                <a:gd name="T74" fmla="*/ 33888 w 1859"/>
                <a:gd name="T75" fmla="*/ 6399 h 274"/>
                <a:gd name="T76" fmla="*/ 31868 w 1859"/>
                <a:gd name="T77" fmla="*/ 6399 h 274"/>
                <a:gd name="T78" fmla="*/ 30003 w 1859"/>
                <a:gd name="T79" fmla="*/ 6399 h 274"/>
                <a:gd name="T80" fmla="*/ 28650 w 1859"/>
                <a:gd name="T81" fmla="*/ 6399 h 274"/>
                <a:gd name="T82" fmla="*/ 28124 w 1859"/>
                <a:gd name="T83" fmla="*/ 6399 h 274"/>
                <a:gd name="T84" fmla="*/ 26989 w 1859"/>
                <a:gd name="T85" fmla="*/ 6262 h 274"/>
                <a:gd name="T86" fmla="*/ 25813 w 1859"/>
                <a:gd name="T87" fmla="*/ 5688 h 274"/>
                <a:gd name="T88" fmla="*/ 24998 w 1859"/>
                <a:gd name="T89" fmla="*/ 4671 h 274"/>
                <a:gd name="T90" fmla="*/ 24315 w 1859"/>
                <a:gd name="T91" fmla="*/ 3223 h 274"/>
                <a:gd name="T92" fmla="*/ 23950 w 1859"/>
                <a:gd name="T93" fmla="*/ 2408 h 274"/>
                <a:gd name="T94" fmla="*/ 23424 w 1859"/>
                <a:gd name="T95" fmla="*/ 1490 h 274"/>
                <a:gd name="T96" fmla="*/ 21965 w 1859"/>
                <a:gd name="T97" fmla="*/ 352 h 274"/>
                <a:gd name="T98" fmla="*/ 20539 w 1859"/>
                <a:gd name="T99" fmla="*/ 20 h 274"/>
                <a:gd name="T100" fmla="*/ 19837 w 1859"/>
                <a:gd name="T101" fmla="*/ 20 h 2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859"/>
                <a:gd name="T154" fmla="*/ 0 h 274"/>
                <a:gd name="T155" fmla="*/ 1859 w 1859"/>
                <a:gd name="T156" fmla="*/ 274 h 27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859" h="274">
                  <a:moveTo>
                    <a:pt x="979" y="1"/>
                  </a:moveTo>
                  <a:lnTo>
                    <a:pt x="977" y="1"/>
                  </a:lnTo>
                  <a:lnTo>
                    <a:pt x="972" y="1"/>
                  </a:lnTo>
                  <a:lnTo>
                    <a:pt x="966" y="1"/>
                  </a:lnTo>
                  <a:lnTo>
                    <a:pt x="957" y="1"/>
                  </a:lnTo>
                  <a:lnTo>
                    <a:pt x="945" y="1"/>
                  </a:lnTo>
                  <a:lnTo>
                    <a:pt x="931" y="1"/>
                  </a:lnTo>
                  <a:lnTo>
                    <a:pt x="915" y="1"/>
                  </a:lnTo>
                  <a:lnTo>
                    <a:pt x="897" y="1"/>
                  </a:lnTo>
                  <a:lnTo>
                    <a:pt x="877" y="1"/>
                  </a:lnTo>
                  <a:lnTo>
                    <a:pt x="855" y="1"/>
                  </a:lnTo>
                  <a:lnTo>
                    <a:pt x="832" y="1"/>
                  </a:lnTo>
                  <a:lnTo>
                    <a:pt x="807" y="1"/>
                  </a:lnTo>
                  <a:lnTo>
                    <a:pt x="781" y="1"/>
                  </a:lnTo>
                  <a:lnTo>
                    <a:pt x="753" y="1"/>
                  </a:lnTo>
                  <a:lnTo>
                    <a:pt x="725" y="1"/>
                  </a:lnTo>
                  <a:lnTo>
                    <a:pt x="695" y="1"/>
                  </a:lnTo>
                  <a:lnTo>
                    <a:pt x="665" y="1"/>
                  </a:lnTo>
                  <a:lnTo>
                    <a:pt x="634" y="1"/>
                  </a:lnTo>
                  <a:lnTo>
                    <a:pt x="602" y="1"/>
                  </a:lnTo>
                  <a:lnTo>
                    <a:pt x="570" y="1"/>
                  </a:lnTo>
                  <a:lnTo>
                    <a:pt x="538" y="1"/>
                  </a:lnTo>
                  <a:lnTo>
                    <a:pt x="505" y="1"/>
                  </a:lnTo>
                  <a:lnTo>
                    <a:pt x="473" y="1"/>
                  </a:lnTo>
                  <a:lnTo>
                    <a:pt x="440" y="1"/>
                  </a:lnTo>
                  <a:lnTo>
                    <a:pt x="408" y="1"/>
                  </a:lnTo>
                  <a:lnTo>
                    <a:pt x="376" y="1"/>
                  </a:lnTo>
                  <a:lnTo>
                    <a:pt x="344" y="1"/>
                  </a:lnTo>
                  <a:lnTo>
                    <a:pt x="313" y="1"/>
                  </a:lnTo>
                  <a:lnTo>
                    <a:pt x="283" y="1"/>
                  </a:lnTo>
                  <a:lnTo>
                    <a:pt x="253" y="1"/>
                  </a:lnTo>
                  <a:lnTo>
                    <a:pt x="225" y="1"/>
                  </a:lnTo>
                  <a:lnTo>
                    <a:pt x="198" y="1"/>
                  </a:lnTo>
                  <a:lnTo>
                    <a:pt x="171" y="1"/>
                  </a:lnTo>
                  <a:lnTo>
                    <a:pt x="146" y="1"/>
                  </a:lnTo>
                  <a:lnTo>
                    <a:pt x="123" y="1"/>
                  </a:lnTo>
                  <a:lnTo>
                    <a:pt x="102" y="1"/>
                  </a:lnTo>
                  <a:lnTo>
                    <a:pt x="81" y="1"/>
                  </a:lnTo>
                  <a:lnTo>
                    <a:pt x="64" y="1"/>
                  </a:lnTo>
                  <a:lnTo>
                    <a:pt x="47" y="1"/>
                  </a:lnTo>
                  <a:lnTo>
                    <a:pt x="33" y="1"/>
                  </a:lnTo>
                  <a:lnTo>
                    <a:pt x="21" y="1"/>
                  </a:lnTo>
                  <a:lnTo>
                    <a:pt x="12" y="1"/>
                  </a:lnTo>
                  <a:lnTo>
                    <a:pt x="5" y="1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24"/>
                  </a:lnTo>
                  <a:lnTo>
                    <a:pt x="979" y="24"/>
                  </a:lnTo>
                  <a:lnTo>
                    <a:pt x="980" y="24"/>
                  </a:lnTo>
                  <a:lnTo>
                    <a:pt x="985" y="24"/>
                  </a:lnTo>
                  <a:lnTo>
                    <a:pt x="997" y="24"/>
                  </a:lnTo>
                  <a:lnTo>
                    <a:pt x="1015" y="25"/>
                  </a:lnTo>
                  <a:lnTo>
                    <a:pt x="1037" y="27"/>
                  </a:lnTo>
                  <a:lnTo>
                    <a:pt x="1062" y="32"/>
                  </a:lnTo>
                  <a:lnTo>
                    <a:pt x="1088" y="41"/>
                  </a:lnTo>
                  <a:lnTo>
                    <a:pt x="1114" y="54"/>
                  </a:lnTo>
                  <a:lnTo>
                    <a:pt x="1136" y="72"/>
                  </a:lnTo>
                  <a:lnTo>
                    <a:pt x="1155" y="96"/>
                  </a:lnTo>
                  <a:lnTo>
                    <a:pt x="1162" y="107"/>
                  </a:lnTo>
                  <a:lnTo>
                    <a:pt x="1174" y="127"/>
                  </a:lnTo>
                  <a:lnTo>
                    <a:pt x="1180" y="138"/>
                  </a:lnTo>
                  <a:lnTo>
                    <a:pt x="1191" y="158"/>
                  </a:lnTo>
                  <a:lnTo>
                    <a:pt x="1202" y="176"/>
                  </a:lnTo>
                  <a:lnTo>
                    <a:pt x="1213" y="193"/>
                  </a:lnTo>
                  <a:lnTo>
                    <a:pt x="1225" y="209"/>
                  </a:lnTo>
                  <a:lnTo>
                    <a:pt x="1238" y="223"/>
                  </a:lnTo>
                  <a:lnTo>
                    <a:pt x="1252" y="236"/>
                  </a:lnTo>
                  <a:lnTo>
                    <a:pt x="1267" y="248"/>
                  </a:lnTo>
                  <a:lnTo>
                    <a:pt x="1286" y="257"/>
                  </a:lnTo>
                  <a:lnTo>
                    <a:pt x="1307" y="264"/>
                  </a:lnTo>
                  <a:lnTo>
                    <a:pt x="1330" y="269"/>
                  </a:lnTo>
                  <a:lnTo>
                    <a:pt x="1357" y="273"/>
                  </a:lnTo>
                  <a:lnTo>
                    <a:pt x="1388" y="274"/>
                  </a:lnTo>
                  <a:lnTo>
                    <a:pt x="1391" y="274"/>
                  </a:lnTo>
                  <a:lnTo>
                    <a:pt x="1400" y="274"/>
                  </a:lnTo>
                  <a:lnTo>
                    <a:pt x="1414" y="274"/>
                  </a:lnTo>
                  <a:lnTo>
                    <a:pt x="1433" y="274"/>
                  </a:lnTo>
                  <a:lnTo>
                    <a:pt x="1455" y="274"/>
                  </a:lnTo>
                  <a:lnTo>
                    <a:pt x="1481" y="274"/>
                  </a:lnTo>
                  <a:lnTo>
                    <a:pt x="1510" y="274"/>
                  </a:lnTo>
                  <a:lnTo>
                    <a:pt x="1541" y="274"/>
                  </a:lnTo>
                  <a:lnTo>
                    <a:pt x="1573" y="274"/>
                  </a:lnTo>
                  <a:lnTo>
                    <a:pt x="1606" y="274"/>
                  </a:lnTo>
                  <a:lnTo>
                    <a:pt x="1640" y="274"/>
                  </a:lnTo>
                  <a:lnTo>
                    <a:pt x="1673" y="274"/>
                  </a:lnTo>
                  <a:lnTo>
                    <a:pt x="1705" y="274"/>
                  </a:lnTo>
                  <a:lnTo>
                    <a:pt x="1736" y="274"/>
                  </a:lnTo>
                  <a:lnTo>
                    <a:pt x="1765" y="274"/>
                  </a:lnTo>
                  <a:lnTo>
                    <a:pt x="1791" y="274"/>
                  </a:lnTo>
                  <a:lnTo>
                    <a:pt x="1813" y="274"/>
                  </a:lnTo>
                  <a:lnTo>
                    <a:pt x="1832" y="274"/>
                  </a:lnTo>
                  <a:lnTo>
                    <a:pt x="1846" y="274"/>
                  </a:lnTo>
                  <a:lnTo>
                    <a:pt x="1855" y="274"/>
                  </a:lnTo>
                  <a:lnTo>
                    <a:pt x="1859" y="274"/>
                  </a:lnTo>
                  <a:lnTo>
                    <a:pt x="1859" y="252"/>
                  </a:lnTo>
                  <a:lnTo>
                    <a:pt x="1855" y="252"/>
                  </a:lnTo>
                  <a:lnTo>
                    <a:pt x="1846" y="252"/>
                  </a:lnTo>
                  <a:lnTo>
                    <a:pt x="1832" y="252"/>
                  </a:lnTo>
                  <a:lnTo>
                    <a:pt x="1813" y="252"/>
                  </a:lnTo>
                  <a:lnTo>
                    <a:pt x="1791" y="252"/>
                  </a:lnTo>
                  <a:lnTo>
                    <a:pt x="1765" y="252"/>
                  </a:lnTo>
                  <a:lnTo>
                    <a:pt x="1736" y="252"/>
                  </a:lnTo>
                  <a:lnTo>
                    <a:pt x="1705" y="252"/>
                  </a:lnTo>
                  <a:lnTo>
                    <a:pt x="1673" y="252"/>
                  </a:lnTo>
                  <a:lnTo>
                    <a:pt x="1640" y="252"/>
                  </a:lnTo>
                  <a:lnTo>
                    <a:pt x="1606" y="252"/>
                  </a:lnTo>
                  <a:lnTo>
                    <a:pt x="1573" y="252"/>
                  </a:lnTo>
                  <a:lnTo>
                    <a:pt x="1541" y="252"/>
                  </a:lnTo>
                  <a:lnTo>
                    <a:pt x="1510" y="252"/>
                  </a:lnTo>
                  <a:lnTo>
                    <a:pt x="1481" y="252"/>
                  </a:lnTo>
                  <a:lnTo>
                    <a:pt x="1455" y="252"/>
                  </a:lnTo>
                  <a:lnTo>
                    <a:pt x="1433" y="252"/>
                  </a:lnTo>
                  <a:lnTo>
                    <a:pt x="1414" y="252"/>
                  </a:lnTo>
                  <a:lnTo>
                    <a:pt x="1400" y="252"/>
                  </a:lnTo>
                  <a:lnTo>
                    <a:pt x="1391" y="252"/>
                  </a:lnTo>
                  <a:lnTo>
                    <a:pt x="1388" y="252"/>
                  </a:lnTo>
                  <a:lnTo>
                    <a:pt x="1358" y="251"/>
                  </a:lnTo>
                  <a:lnTo>
                    <a:pt x="1332" y="247"/>
                  </a:lnTo>
                  <a:lnTo>
                    <a:pt x="1310" y="241"/>
                  </a:lnTo>
                  <a:lnTo>
                    <a:pt x="1291" y="234"/>
                  </a:lnTo>
                  <a:lnTo>
                    <a:pt x="1274" y="224"/>
                  </a:lnTo>
                  <a:lnTo>
                    <a:pt x="1259" y="213"/>
                  </a:lnTo>
                  <a:lnTo>
                    <a:pt x="1246" y="199"/>
                  </a:lnTo>
                  <a:lnTo>
                    <a:pt x="1234" y="184"/>
                  </a:lnTo>
                  <a:lnTo>
                    <a:pt x="1223" y="166"/>
                  </a:lnTo>
                  <a:lnTo>
                    <a:pt x="1212" y="148"/>
                  </a:lnTo>
                  <a:lnTo>
                    <a:pt x="1200" y="127"/>
                  </a:lnTo>
                  <a:lnTo>
                    <a:pt x="1193" y="116"/>
                  </a:lnTo>
                  <a:lnTo>
                    <a:pt x="1182" y="95"/>
                  </a:lnTo>
                  <a:lnTo>
                    <a:pt x="1175" y="84"/>
                  </a:lnTo>
                  <a:lnTo>
                    <a:pt x="1156" y="59"/>
                  </a:lnTo>
                  <a:lnTo>
                    <a:pt x="1134" y="40"/>
                  </a:lnTo>
                  <a:lnTo>
                    <a:pt x="1110" y="25"/>
                  </a:lnTo>
                  <a:lnTo>
                    <a:pt x="1084" y="14"/>
                  </a:lnTo>
                  <a:lnTo>
                    <a:pt x="1059" y="7"/>
                  </a:lnTo>
                  <a:lnTo>
                    <a:pt x="1035" y="3"/>
                  </a:lnTo>
                  <a:lnTo>
                    <a:pt x="1014" y="1"/>
                  </a:lnTo>
                  <a:lnTo>
                    <a:pt x="997" y="0"/>
                  </a:lnTo>
                  <a:lnTo>
                    <a:pt x="985" y="1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4621" name="Group 82"/>
            <p:cNvGrpSpPr>
              <a:grpSpLocks/>
            </p:cNvGrpSpPr>
            <p:nvPr/>
          </p:nvGrpSpPr>
          <p:grpSpPr bwMode="auto">
            <a:xfrm>
              <a:off x="3731" y="957"/>
              <a:ext cx="322" cy="214"/>
              <a:chOff x="4113" y="1474"/>
              <a:chExt cx="228" cy="143"/>
            </a:xfrm>
          </p:grpSpPr>
          <p:sp>
            <p:nvSpPr>
              <p:cNvPr id="24637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8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9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40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622" name="Group 87"/>
            <p:cNvGrpSpPr>
              <a:grpSpLocks/>
            </p:cNvGrpSpPr>
            <p:nvPr/>
          </p:nvGrpSpPr>
          <p:grpSpPr bwMode="auto">
            <a:xfrm>
              <a:off x="4138" y="957"/>
              <a:ext cx="625" cy="112"/>
              <a:chOff x="4401" y="1474"/>
              <a:chExt cx="442" cy="75"/>
            </a:xfrm>
          </p:grpSpPr>
          <p:sp>
            <p:nvSpPr>
              <p:cNvPr id="24630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1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2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3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4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5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36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623" name="Group 95"/>
            <p:cNvGrpSpPr>
              <a:grpSpLocks/>
            </p:cNvGrpSpPr>
            <p:nvPr/>
          </p:nvGrpSpPr>
          <p:grpSpPr bwMode="auto">
            <a:xfrm>
              <a:off x="4440" y="2091"/>
              <a:ext cx="323" cy="211"/>
              <a:chOff x="4615" y="2232"/>
              <a:chExt cx="228" cy="141"/>
            </a:xfrm>
          </p:grpSpPr>
          <p:sp>
            <p:nvSpPr>
              <p:cNvPr id="2462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615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4687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759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2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831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624" name="Text Box 100"/>
            <p:cNvSpPr txBox="1">
              <a:spLocks noChangeAspect="1" noChangeArrowheads="1"/>
            </p:cNvSpPr>
            <p:nvPr/>
          </p:nvSpPr>
          <p:spPr bwMode="auto">
            <a:xfrm>
              <a:off x="4720" y="194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4625" name="Text Box 101"/>
            <p:cNvSpPr txBox="1">
              <a:spLocks noChangeAspect="1" noChangeArrowheads="1"/>
            </p:cNvSpPr>
            <p:nvPr/>
          </p:nvSpPr>
          <p:spPr bwMode="auto">
            <a:xfrm>
              <a:off x="3440" y="1065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</p:grpSp>
      <p:sp>
        <p:nvSpPr>
          <p:cNvPr id="24580" name="Text Box 102"/>
          <p:cNvSpPr txBox="1">
            <a:spLocks noChangeArrowheads="1"/>
          </p:cNvSpPr>
          <p:nvPr/>
        </p:nvSpPr>
        <p:spPr bwMode="auto">
          <a:xfrm>
            <a:off x="1228725" y="5205413"/>
            <a:ext cx="69373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DNA polymerase proofreads bases added and </a:t>
            </a:r>
          </a:p>
          <a:p>
            <a:pPr algn="l"/>
            <a:r>
              <a:rPr lang="en-US" b="1">
                <a:latin typeface="Helvetica" charset="0"/>
              </a:rPr>
              <a:t>replaces incorrect nucleotides</a:t>
            </a:r>
          </a:p>
        </p:txBody>
      </p:sp>
      <p:sp>
        <p:nvSpPr>
          <p:cNvPr id="24581" name="Rectangle 103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904875" y="1243013"/>
            <a:ext cx="7975600" cy="2752725"/>
            <a:chOff x="507" y="783"/>
            <a:chExt cx="4464" cy="1734"/>
          </a:xfrm>
        </p:grpSpPr>
        <p:grpSp>
          <p:nvGrpSpPr>
            <p:cNvPr id="25605" name="Group 3"/>
            <p:cNvGrpSpPr>
              <a:grpSpLocks/>
            </p:cNvGrpSpPr>
            <p:nvPr/>
          </p:nvGrpSpPr>
          <p:grpSpPr bwMode="auto">
            <a:xfrm>
              <a:off x="4460" y="1890"/>
              <a:ext cx="331" cy="627"/>
              <a:chOff x="4459" y="2091"/>
              <a:chExt cx="231" cy="426"/>
            </a:xfrm>
          </p:grpSpPr>
          <p:sp>
            <p:nvSpPr>
              <p:cNvPr id="25706" name="Freeform 4"/>
              <p:cNvSpPr>
                <a:spLocks noChangeAspect="1"/>
              </p:cNvSpPr>
              <p:nvPr/>
            </p:nvSpPr>
            <p:spPr bwMode="auto">
              <a:xfrm>
                <a:off x="4459" y="2091"/>
                <a:ext cx="231" cy="426"/>
              </a:xfrm>
              <a:custGeom>
                <a:avLst/>
                <a:gdLst>
                  <a:gd name="T0" fmla="*/ 717 w 154"/>
                  <a:gd name="T1" fmla="*/ 955 h 284"/>
                  <a:gd name="T2" fmla="*/ 756 w 154"/>
                  <a:gd name="T3" fmla="*/ 1032 h 284"/>
                  <a:gd name="T4" fmla="*/ 779 w 154"/>
                  <a:gd name="T5" fmla="*/ 1122 h 284"/>
                  <a:gd name="T6" fmla="*/ 779 w 154"/>
                  <a:gd name="T7" fmla="*/ 1228 h 284"/>
                  <a:gd name="T8" fmla="*/ 748 w 154"/>
                  <a:gd name="T9" fmla="*/ 1324 h 284"/>
                  <a:gd name="T10" fmla="*/ 678 w 154"/>
                  <a:gd name="T11" fmla="*/ 1404 h 284"/>
                  <a:gd name="T12" fmla="*/ 549 w 154"/>
                  <a:gd name="T13" fmla="*/ 1437 h 284"/>
                  <a:gd name="T14" fmla="*/ 549 w 154"/>
                  <a:gd name="T15" fmla="*/ 1437 h 284"/>
                  <a:gd name="T16" fmla="*/ 392 w 154"/>
                  <a:gd name="T17" fmla="*/ 1417 h 284"/>
                  <a:gd name="T18" fmla="*/ 262 w 154"/>
                  <a:gd name="T19" fmla="*/ 1356 h 284"/>
                  <a:gd name="T20" fmla="*/ 162 w 154"/>
                  <a:gd name="T21" fmla="*/ 1258 h 284"/>
                  <a:gd name="T22" fmla="*/ 87 w 154"/>
                  <a:gd name="T23" fmla="*/ 1155 h 284"/>
                  <a:gd name="T24" fmla="*/ 40 w 154"/>
                  <a:gd name="T25" fmla="*/ 1054 h 284"/>
                  <a:gd name="T26" fmla="*/ 9 w 154"/>
                  <a:gd name="T27" fmla="*/ 985 h 284"/>
                  <a:gd name="T28" fmla="*/ 0 w 154"/>
                  <a:gd name="T29" fmla="*/ 960 h 284"/>
                  <a:gd name="T30" fmla="*/ 0 w 154"/>
                  <a:gd name="T31" fmla="*/ 960 h 284"/>
                  <a:gd name="T32" fmla="*/ 0 w 154"/>
                  <a:gd name="T33" fmla="*/ 477 h 284"/>
                  <a:gd name="T34" fmla="*/ 0 w 154"/>
                  <a:gd name="T35" fmla="*/ 477 h 284"/>
                  <a:gd name="T36" fmla="*/ 9 w 154"/>
                  <a:gd name="T37" fmla="*/ 450 h 284"/>
                  <a:gd name="T38" fmla="*/ 40 w 154"/>
                  <a:gd name="T39" fmla="*/ 378 h 284"/>
                  <a:gd name="T40" fmla="*/ 87 w 154"/>
                  <a:gd name="T41" fmla="*/ 283 h 284"/>
                  <a:gd name="T42" fmla="*/ 162 w 154"/>
                  <a:gd name="T43" fmla="*/ 177 h 284"/>
                  <a:gd name="T44" fmla="*/ 262 w 154"/>
                  <a:gd name="T45" fmla="*/ 87 h 284"/>
                  <a:gd name="T46" fmla="*/ 392 w 154"/>
                  <a:gd name="T47" fmla="*/ 19 h 284"/>
                  <a:gd name="T48" fmla="*/ 549 w 154"/>
                  <a:gd name="T49" fmla="*/ 0 h 284"/>
                  <a:gd name="T50" fmla="*/ 549 w 154"/>
                  <a:gd name="T51" fmla="*/ 0 h 284"/>
                  <a:gd name="T52" fmla="*/ 678 w 154"/>
                  <a:gd name="T53" fmla="*/ 33 h 284"/>
                  <a:gd name="T54" fmla="*/ 748 w 154"/>
                  <a:gd name="T55" fmla="*/ 112 h 284"/>
                  <a:gd name="T56" fmla="*/ 779 w 154"/>
                  <a:gd name="T57" fmla="*/ 204 h 284"/>
                  <a:gd name="T58" fmla="*/ 779 w 154"/>
                  <a:gd name="T59" fmla="*/ 306 h 284"/>
                  <a:gd name="T60" fmla="*/ 756 w 154"/>
                  <a:gd name="T61" fmla="*/ 407 h 284"/>
                  <a:gd name="T62" fmla="*/ 717 w 154"/>
                  <a:gd name="T63" fmla="*/ 477 h 284"/>
                  <a:gd name="T64" fmla="*/ 717 w 154"/>
                  <a:gd name="T65" fmla="*/ 477 h 284"/>
                  <a:gd name="T66" fmla="*/ 717 w 154"/>
                  <a:gd name="T67" fmla="*/ 601 h 284"/>
                  <a:gd name="T68" fmla="*/ 717 w 154"/>
                  <a:gd name="T69" fmla="*/ 833 h 284"/>
                  <a:gd name="T70" fmla="*/ 717 w 154"/>
                  <a:gd name="T71" fmla="*/ 955 h 284"/>
                  <a:gd name="T72" fmla="*/ 717 w 154"/>
                  <a:gd name="T73" fmla="*/ 955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42" y="189"/>
                    </a:moveTo>
                    <a:lnTo>
                      <a:pt x="149" y="204"/>
                    </a:lnTo>
                    <a:lnTo>
                      <a:pt x="154" y="222"/>
                    </a:lnTo>
                    <a:lnTo>
                      <a:pt x="154" y="243"/>
                    </a:lnTo>
                    <a:lnTo>
                      <a:pt x="148" y="262"/>
                    </a:lnTo>
                    <a:lnTo>
                      <a:pt x="134" y="277"/>
                    </a:lnTo>
                    <a:lnTo>
                      <a:pt x="109" y="284"/>
                    </a:lnTo>
                    <a:lnTo>
                      <a:pt x="77" y="280"/>
                    </a:lnTo>
                    <a:lnTo>
                      <a:pt x="52" y="268"/>
                    </a:lnTo>
                    <a:lnTo>
                      <a:pt x="32" y="249"/>
                    </a:lnTo>
                    <a:lnTo>
                      <a:pt x="17" y="228"/>
                    </a:lnTo>
                    <a:lnTo>
                      <a:pt x="8" y="209"/>
                    </a:lnTo>
                    <a:lnTo>
                      <a:pt x="2" y="195"/>
                    </a:lnTo>
                    <a:lnTo>
                      <a:pt x="0" y="190"/>
                    </a:lnTo>
                    <a:lnTo>
                      <a:pt x="0" y="94"/>
                    </a:lnTo>
                    <a:lnTo>
                      <a:pt x="2" y="89"/>
                    </a:lnTo>
                    <a:lnTo>
                      <a:pt x="8" y="75"/>
                    </a:lnTo>
                    <a:lnTo>
                      <a:pt x="17" y="56"/>
                    </a:lnTo>
                    <a:lnTo>
                      <a:pt x="32" y="35"/>
                    </a:lnTo>
                    <a:lnTo>
                      <a:pt x="52" y="17"/>
                    </a:lnTo>
                    <a:lnTo>
                      <a:pt x="77" y="4"/>
                    </a:lnTo>
                    <a:lnTo>
                      <a:pt x="109" y="0"/>
                    </a:lnTo>
                    <a:lnTo>
                      <a:pt x="134" y="7"/>
                    </a:lnTo>
                    <a:lnTo>
                      <a:pt x="148" y="22"/>
                    </a:lnTo>
                    <a:lnTo>
                      <a:pt x="154" y="41"/>
                    </a:lnTo>
                    <a:lnTo>
                      <a:pt x="154" y="61"/>
                    </a:lnTo>
                    <a:lnTo>
                      <a:pt x="149" y="81"/>
                    </a:lnTo>
                    <a:lnTo>
                      <a:pt x="142" y="94"/>
                    </a:lnTo>
                    <a:lnTo>
                      <a:pt x="142" y="119"/>
                    </a:lnTo>
                    <a:lnTo>
                      <a:pt x="142" y="165"/>
                    </a:lnTo>
                    <a:lnTo>
                      <a:pt x="142" y="189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Freeform 5"/>
              <p:cNvSpPr>
                <a:spLocks noChangeAspect="1"/>
              </p:cNvSpPr>
              <p:nvPr/>
            </p:nvSpPr>
            <p:spPr bwMode="auto">
              <a:xfrm>
                <a:off x="4515" y="2114"/>
                <a:ext cx="123" cy="66"/>
              </a:xfrm>
              <a:custGeom>
                <a:avLst/>
                <a:gdLst>
                  <a:gd name="T0" fmla="*/ 0 w 82"/>
                  <a:gd name="T1" fmla="*/ 222 h 44"/>
                  <a:gd name="T2" fmla="*/ 90 w 82"/>
                  <a:gd name="T3" fmla="*/ 132 h 44"/>
                  <a:gd name="T4" fmla="*/ 216 w 82"/>
                  <a:gd name="T5" fmla="*/ 65 h 44"/>
                  <a:gd name="T6" fmla="*/ 354 w 82"/>
                  <a:gd name="T7" fmla="*/ 48 h 44"/>
                  <a:gd name="T8" fmla="*/ 354 w 82"/>
                  <a:gd name="T9" fmla="*/ 48 h 44"/>
                  <a:gd name="T10" fmla="*/ 393 w 82"/>
                  <a:gd name="T11" fmla="*/ 33 h 44"/>
                  <a:gd name="T12" fmla="*/ 414 w 82"/>
                  <a:gd name="T13" fmla="*/ 14 h 44"/>
                  <a:gd name="T14" fmla="*/ 360 w 82"/>
                  <a:gd name="T15" fmla="*/ 0 h 44"/>
                  <a:gd name="T16" fmla="*/ 360 w 82"/>
                  <a:gd name="T17" fmla="*/ 0 h 44"/>
                  <a:gd name="T18" fmla="*/ 156 w 82"/>
                  <a:gd name="T19" fmla="*/ 48 h 44"/>
                  <a:gd name="T20" fmla="*/ 33 w 82"/>
                  <a:gd name="T21" fmla="*/ 162 h 44"/>
                  <a:gd name="T22" fmla="*/ 0 w 82"/>
                  <a:gd name="T23" fmla="*/ 222 h 44"/>
                  <a:gd name="T24" fmla="*/ 0 w 82"/>
                  <a:gd name="T25" fmla="*/ 22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2"/>
                  <a:gd name="T40" fmla="*/ 0 h 44"/>
                  <a:gd name="T41" fmla="*/ 82 w 8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2" h="44">
                    <a:moveTo>
                      <a:pt x="0" y="44"/>
                    </a:moveTo>
                    <a:lnTo>
                      <a:pt x="18" y="26"/>
                    </a:lnTo>
                    <a:lnTo>
                      <a:pt x="43" y="13"/>
                    </a:lnTo>
                    <a:lnTo>
                      <a:pt x="70" y="9"/>
                    </a:lnTo>
                    <a:lnTo>
                      <a:pt x="78" y="7"/>
                    </a:lnTo>
                    <a:lnTo>
                      <a:pt x="82" y="3"/>
                    </a:lnTo>
                    <a:lnTo>
                      <a:pt x="71" y="0"/>
                    </a:lnTo>
                    <a:lnTo>
                      <a:pt x="31" y="9"/>
                    </a:lnTo>
                    <a:lnTo>
                      <a:pt x="7" y="3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06" name="Line 6"/>
            <p:cNvSpPr>
              <a:spLocks noChangeAspect="1" noChangeShapeType="1"/>
            </p:cNvSpPr>
            <p:nvPr/>
          </p:nvSpPr>
          <p:spPr bwMode="auto">
            <a:xfrm>
              <a:off x="4214" y="1977"/>
              <a:ext cx="256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7" name="Text Box 7"/>
            <p:cNvSpPr txBox="1">
              <a:spLocks noChangeAspect="1" noChangeArrowheads="1"/>
            </p:cNvSpPr>
            <p:nvPr/>
          </p:nvSpPr>
          <p:spPr bwMode="auto">
            <a:xfrm>
              <a:off x="3825" y="1962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08" name="Rectangle 8"/>
            <p:cNvSpPr>
              <a:spLocks noChangeArrowheads="1"/>
            </p:cNvSpPr>
            <p:nvPr/>
          </p:nvSpPr>
          <p:spPr bwMode="auto">
            <a:xfrm>
              <a:off x="4350" y="2068"/>
              <a:ext cx="437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09" name="Group 9"/>
            <p:cNvGrpSpPr>
              <a:grpSpLocks noChangeAspect="1"/>
            </p:cNvGrpSpPr>
            <p:nvPr/>
          </p:nvGrpSpPr>
          <p:grpSpPr bwMode="auto">
            <a:xfrm>
              <a:off x="4077" y="2068"/>
              <a:ext cx="335" cy="130"/>
              <a:chOff x="3109" y="911"/>
              <a:chExt cx="156" cy="59"/>
            </a:xfrm>
          </p:grpSpPr>
          <p:sp>
            <p:nvSpPr>
              <p:cNvPr id="25702" name="Rectangle 10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5703" name="Rectangle 11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4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0" name="Group 14"/>
            <p:cNvGrpSpPr>
              <a:grpSpLocks/>
            </p:cNvGrpSpPr>
            <p:nvPr/>
          </p:nvGrpSpPr>
          <p:grpSpPr bwMode="auto">
            <a:xfrm>
              <a:off x="3134" y="787"/>
              <a:ext cx="330" cy="628"/>
              <a:chOff x="4063" y="1341"/>
              <a:chExt cx="231" cy="427"/>
            </a:xfrm>
          </p:grpSpPr>
          <p:sp>
            <p:nvSpPr>
              <p:cNvPr id="25700" name="Freeform 15"/>
              <p:cNvSpPr>
                <a:spLocks noChangeAspect="1"/>
              </p:cNvSpPr>
              <p:nvPr/>
            </p:nvSpPr>
            <p:spPr bwMode="auto">
              <a:xfrm>
                <a:off x="4063" y="1341"/>
                <a:ext cx="231" cy="427"/>
              </a:xfrm>
              <a:custGeom>
                <a:avLst/>
                <a:gdLst>
                  <a:gd name="T0" fmla="*/ 60 w 154"/>
                  <a:gd name="T1" fmla="*/ 973 h 284"/>
                  <a:gd name="T2" fmla="*/ 22 w 154"/>
                  <a:gd name="T3" fmla="*/ 1045 h 284"/>
                  <a:gd name="T4" fmla="*/ 0 w 154"/>
                  <a:gd name="T5" fmla="*/ 1140 h 284"/>
                  <a:gd name="T6" fmla="*/ 0 w 154"/>
                  <a:gd name="T7" fmla="*/ 1248 h 284"/>
                  <a:gd name="T8" fmla="*/ 31 w 154"/>
                  <a:gd name="T9" fmla="*/ 1343 h 284"/>
                  <a:gd name="T10" fmla="*/ 101 w 154"/>
                  <a:gd name="T11" fmla="*/ 1419 h 284"/>
                  <a:gd name="T12" fmla="*/ 227 w 154"/>
                  <a:gd name="T13" fmla="*/ 1451 h 284"/>
                  <a:gd name="T14" fmla="*/ 227 w 154"/>
                  <a:gd name="T15" fmla="*/ 1451 h 284"/>
                  <a:gd name="T16" fmla="*/ 392 w 154"/>
                  <a:gd name="T17" fmla="*/ 1433 h 284"/>
                  <a:gd name="T18" fmla="*/ 517 w 154"/>
                  <a:gd name="T19" fmla="*/ 1370 h 284"/>
                  <a:gd name="T20" fmla="*/ 616 w 154"/>
                  <a:gd name="T21" fmla="*/ 1270 h 284"/>
                  <a:gd name="T22" fmla="*/ 694 w 154"/>
                  <a:gd name="T23" fmla="*/ 1168 h 284"/>
                  <a:gd name="T24" fmla="*/ 738 w 154"/>
                  <a:gd name="T25" fmla="*/ 1074 h 284"/>
                  <a:gd name="T26" fmla="*/ 770 w 154"/>
                  <a:gd name="T27" fmla="*/ 1004 h 284"/>
                  <a:gd name="T28" fmla="*/ 779 w 154"/>
                  <a:gd name="T29" fmla="*/ 973 h 284"/>
                  <a:gd name="T30" fmla="*/ 779 w 154"/>
                  <a:gd name="T31" fmla="*/ 973 h 284"/>
                  <a:gd name="T32" fmla="*/ 779 w 154"/>
                  <a:gd name="T33" fmla="*/ 486 h 284"/>
                  <a:gd name="T34" fmla="*/ 779 w 154"/>
                  <a:gd name="T35" fmla="*/ 486 h 284"/>
                  <a:gd name="T36" fmla="*/ 770 w 154"/>
                  <a:gd name="T37" fmla="*/ 454 h 284"/>
                  <a:gd name="T38" fmla="*/ 738 w 154"/>
                  <a:gd name="T39" fmla="*/ 385 h 284"/>
                  <a:gd name="T40" fmla="*/ 694 w 154"/>
                  <a:gd name="T41" fmla="*/ 284 h 284"/>
                  <a:gd name="T42" fmla="*/ 616 w 154"/>
                  <a:gd name="T43" fmla="*/ 180 h 284"/>
                  <a:gd name="T44" fmla="*/ 517 w 154"/>
                  <a:gd name="T45" fmla="*/ 89 h 284"/>
                  <a:gd name="T46" fmla="*/ 392 w 154"/>
                  <a:gd name="T47" fmla="*/ 21 h 284"/>
                  <a:gd name="T48" fmla="*/ 227 w 154"/>
                  <a:gd name="T49" fmla="*/ 0 h 284"/>
                  <a:gd name="T50" fmla="*/ 227 w 154"/>
                  <a:gd name="T51" fmla="*/ 0 h 284"/>
                  <a:gd name="T52" fmla="*/ 101 w 154"/>
                  <a:gd name="T53" fmla="*/ 39 h 284"/>
                  <a:gd name="T54" fmla="*/ 31 w 154"/>
                  <a:gd name="T55" fmla="*/ 113 h 284"/>
                  <a:gd name="T56" fmla="*/ 0 w 154"/>
                  <a:gd name="T57" fmla="*/ 210 h 284"/>
                  <a:gd name="T58" fmla="*/ 0 w 154"/>
                  <a:gd name="T59" fmla="*/ 316 h 284"/>
                  <a:gd name="T60" fmla="*/ 22 w 154"/>
                  <a:gd name="T61" fmla="*/ 413 h 284"/>
                  <a:gd name="T62" fmla="*/ 60 w 154"/>
                  <a:gd name="T63" fmla="*/ 486 h 284"/>
                  <a:gd name="T64" fmla="*/ 60 w 154"/>
                  <a:gd name="T65" fmla="*/ 486 h 284"/>
                  <a:gd name="T66" fmla="*/ 60 w 154"/>
                  <a:gd name="T67" fmla="*/ 612 h 284"/>
                  <a:gd name="T68" fmla="*/ 60 w 154"/>
                  <a:gd name="T69" fmla="*/ 843 h 284"/>
                  <a:gd name="T70" fmla="*/ 60 w 154"/>
                  <a:gd name="T71" fmla="*/ 973 h 284"/>
                  <a:gd name="T72" fmla="*/ 60 w 154"/>
                  <a:gd name="T73" fmla="*/ 973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2" y="190"/>
                    </a:moveTo>
                    <a:lnTo>
                      <a:pt x="5" y="204"/>
                    </a:lnTo>
                    <a:lnTo>
                      <a:pt x="0" y="223"/>
                    </a:lnTo>
                    <a:lnTo>
                      <a:pt x="0" y="244"/>
                    </a:lnTo>
                    <a:lnTo>
                      <a:pt x="6" y="263"/>
                    </a:lnTo>
                    <a:lnTo>
                      <a:pt x="20" y="278"/>
                    </a:lnTo>
                    <a:lnTo>
                      <a:pt x="45" y="284"/>
                    </a:lnTo>
                    <a:lnTo>
                      <a:pt x="77" y="281"/>
                    </a:lnTo>
                    <a:lnTo>
                      <a:pt x="102" y="268"/>
                    </a:lnTo>
                    <a:lnTo>
                      <a:pt x="122" y="249"/>
                    </a:lnTo>
                    <a:lnTo>
                      <a:pt x="137" y="229"/>
                    </a:lnTo>
                    <a:lnTo>
                      <a:pt x="146" y="210"/>
                    </a:lnTo>
                    <a:lnTo>
                      <a:pt x="152" y="196"/>
                    </a:lnTo>
                    <a:lnTo>
                      <a:pt x="154" y="190"/>
                    </a:lnTo>
                    <a:lnTo>
                      <a:pt x="154" y="95"/>
                    </a:lnTo>
                    <a:lnTo>
                      <a:pt x="152" y="89"/>
                    </a:lnTo>
                    <a:lnTo>
                      <a:pt x="146" y="75"/>
                    </a:lnTo>
                    <a:lnTo>
                      <a:pt x="137" y="56"/>
                    </a:lnTo>
                    <a:lnTo>
                      <a:pt x="122" y="35"/>
                    </a:lnTo>
                    <a:lnTo>
                      <a:pt x="102" y="17"/>
                    </a:lnTo>
                    <a:lnTo>
                      <a:pt x="77" y="4"/>
                    </a:lnTo>
                    <a:lnTo>
                      <a:pt x="45" y="0"/>
                    </a:lnTo>
                    <a:lnTo>
                      <a:pt x="20" y="7"/>
                    </a:lnTo>
                    <a:lnTo>
                      <a:pt x="6" y="22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5" y="81"/>
                    </a:lnTo>
                    <a:lnTo>
                      <a:pt x="12" y="95"/>
                    </a:lnTo>
                    <a:lnTo>
                      <a:pt x="12" y="120"/>
                    </a:lnTo>
                    <a:lnTo>
                      <a:pt x="12" y="165"/>
                    </a:lnTo>
                    <a:lnTo>
                      <a:pt x="12" y="190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Freeform 16"/>
              <p:cNvSpPr>
                <a:spLocks noChangeAspect="1"/>
              </p:cNvSpPr>
              <p:nvPr/>
            </p:nvSpPr>
            <p:spPr bwMode="auto">
              <a:xfrm>
                <a:off x="4086" y="1358"/>
                <a:ext cx="72" cy="100"/>
              </a:xfrm>
              <a:custGeom>
                <a:avLst/>
                <a:gdLst>
                  <a:gd name="T0" fmla="*/ 243 w 48"/>
                  <a:gd name="T1" fmla="*/ 0 h 67"/>
                  <a:gd name="T2" fmla="*/ 102 w 48"/>
                  <a:gd name="T3" fmla="*/ 28 h 67"/>
                  <a:gd name="T4" fmla="*/ 27 w 48"/>
                  <a:gd name="T5" fmla="*/ 109 h 67"/>
                  <a:gd name="T6" fmla="*/ 0 w 48"/>
                  <a:gd name="T7" fmla="*/ 213 h 67"/>
                  <a:gd name="T8" fmla="*/ 21 w 48"/>
                  <a:gd name="T9" fmla="*/ 318 h 67"/>
                  <a:gd name="T10" fmla="*/ 21 w 48"/>
                  <a:gd name="T11" fmla="*/ 318 h 67"/>
                  <a:gd name="T12" fmla="*/ 27 w 48"/>
                  <a:gd name="T13" fmla="*/ 322 h 67"/>
                  <a:gd name="T14" fmla="*/ 32 w 48"/>
                  <a:gd name="T15" fmla="*/ 330 h 67"/>
                  <a:gd name="T16" fmla="*/ 40 w 48"/>
                  <a:gd name="T17" fmla="*/ 331 h 67"/>
                  <a:gd name="T18" fmla="*/ 40 w 48"/>
                  <a:gd name="T19" fmla="*/ 331 h 67"/>
                  <a:gd name="T20" fmla="*/ 50 w 48"/>
                  <a:gd name="T21" fmla="*/ 330 h 67"/>
                  <a:gd name="T22" fmla="*/ 59 w 48"/>
                  <a:gd name="T23" fmla="*/ 322 h 67"/>
                  <a:gd name="T24" fmla="*/ 59 w 48"/>
                  <a:gd name="T25" fmla="*/ 312 h 67"/>
                  <a:gd name="T26" fmla="*/ 59 w 48"/>
                  <a:gd name="T27" fmla="*/ 312 h 67"/>
                  <a:gd name="T28" fmla="*/ 50 w 48"/>
                  <a:gd name="T29" fmla="*/ 190 h 67"/>
                  <a:gd name="T30" fmla="*/ 102 w 48"/>
                  <a:gd name="T31" fmla="*/ 69 h 67"/>
                  <a:gd name="T32" fmla="*/ 243 w 48"/>
                  <a:gd name="T33" fmla="*/ 0 h 67"/>
                  <a:gd name="T34" fmla="*/ 243 w 48"/>
                  <a:gd name="T35" fmla="*/ 0 h 67"/>
                  <a:gd name="T36" fmla="*/ 243 w 48"/>
                  <a:gd name="T37" fmla="*/ 0 h 67"/>
                  <a:gd name="T38" fmla="*/ 243 w 48"/>
                  <a:gd name="T39" fmla="*/ 0 h 67"/>
                  <a:gd name="T40" fmla="*/ 243 w 48"/>
                  <a:gd name="T41" fmla="*/ 0 h 67"/>
                  <a:gd name="T42" fmla="*/ 243 w 48"/>
                  <a:gd name="T43" fmla="*/ 0 h 67"/>
                  <a:gd name="T44" fmla="*/ 243 w 48"/>
                  <a:gd name="T45" fmla="*/ 0 h 67"/>
                  <a:gd name="T46" fmla="*/ 243 w 48"/>
                  <a:gd name="T47" fmla="*/ 0 h 67"/>
                  <a:gd name="T48" fmla="*/ 243 w 48"/>
                  <a:gd name="T49" fmla="*/ 0 h 67"/>
                  <a:gd name="T50" fmla="*/ 243 w 48"/>
                  <a:gd name="T51" fmla="*/ 0 h 67"/>
                  <a:gd name="T52" fmla="*/ 243 w 48"/>
                  <a:gd name="T53" fmla="*/ 0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67"/>
                  <a:gd name="T83" fmla="*/ 48 w 48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67">
                    <a:moveTo>
                      <a:pt x="48" y="0"/>
                    </a:moveTo>
                    <a:lnTo>
                      <a:pt x="20" y="6"/>
                    </a:lnTo>
                    <a:lnTo>
                      <a:pt x="5" y="22"/>
                    </a:lnTo>
                    <a:lnTo>
                      <a:pt x="0" y="43"/>
                    </a:lnTo>
                    <a:lnTo>
                      <a:pt x="4" y="64"/>
                    </a:lnTo>
                    <a:lnTo>
                      <a:pt x="5" y="65"/>
                    </a:lnTo>
                    <a:lnTo>
                      <a:pt x="6" y="66"/>
                    </a:lnTo>
                    <a:lnTo>
                      <a:pt x="8" y="67"/>
                    </a:lnTo>
                    <a:lnTo>
                      <a:pt x="10" y="66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0" y="38"/>
                    </a:lnTo>
                    <a:lnTo>
                      <a:pt x="20" y="1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11" name="Rectangle 17"/>
            <p:cNvSpPr>
              <a:spLocks noChangeArrowheads="1"/>
            </p:cNvSpPr>
            <p:nvPr/>
          </p:nvSpPr>
          <p:spPr bwMode="auto">
            <a:xfrm>
              <a:off x="3142" y="1168"/>
              <a:ext cx="964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8"/>
            <p:cNvSpPr>
              <a:spLocks noChangeAspect="1" noChangeShapeType="1"/>
            </p:cNvSpPr>
            <p:nvPr/>
          </p:nvSpPr>
          <p:spPr bwMode="auto">
            <a:xfrm flipH="1">
              <a:off x="3463" y="1309"/>
              <a:ext cx="255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Text Box 19"/>
            <p:cNvSpPr txBox="1">
              <a:spLocks noChangeAspect="1" noChangeArrowheads="1"/>
            </p:cNvSpPr>
            <p:nvPr/>
          </p:nvSpPr>
          <p:spPr bwMode="auto">
            <a:xfrm>
              <a:off x="4345" y="1122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14" name="Text Box 20"/>
            <p:cNvSpPr txBox="1">
              <a:spLocks noChangeAspect="1" noChangeArrowheads="1"/>
            </p:cNvSpPr>
            <p:nvPr/>
          </p:nvSpPr>
          <p:spPr bwMode="auto">
            <a:xfrm>
              <a:off x="2920" y="112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15" name="Freeform 21"/>
            <p:cNvSpPr>
              <a:spLocks noChangeAspect="1"/>
            </p:cNvSpPr>
            <p:nvPr/>
          </p:nvSpPr>
          <p:spPr bwMode="auto">
            <a:xfrm>
              <a:off x="4070" y="1088"/>
              <a:ext cx="326" cy="130"/>
            </a:xfrm>
            <a:custGeom>
              <a:avLst/>
              <a:gdLst>
                <a:gd name="T0" fmla="*/ 2773 w 152"/>
                <a:gd name="T1" fmla="*/ 844 h 59"/>
                <a:gd name="T2" fmla="*/ 2773 w 152"/>
                <a:gd name="T3" fmla="*/ 0 h 59"/>
                <a:gd name="T4" fmla="*/ 2604 w 152"/>
                <a:gd name="T5" fmla="*/ 0 h 59"/>
                <a:gd name="T6" fmla="*/ 2604 w 152"/>
                <a:gd name="T7" fmla="*/ 844 h 59"/>
                <a:gd name="T8" fmla="*/ 1757 w 152"/>
                <a:gd name="T9" fmla="*/ 844 h 59"/>
                <a:gd name="T10" fmla="*/ 1757 w 152"/>
                <a:gd name="T11" fmla="*/ 0 h 59"/>
                <a:gd name="T12" fmla="*/ 1587 w 152"/>
                <a:gd name="T13" fmla="*/ 0 h 59"/>
                <a:gd name="T14" fmla="*/ 1587 w 152"/>
                <a:gd name="T15" fmla="*/ 844 h 59"/>
                <a:gd name="T16" fmla="*/ 740 w 152"/>
                <a:gd name="T17" fmla="*/ 844 h 59"/>
                <a:gd name="T18" fmla="*/ 740 w 152"/>
                <a:gd name="T19" fmla="*/ 0 h 59"/>
                <a:gd name="T20" fmla="*/ 594 w 152"/>
                <a:gd name="T21" fmla="*/ 0 h 59"/>
                <a:gd name="T22" fmla="*/ 594 w 152"/>
                <a:gd name="T23" fmla="*/ 844 h 59"/>
                <a:gd name="T24" fmla="*/ 0 w 152"/>
                <a:gd name="T25" fmla="*/ 844 h 59"/>
                <a:gd name="T26" fmla="*/ 0 w 152"/>
                <a:gd name="T27" fmla="*/ 1388 h 59"/>
                <a:gd name="T28" fmla="*/ 3215 w 152"/>
                <a:gd name="T29" fmla="*/ 1388 h 59"/>
                <a:gd name="T30" fmla="*/ 3215 w 152"/>
                <a:gd name="T31" fmla="*/ 844 h 59"/>
                <a:gd name="T32" fmla="*/ 2773 w 152"/>
                <a:gd name="T33" fmla="*/ 844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59"/>
                <a:gd name="T53" fmla="*/ 152 w 15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59">
                  <a:moveTo>
                    <a:pt x="131" y="36"/>
                  </a:moveTo>
                  <a:lnTo>
                    <a:pt x="131" y="0"/>
                  </a:lnTo>
                  <a:lnTo>
                    <a:pt x="123" y="0"/>
                  </a:lnTo>
                  <a:lnTo>
                    <a:pt x="123" y="36"/>
                  </a:lnTo>
                  <a:lnTo>
                    <a:pt x="83" y="36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36"/>
                  </a:lnTo>
                  <a:lnTo>
                    <a:pt x="35" y="36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36"/>
                  </a:lnTo>
                  <a:lnTo>
                    <a:pt x="0" y="36"/>
                  </a:lnTo>
                  <a:lnTo>
                    <a:pt x="0" y="59"/>
                  </a:lnTo>
                  <a:lnTo>
                    <a:pt x="152" y="59"/>
                  </a:lnTo>
                  <a:lnTo>
                    <a:pt x="152" y="36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437631"/>
            </a:solidFill>
            <a:ln w="19050">
              <a:solidFill>
                <a:srgbClr val="43763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16" name="Group 22"/>
            <p:cNvGrpSpPr>
              <a:grpSpLocks/>
            </p:cNvGrpSpPr>
            <p:nvPr/>
          </p:nvGrpSpPr>
          <p:grpSpPr bwMode="auto">
            <a:xfrm>
              <a:off x="2409" y="1334"/>
              <a:ext cx="484" cy="634"/>
              <a:chOff x="3561" y="1713"/>
              <a:chExt cx="339" cy="431"/>
            </a:xfrm>
          </p:grpSpPr>
          <p:sp>
            <p:nvSpPr>
              <p:cNvPr id="25696" name="Freeform 23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Freeform 24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8" name="Freeform 25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Freeform 26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7" name="Group 27"/>
            <p:cNvGrpSpPr>
              <a:grpSpLocks/>
            </p:cNvGrpSpPr>
            <p:nvPr/>
          </p:nvGrpSpPr>
          <p:grpSpPr bwMode="auto">
            <a:xfrm>
              <a:off x="4435" y="2098"/>
              <a:ext cx="326" cy="207"/>
              <a:chOff x="4615" y="2232"/>
              <a:chExt cx="228" cy="141"/>
            </a:xfrm>
          </p:grpSpPr>
          <p:sp>
            <p:nvSpPr>
              <p:cNvPr id="25692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4615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687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4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4759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4831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8" name="Group 32"/>
            <p:cNvGrpSpPr>
              <a:grpSpLocks/>
            </p:cNvGrpSpPr>
            <p:nvPr/>
          </p:nvGrpSpPr>
          <p:grpSpPr bwMode="auto">
            <a:xfrm>
              <a:off x="4129" y="982"/>
              <a:ext cx="632" cy="111"/>
              <a:chOff x="4401" y="1474"/>
              <a:chExt cx="442" cy="75"/>
            </a:xfrm>
          </p:grpSpPr>
          <p:sp>
            <p:nvSpPr>
              <p:cNvPr id="25685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8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Rectangle 37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0" name="Rectangle 38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19" name="Group 40"/>
            <p:cNvGrpSpPr>
              <a:grpSpLocks/>
            </p:cNvGrpSpPr>
            <p:nvPr/>
          </p:nvGrpSpPr>
          <p:grpSpPr bwMode="auto">
            <a:xfrm>
              <a:off x="3205" y="982"/>
              <a:ext cx="838" cy="211"/>
              <a:chOff x="3755" y="1474"/>
              <a:chExt cx="586" cy="143"/>
            </a:xfrm>
          </p:grpSpPr>
          <p:sp>
            <p:nvSpPr>
              <p:cNvPr id="25676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3755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7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382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8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3898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9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970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0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4043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1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20" name="Group 50"/>
            <p:cNvGrpSpPr>
              <a:grpSpLocks/>
            </p:cNvGrpSpPr>
            <p:nvPr/>
          </p:nvGrpSpPr>
          <p:grpSpPr bwMode="auto">
            <a:xfrm>
              <a:off x="2496" y="1015"/>
              <a:ext cx="713" cy="1289"/>
              <a:chOff x="3259" y="1496"/>
              <a:chExt cx="499" cy="876"/>
            </a:xfrm>
          </p:grpSpPr>
          <p:sp>
            <p:nvSpPr>
              <p:cNvPr id="25659" name="Freeform 51"/>
              <p:cNvSpPr>
                <a:spLocks noChangeAspect="1"/>
              </p:cNvSpPr>
              <p:nvPr/>
            </p:nvSpPr>
            <p:spPr bwMode="auto">
              <a:xfrm>
                <a:off x="3736" y="2296"/>
                <a:ext cx="22" cy="76"/>
              </a:xfrm>
              <a:custGeom>
                <a:avLst/>
                <a:gdLst>
                  <a:gd name="T0" fmla="*/ 0 w 15"/>
                  <a:gd name="T1" fmla="*/ 249 h 51"/>
                  <a:gd name="T2" fmla="*/ 38 w 15"/>
                  <a:gd name="T3" fmla="*/ 250 h 51"/>
                  <a:gd name="T4" fmla="*/ 69 w 15"/>
                  <a:gd name="T5" fmla="*/ 1 h 51"/>
                  <a:gd name="T6" fmla="*/ 32 w 15"/>
                  <a:gd name="T7" fmla="*/ 0 h 51"/>
                  <a:gd name="T8" fmla="*/ 0 w 15"/>
                  <a:gd name="T9" fmla="*/ 24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51"/>
                  <a:gd name="T17" fmla="*/ 15 w 15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51">
                    <a:moveTo>
                      <a:pt x="0" y="50"/>
                    </a:moveTo>
                    <a:lnTo>
                      <a:pt x="8" y="51"/>
                    </a:lnTo>
                    <a:lnTo>
                      <a:pt x="15" y="1"/>
                    </a:lnTo>
                    <a:lnTo>
                      <a:pt x="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0" name="Freeform 52"/>
              <p:cNvSpPr>
                <a:spLocks noChangeAspect="1"/>
              </p:cNvSpPr>
              <p:nvPr/>
            </p:nvSpPr>
            <p:spPr bwMode="auto">
              <a:xfrm>
                <a:off x="3259" y="1841"/>
                <a:ext cx="21" cy="78"/>
              </a:xfrm>
              <a:custGeom>
                <a:avLst/>
                <a:gdLst>
                  <a:gd name="T0" fmla="*/ 0 w 14"/>
                  <a:gd name="T1" fmla="*/ 0 h 52"/>
                  <a:gd name="T2" fmla="*/ 32 w 14"/>
                  <a:gd name="T3" fmla="*/ 263 h 52"/>
                  <a:gd name="T4" fmla="*/ 72 w 14"/>
                  <a:gd name="T5" fmla="*/ 261 h 52"/>
                  <a:gd name="T6" fmla="*/ 39 w 14"/>
                  <a:gd name="T7" fmla="*/ 0 h 52"/>
                  <a:gd name="T8" fmla="*/ 0 w 1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0"/>
                    </a:moveTo>
                    <a:lnTo>
                      <a:pt x="6" y="52"/>
                    </a:lnTo>
                    <a:lnTo>
                      <a:pt x="14" y="51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Freeform 53"/>
              <p:cNvSpPr>
                <a:spLocks noChangeAspect="1"/>
              </p:cNvSpPr>
              <p:nvPr/>
            </p:nvSpPr>
            <p:spPr bwMode="auto">
              <a:xfrm>
                <a:off x="3328" y="1819"/>
                <a:ext cx="46" cy="73"/>
              </a:xfrm>
              <a:custGeom>
                <a:avLst/>
                <a:gdLst>
                  <a:gd name="T0" fmla="*/ 0 w 31"/>
                  <a:gd name="T1" fmla="*/ 13 h 49"/>
                  <a:gd name="T2" fmla="*/ 117 w 31"/>
                  <a:gd name="T3" fmla="*/ 241 h 49"/>
                  <a:gd name="T4" fmla="*/ 150 w 31"/>
                  <a:gd name="T5" fmla="*/ 228 h 49"/>
                  <a:gd name="T6" fmla="*/ 40 w 31"/>
                  <a:gd name="T7" fmla="*/ 0 h 49"/>
                  <a:gd name="T8" fmla="*/ 0 w 31"/>
                  <a:gd name="T9" fmla="*/ 1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49"/>
                  <a:gd name="T17" fmla="*/ 31 w 31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49">
                    <a:moveTo>
                      <a:pt x="0" y="3"/>
                    </a:moveTo>
                    <a:lnTo>
                      <a:pt x="24" y="49"/>
                    </a:lnTo>
                    <a:lnTo>
                      <a:pt x="31" y="46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2" name="Freeform 54"/>
              <p:cNvSpPr>
                <a:spLocks noChangeAspect="1"/>
              </p:cNvSpPr>
              <p:nvPr/>
            </p:nvSpPr>
            <p:spPr bwMode="auto">
              <a:xfrm>
                <a:off x="3390" y="1781"/>
                <a:ext cx="60" cy="65"/>
              </a:xfrm>
              <a:custGeom>
                <a:avLst/>
                <a:gdLst>
                  <a:gd name="T0" fmla="*/ 0 w 40"/>
                  <a:gd name="T1" fmla="*/ 27 h 43"/>
                  <a:gd name="T2" fmla="*/ 178 w 40"/>
                  <a:gd name="T3" fmla="*/ 224 h 43"/>
                  <a:gd name="T4" fmla="*/ 203 w 40"/>
                  <a:gd name="T5" fmla="*/ 197 h 43"/>
                  <a:gd name="T6" fmla="*/ 31 w 40"/>
                  <a:gd name="T7" fmla="*/ 0 h 43"/>
                  <a:gd name="T8" fmla="*/ 0 w 40"/>
                  <a:gd name="T9" fmla="*/ 2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5"/>
                    </a:moveTo>
                    <a:lnTo>
                      <a:pt x="35" y="43"/>
                    </a:lnTo>
                    <a:lnTo>
                      <a:pt x="40" y="38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Freeform 55"/>
              <p:cNvSpPr>
                <a:spLocks noChangeAspect="1"/>
              </p:cNvSpPr>
              <p:nvPr/>
            </p:nvSpPr>
            <p:spPr bwMode="auto">
              <a:xfrm>
                <a:off x="3438" y="1729"/>
                <a:ext cx="71" cy="54"/>
              </a:xfrm>
              <a:custGeom>
                <a:avLst/>
                <a:gdLst>
                  <a:gd name="T0" fmla="*/ 0 w 47"/>
                  <a:gd name="T1" fmla="*/ 31 h 36"/>
                  <a:gd name="T2" fmla="*/ 224 w 47"/>
                  <a:gd name="T3" fmla="*/ 181 h 36"/>
                  <a:gd name="T4" fmla="*/ 245 w 47"/>
                  <a:gd name="T5" fmla="*/ 151 h 36"/>
                  <a:gd name="T6" fmla="*/ 27 w 47"/>
                  <a:gd name="T7" fmla="*/ 0 h 36"/>
                  <a:gd name="T8" fmla="*/ 0 w 47"/>
                  <a:gd name="T9" fmla="*/ 3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6"/>
                  <a:gd name="T17" fmla="*/ 47 w 4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6">
                    <a:moveTo>
                      <a:pt x="0" y="6"/>
                    </a:moveTo>
                    <a:lnTo>
                      <a:pt x="43" y="36"/>
                    </a:lnTo>
                    <a:lnTo>
                      <a:pt x="47" y="30"/>
                    </a:lnTo>
                    <a:lnTo>
                      <a:pt x="5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4" name="Freeform 56"/>
              <p:cNvSpPr>
                <a:spLocks noChangeAspect="1"/>
              </p:cNvSpPr>
              <p:nvPr/>
            </p:nvSpPr>
            <p:spPr bwMode="auto">
              <a:xfrm>
                <a:off x="3479" y="1664"/>
                <a:ext cx="73" cy="50"/>
              </a:xfrm>
              <a:custGeom>
                <a:avLst/>
                <a:gdLst>
                  <a:gd name="T0" fmla="*/ 0 w 49"/>
                  <a:gd name="T1" fmla="*/ 39 h 33"/>
                  <a:gd name="T2" fmla="*/ 222 w 49"/>
                  <a:gd name="T3" fmla="*/ 174 h 33"/>
                  <a:gd name="T4" fmla="*/ 241 w 49"/>
                  <a:gd name="T5" fmla="*/ 142 h 33"/>
                  <a:gd name="T6" fmla="*/ 22 w 49"/>
                  <a:gd name="T7" fmla="*/ 0 h 33"/>
                  <a:gd name="T8" fmla="*/ 0 w 49"/>
                  <a:gd name="T9" fmla="*/ 3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7"/>
                    </a:moveTo>
                    <a:lnTo>
                      <a:pt x="45" y="33"/>
                    </a:lnTo>
                    <a:lnTo>
                      <a:pt x="49" y="27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Freeform 57"/>
              <p:cNvSpPr>
                <a:spLocks noChangeAspect="1"/>
              </p:cNvSpPr>
              <p:nvPr/>
            </p:nvSpPr>
            <p:spPr bwMode="auto">
              <a:xfrm>
                <a:off x="3521" y="1597"/>
                <a:ext cx="66" cy="55"/>
              </a:xfrm>
              <a:custGeom>
                <a:avLst/>
                <a:gdLst>
                  <a:gd name="T0" fmla="*/ 0 w 44"/>
                  <a:gd name="T1" fmla="*/ 33 h 37"/>
                  <a:gd name="T2" fmla="*/ 198 w 44"/>
                  <a:gd name="T3" fmla="*/ 181 h 37"/>
                  <a:gd name="T4" fmla="*/ 222 w 44"/>
                  <a:gd name="T5" fmla="*/ 149 h 37"/>
                  <a:gd name="T6" fmla="*/ 27 w 44"/>
                  <a:gd name="T7" fmla="*/ 0 h 37"/>
                  <a:gd name="T8" fmla="*/ 0 w 44"/>
                  <a:gd name="T9" fmla="*/ 3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7"/>
                    </a:moveTo>
                    <a:lnTo>
                      <a:pt x="39" y="37"/>
                    </a:lnTo>
                    <a:lnTo>
                      <a:pt x="44" y="30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Freeform 58"/>
              <p:cNvSpPr>
                <a:spLocks noChangeAspect="1"/>
              </p:cNvSpPr>
              <p:nvPr/>
            </p:nvSpPr>
            <p:spPr bwMode="auto">
              <a:xfrm>
                <a:off x="3579" y="1532"/>
                <a:ext cx="52" cy="68"/>
              </a:xfrm>
              <a:custGeom>
                <a:avLst/>
                <a:gdLst>
                  <a:gd name="T0" fmla="*/ 0 w 35"/>
                  <a:gd name="T1" fmla="*/ 27 h 45"/>
                  <a:gd name="T2" fmla="*/ 141 w 35"/>
                  <a:gd name="T3" fmla="*/ 236 h 45"/>
                  <a:gd name="T4" fmla="*/ 169 w 35"/>
                  <a:gd name="T5" fmla="*/ 209 h 45"/>
                  <a:gd name="T6" fmla="*/ 28 w 35"/>
                  <a:gd name="T7" fmla="*/ 0 h 45"/>
                  <a:gd name="T8" fmla="*/ 0 w 35"/>
                  <a:gd name="T9" fmla="*/ 2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0" y="5"/>
                    </a:moveTo>
                    <a:lnTo>
                      <a:pt x="29" y="45"/>
                    </a:lnTo>
                    <a:lnTo>
                      <a:pt x="35" y="4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7" name="Freeform 59"/>
              <p:cNvSpPr>
                <a:spLocks noChangeAspect="1"/>
              </p:cNvSpPr>
              <p:nvPr/>
            </p:nvSpPr>
            <p:spPr bwMode="auto">
              <a:xfrm>
                <a:off x="3656" y="1496"/>
                <a:ext cx="33" cy="72"/>
              </a:xfrm>
              <a:custGeom>
                <a:avLst/>
                <a:gdLst>
                  <a:gd name="T0" fmla="*/ 0 w 22"/>
                  <a:gd name="T1" fmla="*/ 12 h 48"/>
                  <a:gd name="T2" fmla="*/ 75 w 22"/>
                  <a:gd name="T3" fmla="*/ 243 h 48"/>
                  <a:gd name="T4" fmla="*/ 113 w 22"/>
                  <a:gd name="T5" fmla="*/ 234 h 48"/>
                  <a:gd name="T6" fmla="*/ 33 w 22"/>
                  <a:gd name="T7" fmla="*/ 0 h 48"/>
                  <a:gd name="T8" fmla="*/ 0 w 22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8"/>
                  <a:gd name="T17" fmla="*/ 22 w 2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8">
                    <a:moveTo>
                      <a:pt x="0" y="2"/>
                    </a:moveTo>
                    <a:lnTo>
                      <a:pt x="15" y="48"/>
                    </a:lnTo>
                    <a:lnTo>
                      <a:pt x="22" y="46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Freeform 60"/>
              <p:cNvSpPr>
                <a:spLocks noChangeAspect="1"/>
              </p:cNvSpPr>
              <p:nvPr/>
            </p:nvSpPr>
            <p:spPr bwMode="auto">
              <a:xfrm>
                <a:off x="3259" y="1927"/>
                <a:ext cx="21" cy="78"/>
              </a:xfrm>
              <a:custGeom>
                <a:avLst/>
                <a:gdLst>
                  <a:gd name="T0" fmla="*/ 0 w 14"/>
                  <a:gd name="T1" fmla="*/ 261 h 52"/>
                  <a:gd name="T2" fmla="*/ 39 w 14"/>
                  <a:gd name="T3" fmla="*/ 263 h 52"/>
                  <a:gd name="T4" fmla="*/ 72 w 14"/>
                  <a:gd name="T5" fmla="*/ 8 h 52"/>
                  <a:gd name="T6" fmla="*/ 32 w 14"/>
                  <a:gd name="T7" fmla="*/ 0 h 52"/>
                  <a:gd name="T8" fmla="*/ 0 w 14"/>
                  <a:gd name="T9" fmla="*/ 261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51"/>
                    </a:moveTo>
                    <a:lnTo>
                      <a:pt x="7" y="52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9" name="Freeform 61"/>
              <p:cNvSpPr>
                <a:spLocks noChangeAspect="1"/>
              </p:cNvSpPr>
              <p:nvPr/>
            </p:nvSpPr>
            <p:spPr bwMode="auto">
              <a:xfrm>
                <a:off x="3328" y="1952"/>
                <a:ext cx="46" cy="75"/>
              </a:xfrm>
              <a:custGeom>
                <a:avLst/>
                <a:gdLst>
                  <a:gd name="T0" fmla="*/ 0 w 31"/>
                  <a:gd name="T1" fmla="*/ 234 h 50"/>
                  <a:gd name="T2" fmla="*/ 40 w 31"/>
                  <a:gd name="T3" fmla="*/ 254 h 50"/>
                  <a:gd name="T4" fmla="*/ 150 w 31"/>
                  <a:gd name="T5" fmla="*/ 21 h 50"/>
                  <a:gd name="T6" fmla="*/ 117 w 31"/>
                  <a:gd name="T7" fmla="*/ 0 h 50"/>
                  <a:gd name="T8" fmla="*/ 0 w 31"/>
                  <a:gd name="T9" fmla="*/ 234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50"/>
                  <a:gd name="T17" fmla="*/ 31 w 31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50">
                    <a:moveTo>
                      <a:pt x="0" y="46"/>
                    </a:moveTo>
                    <a:lnTo>
                      <a:pt x="8" y="50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Freeform 62"/>
              <p:cNvSpPr>
                <a:spLocks noChangeAspect="1"/>
              </p:cNvSpPr>
              <p:nvPr/>
            </p:nvSpPr>
            <p:spPr bwMode="auto">
              <a:xfrm>
                <a:off x="3390" y="2000"/>
                <a:ext cx="60" cy="65"/>
              </a:xfrm>
              <a:custGeom>
                <a:avLst/>
                <a:gdLst>
                  <a:gd name="T0" fmla="*/ 0 w 40"/>
                  <a:gd name="T1" fmla="*/ 197 h 43"/>
                  <a:gd name="T2" fmla="*/ 31 w 40"/>
                  <a:gd name="T3" fmla="*/ 224 h 43"/>
                  <a:gd name="T4" fmla="*/ 203 w 40"/>
                  <a:gd name="T5" fmla="*/ 27 h 43"/>
                  <a:gd name="T6" fmla="*/ 178 w 40"/>
                  <a:gd name="T7" fmla="*/ 0 h 43"/>
                  <a:gd name="T8" fmla="*/ 0 w 40"/>
                  <a:gd name="T9" fmla="*/ 19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38"/>
                    </a:moveTo>
                    <a:lnTo>
                      <a:pt x="6" y="43"/>
                    </a:lnTo>
                    <a:lnTo>
                      <a:pt x="40" y="5"/>
                    </a:lnTo>
                    <a:lnTo>
                      <a:pt x="3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1" name="Freeform 63"/>
              <p:cNvSpPr>
                <a:spLocks noChangeAspect="1"/>
              </p:cNvSpPr>
              <p:nvPr/>
            </p:nvSpPr>
            <p:spPr bwMode="auto">
              <a:xfrm>
                <a:off x="3438" y="2063"/>
                <a:ext cx="71" cy="53"/>
              </a:xfrm>
              <a:custGeom>
                <a:avLst/>
                <a:gdLst>
                  <a:gd name="T0" fmla="*/ 0 w 47"/>
                  <a:gd name="T1" fmla="*/ 153 h 35"/>
                  <a:gd name="T2" fmla="*/ 27 w 47"/>
                  <a:gd name="T3" fmla="*/ 183 h 35"/>
                  <a:gd name="T4" fmla="*/ 245 w 47"/>
                  <a:gd name="T5" fmla="*/ 32 h 35"/>
                  <a:gd name="T6" fmla="*/ 224 w 47"/>
                  <a:gd name="T7" fmla="*/ 0 h 35"/>
                  <a:gd name="T8" fmla="*/ 0 w 47"/>
                  <a:gd name="T9" fmla="*/ 15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5"/>
                  <a:gd name="T17" fmla="*/ 47 w 4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5">
                    <a:moveTo>
                      <a:pt x="0" y="29"/>
                    </a:moveTo>
                    <a:lnTo>
                      <a:pt x="5" y="35"/>
                    </a:lnTo>
                    <a:lnTo>
                      <a:pt x="47" y="6"/>
                    </a:lnTo>
                    <a:lnTo>
                      <a:pt x="43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Freeform 64"/>
              <p:cNvSpPr>
                <a:spLocks noChangeAspect="1"/>
              </p:cNvSpPr>
              <p:nvPr/>
            </p:nvSpPr>
            <p:spPr bwMode="auto">
              <a:xfrm>
                <a:off x="3479" y="2131"/>
                <a:ext cx="73" cy="49"/>
              </a:xfrm>
              <a:custGeom>
                <a:avLst/>
                <a:gdLst>
                  <a:gd name="T0" fmla="*/ 0 w 49"/>
                  <a:gd name="T1" fmla="*/ 131 h 33"/>
                  <a:gd name="T2" fmla="*/ 22 w 49"/>
                  <a:gd name="T3" fmla="*/ 160 h 33"/>
                  <a:gd name="T4" fmla="*/ 241 w 49"/>
                  <a:gd name="T5" fmla="*/ 33 h 33"/>
                  <a:gd name="T6" fmla="*/ 222 w 49"/>
                  <a:gd name="T7" fmla="*/ 0 h 33"/>
                  <a:gd name="T8" fmla="*/ 0 w 49"/>
                  <a:gd name="T9" fmla="*/ 13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27"/>
                    </a:moveTo>
                    <a:lnTo>
                      <a:pt x="5" y="33"/>
                    </a:lnTo>
                    <a:lnTo>
                      <a:pt x="49" y="7"/>
                    </a:lnTo>
                    <a:lnTo>
                      <a:pt x="45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65"/>
              <p:cNvSpPr>
                <a:spLocks noChangeAspect="1"/>
              </p:cNvSpPr>
              <p:nvPr/>
            </p:nvSpPr>
            <p:spPr bwMode="auto">
              <a:xfrm>
                <a:off x="3521" y="2194"/>
                <a:ext cx="66" cy="55"/>
              </a:xfrm>
              <a:custGeom>
                <a:avLst/>
                <a:gdLst>
                  <a:gd name="T0" fmla="*/ 0 w 44"/>
                  <a:gd name="T1" fmla="*/ 150 h 37"/>
                  <a:gd name="T2" fmla="*/ 27 w 44"/>
                  <a:gd name="T3" fmla="*/ 181 h 37"/>
                  <a:gd name="T4" fmla="*/ 222 w 44"/>
                  <a:gd name="T5" fmla="*/ 28 h 37"/>
                  <a:gd name="T6" fmla="*/ 198 w 44"/>
                  <a:gd name="T7" fmla="*/ 0 h 37"/>
                  <a:gd name="T8" fmla="*/ 0 w 44"/>
                  <a:gd name="T9" fmla="*/ 15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31"/>
                    </a:moveTo>
                    <a:lnTo>
                      <a:pt x="5" y="37"/>
                    </a:lnTo>
                    <a:lnTo>
                      <a:pt x="44" y="6"/>
                    </a:lnTo>
                    <a:lnTo>
                      <a:pt x="3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66"/>
              <p:cNvSpPr>
                <a:spLocks noChangeAspect="1"/>
              </p:cNvSpPr>
              <p:nvPr/>
            </p:nvSpPr>
            <p:spPr bwMode="auto">
              <a:xfrm>
                <a:off x="3579" y="2248"/>
                <a:ext cx="52" cy="66"/>
              </a:xfrm>
              <a:custGeom>
                <a:avLst/>
                <a:gdLst>
                  <a:gd name="T0" fmla="*/ 0 w 35"/>
                  <a:gd name="T1" fmla="*/ 198 h 44"/>
                  <a:gd name="T2" fmla="*/ 28 w 35"/>
                  <a:gd name="T3" fmla="*/ 222 h 44"/>
                  <a:gd name="T4" fmla="*/ 169 w 35"/>
                  <a:gd name="T5" fmla="*/ 21 h 44"/>
                  <a:gd name="T6" fmla="*/ 141 w 35"/>
                  <a:gd name="T7" fmla="*/ 0 h 44"/>
                  <a:gd name="T8" fmla="*/ 0 w 35"/>
                  <a:gd name="T9" fmla="*/ 19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4"/>
                  <a:gd name="T17" fmla="*/ 35 w 3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4">
                    <a:moveTo>
                      <a:pt x="0" y="39"/>
                    </a:moveTo>
                    <a:lnTo>
                      <a:pt x="6" y="44"/>
                    </a:lnTo>
                    <a:lnTo>
                      <a:pt x="35" y="4"/>
                    </a:lnTo>
                    <a:lnTo>
                      <a:pt x="29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5" name="Freeform 67"/>
              <p:cNvSpPr>
                <a:spLocks noChangeAspect="1"/>
              </p:cNvSpPr>
              <p:nvPr/>
            </p:nvSpPr>
            <p:spPr bwMode="auto">
              <a:xfrm>
                <a:off x="3656" y="2276"/>
                <a:ext cx="33" cy="74"/>
              </a:xfrm>
              <a:custGeom>
                <a:avLst/>
                <a:gdLst>
                  <a:gd name="T0" fmla="*/ 0 w 22"/>
                  <a:gd name="T1" fmla="*/ 245 h 49"/>
                  <a:gd name="T2" fmla="*/ 33 w 22"/>
                  <a:gd name="T3" fmla="*/ 255 h 49"/>
                  <a:gd name="T4" fmla="*/ 113 w 22"/>
                  <a:gd name="T5" fmla="*/ 18 h 49"/>
                  <a:gd name="T6" fmla="*/ 75 w 22"/>
                  <a:gd name="T7" fmla="*/ 0 h 49"/>
                  <a:gd name="T8" fmla="*/ 0 w 22"/>
                  <a:gd name="T9" fmla="*/ 245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7"/>
                    </a:moveTo>
                    <a:lnTo>
                      <a:pt x="7" y="49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21" name="Group 68"/>
            <p:cNvGrpSpPr>
              <a:grpSpLocks/>
            </p:cNvGrpSpPr>
            <p:nvPr/>
          </p:nvGrpSpPr>
          <p:grpSpPr bwMode="auto">
            <a:xfrm>
              <a:off x="3307" y="2196"/>
              <a:ext cx="1043" cy="110"/>
              <a:chOff x="3826" y="2299"/>
              <a:chExt cx="730" cy="75"/>
            </a:xfrm>
          </p:grpSpPr>
          <p:sp>
            <p:nvSpPr>
              <p:cNvPr id="25648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382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3898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0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3970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4043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2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4113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4186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4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6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8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5622" name="Group 80"/>
            <p:cNvGrpSpPr>
              <a:grpSpLocks/>
            </p:cNvGrpSpPr>
            <p:nvPr/>
          </p:nvGrpSpPr>
          <p:grpSpPr bwMode="auto">
            <a:xfrm>
              <a:off x="826" y="1536"/>
              <a:ext cx="1574" cy="214"/>
              <a:chOff x="2091" y="1850"/>
              <a:chExt cx="1101" cy="146"/>
            </a:xfrm>
          </p:grpSpPr>
          <p:sp>
            <p:nvSpPr>
              <p:cNvPr id="25632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3182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3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310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4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3037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5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2963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6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2891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7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2818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8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274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39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267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0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260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1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2527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2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2455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3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4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23" name="Text Box 97"/>
            <p:cNvSpPr txBox="1">
              <a:spLocks noChangeAspect="1" noChangeArrowheads="1"/>
            </p:cNvSpPr>
            <p:nvPr/>
          </p:nvSpPr>
          <p:spPr bwMode="auto">
            <a:xfrm>
              <a:off x="553" y="1413"/>
              <a:ext cx="2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24" name="Text Box 98"/>
            <p:cNvSpPr txBox="1">
              <a:spLocks noChangeAspect="1" noChangeArrowheads="1"/>
            </p:cNvSpPr>
            <p:nvPr/>
          </p:nvSpPr>
          <p:spPr bwMode="auto">
            <a:xfrm>
              <a:off x="507" y="163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25" name="Text Box 99"/>
            <p:cNvSpPr txBox="1">
              <a:spLocks noChangeAspect="1" noChangeArrowheads="1"/>
            </p:cNvSpPr>
            <p:nvPr/>
          </p:nvSpPr>
          <p:spPr bwMode="auto">
            <a:xfrm>
              <a:off x="4737" y="1962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26" name="Text Box 100"/>
            <p:cNvSpPr txBox="1">
              <a:spLocks noChangeAspect="1" noChangeArrowheads="1"/>
            </p:cNvSpPr>
            <p:nvPr/>
          </p:nvSpPr>
          <p:spPr bwMode="auto">
            <a:xfrm>
              <a:off x="4737" y="2178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27" name="Text Box 101"/>
            <p:cNvSpPr txBox="1">
              <a:spLocks noChangeAspect="1" noChangeArrowheads="1"/>
            </p:cNvSpPr>
            <p:nvPr/>
          </p:nvSpPr>
          <p:spPr bwMode="auto">
            <a:xfrm>
              <a:off x="4737" y="857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5628" name="Freeform 102"/>
            <p:cNvSpPr>
              <a:spLocks noChangeAspect="1"/>
            </p:cNvSpPr>
            <p:nvPr/>
          </p:nvSpPr>
          <p:spPr bwMode="auto">
            <a:xfrm>
              <a:off x="779" y="1724"/>
              <a:ext cx="3998" cy="606"/>
            </a:xfrm>
            <a:custGeom>
              <a:avLst/>
              <a:gdLst>
                <a:gd name="T0" fmla="*/ 4593 w 2796"/>
                <a:gd name="T1" fmla="*/ 0 h 412"/>
                <a:gd name="T2" fmla="*/ 4357 w 2796"/>
                <a:gd name="T3" fmla="*/ 0 h 412"/>
                <a:gd name="T4" fmla="*/ 3957 w 2796"/>
                <a:gd name="T5" fmla="*/ 0 h 412"/>
                <a:gd name="T6" fmla="*/ 3433 w 2796"/>
                <a:gd name="T7" fmla="*/ 0 h 412"/>
                <a:gd name="T8" fmla="*/ 2843 w 2796"/>
                <a:gd name="T9" fmla="*/ 0 h 412"/>
                <a:gd name="T10" fmla="*/ 2216 w 2796"/>
                <a:gd name="T11" fmla="*/ 0 h 412"/>
                <a:gd name="T12" fmla="*/ 1587 w 2796"/>
                <a:gd name="T13" fmla="*/ 0 h 412"/>
                <a:gd name="T14" fmla="*/ 1014 w 2796"/>
                <a:gd name="T15" fmla="*/ 0 h 412"/>
                <a:gd name="T16" fmla="*/ 536 w 2796"/>
                <a:gd name="T17" fmla="*/ 0 h 412"/>
                <a:gd name="T18" fmla="*/ 189 w 2796"/>
                <a:gd name="T19" fmla="*/ 0 h 412"/>
                <a:gd name="T20" fmla="*/ 13 w 2796"/>
                <a:gd name="T21" fmla="*/ 0 h 412"/>
                <a:gd name="T22" fmla="*/ 0 w 2796"/>
                <a:gd name="T23" fmla="*/ 162 h 412"/>
                <a:gd name="T24" fmla="*/ 4650 w 2796"/>
                <a:gd name="T25" fmla="*/ 162 h 412"/>
                <a:gd name="T26" fmla="*/ 4650 w 2796"/>
                <a:gd name="T27" fmla="*/ 162 h 412"/>
                <a:gd name="T28" fmla="*/ 4870 w 2796"/>
                <a:gd name="T29" fmla="*/ 162 h 412"/>
                <a:gd name="T30" fmla="*/ 5336 w 2796"/>
                <a:gd name="T31" fmla="*/ 279 h 412"/>
                <a:gd name="T32" fmla="*/ 5755 w 2796"/>
                <a:gd name="T33" fmla="*/ 669 h 412"/>
                <a:gd name="T34" fmla="*/ 5870 w 2796"/>
                <a:gd name="T35" fmla="*/ 885 h 412"/>
                <a:gd name="T36" fmla="*/ 5983 w 2796"/>
                <a:gd name="T37" fmla="*/ 1103 h 412"/>
                <a:gd name="T38" fmla="*/ 6187 w 2796"/>
                <a:gd name="T39" fmla="*/ 1461 h 412"/>
                <a:gd name="T40" fmla="*/ 6459 w 2796"/>
                <a:gd name="T41" fmla="*/ 1728 h 412"/>
                <a:gd name="T42" fmla="*/ 6848 w 2796"/>
                <a:gd name="T43" fmla="*/ 1892 h 412"/>
                <a:gd name="T44" fmla="*/ 7214 w 2796"/>
                <a:gd name="T45" fmla="*/ 1925 h 412"/>
                <a:gd name="T46" fmla="*/ 7320 w 2796"/>
                <a:gd name="T47" fmla="*/ 1925 h 412"/>
                <a:gd name="T48" fmla="*/ 7623 w 2796"/>
                <a:gd name="T49" fmla="*/ 1925 h 412"/>
                <a:gd name="T50" fmla="*/ 8065 w 2796"/>
                <a:gd name="T51" fmla="*/ 1925 h 412"/>
                <a:gd name="T52" fmla="*/ 8617 w 2796"/>
                <a:gd name="T53" fmla="*/ 1925 h 412"/>
                <a:gd name="T54" fmla="*/ 9227 w 2796"/>
                <a:gd name="T55" fmla="*/ 1925 h 412"/>
                <a:gd name="T56" fmla="*/ 9853 w 2796"/>
                <a:gd name="T57" fmla="*/ 1925 h 412"/>
                <a:gd name="T58" fmla="*/ 10453 w 2796"/>
                <a:gd name="T59" fmla="*/ 1925 h 412"/>
                <a:gd name="T60" fmla="*/ 10967 w 2796"/>
                <a:gd name="T61" fmla="*/ 1925 h 412"/>
                <a:gd name="T62" fmla="*/ 11371 w 2796"/>
                <a:gd name="T63" fmla="*/ 1925 h 412"/>
                <a:gd name="T64" fmla="*/ 11689 w 2796"/>
                <a:gd name="T65" fmla="*/ 1919 h 412"/>
                <a:gd name="T66" fmla="*/ 11679 w 2796"/>
                <a:gd name="T67" fmla="*/ 1919 h 412"/>
                <a:gd name="T68" fmla="*/ 11589 w 2796"/>
                <a:gd name="T69" fmla="*/ 1769 h 412"/>
                <a:gd name="T70" fmla="*/ 11472 w 2796"/>
                <a:gd name="T71" fmla="*/ 1765 h 412"/>
                <a:gd name="T72" fmla="*/ 11115 w 2796"/>
                <a:gd name="T73" fmla="*/ 1765 h 412"/>
                <a:gd name="T74" fmla="*/ 10630 w 2796"/>
                <a:gd name="T75" fmla="*/ 1765 h 412"/>
                <a:gd name="T76" fmla="*/ 10054 w 2796"/>
                <a:gd name="T77" fmla="*/ 1765 h 412"/>
                <a:gd name="T78" fmla="*/ 9440 w 2796"/>
                <a:gd name="T79" fmla="*/ 1765 h 412"/>
                <a:gd name="T80" fmla="*/ 8818 w 2796"/>
                <a:gd name="T81" fmla="*/ 1765 h 412"/>
                <a:gd name="T82" fmla="*/ 8238 w 2796"/>
                <a:gd name="T83" fmla="*/ 1765 h 412"/>
                <a:gd name="T84" fmla="*/ 7759 w 2796"/>
                <a:gd name="T85" fmla="*/ 1765 h 412"/>
                <a:gd name="T86" fmla="*/ 7400 w 2796"/>
                <a:gd name="T87" fmla="*/ 1765 h 412"/>
                <a:gd name="T88" fmla="*/ 7224 w 2796"/>
                <a:gd name="T89" fmla="*/ 1765 h 412"/>
                <a:gd name="T90" fmla="*/ 7024 w 2796"/>
                <a:gd name="T91" fmla="*/ 1750 h 412"/>
                <a:gd name="T92" fmla="*/ 6602 w 2796"/>
                <a:gd name="T93" fmla="*/ 1640 h 412"/>
                <a:gd name="T94" fmla="*/ 6324 w 2796"/>
                <a:gd name="T95" fmla="*/ 1391 h 412"/>
                <a:gd name="T96" fmla="*/ 6099 w 2796"/>
                <a:gd name="T97" fmla="*/ 1025 h 412"/>
                <a:gd name="T98" fmla="*/ 5993 w 2796"/>
                <a:gd name="T99" fmla="*/ 809 h 412"/>
                <a:gd name="T100" fmla="*/ 5874 w 2796"/>
                <a:gd name="T101" fmla="*/ 587 h 412"/>
                <a:gd name="T102" fmla="*/ 5468 w 2796"/>
                <a:gd name="T103" fmla="*/ 169 h 412"/>
                <a:gd name="T104" fmla="*/ 5005 w 2796"/>
                <a:gd name="T105" fmla="*/ 13 h 412"/>
                <a:gd name="T106" fmla="*/ 4680 w 2796"/>
                <a:gd name="T107" fmla="*/ 0 h 4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96"/>
                <a:gd name="T163" fmla="*/ 0 h 412"/>
                <a:gd name="T164" fmla="*/ 2796 w 2796"/>
                <a:gd name="T165" fmla="*/ 412 h 4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96" h="412">
                  <a:moveTo>
                    <a:pt x="1111" y="0"/>
                  </a:moveTo>
                  <a:lnTo>
                    <a:pt x="1108" y="0"/>
                  </a:lnTo>
                  <a:lnTo>
                    <a:pt x="1099" y="0"/>
                  </a:lnTo>
                  <a:lnTo>
                    <a:pt x="1085" y="0"/>
                  </a:lnTo>
                  <a:lnTo>
                    <a:pt x="1066" y="0"/>
                  </a:lnTo>
                  <a:lnTo>
                    <a:pt x="1042" y="0"/>
                  </a:lnTo>
                  <a:lnTo>
                    <a:pt x="1013" y="0"/>
                  </a:lnTo>
                  <a:lnTo>
                    <a:pt x="982" y="0"/>
                  </a:lnTo>
                  <a:lnTo>
                    <a:pt x="946" y="0"/>
                  </a:lnTo>
                  <a:lnTo>
                    <a:pt x="907" y="0"/>
                  </a:lnTo>
                  <a:lnTo>
                    <a:pt x="866" y="0"/>
                  </a:lnTo>
                  <a:lnTo>
                    <a:pt x="821" y="0"/>
                  </a:lnTo>
                  <a:lnTo>
                    <a:pt x="776" y="0"/>
                  </a:lnTo>
                  <a:lnTo>
                    <a:pt x="730" y="0"/>
                  </a:lnTo>
                  <a:lnTo>
                    <a:pt x="680" y="0"/>
                  </a:lnTo>
                  <a:lnTo>
                    <a:pt x="631" y="0"/>
                  </a:lnTo>
                  <a:lnTo>
                    <a:pt x="581" y="0"/>
                  </a:lnTo>
                  <a:lnTo>
                    <a:pt x="530" y="0"/>
                  </a:lnTo>
                  <a:lnTo>
                    <a:pt x="479" y="0"/>
                  </a:lnTo>
                  <a:lnTo>
                    <a:pt x="429" y="0"/>
                  </a:lnTo>
                  <a:lnTo>
                    <a:pt x="380" y="0"/>
                  </a:lnTo>
                  <a:lnTo>
                    <a:pt x="333" y="0"/>
                  </a:lnTo>
                  <a:lnTo>
                    <a:pt x="288" y="0"/>
                  </a:lnTo>
                  <a:lnTo>
                    <a:pt x="243" y="0"/>
                  </a:lnTo>
                  <a:lnTo>
                    <a:pt x="203" y="0"/>
                  </a:lnTo>
                  <a:lnTo>
                    <a:pt x="164" y="0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68" y="0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12" y="35"/>
                  </a:lnTo>
                  <a:lnTo>
                    <a:pt x="1120" y="35"/>
                  </a:lnTo>
                  <a:lnTo>
                    <a:pt x="1138" y="33"/>
                  </a:lnTo>
                  <a:lnTo>
                    <a:pt x="1165" y="35"/>
                  </a:lnTo>
                  <a:lnTo>
                    <a:pt x="1200" y="39"/>
                  </a:lnTo>
                  <a:lnTo>
                    <a:pt x="1237" y="47"/>
                  </a:lnTo>
                  <a:lnTo>
                    <a:pt x="1276" y="60"/>
                  </a:lnTo>
                  <a:lnTo>
                    <a:pt x="1314" y="80"/>
                  </a:lnTo>
                  <a:lnTo>
                    <a:pt x="1348" y="107"/>
                  </a:lnTo>
                  <a:lnTo>
                    <a:pt x="1377" y="143"/>
                  </a:lnTo>
                  <a:lnTo>
                    <a:pt x="1386" y="159"/>
                  </a:lnTo>
                  <a:lnTo>
                    <a:pt x="1404" y="189"/>
                  </a:lnTo>
                  <a:lnTo>
                    <a:pt x="1414" y="206"/>
                  </a:lnTo>
                  <a:lnTo>
                    <a:pt x="1431" y="236"/>
                  </a:lnTo>
                  <a:lnTo>
                    <a:pt x="1446" y="263"/>
                  </a:lnTo>
                  <a:lnTo>
                    <a:pt x="1462" y="288"/>
                  </a:lnTo>
                  <a:lnTo>
                    <a:pt x="1480" y="312"/>
                  </a:lnTo>
                  <a:lnTo>
                    <a:pt x="1498" y="333"/>
                  </a:lnTo>
                  <a:lnTo>
                    <a:pt x="1521" y="353"/>
                  </a:lnTo>
                  <a:lnTo>
                    <a:pt x="1545" y="369"/>
                  </a:lnTo>
                  <a:lnTo>
                    <a:pt x="1572" y="384"/>
                  </a:lnTo>
                  <a:lnTo>
                    <a:pt x="1602" y="396"/>
                  </a:lnTo>
                  <a:lnTo>
                    <a:pt x="1638" y="404"/>
                  </a:lnTo>
                  <a:lnTo>
                    <a:pt x="1679" y="408"/>
                  </a:lnTo>
                  <a:lnTo>
                    <a:pt x="1725" y="411"/>
                  </a:lnTo>
                  <a:lnTo>
                    <a:pt x="1728" y="411"/>
                  </a:lnTo>
                  <a:lnTo>
                    <a:pt x="1736" y="411"/>
                  </a:lnTo>
                  <a:lnTo>
                    <a:pt x="1751" y="411"/>
                  </a:lnTo>
                  <a:lnTo>
                    <a:pt x="1770" y="411"/>
                  </a:lnTo>
                  <a:lnTo>
                    <a:pt x="1794" y="411"/>
                  </a:lnTo>
                  <a:lnTo>
                    <a:pt x="1823" y="411"/>
                  </a:lnTo>
                  <a:lnTo>
                    <a:pt x="1856" y="411"/>
                  </a:lnTo>
                  <a:lnTo>
                    <a:pt x="1890" y="411"/>
                  </a:lnTo>
                  <a:lnTo>
                    <a:pt x="1929" y="411"/>
                  </a:lnTo>
                  <a:lnTo>
                    <a:pt x="1971" y="411"/>
                  </a:lnTo>
                  <a:lnTo>
                    <a:pt x="2016" y="411"/>
                  </a:lnTo>
                  <a:lnTo>
                    <a:pt x="2061" y="411"/>
                  </a:lnTo>
                  <a:lnTo>
                    <a:pt x="2109" y="411"/>
                  </a:lnTo>
                  <a:lnTo>
                    <a:pt x="2157" y="411"/>
                  </a:lnTo>
                  <a:lnTo>
                    <a:pt x="2207" y="411"/>
                  </a:lnTo>
                  <a:lnTo>
                    <a:pt x="2258" y="411"/>
                  </a:lnTo>
                  <a:lnTo>
                    <a:pt x="2308" y="411"/>
                  </a:lnTo>
                  <a:lnTo>
                    <a:pt x="2357" y="411"/>
                  </a:lnTo>
                  <a:lnTo>
                    <a:pt x="2405" y="411"/>
                  </a:lnTo>
                  <a:lnTo>
                    <a:pt x="2453" y="411"/>
                  </a:lnTo>
                  <a:lnTo>
                    <a:pt x="2500" y="411"/>
                  </a:lnTo>
                  <a:lnTo>
                    <a:pt x="2543" y="411"/>
                  </a:lnTo>
                  <a:lnTo>
                    <a:pt x="2584" y="411"/>
                  </a:lnTo>
                  <a:lnTo>
                    <a:pt x="2623" y="411"/>
                  </a:lnTo>
                  <a:lnTo>
                    <a:pt x="2659" y="411"/>
                  </a:lnTo>
                  <a:lnTo>
                    <a:pt x="2692" y="411"/>
                  </a:lnTo>
                  <a:lnTo>
                    <a:pt x="2720" y="411"/>
                  </a:lnTo>
                  <a:lnTo>
                    <a:pt x="2744" y="411"/>
                  </a:lnTo>
                  <a:lnTo>
                    <a:pt x="2794" y="410"/>
                  </a:lnTo>
                  <a:lnTo>
                    <a:pt x="2796" y="410"/>
                  </a:lnTo>
                  <a:lnTo>
                    <a:pt x="2794" y="412"/>
                  </a:lnTo>
                  <a:lnTo>
                    <a:pt x="2794" y="410"/>
                  </a:lnTo>
                  <a:lnTo>
                    <a:pt x="2796" y="380"/>
                  </a:lnTo>
                  <a:lnTo>
                    <a:pt x="2774" y="380"/>
                  </a:lnTo>
                  <a:lnTo>
                    <a:pt x="2772" y="378"/>
                  </a:lnTo>
                  <a:lnTo>
                    <a:pt x="2777" y="377"/>
                  </a:lnTo>
                  <a:lnTo>
                    <a:pt x="2764" y="377"/>
                  </a:lnTo>
                  <a:lnTo>
                    <a:pt x="2744" y="377"/>
                  </a:lnTo>
                  <a:lnTo>
                    <a:pt x="2720" y="377"/>
                  </a:lnTo>
                  <a:lnTo>
                    <a:pt x="2692" y="377"/>
                  </a:lnTo>
                  <a:lnTo>
                    <a:pt x="2659" y="377"/>
                  </a:lnTo>
                  <a:lnTo>
                    <a:pt x="2623" y="377"/>
                  </a:lnTo>
                  <a:lnTo>
                    <a:pt x="2584" y="377"/>
                  </a:lnTo>
                  <a:lnTo>
                    <a:pt x="2543" y="377"/>
                  </a:lnTo>
                  <a:lnTo>
                    <a:pt x="2500" y="377"/>
                  </a:lnTo>
                  <a:lnTo>
                    <a:pt x="2453" y="377"/>
                  </a:lnTo>
                  <a:lnTo>
                    <a:pt x="2405" y="377"/>
                  </a:lnTo>
                  <a:lnTo>
                    <a:pt x="2357" y="377"/>
                  </a:lnTo>
                  <a:lnTo>
                    <a:pt x="2308" y="377"/>
                  </a:lnTo>
                  <a:lnTo>
                    <a:pt x="2258" y="377"/>
                  </a:lnTo>
                  <a:lnTo>
                    <a:pt x="2207" y="377"/>
                  </a:lnTo>
                  <a:lnTo>
                    <a:pt x="2157" y="377"/>
                  </a:lnTo>
                  <a:lnTo>
                    <a:pt x="2109" y="377"/>
                  </a:lnTo>
                  <a:lnTo>
                    <a:pt x="2061" y="377"/>
                  </a:lnTo>
                  <a:lnTo>
                    <a:pt x="2016" y="377"/>
                  </a:lnTo>
                  <a:lnTo>
                    <a:pt x="1971" y="377"/>
                  </a:lnTo>
                  <a:lnTo>
                    <a:pt x="1929" y="377"/>
                  </a:lnTo>
                  <a:lnTo>
                    <a:pt x="1890" y="377"/>
                  </a:lnTo>
                  <a:lnTo>
                    <a:pt x="1856" y="377"/>
                  </a:lnTo>
                  <a:lnTo>
                    <a:pt x="1823" y="377"/>
                  </a:lnTo>
                  <a:lnTo>
                    <a:pt x="1794" y="377"/>
                  </a:lnTo>
                  <a:lnTo>
                    <a:pt x="1770" y="377"/>
                  </a:lnTo>
                  <a:lnTo>
                    <a:pt x="1751" y="377"/>
                  </a:lnTo>
                  <a:lnTo>
                    <a:pt x="1736" y="377"/>
                  </a:lnTo>
                  <a:lnTo>
                    <a:pt x="1728" y="377"/>
                  </a:lnTo>
                  <a:lnTo>
                    <a:pt x="1725" y="377"/>
                  </a:lnTo>
                  <a:lnTo>
                    <a:pt x="1680" y="374"/>
                  </a:lnTo>
                  <a:lnTo>
                    <a:pt x="1641" y="369"/>
                  </a:lnTo>
                  <a:lnTo>
                    <a:pt x="1608" y="362"/>
                  </a:lnTo>
                  <a:lnTo>
                    <a:pt x="1579" y="350"/>
                  </a:lnTo>
                  <a:lnTo>
                    <a:pt x="1554" y="335"/>
                  </a:lnTo>
                  <a:lnTo>
                    <a:pt x="1531" y="317"/>
                  </a:lnTo>
                  <a:lnTo>
                    <a:pt x="1513" y="297"/>
                  </a:lnTo>
                  <a:lnTo>
                    <a:pt x="1494" y="273"/>
                  </a:lnTo>
                  <a:lnTo>
                    <a:pt x="1477" y="248"/>
                  </a:lnTo>
                  <a:lnTo>
                    <a:pt x="1459" y="219"/>
                  </a:lnTo>
                  <a:lnTo>
                    <a:pt x="1443" y="189"/>
                  </a:lnTo>
                  <a:lnTo>
                    <a:pt x="1434" y="173"/>
                  </a:lnTo>
                  <a:lnTo>
                    <a:pt x="1416" y="141"/>
                  </a:lnTo>
                  <a:lnTo>
                    <a:pt x="1405" y="125"/>
                  </a:lnTo>
                  <a:lnTo>
                    <a:pt x="1378" y="87"/>
                  </a:lnTo>
                  <a:lnTo>
                    <a:pt x="1344" y="59"/>
                  </a:lnTo>
                  <a:lnTo>
                    <a:pt x="1308" y="36"/>
                  </a:lnTo>
                  <a:lnTo>
                    <a:pt x="1270" y="20"/>
                  </a:lnTo>
                  <a:lnTo>
                    <a:pt x="1233" y="11"/>
                  </a:lnTo>
                  <a:lnTo>
                    <a:pt x="1197" y="3"/>
                  </a:lnTo>
                  <a:lnTo>
                    <a:pt x="1164" y="0"/>
                  </a:lnTo>
                  <a:lnTo>
                    <a:pt x="1138" y="0"/>
                  </a:lnTo>
                  <a:lnTo>
                    <a:pt x="1120" y="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Freeform 103"/>
            <p:cNvSpPr>
              <a:spLocks noChangeAspect="1"/>
            </p:cNvSpPr>
            <p:nvPr/>
          </p:nvSpPr>
          <p:spPr bwMode="auto">
            <a:xfrm>
              <a:off x="779" y="956"/>
              <a:ext cx="3998" cy="605"/>
            </a:xfrm>
            <a:custGeom>
              <a:avLst/>
              <a:gdLst>
                <a:gd name="T0" fmla="*/ 6848 w 2796"/>
                <a:gd name="T1" fmla="*/ 41 h 411"/>
                <a:gd name="T2" fmla="*/ 6449 w 2796"/>
                <a:gd name="T3" fmla="*/ 197 h 411"/>
                <a:gd name="T4" fmla="*/ 6183 w 2796"/>
                <a:gd name="T5" fmla="*/ 474 h 411"/>
                <a:gd name="T6" fmla="*/ 5973 w 2796"/>
                <a:gd name="T7" fmla="*/ 832 h 411"/>
                <a:gd name="T8" fmla="*/ 5870 w 2796"/>
                <a:gd name="T9" fmla="*/ 1042 h 411"/>
                <a:gd name="T10" fmla="*/ 5755 w 2796"/>
                <a:gd name="T11" fmla="*/ 1263 h 411"/>
                <a:gd name="T12" fmla="*/ 5336 w 2796"/>
                <a:gd name="T13" fmla="*/ 1649 h 411"/>
                <a:gd name="T14" fmla="*/ 4870 w 2796"/>
                <a:gd name="T15" fmla="*/ 1762 h 411"/>
                <a:gd name="T16" fmla="*/ 4650 w 2796"/>
                <a:gd name="T17" fmla="*/ 1771 h 411"/>
                <a:gd name="T18" fmla="*/ 4650 w 2796"/>
                <a:gd name="T19" fmla="*/ 1771 h 411"/>
                <a:gd name="T20" fmla="*/ 0 w 2796"/>
                <a:gd name="T21" fmla="*/ 1771 h 411"/>
                <a:gd name="T22" fmla="*/ 13 w 2796"/>
                <a:gd name="T23" fmla="*/ 1927 h 411"/>
                <a:gd name="T24" fmla="*/ 189 w 2796"/>
                <a:gd name="T25" fmla="*/ 1927 h 411"/>
                <a:gd name="T26" fmla="*/ 536 w 2796"/>
                <a:gd name="T27" fmla="*/ 1927 h 411"/>
                <a:gd name="T28" fmla="*/ 1014 w 2796"/>
                <a:gd name="T29" fmla="*/ 1927 h 411"/>
                <a:gd name="T30" fmla="*/ 1587 w 2796"/>
                <a:gd name="T31" fmla="*/ 1927 h 411"/>
                <a:gd name="T32" fmla="*/ 2216 w 2796"/>
                <a:gd name="T33" fmla="*/ 1927 h 411"/>
                <a:gd name="T34" fmla="*/ 2843 w 2796"/>
                <a:gd name="T35" fmla="*/ 1927 h 411"/>
                <a:gd name="T36" fmla="*/ 3433 w 2796"/>
                <a:gd name="T37" fmla="*/ 1927 h 411"/>
                <a:gd name="T38" fmla="*/ 3957 w 2796"/>
                <a:gd name="T39" fmla="*/ 1927 h 411"/>
                <a:gd name="T40" fmla="*/ 4357 w 2796"/>
                <a:gd name="T41" fmla="*/ 1927 h 411"/>
                <a:gd name="T42" fmla="*/ 4593 w 2796"/>
                <a:gd name="T43" fmla="*/ 1927 h 411"/>
                <a:gd name="T44" fmla="*/ 4646 w 2796"/>
                <a:gd name="T45" fmla="*/ 1927 h 411"/>
                <a:gd name="T46" fmla="*/ 4865 w 2796"/>
                <a:gd name="T47" fmla="*/ 1927 h 411"/>
                <a:gd name="T48" fmla="*/ 5309 w 2796"/>
                <a:gd name="T49" fmla="*/ 1831 h 411"/>
                <a:gd name="T50" fmla="*/ 5760 w 2796"/>
                <a:gd name="T51" fmla="*/ 1521 h 411"/>
                <a:gd name="T52" fmla="*/ 5921 w 2796"/>
                <a:gd name="T53" fmla="*/ 1266 h 411"/>
                <a:gd name="T54" fmla="*/ 6023 w 2796"/>
                <a:gd name="T55" fmla="*/ 1052 h 411"/>
                <a:gd name="T56" fmla="*/ 6244 w 2796"/>
                <a:gd name="T57" fmla="*/ 648 h 411"/>
                <a:gd name="T58" fmla="*/ 6487 w 2796"/>
                <a:gd name="T59" fmla="*/ 367 h 411"/>
                <a:gd name="T60" fmla="*/ 6859 w 2796"/>
                <a:gd name="T61" fmla="*/ 208 h 411"/>
                <a:gd name="T62" fmla="*/ 7214 w 2796"/>
                <a:gd name="T63" fmla="*/ 169 h 411"/>
                <a:gd name="T64" fmla="*/ 7320 w 2796"/>
                <a:gd name="T65" fmla="*/ 169 h 411"/>
                <a:gd name="T66" fmla="*/ 7623 w 2796"/>
                <a:gd name="T67" fmla="*/ 169 h 411"/>
                <a:gd name="T68" fmla="*/ 8065 w 2796"/>
                <a:gd name="T69" fmla="*/ 169 h 411"/>
                <a:gd name="T70" fmla="*/ 8617 w 2796"/>
                <a:gd name="T71" fmla="*/ 169 h 411"/>
                <a:gd name="T72" fmla="*/ 9227 w 2796"/>
                <a:gd name="T73" fmla="*/ 169 h 411"/>
                <a:gd name="T74" fmla="*/ 9853 w 2796"/>
                <a:gd name="T75" fmla="*/ 169 h 411"/>
                <a:gd name="T76" fmla="*/ 10453 w 2796"/>
                <a:gd name="T77" fmla="*/ 169 h 411"/>
                <a:gd name="T78" fmla="*/ 10967 w 2796"/>
                <a:gd name="T79" fmla="*/ 169 h 411"/>
                <a:gd name="T80" fmla="*/ 11371 w 2796"/>
                <a:gd name="T81" fmla="*/ 169 h 411"/>
                <a:gd name="T82" fmla="*/ 11514 w 2796"/>
                <a:gd name="T83" fmla="*/ 169 h 411"/>
                <a:gd name="T84" fmla="*/ 11679 w 2796"/>
                <a:gd name="T85" fmla="*/ 169 h 4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6"/>
                <a:gd name="T130" fmla="*/ 0 h 411"/>
                <a:gd name="T131" fmla="*/ 2796 w 2796"/>
                <a:gd name="T132" fmla="*/ 411 h 4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6" h="411">
                  <a:moveTo>
                    <a:pt x="1725" y="2"/>
                  </a:moveTo>
                  <a:lnTo>
                    <a:pt x="1679" y="3"/>
                  </a:lnTo>
                  <a:lnTo>
                    <a:pt x="1638" y="9"/>
                  </a:lnTo>
                  <a:lnTo>
                    <a:pt x="1602" y="18"/>
                  </a:lnTo>
                  <a:lnTo>
                    <a:pt x="1572" y="29"/>
                  </a:lnTo>
                  <a:lnTo>
                    <a:pt x="1543" y="42"/>
                  </a:lnTo>
                  <a:lnTo>
                    <a:pt x="1519" y="59"/>
                  </a:lnTo>
                  <a:lnTo>
                    <a:pt x="1498" y="80"/>
                  </a:lnTo>
                  <a:lnTo>
                    <a:pt x="1479" y="101"/>
                  </a:lnTo>
                  <a:lnTo>
                    <a:pt x="1461" y="125"/>
                  </a:lnTo>
                  <a:lnTo>
                    <a:pt x="1444" y="150"/>
                  </a:lnTo>
                  <a:lnTo>
                    <a:pt x="1429" y="177"/>
                  </a:lnTo>
                  <a:lnTo>
                    <a:pt x="1413" y="206"/>
                  </a:lnTo>
                  <a:lnTo>
                    <a:pt x="1404" y="222"/>
                  </a:lnTo>
                  <a:lnTo>
                    <a:pt x="1386" y="252"/>
                  </a:lnTo>
                  <a:lnTo>
                    <a:pt x="1377" y="269"/>
                  </a:lnTo>
                  <a:lnTo>
                    <a:pt x="1348" y="305"/>
                  </a:lnTo>
                  <a:lnTo>
                    <a:pt x="1314" y="332"/>
                  </a:lnTo>
                  <a:lnTo>
                    <a:pt x="1276" y="351"/>
                  </a:lnTo>
                  <a:lnTo>
                    <a:pt x="1237" y="365"/>
                  </a:lnTo>
                  <a:lnTo>
                    <a:pt x="1200" y="372"/>
                  </a:lnTo>
                  <a:lnTo>
                    <a:pt x="1165" y="375"/>
                  </a:lnTo>
                  <a:lnTo>
                    <a:pt x="1138" y="377"/>
                  </a:lnTo>
                  <a:lnTo>
                    <a:pt x="1120" y="377"/>
                  </a:lnTo>
                  <a:lnTo>
                    <a:pt x="1112" y="377"/>
                  </a:lnTo>
                  <a:lnTo>
                    <a:pt x="0" y="377"/>
                  </a:lnTo>
                  <a:lnTo>
                    <a:pt x="0" y="410"/>
                  </a:lnTo>
                  <a:lnTo>
                    <a:pt x="3" y="410"/>
                  </a:lnTo>
                  <a:lnTo>
                    <a:pt x="12" y="410"/>
                  </a:lnTo>
                  <a:lnTo>
                    <a:pt x="26" y="410"/>
                  </a:lnTo>
                  <a:lnTo>
                    <a:pt x="45" y="410"/>
                  </a:lnTo>
                  <a:lnTo>
                    <a:pt x="68" y="410"/>
                  </a:lnTo>
                  <a:lnTo>
                    <a:pt x="96" y="410"/>
                  </a:lnTo>
                  <a:lnTo>
                    <a:pt x="128" y="410"/>
                  </a:lnTo>
                  <a:lnTo>
                    <a:pt x="164" y="410"/>
                  </a:lnTo>
                  <a:lnTo>
                    <a:pt x="203" y="410"/>
                  </a:lnTo>
                  <a:lnTo>
                    <a:pt x="243" y="410"/>
                  </a:lnTo>
                  <a:lnTo>
                    <a:pt x="288" y="410"/>
                  </a:lnTo>
                  <a:lnTo>
                    <a:pt x="333" y="410"/>
                  </a:lnTo>
                  <a:lnTo>
                    <a:pt x="380" y="410"/>
                  </a:lnTo>
                  <a:lnTo>
                    <a:pt x="429" y="410"/>
                  </a:lnTo>
                  <a:lnTo>
                    <a:pt x="479" y="410"/>
                  </a:lnTo>
                  <a:lnTo>
                    <a:pt x="530" y="410"/>
                  </a:lnTo>
                  <a:lnTo>
                    <a:pt x="581" y="410"/>
                  </a:lnTo>
                  <a:lnTo>
                    <a:pt x="631" y="410"/>
                  </a:lnTo>
                  <a:lnTo>
                    <a:pt x="680" y="410"/>
                  </a:lnTo>
                  <a:lnTo>
                    <a:pt x="730" y="410"/>
                  </a:lnTo>
                  <a:lnTo>
                    <a:pt x="776" y="410"/>
                  </a:lnTo>
                  <a:lnTo>
                    <a:pt x="821" y="410"/>
                  </a:lnTo>
                  <a:lnTo>
                    <a:pt x="866" y="410"/>
                  </a:lnTo>
                  <a:lnTo>
                    <a:pt x="907" y="410"/>
                  </a:lnTo>
                  <a:lnTo>
                    <a:pt x="946" y="410"/>
                  </a:lnTo>
                  <a:lnTo>
                    <a:pt x="982" y="410"/>
                  </a:lnTo>
                  <a:lnTo>
                    <a:pt x="1013" y="410"/>
                  </a:lnTo>
                  <a:lnTo>
                    <a:pt x="1042" y="410"/>
                  </a:lnTo>
                  <a:lnTo>
                    <a:pt x="1066" y="410"/>
                  </a:lnTo>
                  <a:lnTo>
                    <a:pt x="1085" y="410"/>
                  </a:lnTo>
                  <a:lnTo>
                    <a:pt x="1099" y="410"/>
                  </a:lnTo>
                  <a:lnTo>
                    <a:pt x="1108" y="410"/>
                  </a:lnTo>
                  <a:lnTo>
                    <a:pt x="1111" y="410"/>
                  </a:lnTo>
                  <a:lnTo>
                    <a:pt x="1120" y="411"/>
                  </a:lnTo>
                  <a:lnTo>
                    <a:pt x="1138" y="411"/>
                  </a:lnTo>
                  <a:lnTo>
                    <a:pt x="1164" y="410"/>
                  </a:lnTo>
                  <a:lnTo>
                    <a:pt x="1197" y="407"/>
                  </a:lnTo>
                  <a:lnTo>
                    <a:pt x="1233" y="401"/>
                  </a:lnTo>
                  <a:lnTo>
                    <a:pt x="1270" y="390"/>
                  </a:lnTo>
                  <a:lnTo>
                    <a:pt x="1308" y="375"/>
                  </a:lnTo>
                  <a:lnTo>
                    <a:pt x="1344" y="353"/>
                  </a:lnTo>
                  <a:lnTo>
                    <a:pt x="1378" y="324"/>
                  </a:lnTo>
                  <a:lnTo>
                    <a:pt x="1405" y="287"/>
                  </a:lnTo>
                  <a:lnTo>
                    <a:pt x="1416" y="270"/>
                  </a:lnTo>
                  <a:lnTo>
                    <a:pt x="1434" y="240"/>
                  </a:lnTo>
                  <a:lnTo>
                    <a:pt x="1441" y="224"/>
                  </a:lnTo>
                  <a:lnTo>
                    <a:pt x="1459" y="192"/>
                  </a:lnTo>
                  <a:lnTo>
                    <a:pt x="1477" y="164"/>
                  </a:lnTo>
                  <a:lnTo>
                    <a:pt x="1494" y="138"/>
                  </a:lnTo>
                  <a:lnTo>
                    <a:pt x="1512" y="116"/>
                  </a:lnTo>
                  <a:lnTo>
                    <a:pt x="1531" y="95"/>
                  </a:lnTo>
                  <a:lnTo>
                    <a:pt x="1552" y="78"/>
                  </a:lnTo>
                  <a:lnTo>
                    <a:pt x="1578" y="63"/>
                  </a:lnTo>
                  <a:lnTo>
                    <a:pt x="1606" y="51"/>
                  </a:lnTo>
                  <a:lnTo>
                    <a:pt x="1641" y="44"/>
                  </a:lnTo>
                  <a:lnTo>
                    <a:pt x="1680" y="38"/>
                  </a:lnTo>
                  <a:lnTo>
                    <a:pt x="1725" y="36"/>
                  </a:lnTo>
                  <a:lnTo>
                    <a:pt x="1728" y="36"/>
                  </a:lnTo>
                  <a:lnTo>
                    <a:pt x="1736" y="36"/>
                  </a:lnTo>
                  <a:lnTo>
                    <a:pt x="1751" y="36"/>
                  </a:lnTo>
                  <a:lnTo>
                    <a:pt x="1770" y="36"/>
                  </a:lnTo>
                  <a:lnTo>
                    <a:pt x="1794" y="36"/>
                  </a:lnTo>
                  <a:lnTo>
                    <a:pt x="1823" y="36"/>
                  </a:lnTo>
                  <a:lnTo>
                    <a:pt x="1856" y="36"/>
                  </a:lnTo>
                  <a:lnTo>
                    <a:pt x="1890" y="36"/>
                  </a:lnTo>
                  <a:lnTo>
                    <a:pt x="1929" y="36"/>
                  </a:lnTo>
                  <a:lnTo>
                    <a:pt x="1971" y="36"/>
                  </a:lnTo>
                  <a:lnTo>
                    <a:pt x="2016" y="36"/>
                  </a:lnTo>
                  <a:lnTo>
                    <a:pt x="2061" y="36"/>
                  </a:lnTo>
                  <a:lnTo>
                    <a:pt x="2109" y="36"/>
                  </a:lnTo>
                  <a:lnTo>
                    <a:pt x="2157" y="36"/>
                  </a:lnTo>
                  <a:lnTo>
                    <a:pt x="2207" y="36"/>
                  </a:lnTo>
                  <a:lnTo>
                    <a:pt x="2258" y="36"/>
                  </a:lnTo>
                  <a:lnTo>
                    <a:pt x="2308" y="36"/>
                  </a:lnTo>
                  <a:lnTo>
                    <a:pt x="2357" y="36"/>
                  </a:lnTo>
                  <a:lnTo>
                    <a:pt x="2405" y="36"/>
                  </a:lnTo>
                  <a:lnTo>
                    <a:pt x="2453" y="36"/>
                  </a:lnTo>
                  <a:lnTo>
                    <a:pt x="2500" y="36"/>
                  </a:lnTo>
                  <a:lnTo>
                    <a:pt x="2543" y="36"/>
                  </a:lnTo>
                  <a:lnTo>
                    <a:pt x="2584" y="36"/>
                  </a:lnTo>
                  <a:lnTo>
                    <a:pt x="2623" y="36"/>
                  </a:lnTo>
                  <a:lnTo>
                    <a:pt x="2659" y="36"/>
                  </a:lnTo>
                  <a:lnTo>
                    <a:pt x="2692" y="36"/>
                  </a:lnTo>
                  <a:lnTo>
                    <a:pt x="2720" y="36"/>
                  </a:lnTo>
                  <a:lnTo>
                    <a:pt x="2744" y="36"/>
                  </a:lnTo>
                  <a:lnTo>
                    <a:pt x="2754" y="36"/>
                  </a:lnTo>
                  <a:lnTo>
                    <a:pt x="2758" y="34"/>
                  </a:lnTo>
                  <a:lnTo>
                    <a:pt x="2796" y="34"/>
                  </a:lnTo>
                  <a:lnTo>
                    <a:pt x="2794" y="36"/>
                  </a:lnTo>
                  <a:lnTo>
                    <a:pt x="2794" y="0"/>
                  </a:lnTo>
                  <a:lnTo>
                    <a:pt x="1725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Text Box 104"/>
            <p:cNvSpPr txBox="1">
              <a:spLocks noChangeAspect="1" noChangeArrowheads="1"/>
            </p:cNvSpPr>
            <p:nvPr/>
          </p:nvSpPr>
          <p:spPr bwMode="auto">
            <a:xfrm>
              <a:off x="1293" y="783"/>
              <a:ext cx="110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Palatino Linotype" charset="0"/>
                </a:rPr>
                <a:t>Overall direction</a:t>
              </a:r>
            </a:p>
            <a:p>
              <a:r>
                <a:rPr lang="en-US" sz="1800" b="1">
                  <a:latin typeface="Palatino Linotype" charset="0"/>
                </a:rPr>
                <a:t>of replication</a:t>
              </a:r>
            </a:p>
          </p:txBody>
        </p:sp>
        <p:sp>
          <p:nvSpPr>
            <p:cNvPr id="25631" name="Line 105"/>
            <p:cNvSpPr>
              <a:spLocks noChangeAspect="1" noChangeShapeType="1"/>
            </p:cNvSpPr>
            <p:nvPr/>
          </p:nvSpPr>
          <p:spPr bwMode="auto">
            <a:xfrm flipH="1">
              <a:off x="1480" y="1412"/>
              <a:ext cx="670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3" name="Text Box 106"/>
          <p:cNvSpPr txBox="1">
            <a:spLocks noChangeArrowheads="1"/>
          </p:cNvSpPr>
          <p:nvPr/>
        </p:nvSpPr>
        <p:spPr bwMode="auto">
          <a:xfrm>
            <a:off x="911225" y="4456113"/>
            <a:ext cx="6069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Leading strand synthesis continues in a </a:t>
            </a:r>
          </a:p>
          <a:p>
            <a:pPr algn="l"/>
            <a:r>
              <a:rPr lang="en-US" b="1">
                <a:latin typeface="Helvetica" charset="0"/>
              </a:rPr>
              <a:t>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direction</a:t>
            </a:r>
          </a:p>
        </p:txBody>
      </p:sp>
      <p:sp>
        <p:nvSpPr>
          <p:cNvPr id="25604" name="Rectangle 107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904875" y="1243013"/>
            <a:ext cx="8235950" cy="2751137"/>
            <a:chOff x="507" y="783"/>
            <a:chExt cx="4611" cy="1733"/>
          </a:xfrm>
        </p:grpSpPr>
        <p:grpSp>
          <p:nvGrpSpPr>
            <p:cNvPr id="26630" name="Group 3"/>
            <p:cNvGrpSpPr>
              <a:grpSpLocks/>
            </p:cNvGrpSpPr>
            <p:nvPr/>
          </p:nvGrpSpPr>
          <p:grpSpPr bwMode="auto">
            <a:xfrm>
              <a:off x="2908" y="1871"/>
              <a:ext cx="915" cy="645"/>
              <a:chOff x="2908" y="1871"/>
              <a:chExt cx="915" cy="645"/>
            </a:xfrm>
          </p:grpSpPr>
          <p:grpSp>
            <p:nvGrpSpPr>
              <p:cNvPr id="26737" name="Group 4"/>
              <p:cNvGrpSpPr>
                <a:grpSpLocks/>
              </p:cNvGrpSpPr>
              <p:nvPr/>
            </p:nvGrpSpPr>
            <p:grpSpPr bwMode="auto">
              <a:xfrm>
                <a:off x="2908" y="1871"/>
                <a:ext cx="915" cy="645"/>
                <a:chOff x="3135" y="3007"/>
                <a:chExt cx="915" cy="645"/>
              </a:xfrm>
            </p:grpSpPr>
            <p:sp>
              <p:nvSpPr>
                <p:cNvPr id="26740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3303" y="3096"/>
                  <a:ext cx="250" cy="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 type="stealth" w="sm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6741" name="Group 6"/>
                <p:cNvGrpSpPr>
                  <a:grpSpLocks/>
                </p:cNvGrpSpPr>
                <p:nvPr/>
              </p:nvGrpSpPr>
              <p:grpSpPr bwMode="auto">
                <a:xfrm>
                  <a:off x="3543" y="3007"/>
                  <a:ext cx="322" cy="645"/>
                  <a:chOff x="4459" y="2091"/>
                  <a:chExt cx="231" cy="426"/>
                </a:xfrm>
              </p:grpSpPr>
              <p:sp>
                <p:nvSpPr>
                  <p:cNvPr id="26750" name="Freeform 7"/>
                  <p:cNvSpPr>
                    <a:spLocks noChangeAspect="1"/>
                  </p:cNvSpPr>
                  <p:nvPr/>
                </p:nvSpPr>
                <p:spPr bwMode="auto">
                  <a:xfrm>
                    <a:off x="4459" y="2091"/>
                    <a:ext cx="231" cy="426"/>
                  </a:xfrm>
                  <a:custGeom>
                    <a:avLst/>
                    <a:gdLst>
                      <a:gd name="T0" fmla="*/ 717 w 154"/>
                      <a:gd name="T1" fmla="*/ 955 h 284"/>
                      <a:gd name="T2" fmla="*/ 756 w 154"/>
                      <a:gd name="T3" fmla="*/ 1032 h 284"/>
                      <a:gd name="T4" fmla="*/ 779 w 154"/>
                      <a:gd name="T5" fmla="*/ 1122 h 284"/>
                      <a:gd name="T6" fmla="*/ 779 w 154"/>
                      <a:gd name="T7" fmla="*/ 1228 h 284"/>
                      <a:gd name="T8" fmla="*/ 748 w 154"/>
                      <a:gd name="T9" fmla="*/ 1324 h 284"/>
                      <a:gd name="T10" fmla="*/ 678 w 154"/>
                      <a:gd name="T11" fmla="*/ 1404 h 284"/>
                      <a:gd name="T12" fmla="*/ 549 w 154"/>
                      <a:gd name="T13" fmla="*/ 1437 h 284"/>
                      <a:gd name="T14" fmla="*/ 549 w 154"/>
                      <a:gd name="T15" fmla="*/ 1437 h 284"/>
                      <a:gd name="T16" fmla="*/ 392 w 154"/>
                      <a:gd name="T17" fmla="*/ 1417 h 284"/>
                      <a:gd name="T18" fmla="*/ 262 w 154"/>
                      <a:gd name="T19" fmla="*/ 1356 h 284"/>
                      <a:gd name="T20" fmla="*/ 162 w 154"/>
                      <a:gd name="T21" fmla="*/ 1258 h 284"/>
                      <a:gd name="T22" fmla="*/ 87 w 154"/>
                      <a:gd name="T23" fmla="*/ 1155 h 284"/>
                      <a:gd name="T24" fmla="*/ 40 w 154"/>
                      <a:gd name="T25" fmla="*/ 1054 h 284"/>
                      <a:gd name="T26" fmla="*/ 9 w 154"/>
                      <a:gd name="T27" fmla="*/ 985 h 284"/>
                      <a:gd name="T28" fmla="*/ 0 w 154"/>
                      <a:gd name="T29" fmla="*/ 960 h 284"/>
                      <a:gd name="T30" fmla="*/ 0 w 154"/>
                      <a:gd name="T31" fmla="*/ 960 h 284"/>
                      <a:gd name="T32" fmla="*/ 0 w 154"/>
                      <a:gd name="T33" fmla="*/ 477 h 284"/>
                      <a:gd name="T34" fmla="*/ 0 w 154"/>
                      <a:gd name="T35" fmla="*/ 477 h 284"/>
                      <a:gd name="T36" fmla="*/ 9 w 154"/>
                      <a:gd name="T37" fmla="*/ 450 h 284"/>
                      <a:gd name="T38" fmla="*/ 40 w 154"/>
                      <a:gd name="T39" fmla="*/ 378 h 284"/>
                      <a:gd name="T40" fmla="*/ 87 w 154"/>
                      <a:gd name="T41" fmla="*/ 283 h 284"/>
                      <a:gd name="T42" fmla="*/ 162 w 154"/>
                      <a:gd name="T43" fmla="*/ 177 h 284"/>
                      <a:gd name="T44" fmla="*/ 262 w 154"/>
                      <a:gd name="T45" fmla="*/ 87 h 284"/>
                      <a:gd name="T46" fmla="*/ 392 w 154"/>
                      <a:gd name="T47" fmla="*/ 19 h 284"/>
                      <a:gd name="T48" fmla="*/ 549 w 154"/>
                      <a:gd name="T49" fmla="*/ 0 h 284"/>
                      <a:gd name="T50" fmla="*/ 549 w 154"/>
                      <a:gd name="T51" fmla="*/ 0 h 284"/>
                      <a:gd name="T52" fmla="*/ 678 w 154"/>
                      <a:gd name="T53" fmla="*/ 33 h 284"/>
                      <a:gd name="T54" fmla="*/ 748 w 154"/>
                      <a:gd name="T55" fmla="*/ 112 h 284"/>
                      <a:gd name="T56" fmla="*/ 779 w 154"/>
                      <a:gd name="T57" fmla="*/ 204 h 284"/>
                      <a:gd name="T58" fmla="*/ 779 w 154"/>
                      <a:gd name="T59" fmla="*/ 306 h 284"/>
                      <a:gd name="T60" fmla="*/ 756 w 154"/>
                      <a:gd name="T61" fmla="*/ 407 h 284"/>
                      <a:gd name="T62" fmla="*/ 717 w 154"/>
                      <a:gd name="T63" fmla="*/ 477 h 284"/>
                      <a:gd name="T64" fmla="*/ 717 w 154"/>
                      <a:gd name="T65" fmla="*/ 477 h 284"/>
                      <a:gd name="T66" fmla="*/ 717 w 154"/>
                      <a:gd name="T67" fmla="*/ 601 h 284"/>
                      <a:gd name="T68" fmla="*/ 717 w 154"/>
                      <a:gd name="T69" fmla="*/ 833 h 284"/>
                      <a:gd name="T70" fmla="*/ 717 w 154"/>
                      <a:gd name="T71" fmla="*/ 955 h 284"/>
                      <a:gd name="T72" fmla="*/ 717 w 154"/>
                      <a:gd name="T73" fmla="*/ 955 h 284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w 154"/>
                      <a:gd name="T112" fmla="*/ 0 h 284"/>
                      <a:gd name="T113" fmla="*/ 154 w 154"/>
                      <a:gd name="T114" fmla="*/ 284 h 284"/>
                    </a:gdLst>
                    <a:ahLst/>
                    <a:cxnLst>
                      <a:cxn ang="T74">
                        <a:pos x="T0" y="T1"/>
                      </a:cxn>
                      <a:cxn ang="T75">
                        <a:pos x="T2" y="T3"/>
                      </a:cxn>
                      <a:cxn ang="T76">
                        <a:pos x="T4" y="T5"/>
                      </a:cxn>
                      <a:cxn ang="T77">
                        <a:pos x="T6" y="T7"/>
                      </a:cxn>
                      <a:cxn ang="T78">
                        <a:pos x="T8" y="T9"/>
                      </a:cxn>
                      <a:cxn ang="T79">
                        <a:pos x="T10" y="T11"/>
                      </a:cxn>
                      <a:cxn ang="T80">
                        <a:pos x="T12" y="T13"/>
                      </a:cxn>
                      <a:cxn ang="T81">
                        <a:pos x="T14" y="T15"/>
                      </a:cxn>
                      <a:cxn ang="T82">
                        <a:pos x="T16" y="T17"/>
                      </a:cxn>
                      <a:cxn ang="T83">
                        <a:pos x="T18" y="T19"/>
                      </a:cxn>
                      <a:cxn ang="T84">
                        <a:pos x="T20" y="T21"/>
                      </a:cxn>
                      <a:cxn ang="T85">
                        <a:pos x="T22" y="T23"/>
                      </a:cxn>
                      <a:cxn ang="T86">
                        <a:pos x="T24" y="T25"/>
                      </a:cxn>
                      <a:cxn ang="T87">
                        <a:pos x="T26" y="T27"/>
                      </a:cxn>
                      <a:cxn ang="T88">
                        <a:pos x="T28" y="T29"/>
                      </a:cxn>
                      <a:cxn ang="T89">
                        <a:pos x="T30" y="T31"/>
                      </a:cxn>
                      <a:cxn ang="T90">
                        <a:pos x="T32" y="T33"/>
                      </a:cxn>
                      <a:cxn ang="T91">
                        <a:pos x="T34" y="T35"/>
                      </a:cxn>
                      <a:cxn ang="T92">
                        <a:pos x="T36" y="T37"/>
                      </a:cxn>
                      <a:cxn ang="T93">
                        <a:pos x="T38" y="T39"/>
                      </a:cxn>
                      <a:cxn ang="T94">
                        <a:pos x="T40" y="T41"/>
                      </a:cxn>
                      <a:cxn ang="T95">
                        <a:pos x="T42" y="T43"/>
                      </a:cxn>
                      <a:cxn ang="T96">
                        <a:pos x="T44" y="T45"/>
                      </a:cxn>
                      <a:cxn ang="T97">
                        <a:pos x="T46" y="T47"/>
                      </a:cxn>
                      <a:cxn ang="T98">
                        <a:pos x="T48" y="T49"/>
                      </a:cxn>
                      <a:cxn ang="T99">
                        <a:pos x="T50" y="T51"/>
                      </a:cxn>
                      <a:cxn ang="T100">
                        <a:pos x="T52" y="T53"/>
                      </a:cxn>
                      <a:cxn ang="T101">
                        <a:pos x="T54" y="T55"/>
                      </a:cxn>
                      <a:cxn ang="T102">
                        <a:pos x="T56" y="T57"/>
                      </a:cxn>
                      <a:cxn ang="T103">
                        <a:pos x="T58" y="T59"/>
                      </a:cxn>
                      <a:cxn ang="T104">
                        <a:pos x="T60" y="T61"/>
                      </a:cxn>
                      <a:cxn ang="T105">
                        <a:pos x="T62" y="T63"/>
                      </a:cxn>
                      <a:cxn ang="T106">
                        <a:pos x="T64" y="T65"/>
                      </a:cxn>
                      <a:cxn ang="T107">
                        <a:pos x="T66" y="T67"/>
                      </a:cxn>
                      <a:cxn ang="T108">
                        <a:pos x="T68" y="T69"/>
                      </a:cxn>
                      <a:cxn ang="T109">
                        <a:pos x="T70" y="T71"/>
                      </a:cxn>
                      <a:cxn ang="T110">
                        <a:pos x="T72" y="T73"/>
                      </a:cxn>
                    </a:cxnLst>
                    <a:rect l="T111" t="T112" r="T113" b="T114"/>
                    <a:pathLst>
                      <a:path w="154" h="284">
                        <a:moveTo>
                          <a:pt x="142" y="189"/>
                        </a:moveTo>
                        <a:lnTo>
                          <a:pt x="149" y="204"/>
                        </a:lnTo>
                        <a:lnTo>
                          <a:pt x="154" y="222"/>
                        </a:lnTo>
                        <a:lnTo>
                          <a:pt x="154" y="243"/>
                        </a:lnTo>
                        <a:lnTo>
                          <a:pt x="148" y="262"/>
                        </a:lnTo>
                        <a:lnTo>
                          <a:pt x="134" y="277"/>
                        </a:lnTo>
                        <a:lnTo>
                          <a:pt x="109" y="284"/>
                        </a:lnTo>
                        <a:lnTo>
                          <a:pt x="77" y="280"/>
                        </a:lnTo>
                        <a:lnTo>
                          <a:pt x="52" y="268"/>
                        </a:lnTo>
                        <a:lnTo>
                          <a:pt x="32" y="249"/>
                        </a:lnTo>
                        <a:lnTo>
                          <a:pt x="17" y="228"/>
                        </a:lnTo>
                        <a:lnTo>
                          <a:pt x="8" y="209"/>
                        </a:lnTo>
                        <a:lnTo>
                          <a:pt x="2" y="195"/>
                        </a:lnTo>
                        <a:lnTo>
                          <a:pt x="0" y="190"/>
                        </a:lnTo>
                        <a:lnTo>
                          <a:pt x="0" y="94"/>
                        </a:lnTo>
                        <a:lnTo>
                          <a:pt x="2" y="89"/>
                        </a:lnTo>
                        <a:lnTo>
                          <a:pt x="8" y="75"/>
                        </a:lnTo>
                        <a:lnTo>
                          <a:pt x="17" y="56"/>
                        </a:lnTo>
                        <a:lnTo>
                          <a:pt x="32" y="35"/>
                        </a:lnTo>
                        <a:lnTo>
                          <a:pt x="52" y="17"/>
                        </a:lnTo>
                        <a:lnTo>
                          <a:pt x="77" y="4"/>
                        </a:lnTo>
                        <a:lnTo>
                          <a:pt x="109" y="0"/>
                        </a:lnTo>
                        <a:lnTo>
                          <a:pt x="134" y="7"/>
                        </a:lnTo>
                        <a:lnTo>
                          <a:pt x="148" y="22"/>
                        </a:lnTo>
                        <a:lnTo>
                          <a:pt x="154" y="41"/>
                        </a:lnTo>
                        <a:lnTo>
                          <a:pt x="154" y="61"/>
                        </a:lnTo>
                        <a:lnTo>
                          <a:pt x="149" y="81"/>
                        </a:lnTo>
                        <a:lnTo>
                          <a:pt x="142" y="94"/>
                        </a:lnTo>
                        <a:lnTo>
                          <a:pt x="142" y="119"/>
                        </a:lnTo>
                        <a:lnTo>
                          <a:pt x="142" y="165"/>
                        </a:lnTo>
                        <a:lnTo>
                          <a:pt x="142" y="189"/>
                        </a:lnTo>
                        <a:close/>
                      </a:path>
                    </a:pathLst>
                  </a:custGeom>
                  <a:solidFill>
                    <a:srgbClr val="C3AAD2"/>
                  </a:solidFill>
                  <a:ln w="19050">
                    <a:solidFill>
                      <a:srgbClr val="9E7AB9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51" name="Freeform 8"/>
                  <p:cNvSpPr>
                    <a:spLocks noChangeAspect="1"/>
                  </p:cNvSpPr>
                  <p:nvPr/>
                </p:nvSpPr>
                <p:spPr bwMode="auto">
                  <a:xfrm>
                    <a:off x="4515" y="2114"/>
                    <a:ext cx="123" cy="66"/>
                  </a:xfrm>
                  <a:custGeom>
                    <a:avLst/>
                    <a:gdLst>
                      <a:gd name="T0" fmla="*/ 0 w 82"/>
                      <a:gd name="T1" fmla="*/ 222 h 44"/>
                      <a:gd name="T2" fmla="*/ 90 w 82"/>
                      <a:gd name="T3" fmla="*/ 132 h 44"/>
                      <a:gd name="T4" fmla="*/ 216 w 82"/>
                      <a:gd name="T5" fmla="*/ 65 h 44"/>
                      <a:gd name="T6" fmla="*/ 354 w 82"/>
                      <a:gd name="T7" fmla="*/ 48 h 44"/>
                      <a:gd name="T8" fmla="*/ 354 w 82"/>
                      <a:gd name="T9" fmla="*/ 48 h 44"/>
                      <a:gd name="T10" fmla="*/ 393 w 82"/>
                      <a:gd name="T11" fmla="*/ 33 h 44"/>
                      <a:gd name="T12" fmla="*/ 414 w 82"/>
                      <a:gd name="T13" fmla="*/ 14 h 44"/>
                      <a:gd name="T14" fmla="*/ 360 w 82"/>
                      <a:gd name="T15" fmla="*/ 0 h 44"/>
                      <a:gd name="T16" fmla="*/ 360 w 82"/>
                      <a:gd name="T17" fmla="*/ 0 h 44"/>
                      <a:gd name="T18" fmla="*/ 156 w 82"/>
                      <a:gd name="T19" fmla="*/ 48 h 44"/>
                      <a:gd name="T20" fmla="*/ 33 w 82"/>
                      <a:gd name="T21" fmla="*/ 162 h 44"/>
                      <a:gd name="T22" fmla="*/ 0 w 82"/>
                      <a:gd name="T23" fmla="*/ 222 h 44"/>
                      <a:gd name="T24" fmla="*/ 0 w 82"/>
                      <a:gd name="T25" fmla="*/ 222 h 4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82"/>
                      <a:gd name="T40" fmla="*/ 0 h 44"/>
                      <a:gd name="T41" fmla="*/ 82 w 82"/>
                      <a:gd name="T42" fmla="*/ 44 h 4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82" h="44">
                        <a:moveTo>
                          <a:pt x="0" y="44"/>
                        </a:moveTo>
                        <a:lnTo>
                          <a:pt x="18" y="26"/>
                        </a:lnTo>
                        <a:lnTo>
                          <a:pt x="43" y="13"/>
                        </a:lnTo>
                        <a:lnTo>
                          <a:pt x="70" y="9"/>
                        </a:lnTo>
                        <a:lnTo>
                          <a:pt x="78" y="7"/>
                        </a:lnTo>
                        <a:lnTo>
                          <a:pt x="82" y="3"/>
                        </a:lnTo>
                        <a:lnTo>
                          <a:pt x="71" y="0"/>
                        </a:lnTo>
                        <a:lnTo>
                          <a:pt x="31" y="9"/>
                        </a:lnTo>
                        <a:lnTo>
                          <a:pt x="7" y="32"/>
                        </a:lnTo>
                        <a:lnTo>
                          <a:pt x="0" y="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6742" name="Rectangle 9"/>
                <p:cNvSpPr>
                  <a:spLocks noChangeArrowheads="1"/>
                </p:cNvSpPr>
                <p:nvPr/>
              </p:nvSpPr>
              <p:spPr bwMode="auto">
                <a:xfrm>
                  <a:off x="3710" y="3190"/>
                  <a:ext cx="169" cy="52"/>
                </a:xfrm>
                <a:prstGeom prst="rect">
                  <a:avLst/>
                </a:prstGeom>
                <a:solidFill>
                  <a:srgbClr val="4D94C3"/>
                </a:solidFill>
                <a:ln w="19050">
                  <a:solidFill>
                    <a:srgbClr val="4D94C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6743" name="Text Box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816" y="3091"/>
                  <a:ext cx="23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800" b="1">
                      <a:latin typeface="Palatino Linotype" charset="0"/>
                    </a:rPr>
                    <a:t> 3</a:t>
                  </a:r>
                  <a:r>
                    <a:rPr lang="ja-JP" altLang="en-US" sz="1800" b="1">
                      <a:latin typeface="Palatino Linotype" charset="0"/>
                    </a:rPr>
                    <a:t>’</a:t>
                  </a:r>
                  <a:endParaRPr lang="en-US" sz="1800" b="1">
                    <a:latin typeface="Palatino Linotype" charset="0"/>
                  </a:endParaRPr>
                </a:p>
              </p:txBody>
            </p:sp>
            <p:sp>
              <p:nvSpPr>
                <p:cNvPr id="26744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135" y="3091"/>
                  <a:ext cx="235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Palatino" charset="0"/>
                      <a:ea typeface="ＭＳ Ｐゴシック" charset="0"/>
                    </a:defRPr>
                  </a:lvl9pPr>
                </a:lstStyle>
                <a:p>
                  <a:pPr algn="l"/>
                  <a:r>
                    <a:rPr lang="en-US" sz="1800" b="1">
                      <a:latin typeface="Palatino Linotype" charset="0"/>
                    </a:rPr>
                    <a:t> 5</a:t>
                  </a:r>
                  <a:r>
                    <a:rPr lang="ja-JP" altLang="en-US" sz="1800" b="1">
                      <a:latin typeface="Palatino Linotype" charset="0"/>
                    </a:rPr>
                    <a:t>’</a:t>
                  </a:r>
                  <a:endParaRPr lang="en-US" sz="1800" b="1">
                    <a:latin typeface="Palatino Linotype" charset="0"/>
                  </a:endParaRPr>
                </a:p>
              </p:txBody>
            </p:sp>
            <p:grpSp>
              <p:nvGrpSpPr>
                <p:cNvPr id="26745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3370" y="3190"/>
                  <a:ext cx="326" cy="133"/>
                  <a:chOff x="3109" y="911"/>
                  <a:chExt cx="156" cy="59"/>
                </a:xfrm>
              </p:grpSpPr>
              <p:sp>
                <p:nvSpPr>
                  <p:cNvPr id="26746" name="Rectangl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09" y="911"/>
                    <a:ext cx="156" cy="23"/>
                  </a:xfrm>
                  <a:prstGeom prst="rect">
                    <a:avLst/>
                  </a:prstGeom>
                  <a:solidFill>
                    <a:srgbClr val="437631"/>
                  </a:solidFill>
                  <a:ln w="19050">
                    <a:solidFill>
                      <a:srgbClr val="43763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l" eaLnBrk="0" hangingPunct="0"/>
                    <a:endParaRPr lang="en-US" sz="1800">
                      <a:latin typeface="Times" charset="0"/>
                    </a:endParaRPr>
                  </a:p>
                </p:txBody>
              </p:sp>
              <p:sp>
                <p:nvSpPr>
                  <p:cNvPr id="26747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32" y="922"/>
                    <a:ext cx="8" cy="48"/>
                  </a:xfrm>
                  <a:prstGeom prst="rect">
                    <a:avLst/>
                  </a:prstGeom>
                  <a:solidFill>
                    <a:srgbClr val="437631"/>
                  </a:solidFill>
                  <a:ln w="19050">
                    <a:solidFill>
                      <a:srgbClr val="43763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48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84" y="922"/>
                    <a:ext cx="8" cy="48"/>
                  </a:xfrm>
                  <a:prstGeom prst="rect">
                    <a:avLst/>
                  </a:prstGeom>
                  <a:solidFill>
                    <a:srgbClr val="437631"/>
                  </a:solidFill>
                  <a:ln w="19050">
                    <a:solidFill>
                      <a:srgbClr val="43763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6749" name="Rectangle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37" y="922"/>
                    <a:ext cx="7" cy="48"/>
                  </a:xfrm>
                  <a:prstGeom prst="rect">
                    <a:avLst/>
                  </a:prstGeom>
                  <a:solidFill>
                    <a:srgbClr val="437631"/>
                  </a:solidFill>
                  <a:ln w="19050">
                    <a:solidFill>
                      <a:srgbClr val="437631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6738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512" y="2064"/>
                <a:ext cx="16" cy="17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9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619" y="2057"/>
                <a:ext cx="16" cy="17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1" name="Line 19"/>
            <p:cNvSpPr>
              <a:spLocks noChangeAspect="1" noChangeShapeType="1"/>
            </p:cNvSpPr>
            <p:nvPr/>
          </p:nvSpPr>
          <p:spPr bwMode="auto">
            <a:xfrm>
              <a:off x="4214" y="1977"/>
              <a:ext cx="256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2" name="Text Box 20"/>
            <p:cNvSpPr txBox="1">
              <a:spLocks noChangeAspect="1" noChangeArrowheads="1"/>
            </p:cNvSpPr>
            <p:nvPr/>
          </p:nvSpPr>
          <p:spPr bwMode="auto">
            <a:xfrm>
              <a:off x="3825" y="196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33" name="Rectangle 21"/>
            <p:cNvSpPr>
              <a:spLocks noChangeArrowheads="1"/>
            </p:cNvSpPr>
            <p:nvPr/>
          </p:nvSpPr>
          <p:spPr bwMode="auto">
            <a:xfrm>
              <a:off x="4350" y="2068"/>
              <a:ext cx="437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34" name="Group 22"/>
            <p:cNvGrpSpPr>
              <a:grpSpLocks noChangeAspect="1"/>
            </p:cNvGrpSpPr>
            <p:nvPr/>
          </p:nvGrpSpPr>
          <p:grpSpPr bwMode="auto">
            <a:xfrm>
              <a:off x="4077" y="2068"/>
              <a:ext cx="335" cy="130"/>
              <a:chOff x="3109" y="911"/>
              <a:chExt cx="156" cy="59"/>
            </a:xfrm>
          </p:grpSpPr>
          <p:sp>
            <p:nvSpPr>
              <p:cNvPr id="2673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673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35" name="Group 27"/>
            <p:cNvGrpSpPr>
              <a:grpSpLocks/>
            </p:cNvGrpSpPr>
            <p:nvPr/>
          </p:nvGrpSpPr>
          <p:grpSpPr bwMode="auto">
            <a:xfrm>
              <a:off x="3134" y="787"/>
              <a:ext cx="330" cy="628"/>
              <a:chOff x="4063" y="1341"/>
              <a:chExt cx="231" cy="427"/>
            </a:xfrm>
          </p:grpSpPr>
          <p:sp>
            <p:nvSpPr>
              <p:cNvPr id="26731" name="Freeform 28"/>
              <p:cNvSpPr>
                <a:spLocks noChangeAspect="1"/>
              </p:cNvSpPr>
              <p:nvPr/>
            </p:nvSpPr>
            <p:spPr bwMode="auto">
              <a:xfrm>
                <a:off x="4063" y="1341"/>
                <a:ext cx="231" cy="427"/>
              </a:xfrm>
              <a:custGeom>
                <a:avLst/>
                <a:gdLst>
                  <a:gd name="T0" fmla="*/ 60 w 154"/>
                  <a:gd name="T1" fmla="*/ 973 h 284"/>
                  <a:gd name="T2" fmla="*/ 22 w 154"/>
                  <a:gd name="T3" fmla="*/ 1045 h 284"/>
                  <a:gd name="T4" fmla="*/ 0 w 154"/>
                  <a:gd name="T5" fmla="*/ 1140 h 284"/>
                  <a:gd name="T6" fmla="*/ 0 w 154"/>
                  <a:gd name="T7" fmla="*/ 1248 h 284"/>
                  <a:gd name="T8" fmla="*/ 31 w 154"/>
                  <a:gd name="T9" fmla="*/ 1343 h 284"/>
                  <a:gd name="T10" fmla="*/ 101 w 154"/>
                  <a:gd name="T11" fmla="*/ 1419 h 284"/>
                  <a:gd name="T12" fmla="*/ 227 w 154"/>
                  <a:gd name="T13" fmla="*/ 1451 h 284"/>
                  <a:gd name="T14" fmla="*/ 227 w 154"/>
                  <a:gd name="T15" fmla="*/ 1451 h 284"/>
                  <a:gd name="T16" fmla="*/ 392 w 154"/>
                  <a:gd name="T17" fmla="*/ 1433 h 284"/>
                  <a:gd name="T18" fmla="*/ 517 w 154"/>
                  <a:gd name="T19" fmla="*/ 1370 h 284"/>
                  <a:gd name="T20" fmla="*/ 616 w 154"/>
                  <a:gd name="T21" fmla="*/ 1270 h 284"/>
                  <a:gd name="T22" fmla="*/ 694 w 154"/>
                  <a:gd name="T23" fmla="*/ 1168 h 284"/>
                  <a:gd name="T24" fmla="*/ 738 w 154"/>
                  <a:gd name="T25" fmla="*/ 1074 h 284"/>
                  <a:gd name="T26" fmla="*/ 770 w 154"/>
                  <a:gd name="T27" fmla="*/ 1004 h 284"/>
                  <a:gd name="T28" fmla="*/ 779 w 154"/>
                  <a:gd name="T29" fmla="*/ 973 h 284"/>
                  <a:gd name="T30" fmla="*/ 779 w 154"/>
                  <a:gd name="T31" fmla="*/ 973 h 284"/>
                  <a:gd name="T32" fmla="*/ 779 w 154"/>
                  <a:gd name="T33" fmla="*/ 486 h 284"/>
                  <a:gd name="T34" fmla="*/ 779 w 154"/>
                  <a:gd name="T35" fmla="*/ 486 h 284"/>
                  <a:gd name="T36" fmla="*/ 770 w 154"/>
                  <a:gd name="T37" fmla="*/ 454 h 284"/>
                  <a:gd name="T38" fmla="*/ 738 w 154"/>
                  <a:gd name="T39" fmla="*/ 385 h 284"/>
                  <a:gd name="T40" fmla="*/ 694 w 154"/>
                  <a:gd name="T41" fmla="*/ 284 h 284"/>
                  <a:gd name="T42" fmla="*/ 616 w 154"/>
                  <a:gd name="T43" fmla="*/ 180 h 284"/>
                  <a:gd name="T44" fmla="*/ 517 w 154"/>
                  <a:gd name="T45" fmla="*/ 89 h 284"/>
                  <a:gd name="T46" fmla="*/ 392 w 154"/>
                  <a:gd name="T47" fmla="*/ 21 h 284"/>
                  <a:gd name="T48" fmla="*/ 227 w 154"/>
                  <a:gd name="T49" fmla="*/ 0 h 284"/>
                  <a:gd name="T50" fmla="*/ 227 w 154"/>
                  <a:gd name="T51" fmla="*/ 0 h 284"/>
                  <a:gd name="T52" fmla="*/ 101 w 154"/>
                  <a:gd name="T53" fmla="*/ 39 h 284"/>
                  <a:gd name="T54" fmla="*/ 31 w 154"/>
                  <a:gd name="T55" fmla="*/ 113 h 284"/>
                  <a:gd name="T56" fmla="*/ 0 w 154"/>
                  <a:gd name="T57" fmla="*/ 210 h 284"/>
                  <a:gd name="T58" fmla="*/ 0 w 154"/>
                  <a:gd name="T59" fmla="*/ 316 h 284"/>
                  <a:gd name="T60" fmla="*/ 22 w 154"/>
                  <a:gd name="T61" fmla="*/ 413 h 284"/>
                  <a:gd name="T62" fmla="*/ 60 w 154"/>
                  <a:gd name="T63" fmla="*/ 486 h 284"/>
                  <a:gd name="T64" fmla="*/ 60 w 154"/>
                  <a:gd name="T65" fmla="*/ 486 h 284"/>
                  <a:gd name="T66" fmla="*/ 60 w 154"/>
                  <a:gd name="T67" fmla="*/ 612 h 284"/>
                  <a:gd name="T68" fmla="*/ 60 w 154"/>
                  <a:gd name="T69" fmla="*/ 843 h 284"/>
                  <a:gd name="T70" fmla="*/ 60 w 154"/>
                  <a:gd name="T71" fmla="*/ 973 h 284"/>
                  <a:gd name="T72" fmla="*/ 60 w 154"/>
                  <a:gd name="T73" fmla="*/ 973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2" y="190"/>
                    </a:moveTo>
                    <a:lnTo>
                      <a:pt x="5" y="204"/>
                    </a:lnTo>
                    <a:lnTo>
                      <a:pt x="0" y="223"/>
                    </a:lnTo>
                    <a:lnTo>
                      <a:pt x="0" y="244"/>
                    </a:lnTo>
                    <a:lnTo>
                      <a:pt x="6" y="263"/>
                    </a:lnTo>
                    <a:lnTo>
                      <a:pt x="20" y="278"/>
                    </a:lnTo>
                    <a:lnTo>
                      <a:pt x="45" y="284"/>
                    </a:lnTo>
                    <a:lnTo>
                      <a:pt x="77" y="281"/>
                    </a:lnTo>
                    <a:lnTo>
                      <a:pt x="102" y="268"/>
                    </a:lnTo>
                    <a:lnTo>
                      <a:pt x="122" y="249"/>
                    </a:lnTo>
                    <a:lnTo>
                      <a:pt x="137" y="229"/>
                    </a:lnTo>
                    <a:lnTo>
                      <a:pt x="146" y="210"/>
                    </a:lnTo>
                    <a:lnTo>
                      <a:pt x="152" y="196"/>
                    </a:lnTo>
                    <a:lnTo>
                      <a:pt x="154" y="190"/>
                    </a:lnTo>
                    <a:lnTo>
                      <a:pt x="154" y="95"/>
                    </a:lnTo>
                    <a:lnTo>
                      <a:pt x="152" y="89"/>
                    </a:lnTo>
                    <a:lnTo>
                      <a:pt x="146" y="75"/>
                    </a:lnTo>
                    <a:lnTo>
                      <a:pt x="137" y="56"/>
                    </a:lnTo>
                    <a:lnTo>
                      <a:pt x="122" y="35"/>
                    </a:lnTo>
                    <a:lnTo>
                      <a:pt x="102" y="17"/>
                    </a:lnTo>
                    <a:lnTo>
                      <a:pt x="77" y="4"/>
                    </a:lnTo>
                    <a:lnTo>
                      <a:pt x="45" y="0"/>
                    </a:lnTo>
                    <a:lnTo>
                      <a:pt x="20" y="7"/>
                    </a:lnTo>
                    <a:lnTo>
                      <a:pt x="6" y="22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5" y="81"/>
                    </a:lnTo>
                    <a:lnTo>
                      <a:pt x="12" y="95"/>
                    </a:lnTo>
                    <a:lnTo>
                      <a:pt x="12" y="120"/>
                    </a:lnTo>
                    <a:lnTo>
                      <a:pt x="12" y="165"/>
                    </a:lnTo>
                    <a:lnTo>
                      <a:pt x="12" y="190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2" name="Freeform 29"/>
              <p:cNvSpPr>
                <a:spLocks noChangeAspect="1"/>
              </p:cNvSpPr>
              <p:nvPr/>
            </p:nvSpPr>
            <p:spPr bwMode="auto">
              <a:xfrm>
                <a:off x="4086" y="1358"/>
                <a:ext cx="72" cy="100"/>
              </a:xfrm>
              <a:custGeom>
                <a:avLst/>
                <a:gdLst>
                  <a:gd name="T0" fmla="*/ 243 w 48"/>
                  <a:gd name="T1" fmla="*/ 0 h 67"/>
                  <a:gd name="T2" fmla="*/ 102 w 48"/>
                  <a:gd name="T3" fmla="*/ 28 h 67"/>
                  <a:gd name="T4" fmla="*/ 27 w 48"/>
                  <a:gd name="T5" fmla="*/ 109 h 67"/>
                  <a:gd name="T6" fmla="*/ 0 w 48"/>
                  <a:gd name="T7" fmla="*/ 213 h 67"/>
                  <a:gd name="T8" fmla="*/ 21 w 48"/>
                  <a:gd name="T9" fmla="*/ 318 h 67"/>
                  <a:gd name="T10" fmla="*/ 21 w 48"/>
                  <a:gd name="T11" fmla="*/ 318 h 67"/>
                  <a:gd name="T12" fmla="*/ 27 w 48"/>
                  <a:gd name="T13" fmla="*/ 322 h 67"/>
                  <a:gd name="T14" fmla="*/ 32 w 48"/>
                  <a:gd name="T15" fmla="*/ 330 h 67"/>
                  <a:gd name="T16" fmla="*/ 40 w 48"/>
                  <a:gd name="T17" fmla="*/ 331 h 67"/>
                  <a:gd name="T18" fmla="*/ 40 w 48"/>
                  <a:gd name="T19" fmla="*/ 331 h 67"/>
                  <a:gd name="T20" fmla="*/ 50 w 48"/>
                  <a:gd name="T21" fmla="*/ 330 h 67"/>
                  <a:gd name="T22" fmla="*/ 59 w 48"/>
                  <a:gd name="T23" fmla="*/ 322 h 67"/>
                  <a:gd name="T24" fmla="*/ 59 w 48"/>
                  <a:gd name="T25" fmla="*/ 312 h 67"/>
                  <a:gd name="T26" fmla="*/ 59 w 48"/>
                  <a:gd name="T27" fmla="*/ 312 h 67"/>
                  <a:gd name="T28" fmla="*/ 50 w 48"/>
                  <a:gd name="T29" fmla="*/ 190 h 67"/>
                  <a:gd name="T30" fmla="*/ 102 w 48"/>
                  <a:gd name="T31" fmla="*/ 69 h 67"/>
                  <a:gd name="T32" fmla="*/ 243 w 48"/>
                  <a:gd name="T33" fmla="*/ 0 h 67"/>
                  <a:gd name="T34" fmla="*/ 243 w 48"/>
                  <a:gd name="T35" fmla="*/ 0 h 67"/>
                  <a:gd name="T36" fmla="*/ 243 w 48"/>
                  <a:gd name="T37" fmla="*/ 0 h 67"/>
                  <a:gd name="T38" fmla="*/ 243 w 48"/>
                  <a:gd name="T39" fmla="*/ 0 h 67"/>
                  <a:gd name="T40" fmla="*/ 243 w 48"/>
                  <a:gd name="T41" fmla="*/ 0 h 67"/>
                  <a:gd name="T42" fmla="*/ 243 w 48"/>
                  <a:gd name="T43" fmla="*/ 0 h 67"/>
                  <a:gd name="T44" fmla="*/ 243 w 48"/>
                  <a:gd name="T45" fmla="*/ 0 h 67"/>
                  <a:gd name="T46" fmla="*/ 243 w 48"/>
                  <a:gd name="T47" fmla="*/ 0 h 67"/>
                  <a:gd name="T48" fmla="*/ 243 w 48"/>
                  <a:gd name="T49" fmla="*/ 0 h 67"/>
                  <a:gd name="T50" fmla="*/ 243 w 48"/>
                  <a:gd name="T51" fmla="*/ 0 h 67"/>
                  <a:gd name="T52" fmla="*/ 243 w 48"/>
                  <a:gd name="T53" fmla="*/ 0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67"/>
                  <a:gd name="T83" fmla="*/ 48 w 48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67">
                    <a:moveTo>
                      <a:pt x="48" y="0"/>
                    </a:moveTo>
                    <a:lnTo>
                      <a:pt x="20" y="6"/>
                    </a:lnTo>
                    <a:lnTo>
                      <a:pt x="5" y="22"/>
                    </a:lnTo>
                    <a:lnTo>
                      <a:pt x="0" y="43"/>
                    </a:lnTo>
                    <a:lnTo>
                      <a:pt x="4" y="64"/>
                    </a:lnTo>
                    <a:lnTo>
                      <a:pt x="5" y="65"/>
                    </a:lnTo>
                    <a:lnTo>
                      <a:pt x="6" y="66"/>
                    </a:lnTo>
                    <a:lnTo>
                      <a:pt x="8" y="67"/>
                    </a:lnTo>
                    <a:lnTo>
                      <a:pt x="10" y="66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0" y="38"/>
                    </a:lnTo>
                    <a:lnTo>
                      <a:pt x="20" y="1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36" name="Rectangle 30"/>
            <p:cNvSpPr>
              <a:spLocks noChangeArrowheads="1"/>
            </p:cNvSpPr>
            <p:nvPr/>
          </p:nvSpPr>
          <p:spPr bwMode="auto">
            <a:xfrm>
              <a:off x="3142" y="1168"/>
              <a:ext cx="964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Line 31"/>
            <p:cNvSpPr>
              <a:spLocks noChangeAspect="1" noChangeShapeType="1"/>
            </p:cNvSpPr>
            <p:nvPr/>
          </p:nvSpPr>
          <p:spPr bwMode="auto">
            <a:xfrm flipH="1">
              <a:off x="3463" y="1309"/>
              <a:ext cx="255" cy="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8" name="Text Box 32"/>
            <p:cNvSpPr txBox="1">
              <a:spLocks noChangeAspect="1" noChangeArrowheads="1"/>
            </p:cNvSpPr>
            <p:nvPr/>
          </p:nvSpPr>
          <p:spPr bwMode="auto">
            <a:xfrm>
              <a:off x="4345" y="112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39" name="Text Box 33"/>
            <p:cNvSpPr txBox="1">
              <a:spLocks noChangeAspect="1" noChangeArrowheads="1"/>
            </p:cNvSpPr>
            <p:nvPr/>
          </p:nvSpPr>
          <p:spPr bwMode="auto">
            <a:xfrm>
              <a:off x="2920" y="112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40" name="Freeform 34"/>
            <p:cNvSpPr>
              <a:spLocks noChangeAspect="1"/>
            </p:cNvSpPr>
            <p:nvPr/>
          </p:nvSpPr>
          <p:spPr bwMode="auto">
            <a:xfrm>
              <a:off x="4070" y="1088"/>
              <a:ext cx="326" cy="130"/>
            </a:xfrm>
            <a:custGeom>
              <a:avLst/>
              <a:gdLst>
                <a:gd name="T0" fmla="*/ 2773 w 152"/>
                <a:gd name="T1" fmla="*/ 844 h 59"/>
                <a:gd name="T2" fmla="*/ 2773 w 152"/>
                <a:gd name="T3" fmla="*/ 0 h 59"/>
                <a:gd name="T4" fmla="*/ 2604 w 152"/>
                <a:gd name="T5" fmla="*/ 0 h 59"/>
                <a:gd name="T6" fmla="*/ 2604 w 152"/>
                <a:gd name="T7" fmla="*/ 844 h 59"/>
                <a:gd name="T8" fmla="*/ 1757 w 152"/>
                <a:gd name="T9" fmla="*/ 844 h 59"/>
                <a:gd name="T10" fmla="*/ 1757 w 152"/>
                <a:gd name="T11" fmla="*/ 0 h 59"/>
                <a:gd name="T12" fmla="*/ 1587 w 152"/>
                <a:gd name="T13" fmla="*/ 0 h 59"/>
                <a:gd name="T14" fmla="*/ 1587 w 152"/>
                <a:gd name="T15" fmla="*/ 844 h 59"/>
                <a:gd name="T16" fmla="*/ 740 w 152"/>
                <a:gd name="T17" fmla="*/ 844 h 59"/>
                <a:gd name="T18" fmla="*/ 740 w 152"/>
                <a:gd name="T19" fmla="*/ 0 h 59"/>
                <a:gd name="T20" fmla="*/ 594 w 152"/>
                <a:gd name="T21" fmla="*/ 0 h 59"/>
                <a:gd name="T22" fmla="*/ 594 w 152"/>
                <a:gd name="T23" fmla="*/ 844 h 59"/>
                <a:gd name="T24" fmla="*/ 0 w 152"/>
                <a:gd name="T25" fmla="*/ 844 h 59"/>
                <a:gd name="T26" fmla="*/ 0 w 152"/>
                <a:gd name="T27" fmla="*/ 1388 h 59"/>
                <a:gd name="T28" fmla="*/ 3215 w 152"/>
                <a:gd name="T29" fmla="*/ 1388 h 59"/>
                <a:gd name="T30" fmla="*/ 3215 w 152"/>
                <a:gd name="T31" fmla="*/ 844 h 59"/>
                <a:gd name="T32" fmla="*/ 2773 w 152"/>
                <a:gd name="T33" fmla="*/ 844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59"/>
                <a:gd name="T53" fmla="*/ 152 w 15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59">
                  <a:moveTo>
                    <a:pt x="131" y="36"/>
                  </a:moveTo>
                  <a:lnTo>
                    <a:pt x="131" y="0"/>
                  </a:lnTo>
                  <a:lnTo>
                    <a:pt x="123" y="0"/>
                  </a:lnTo>
                  <a:lnTo>
                    <a:pt x="123" y="36"/>
                  </a:lnTo>
                  <a:lnTo>
                    <a:pt x="83" y="36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36"/>
                  </a:lnTo>
                  <a:lnTo>
                    <a:pt x="35" y="36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36"/>
                  </a:lnTo>
                  <a:lnTo>
                    <a:pt x="0" y="36"/>
                  </a:lnTo>
                  <a:lnTo>
                    <a:pt x="0" y="59"/>
                  </a:lnTo>
                  <a:lnTo>
                    <a:pt x="152" y="59"/>
                  </a:lnTo>
                  <a:lnTo>
                    <a:pt x="152" y="36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437631"/>
            </a:solidFill>
            <a:ln w="19050">
              <a:solidFill>
                <a:srgbClr val="43763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1" name="Group 35"/>
            <p:cNvGrpSpPr>
              <a:grpSpLocks/>
            </p:cNvGrpSpPr>
            <p:nvPr/>
          </p:nvGrpSpPr>
          <p:grpSpPr bwMode="auto">
            <a:xfrm>
              <a:off x="2409" y="1334"/>
              <a:ext cx="484" cy="634"/>
              <a:chOff x="3561" y="1713"/>
              <a:chExt cx="339" cy="431"/>
            </a:xfrm>
          </p:grpSpPr>
          <p:sp>
            <p:nvSpPr>
              <p:cNvPr id="26727" name="Freeform 36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8" name="Freeform 37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9" name="Freeform 38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30" name="Freeform 39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2" name="Group 40"/>
            <p:cNvGrpSpPr>
              <a:grpSpLocks/>
            </p:cNvGrpSpPr>
            <p:nvPr/>
          </p:nvGrpSpPr>
          <p:grpSpPr bwMode="auto">
            <a:xfrm>
              <a:off x="4435" y="2098"/>
              <a:ext cx="326" cy="207"/>
              <a:chOff x="4615" y="2232"/>
              <a:chExt cx="228" cy="141"/>
            </a:xfrm>
          </p:grpSpPr>
          <p:sp>
            <p:nvSpPr>
              <p:cNvPr id="26723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4615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4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4687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5" name="Rectangle 43"/>
              <p:cNvSpPr>
                <a:spLocks noChangeAspect="1" noChangeArrowheads="1"/>
              </p:cNvSpPr>
              <p:nvPr/>
            </p:nvSpPr>
            <p:spPr bwMode="auto">
              <a:xfrm>
                <a:off x="4759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6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4831" y="2232"/>
                <a:ext cx="12" cy="14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45"/>
            <p:cNvGrpSpPr>
              <a:grpSpLocks/>
            </p:cNvGrpSpPr>
            <p:nvPr/>
          </p:nvGrpSpPr>
          <p:grpSpPr bwMode="auto">
            <a:xfrm>
              <a:off x="4129" y="982"/>
              <a:ext cx="632" cy="111"/>
              <a:chOff x="4401" y="1474"/>
              <a:chExt cx="442" cy="75"/>
            </a:xfrm>
          </p:grpSpPr>
          <p:sp>
            <p:nvSpPr>
              <p:cNvPr id="26716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7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8" name="Rectangle 48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9" name="Rectangle 49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0" name="Rectangle 50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1" name="Rectangle 51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22" name="Rectangle 52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4" name="Group 53"/>
            <p:cNvGrpSpPr>
              <a:grpSpLocks/>
            </p:cNvGrpSpPr>
            <p:nvPr/>
          </p:nvGrpSpPr>
          <p:grpSpPr bwMode="auto">
            <a:xfrm>
              <a:off x="3205" y="982"/>
              <a:ext cx="838" cy="211"/>
              <a:chOff x="3755" y="1474"/>
              <a:chExt cx="586" cy="143"/>
            </a:xfrm>
          </p:grpSpPr>
          <p:sp>
            <p:nvSpPr>
              <p:cNvPr id="26707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3755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8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82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9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898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0" name="Rectangle 57"/>
              <p:cNvSpPr>
                <a:spLocks noChangeAspect="1" noChangeArrowheads="1"/>
              </p:cNvSpPr>
              <p:nvPr/>
            </p:nvSpPr>
            <p:spPr bwMode="auto">
              <a:xfrm>
                <a:off x="3970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1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4043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2" name="Rectangle 59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3" name="Rectangle 60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4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15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5" name="Group 63"/>
            <p:cNvGrpSpPr>
              <a:grpSpLocks/>
            </p:cNvGrpSpPr>
            <p:nvPr/>
          </p:nvGrpSpPr>
          <p:grpSpPr bwMode="auto">
            <a:xfrm>
              <a:off x="2496" y="1015"/>
              <a:ext cx="713" cy="1289"/>
              <a:chOff x="3259" y="1496"/>
              <a:chExt cx="499" cy="876"/>
            </a:xfrm>
          </p:grpSpPr>
          <p:sp>
            <p:nvSpPr>
              <p:cNvPr id="26690" name="Freeform 64"/>
              <p:cNvSpPr>
                <a:spLocks noChangeAspect="1"/>
              </p:cNvSpPr>
              <p:nvPr/>
            </p:nvSpPr>
            <p:spPr bwMode="auto">
              <a:xfrm>
                <a:off x="3736" y="2296"/>
                <a:ext cx="22" cy="76"/>
              </a:xfrm>
              <a:custGeom>
                <a:avLst/>
                <a:gdLst>
                  <a:gd name="T0" fmla="*/ 0 w 15"/>
                  <a:gd name="T1" fmla="*/ 249 h 51"/>
                  <a:gd name="T2" fmla="*/ 38 w 15"/>
                  <a:gd name="T3" fmla="*/ 250 h 51"/>
                  <a:gd name="T4" fmla="*/ 69 w 15"/>
                  <a:gd name="T5" fmla="*/ 1 h 51"/>
                  <a:gd name="T6" fmla="*/ 32 w 15"/>
                  <a:gd name="T7" fmla="*/ 0 h 51"/>
                  <a:gd name="T8" fmla="*/ 0 w 15"/>
                  <a:gd name="T9" fmla="*/ 249 h 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51"/>
                  <a:gd name="T17" fmla="*/ 15 w 15"/>
                  <a:gd name="T18" fmla="*/ 51 h 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51">
                    <a:moveTo>
                      <a:pt x="0" y="50"/>
                    </a:moveTo>
                    <a:lnTo>
                      <a:pt x="8" y="51"/>
                    </a:lnTo>
                    <a:lnTo>
                      <a:pt x="15" y="1"/>
                    </a:lnTo>
                    <a:lnTo>
                      <a:pt x="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1" name="Freeform 65"/>
              <p:cNvSpPr>
                <a:spLocks noChangeAspect="1"/>
              </p:cNvSpPr>
              <p:nvPr/>
            </p:nvSpPr>
            <p:spPr bwMode="auto">
              <a:xfrm>
                <a:off x="3259" y="1841"/>
                <a:ext cx="21" cy="78"/>
              </a:xfrm>
              <a:custGeom>
                <a:avLst/>
                <a:gdLst>
                  <a:gd name="T0" fmla="*/ 0 w 14"/>
                  <a:gd name="T1" fmla="*/ 0 h 52"/>
                  <a:gd name="T2" fmla="*/ 32 w 14"/>
                  <a:gd name="T3" fmla="*/ 263 h 52"/>
                  <a:gd name="T4" fmla="*/ 72 w 14"/>
                  <a:gd name="T5" fmla="*/ 261 h 52"/>
                  <a:gd name="T6" fmla="*/ 39 w 14"/>
                  <a:gd name="T7" fmla="*/ 0 h 52"/>
                  <a:gd name="T8" fmla="*/ 0 w 14"/>
                  <a:gd name="T9" fmla="*/ 0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0"/>
                    </a:moveTo>
                    <a:lnTo>
                      <a:pt x="6" y="52"/>
                    </a:lnTo>
                    <a:lnTo>
                      <a:pt x="14" y="51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2" name="Freeform 66"/>
              <p:cNvSpPr>
                <a:spLocks noChangeAspect="1"/>
              </p:cNvSpPr>
              <p:nvPr/>
            </p:nvSpPr>
            <p:spPr bwMode="auto">
              <a:xfrm>
                <a:off x="3328" y="1819"/>
                <a:ext cx="46" cy="73"/>
              </a:xfrm>
              <a:custGeom>
                <a:avLst/>
                <a:gdLst>
                  <a:gd name="T0" fmla="*/ 0 w 31"/>
                  <a:gd name="T1" fmla="*/ 13 h 49"/>
                  <a:gd name="T2" fmla="*/ 117 w 31"/>
                  <a:gd name="T3" fmla="*/ 241 h 49"/>
                  <a:gd name="T4" fmla="*/ 150 w 31"/>
                  <a:gd name="T5" fmla="*/ 228 h 49"/>
                  <a:gd name="T6" fmla="*/ 40 w 31"/>
                  <a:gd name="T7" fmla="*/ 0 h 49"/>
                  <a:gd name="T8" fmla="*/ 0 w 31"/>
                  <a:gd name="T9" fmla="*/ 13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49"/>
                  <a:gd name="T17" fmla="*/ 31 w 31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49">
                    <a:moveTo>
                      <a:pt x="0" y="3"/>
                    </a:moveTo>
                    <a:lnTo>
                      <a:pt x="24" y="49"/>
                    </a:lnTo>
                    <a:lnTo>
                      <a:pt x="31" y="46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3" name="Freeform 67"/>
              <p:cNvSpPr>
                <a:spLocks noChangeAspect="1"/>
              </p:cNvSpPr>
              <p:nvPr/>
            </p:nvSpPr>
            <p:spPr bwMode="auto">
              <a:xfrm>
                <a:off x="3390" y="1781"/>
                <a:ext cx="60" cy="65"/>
              </a:xfrm>
              <a:custGeom>
                <a:avLst/>
                <a:gdLst>
                  <a:gd name="T0" fmla="*/ 0 w 40"/>
                  <a:gd name="T1" fmla="*/ 27 h 43"/>
                  <a:gd name="T2" fmla="*/ 178 w 40"/>
                  <a:gd name="T3" fmla="*/ 224 h 43"/>
                  <a:gd name="T4" fmla="*/ 203 w 40"/>
                  <a:gd name="T5" fmla="*/ 197 h 43"/>
                  <a:gd name="T6" fmla="*/ 31 w 40"/>
                  <a:gd name="T7" fmla="*/ 0 h 43"/>
                  <a:gd name="T8" fmla="*/ 0 w 40"/>
                  <a:gd name="T9" fmla="*/ 2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5"/>
                    </a:moveTo>
                    <a:lnTo>
                      <a:pt x="35" y="43"/>
                    </a:lnTo>
                    <a:lnTo>
                      <a:pt x="40" y="38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4" name="Freeform 68"/>
              <p:cNvSpPr>
                <a:spLocks noChangeAspect="1"/>
              </p:cNvSpPr>
              <p:nvPr/>
            </p:nvSpPr>
            <p:spPr bwMode="auto">
              <a:xfrm>
                <a:off x="3438" y="1729"/>
                <a:ext cx="71" cy="54"/>
              </a:xfrm>
              <a:custGeom>
                <a:avLst/>
                <a:gdLst>
                  <a:gd name="T0" fmla="*/ 0 w 47"/>
                  <a:gd name="T1" fmla="*/ 31 h 36"/>
                  <a:gd name="T2" fmla="*/ 224 w 47"/>
                  <a:gd name="T3" fmla="*/ 181 h 36"/>
                  <a:gd name="T4" fmla="*/ 245 w 47"/>
                  <a:gd name="T5" fmla="*/ 151 h 36"/>
                  <a:gd name="T6" fmla="*/ 27 w 47"/>
                  <a:gd name="T7" fmla="*/ 0 h 36"/>
                  <a:gd name="T8" fmla="*/ 0 w 47"/>
                  <a:gd name="T9" fmla="*/ 3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6"/>
                  <a:gd name="T17" fmla="*/ 47 w 4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6">
                    <a:moveTo>
                      <a:pt x="0" y="6"/>
                    </a:moveTo>
                    <a:lnTo>
                      <a:pt x="43" y="36"/>
                    </a:lnTo>
                    <a:lnTo>
                      <a:pt x="47" y="30"/>
                    </a:lnTo>
                    <a:lnTo>
                      <a:pt x="5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5" name="Freeform 69"/>
              <p:cNvSpPr>
                <a:spLocks noChangeAspect="1"/>
              </p:cNvSpPr>
              <p:nvPr/>
            </p:nvSpPr>
            <p:spPr bwMode="auto">
              <a:xfrm>
                <a:off x="3479" y="1664"/>
                <a:ext cx="73" cy="50"/>
              </a:xfrm>
              <a:custGeom>
                <a:avLst/>
                <a:gdLst>
                  <a:gd name="T0" fmla="*/ 0 w 49"/>
                  <a:gd name="T1" fmla="*/ 39 h 33"/>
                  <a:gd name="T2" fmla="*/ 222 w 49"/>
                  <a:gd name="T3" fmla="*/ 174 h 33"/>
                  <a:gd name="T4" fmla="*/ 241 w 49"/>
                  <a:gd name="T5" fmla="*/ 142 h 33"/>
                  <a:gd name="T6" fmla="*/ 22 w 49"/>
                  <a:gd name="T7" fmla="*/ 0 h 33"/>
                  <a:gd name="T8" fmla="*/ 0 w 49"/>
                  <a:gd name="T9" fmla="*/ 3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7"/>
                    </a:moveTo>
                    <a:lnTo>
                      <a:pt x="45" y="33"/>
                    </a:lnTo>
                    <a:lnTo>
                      <a:pt x="49" y="27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6" name="Freeform 70"/>
              <p:cNvSpPr>
                <a:spLocks noChangeAspect="1"/>
              </p:cNvSpPr>
              <p:nvPr/>
            </p:nvSpPr>
            <p:spPr bwMode="auto">
              <a:xfrm>
                <a:off x="3521" y="1597"/>
                <a:ext cx="66" cy="55"/>
              </a:xfrm>
              <a:custGeom>
                <a:avLst/>
                <a:gdLst>
                  <a:gd name="T0" fmla="*/ 0 w 44"/>
                  <a:gd name="T1" fmla="*/ 33 h 37"/>
                  <a:gd name="T2" fmla="*/ 198 w 44"/>
                  <a:gd name="T3" fmla="*/ 181 h 37"/>
                  <a:gd name="T4" fmla="*/ 222 w 44"/>
                  <a:gd name="T5" fmla="*/ 149 h 37"/>
                  <a:gd name="T6" fmla="*/ 27 w 44"/>
                  <a:gd name="T7" fmla="*/ 0 h 37"/>
                  <a:gd name="T8" fmla="*/ 0 w 44"/>
                  <a:gd name="T9" fmla="*/ 33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7"/>
                    </a:moveTo>
                    <a:lnTo>
                      <a:pt x="39" y="37"/>
                    </a:lnTo>
                    <a:lnTo>
                      <a:pt x="44" y="30"/>
                    </a:lnTo>
                    <a:lnTo>
                      <a:pt x="5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7" name="Freeform 71"/>
              <p:cNvSpPr>
                <a:spLocks noChangeAspect="1"/>
              </p:cNvSpPr>
              <p:nvPr/>
            </p:nvSpPr>
            <p:spPr bwMode="auto">
              <a:xfrm>
                <a:off x="3579" y="1532"/>
                <a:ext cx="52" cy="68"/>
              </a:xfrm>
              <a:custGeom>
                <a:avLst/>
                <a:gdLst>
                  <a:gd name="T0" fmla="*/ 0 w 35"/>
                  <a:gd name="T1" fmla="*/ 27 h 45"/>
                  <a:gd name="T2" fmla="*/ 141 w 35"/>
                  <a:gd name="T3" fmla="*/ 236 h 45"/>
                  <a:gd name="T4" fmla="*/ 169 w 35"/>
                  <a:gd name="T5" fmla="*/ 209 h 45"/>
                  <a:gd name="T6" fmla="*/ 28 w 35"/>
                  <a:gd name="T7" fmla="*/ 0 h 45"/>
                  <a:gd name="T8" fmla="*/ 0 w 35"/>
                  <a:gd name="T9" fmla="*/ 27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5"/>
                  <a:gd name="T17" fmla="*/ 35 w 35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5">
                    <a:moveTo>
                      <a:pt x="0" y="5"/>
                    </a:moveTo>
                    <a:lnTo>
                      <a:pt x="29" y="45"/>
                    </a:lnTo>
                    <a:lnTo>
                      <a:pt x="35" y="40"/>
                    </a:lnTo>
                    <a:lnTo>
                      <a:pt x="6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8" name="Freeform 72"/>
              <p:cNvSpPr>
                <a:spLocks noChangeAspect="1"/>
              </p:cNvSpPr>
              <p:nvPr/>
            </p:nvSpPr>
            <p:spPr bwMode="auto">
              <a:xfrm>
                <a:off x="3656" y="1496"/>
                <a:ext cx="33" cy="72"/>
              </a:xfrm>
              <a:custGeom>
                <a:avLst/>
                <a:gdLst>
                  <a:gd name="T0" fmla="*/ 0 w 22"/>
                  <a:gd name="T1" fmla="*/ 12 h 48"/>
                  <a:gd name="T2" fmla="*/ 75 w 22"/>
                  <a:gd name="T3" fmla="*/ 243 h 48"/>
                  <a:gd name="T4" fmla="*/ 113 w 22"/>
                  <a:gd name="T5" fmla="*/ 234 h 48"/>
                  <a:gd name="T6" fmla="*/ 33 w 22"/>
                  <a:gd name="T7" fmla="*/ 0 h 48"/>
                  <a:gd name="T8" fmla="*/ 0 w 22"/>
                  <a:gd name="T9" fmla="*/ 12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8"/>
                  <a:gd name="T17" fmla="*/ 22 w 22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8">
                    <a:moveTo>
                      <a:pt x="0" y="2"/>
                    </a:moveTo>
                    <a:lnTo>
                      <a:pt x="15" y="48"/>
                    </a:lnTo>
                    <a:lnTo>
                      <a:pt x="22" y="46"/>
                    </a:lnTo>
                    <a:lnTo>
                      <a:pt x="7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99" name="Freeform 73"/>
              <p:cNvSpPr>
                <a:spLocks noChangeAspect="1"/>
              </p:cNvSpPr>
              <p:nvPr/>
            </p:nvSpPr>
            <p:spPr bwMode="auto">
              <a:xfrm>
                <a:off x="3259" y="1927"/>
                <a:ext cx="21" cy="78"/>
              </a:xfrm>
              <a:custGeom>
                <a:avLst/>
                <a:gdLst>
                  <a:gd name="T0" fmla="*/ 0 w 14"/>
                  <a:gd name="T1" fmla="*/ 261 h 52"/>
                  <a:gd name="T2" fmla="*/ 39 w 14"/>
                  <a:gd name="T3" fmla="*/ 263 h 52"/>
                  <a:gd name="T4" fmla="*/ 72 w 14"/>
                  <a:gd name="T5" fmla="*/ 8 h 52"/>
                  <a:gd name="T6" fmla="*/ 32 w 14"/>
                  <a:gd name="T7" fmla="*/ 0 h 52"/>
                  <a:gd name="T8" fmla="*/ 0 w 14"/>
                  <a:gd name="T9" fmla="*/ 261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52"/>
                  <a:gd name="T17" fmla="*/ 14 w 14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52">
                    <a:moveTo>
                      <a:pt x="0" y="51"/>
                    </a:moveTo>
                    <a:lnTo>
                      <a:pt x="7" y="52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0" name="Freeform 74"/>
              <p:cNvSpPr>
                <a:spLocks noChangeAspect="1"/>
              </p:cNvSpPr>
              <p:nvPr/>
            </p:nvSpPr>
            <p:spPr bwMode="auto">
              <a:xfrm>
                <a:off x="3328" y="1952"/>
                <a:ext cx="46" cy="75"/>
              </a:xfrm>
              <a:custGeom>
                <a:avLst/>
                <a:gdLst>
                  <a:gd name="T0" fmla="*/ 0 w 31"/>
                  <a:gd name="T1" fmla="*/ 234 h 50"/>
                  <a:gd name="T2" fmla="*/ 40 w 31"/>
                  <a:gd name="T3" fmla="*/ 254 h 50"/>
                  <a:gd name="T4" fmla="*/ 150 w 31"/>
                  <a:gd name="T5" fmla="*/ 21 h 50"/>
                  <a:gd name="T6" fmla="*/ 117 w 31"/>
                  <a:gd name="T7" fmla="*/ 0 h 50"/>
                  <a:gd name="T8" fmla="*/ 0 w 31"/>
                  <a:gd name="T9" fmla="*/ 234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50"/>
                  <a:gd name="T17" fmla="*/ 31 w 31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50">
                    <a:moveTo>
                      <a:pt x="0" y="46"/>
                    </a:moveTo>
                    <a:lnTo>
                      <a:pt x="8" y="50"/>
                    </a:lnTo>
                    <a:lnTo>
                      <a:pt x="31" y="4"/>
                    </a:lnTo>
                    <a:lnTo>
                      <a:pt x="24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1" name="Freeform 75"/>
              <p:cNvSpPr>
                <a:spLocks noChangeAspect="1"/>
              </p:cNvSpPr>
              <p:nvPr/>
            </p:nvSpPr>
            <p:spPr bwMode="auto">
              <a:xfrm>
                <a:off x="3390" y="2000"/>
                <a:ext cx="60" cy="65"/>
              </a:xfrm>
              <a:custGeom>
                <a:avLst/>
                <a:gdLst>
                  <a:gd name="T0" fmla="*/ 0 w 40"/>
                  <a:gd name="T1" fmla="*/ 197 h 43"/>
                  <a:gd name="T2" fmla="*/ 31 w 40"/>
                  <a:gd name="T3" fmla="*/ 224 h 43"/>
                  <a:gd name="T4" fmla="*/ 203 w 40"/>
                  <a:gd name="T5" fmla="*/ 27 h 43"/>
                  <a:gd name="T6" fmla="*/ 178 w 40"/>
                  <a:gd name="T7" fmla="*/ 0 h 43"/>
                  <a:gd name="T8" fmla="*/ 0 w 40"/>
                  <a:gd name="T9" fmla="*/ 19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"/>
                  <a:gd name="T16" fmla="*/ 0 h 43"/>
                  <a:gd name="T17" fmla="*/ 40 w 40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" h="43">
                    <a:moveTo>
                      <a:pt x="0" y="38"/>
                    </a:moveTo>
                    <a:lnTo>
                      <a:pt x="6" y="43"/>
                    </a:lnTo>
                    <a:lnTo>
                      <a:pt x="40" y="5"/>
                    </a:lnTo>
                    <a:lnTo>
                      <a:pt x="35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2" name="Freeform 76"/>
              <p:cNvSpPr>
                <a:spLocks noChangeAspect="1"/>
              </p:cNvSpPr>
              <p:nvPr/>
            </p:nvSpPr>
            <p:spPr bwMode="auto">
              <a:xfrm>
                <a:off x="3438" y="2063"/>
                <a:ext cx="71" cy="53"/>
              </a:xfrm>
              <a:custGeom>
                <a:avLst/>
                <a:gdLst>
                  <a:gd name="T0" fmla="*/ 0 w 47"/>
                  <a:gd name="T1" fmla="*/ 153 h 35"/>
                  <a:gd name="T2" fmla="*/ 27 w 47"/>
                  <a:gd name="T3" fmla="*/ 183 h 35"/>
                  <a:gd name="T4" fmla="*/ 245 w 47"/>
                  <a:gd name="T5" fmla="*/ 32 h 35"/>
                  <a:gd name="T6" fmla="*/ 224 w 47"/>
                  <a:gd name="T7" fmla="*/ 0 h 35"/>
                  <a:gd name="T8" fmla="*/ 0 w 47"/>
                  <a:gd name="T9" fmla="*/ 153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5"/>
                  <a:gd name="T17" fmla="*/ 47 w 4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5">
                    <a:moveTo>
                      <a:pt x="0" y="29"/>
                    </a:moveTo>
                    <a:lnTo>
                      <a:pt x="5" y="35"/>
                    </a:lnTo>
                    <a:lnTo>
                      <a:pt x="47" y="6"/>
                    </a:lnTo>
                    <a:lnTo>
                      <a:pt x="43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3" name="Freeform 77"/>
              <p:cNvSpPr>
                <a:spLocks noChangeAspect="1"/>
              </p:cNvSpPr>
              <p:nvPr/>
            </p:nvSpPr>
            <p:spPr bwMode="auto">
              <a:xfrm>
                <a:off x="3479" y="2131"/>
                <a:ext cx="73" cy="49"/>
              </a:xfrm>
              <a:custGeom>
                <a:avLst/>
                <a:gdLst>
                  <a:gd name="T0" fmla="*/ 0 w 49"/>
                  <a:gd name="T1" fmla="*/ 131 h 33"/>
                  <a:gd name="T2" fmla="*/ 22 w 49"/>
                  <a:gd name="T3" fmla="*/ 160 h 33"/>
                  <a:gd name="T4" fmla="*/ 241 w 49"/>
                  <a:gd name="T5" fmla="*/ 33 h 33"/>
                  <a:gd name="T6" fmla="*/ 222 w 49"/>
                  <a:gd name="T7" fmla="*/ 0 h 33"/>
                  <a:gd name="T8" fmla="*/ 0 w 49"/>
                  <a:gd name="T9" fmla="*/ 13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"/>
                  <a:gd name="T16" fmla="*/ 0 h 33"/>
                  <a:gd name="T17" fmla="*/ 49 w 49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" h="33">
                    <a:moveTo>
                      <a:pt x="0" y="27"/>
                    </a:moveTo>
                    <a:lnTo>
                      <a:pt x="5" y="33"/>
                    </a:lnTo>
                    <a:lnTo>
                      <a:pt x="49" y="7"/>
                    </a:lnTo>
                    <a:lnTo>
                      <a:pt x="45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4" name="Freeform 78"/>
              <p:cNvSpPr>
                <a:spLocks noChangeAspect="1"/>
              </p:cNvSpPr>
              <p:nvPr/>
            </p:nvSpPr>
            <p:spPr bwMode="auto">
              <a:xfrm>
                <a:off x="3521" y="2194"/>
                <a:ext cx="66" cy="55"/>
              </a:xfrm>
              <a:custGeom>
                <a:avLst/>
                <a:gdLst>
                  <a:gd name="T0" fmla="*/ 0 w 44"/>
                  <a:gd name="T1" fmla="*/ 150 h 37"/>
                  <a:gd name="T2" fmla="*/ 27 w 44"/>
                  <a:gd name="T3" fmla="*/ 181 h 37"/>
                  <a:gd name="T4" fmla="*/ 222 w 44"/>
                  <a:gd name="T5" fmla="*/ 28 h 37"/>
                  <a:gd name="T6" fmla="*/ 198 w 44"/>
                  <a:gd name="T7" fmla="*/ 0 h 37"/>
                  <a:gd name="T8" fmla="*/ 0 w 44"/>
                  <a:gd name="T9" fmla="*/ 15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7"/>
                  <a:gd name="T17" fmla="*/ 44 w 4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7">
                    <a:moveTo>
                      <a:pt x="0" y="31"/>
                    </a:moveTo>
                    <a:lnTo>
                      <a:pt x="5" y="37"/>
                    </a:lnTo>
                    <a:lnTo>
                      <a:pt x="44" y="6"/>
                    </a:lnTo>
                    <a:lnTo>
                      <a:pt x="39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5" name="Freeform 79"/>
              <p:cNvSpPr>
                <a:spLocks noChangeAspect="1"/>
              </p:cNvSpPr>
              <p:nvPr/>
            </p:nvSpPr>
            <p:spPr bwMode="auto">
              <a:xfrm>
                <a:off x="3579" y="2248"/>
                <a:ext cx="52" cy="66"/>
              </a:xfrm>
              <a:custGeom>
                <a:avLst/>
                <a:gdLst>
                  <a:gd name="T0" fmla="*/ 0 w 35"/>
                  <a:gd name="T1" fmla="*/ 198 h 44"/>
                  <a:gd name="T2" fmla="*/ 28 w 35"/>
                  <a:gd name="T3" fmla="*/ 222 h 44"/>
                  <a:gd name="T4" fmla="*/ 169 w 35"/>
                  <a:gd name="T5" fmla="*/ 21 h 44"/>
                  <a:gd name="T6" fmla="*/ 141 w 35"/>
                  <a:gd name="T7" fmla="*/ 0 h 44"/>
                  <a:gd name="T8" fmla="*/ 0 w 35"/>
                  <a:gd name="T9" fmla="*/ 198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44"/>
                  <a:gd name="T17" fmla="*/ 35 w 35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44">
                    <a:moveTo>
                      <a:pt x="0" y="39"/>
                    </a:moveTo>
                    <a:lnTo>
                      <a:pt x="6" y="44"/>
                    </a:lnTo>
                    <a:lnTo>
                      <a:pt x="35" y="4"/>
                    </a:lnTo>
                    <a:lnTo>
                      <a:pt x="29" y="0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706" name="Freeform 80"/>
              <p:cNvSpPr>
                <a:spLocks noChangeAspect="1"/>
              </p:cNvSpPr>
              <p:nvPr/>
            </p:nvSpPr>
            <p:spPr bwMode="auto">
              <a:xfrm>
                <a:off x="3656" y="2276"/>
                <a:ext cx="33" cy="74"/>
              </a:xfrm>
              <a:custGeom>
                <a:avLst/>
                <a:gdLst>
                  <a:gd name="T0" fmla="*/ 0 w 22"/>
                  <a:gd name="T1" fmla="*/ 245 h 49"/>
                  <a:gd name="T2" fmla="*/ 33 w 22"/>
                  <a:gd name="T3" fmla="*/ 255 h 49"/>
                  <a:gd name="T4" fmla="*/ 113 w 22"/>
                  <a:gd name="T5" fmla="*/ 18 h 49"/>
                  <a:gd name="T6" fmla="*/ 75 w 22"/>
                  <a:gd name="T7" fmla="*/ 0 h 49"/>
                  <a:gd name="T8" fmla="*/ 0 w 22"/>
                  <a:gd name="T9" fmla="*/ 245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"/>
                  <a:gd name="T16" fmla="*/ 0 h 49"/>
                  <a:gd name="T17" fmla="*/ 22 w 22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" h="49">
                    <a:moveTo>
                      <a:pt x="0" y="47"/>
                    </a:moveTo>
                    <a:lnTo>
                      <a:pt x="7" y="49"/>
                    </a:lnTo>
                    <a:lnTo>
                      <a:pt x="22" y="3"/>
                    </a:lnTo>
                    <a:lnTo>
                      <a:pt x="15" y="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4D94C3"/>
              </a:solidFill>
              <a:ln w="19050">
                <a:solidFill>
                  <a:srgbClr val="4D94C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6" name="Group 81"/>
            <p:cNvGrpSpPr>
              <a:grpSpLocks/>
            </p:cNvGrpSpPr>
            <p:nvPr/>
          </p:nvGrpSpPr>
          <p:grpSpPr bwMode="auto">
            <a:xfrm>
              <a:off x="3307" y="2196"/>
              <a:ext cx="1043" cy="110"/>
              <a:chOff x="3826" y="2299"/>
              <a:chExt cx="730" cy="75"/>
            </a:xfrm>
          </p:grpSpPr>
          <p:sp>
            <p:nvSpPr>
              <p:cNvPr id="26679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382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0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3898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1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3970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2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043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3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113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4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186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5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6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7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8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89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7" name="Group 93"/>
            <p:cNvGrpSpPr>
              <a:grpSpLocks/>
            </p:cNvGrpSpPr>
            <p:nvPr/>
          </p:nvGrpSpPr>
          <p:grpSpPr bwMode="auto">
            <a:xfrm>
              <a:off x="826" y="1536"/>
              <a:ext cx="1574" cy="214"/>
              <a:chOff x="2091" y="1850"/>
              <a:chExt cx="1101" cy="146"/>
            </a:xfrm>
          </p:grpSpPr>
          <p:sp>
            <p:nvSpPr>
              <p:cNvPr id="26663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3182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4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109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5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037" y="1850"/>
                <a:ext cx="10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6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2963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7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2891" y="1850"/>
                <a:ext cx="11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8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2818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69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274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0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267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1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260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2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2527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3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455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4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5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6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7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78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648" name="Text Box 110"/>
            <p:cNvSpPr txBox="1">
              <a:spLocks noChangeAspect="1" noChangeArrowheads="1"/>
            </p:cNvSpPr>
            <p:nvPr/>
          </p:nvSpPr>
          <p:spPr bwMode="auto">
            <a:xfrm>
              <a:off x="553" y="1413"/>
              <a:ext cx="20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49" name="Text Box 111"/>
            <p:cNvSpPr txBox="1">
              <a:spLocks noChangeAspect="1" noChangeArrowheads="1"/>
            </p:cNvSpPr>
            <p:nvPr/>
          </p:nvSpPr>
          <p:spPr bwMode="auto">
            <a:xfrm>
              <a:off x="507" y="163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50" name="Text Box 112"/>
            <p:cNvSpPr txBox="1">
              <a:spLocks noChangeAspect="1" noChangeArrowheads="1"/>
            </p:cNvSpPr>
            <p:nvPr/>
          </p:nvSpPr>
          <p:spPr bwMode="auto">
            <a:xfrm>
              <a:off x="4737" y="196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51" name="Text Box 113"/>
            <p:cNvSpPr txBox="1">
              <a:spLocks noChangeAspect="1" noChangeArrowheads="1"/>
            </p:cNvSpPr>
            <p:nvPr/>
          </p:nvSpPr>
          <p:spPr bwMode="auto">
            <a:xfrm>
              <a:off x="4737" y="2178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52" name="Text Box 114"/>
            <p:cNvSpPr txBox="1">
              <a:spLocks noChangeAspect="1" noChangeArrowheads="1"/>
            </p:cNvSpPr>
            <p:nvPr/>
          </p:nvSpPr>
          <p:spPr bwMode="auto">
            <a:xfrm>
              <a:off x="4737" y="857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6653" name="Freeform 115"/>
            <p:cNvSpPr>
              <a:spLocks noChangeAspect="1"/>
            </p:cNvSpPr>
            <p:nvPr/>
          </p:nvSpPr>
          <p:spPr bwMode="auto">
            <a:xfrm>
              <a:off x="779" y="1724"/>
              <a:ext cx="3998" cy="606"/>
            </a:xfrm>
            <a:custGeom>
              <a:avLst/>
              <a:gdLst>
                <a:gd name="T0" fmla="*/ 4593 w 2796"/>
                <a:gd name="T1" fmla="*/ 0 h 412"/>
                <a:gd name="T2" fmla="*/ 4357 w 2796"/>
                <a:gd name="T3" fmla="*/ 0 h 412"/>
                <a:gd name="T4" fmla="*/ 3957 w 2796"/>
                <a:gd name="T5" fmla="*/ 0 h 412"/>
                <a:gd name="T6" fmla="*/ 3433 w 2796"/>
                <a:gd name="T7" fmla="*/ 0 h 412"/>
                <a:gd name="T8" fmla="*/ 2843 w 2796"/>
                <a:gd name="T9" fmla="*/ 0 h 412"/>
                <a:gd name="T10" fmla="*/ 2216 w 2796"/>
                <a:gd name="T11" fmla="*/ 0 h 412"/>
                <a:gd name="T12" fmla="*/ 1587 w 2796"/>
                <a:gd name="T13" fmla="*/ 0 h 412"/>
                <a:gd name="T14" fmla="*/ 1014 w 2796"/>
                <a:gd name="T15" fmla="*/ 0 h 412"/>
                <a:gd name="T16" fmla="*/ 536 w 2796"/>
                <a:gd name="T17" fmla="*/ 0 h 412"/>
                <a:gd name="T18" fmla="*/ 189 w 2796"/>
                <a:gd name="T19" fmla="*/ 0 h 412"/>
                <a:gd name="T20" fmla="*/ 13 w 2796"/>
                <a:gd name="T21" fmla="*/ 0 h 412"/>
                <a:gd name="T22" fmla="*/ 0 w 2796"/>
                <a:gd name="T23" fmla="*/ 162 h 412"/>
                <a:gd name="T24" fmla="*/ 4650 w 2796"/>
                <a:gd name="T25" fmla="*/ 162 h 412"/>
                <a:gd name="T26" fmla="*/ 4650 w 2796"/>
                <a:gd name="T27" fmla="*/ 162 h 412"/>
                <a:gd name="T28" fmla="*/ 4870 w 2796"/>
                <a:gd name="T29" fmla="*/ 162 h 412"/>
                <a:gd name="T30" fmla="*/ 5336 w 2796"/>
                <a:gd name="T31" fmla="*/ 279 h 412"/>
                <a:gd name="T32" fmla="*/ 5755 w 2796"/>
                <a:gd name="T33" fmla="*/ 669 h 412"/>
                <a:gd name="T34" fmla="*/ 5870 w 2796"/>
                <a:gd name="T35" fmla="*/ 885 h 412"/>
                <a:gd name="T36" fmla="*/ 5983 w 2796"/>
                <a:gd name="T37" fmla="*/ 1103 h 412"/>
                <a:gd name="T38" fmla="*/ 6187 w 2796"/>
                <a:gd name="T39" fmla="*/ 1461 h 412"/>
                <a:gd name="T40" fmla="*/ 6459 w 2796"/>
                <a:gd name="T41" fmla="*/ 1728 h 412"/>
                <a:gd name="T42" fmla="*/ 6848 w 2796"/>
                <a:gd name="T43" fmla="*/ 1892 h 412"/>
                <a:gd name="T44" fmla="*/ 7214 w 2796"/>
                <a:gd name="T45" fmla="*/ 1925 h 412"/>
                <a:gd name="T46" fmla="*/ 7320 w 2796"/>
                <a:gd name="T47" fmla="*/ 1925 h 412"/>
                <a:gd name="T48" fmla="*/ 7623 w 2796"/>
                <a:gd name="T49" fmla="*/ 1925 h 412"/>
                <a:gd name="T50" fmla="*/ 8065 w 2796"/>
                <a:gd name="T51" fmla="*/ 1925 h 412"/>
                <a:gd name="T52" fmla="*/ 8617 w 2796"/>
                <a:gd name="T53" fmla="*/ 1925 h 412"/>
                <a:gd name="T54" fmla="*/ 9227 w 2796"/>
                <a:gd name="T55" fmla="*/ 1925 h 412"/>
                <a:gd name="T56" fmla="*/ 9853 w 2796"/>
                <a:gd name="T57" fmla="*/ 1925 h 412"/>
                <a:gd name="T58" fmla="*/ 10453 w 2796"/>
                <a:gd name="T59" fmla="*/ 1925 h 412"/>
                <a:gd name="T60" fmla="*/ 10967 w 2796"/>
                <a:gd name="T61" fmla="*/ 1925 h 412"/>
                <a:gd name="T62" fmla="*/ 11371 w 2796"/>
                <a:gd name="T63" fmla="*/ 1925 h 412"/>
                <a:gd name="T64" fmla="*/ 11689 w 2796"/>
                <a:gd name="T65" fmla="*/ 1919 h 412"/>
                <a:gd name="T66" fmla="*/ 11679 w 2796"/>
                <a:gd name="T67" fmla="*/ 1919 h 412"/>
                <a:gd name="T68" fmla="*/ 11589 w 2796"/>
                <a:gd name="T69" fmla="*/ 1769 h 412"/>
                <a:gd name="T70" fmla="*/ 11472 w 2796"/>
                <a:gd name="T71" fmla="*/ 1765 h 412"/>
                <a:gd name="T72" fmla="*/ 11115 w 2796"/>
                <a:gd name="T73" fmla="*/ 1765 h 412"/>
                <a:gd name="T74" fmla="*/ 10630 w 2796"/>
                <a:gd name="T75" fmla="*/ 1765 h 412"/>
                <a:gd name="T76" fmla="*/ 10054 w 2796"/>
                <a:gd name="T77" fmla="*/ 1765 h 412"/>
                <a:gd name="T78" fmla="*/ 9440 w 2796"/>
                <a:gd name="T79" fmla="*/ 1765 h 412"/>
                <a:gd name="T80" fmla="*/ 8818 w 2796"/>
                <a:gd name="T81" fmla="*/ 1765 h 412"/>
                <a:gd name="T82" fmla="*/ 8238 w 2796"/>
                <a:gd name="T83" fmla="*/ 1765 h 412"/>
                <a:gd name="T84" fmla="*/ 7759 w 2796"/>
                <a:gd name="T85" fmla="*/ 1765 h 412"/>
                <a:gd name="T86" fmla="*/ 7400 w 2796"/>
                <a:gd name="T87" fmla="*/ 1765 h 412"/>
                <a:gd name="T88" fmla="*/ 7224 w 2796"/>
                <a:gd name="T89" fmla="*/ 1765 h 412"/>
                <a:gd name="T90" fmla="*/ 7024 w 2796"/>
                <a:gd name="T91" fmla="*/ 1750 h 412"/>
                <a:gd name="T92" fmla="*/ 6602 w 2796"/>
                <a:gd name="T93" fmla="*/ 1640 h 412"/>
                <a:gd name="T94" fmla="*/ 6324 w 2796"/>
                <a:gd name="T95" fmla="*/ 1391 h 412"/>
                <a:gd name="T96" fmla="*/ 6099 w 2796"/>
                <a:gd name="T97" fmla="*/ 1025 h 412"/>
                <a:gd name="T98" fmla="*/ 5993 w 2796"/>
                <a:gd name="T99" fmla="*/ 809 h 412"/>
                <a:gd name="T100" fmla="*/ 5874 w 2796"/>
                <a:gd name="T101" fmla="*/ 587 h 412"/>
                <a:gd name="T102" fmla="*/ 5468 w 2796"/>
                <a:gd name="T103" fmla="*/ 169 h 412"/>
                <a:gd name="T104" fmla="*/ 5005 w 2796"/>
                <a:gd name="T105" fmla="*/ 13 h 412"/>
                <a:gd name="T106" fmla="*/ 4680 w 2796"/>
                <a:gd name="T107" fmla="*/ 0 h 4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796"/>
                <a:gd name="T163" fmla="*/ 0 h 412"/>
                <a:gd name="T164" fmla="*/ 2796 w 2796"/>
                <a:gd name="T165" fmla="*/ 412 h 4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796" h="412">
                  <a:moveTo>
                    <a:pt x="1111" y="0"/>
                  </a:moveTo>
                  <a:lnTo>
                    <a:pt x="1108" y="0"/>
                  </a:lnTo>
                  <a:lnTo>
                    <a:pt x="1099" y="0"/>
                  </a:lnTo>
                  <a:lnTo>
                    <a:pt x="1085" y="0"/>
                  </a:lnTo>
                  <a:lnTo>
                    <a:pt x="1066" y="0"/>
                  </a:lnTo>
                  <a:lnTo>
                    <a:pt x="1042" y="0"/>
                  </a:lnTo>
                  <a:lnTo>
                    <a:pt x="1013" y="0"/>
                  </a:lnTo>
                  <a:lnTo>
                    <a:pt x="982" y="0"/>
                  </a:lnTo>
                  <a:lnTo>
                    <a:pt x="946" y="0"/>
                  </a:lnTo>
                  <a:lnTo>
                    <a:pt x="907" y="0"/>
                  </a:lnTo>
                  <a:lnTo>
                    <a:pt x="866" y="0"/>
                  </a:lnTo>
                  <a:lnTo>
                    <a:pt x="821" y="0"/>
                  </a:lnTo>
                  <a:lnTo>
                    <a:pt x="776" y="0"/>
                  </a:lnTo>
                  <a:lnTo>
                    <a:pt x="730" y="0"/>
                  </a:lnTo>
                  <a:lnTo>
                    <a:pt x="680" y="0"/>
                  </a:lnTo>
                  <a:lnTo>
                    <a:pt x="631" y="0"/>
                  </a:lnTo>
                  <a:lnTo>
                    <a:pt x="581" y="0"/>
                  </a:lnTo>
                  <a:lnTo>
                    <a:pt x="530" y="0"/>
                  </a:lnTo>
                  <a:lnTo>
                    <a:pt x="479" y="0"/>
                  </a:lnTo>
                  <a:lnTo>
                    <a:pt x="429" y="0"/>
                  </a:lnTo>
                  <a:lnTo>
                    <a:pt x="380" y="0"/>
                  </a:lnTo>
                  <a:lnTo>
                    <a:pt x="333" y="0"/>
                  </a:lnTo>
                  <a:lnTo>
                    <a:pt x="288" y="0"/>
                  </a:lnTo>
                  <a:lnTo>
                    <a:pt x="243" y="0"/>
                  </a:lnTo>
                  <a:lnTo>
                    <a:pt x="203" y="0"/>
                  </a:lnTo>
                  <a:lnTo>
                    <a:pt x="164" y="0"/>
                  </a:lnTo>
                  <a:lnTo>
                    <a:pt x="128" y="0"/>
                  </a:lnTo>
                  <a:lnTo>
                    <a:pt x="96" y="0"/>
                  </a:lnTo>
                  <a:lnTo>
                    <a:pt x="68" y="0"/>
                  </a:lnTo>
                  <a:lnTo>
                    <a:pt x="45" y="0"/>
                  </a:lnTo>
                  <a:lnTo>
                    <a:pt x="26" y="0"/>
                  </a:lnTo>
                  <a:lnTo>
                    <a:pt x="12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35"/>
                  </a:lnTo>
                  <a:lnTo>
                    <a:pt x="1112" y="35"/>
                  </a:lnTo>
                  <a:lnTo>
                    <a:pt x="1120" y="35"/>
                  </a:lnTo>
                  <a:lnTo>
                    <a:pt x="1138" y="33"/>
                  </a:lnTo>
                  <a:lnTo>
                    <a:pt x="1165" y="35"/>
                  </a:lnTo>
                  <a:lnTo>
                    <a:pt x="1200" y="39"/>
                  </a:lnTo>
                  <a:lnTo>
                    <a:pt x="1237" y="47"/>
                  </a:lnTo>
                  <a:lnTo>
                    <a:pt x="1276" y="60"/>
                  </a:lnTo>
                  <a:lnTo>
                    <a:pt x="1314" y="80"/>
                  </a:lnTo>
                  <a:lnTo>
                    <a:pt x="1348" y="107"/>
                  </a:lnTo>
                  <a:lnTo>
                    <a:pt x="1377" y="143"/>
                  </a:lnTo>
                  <a:lnTo>
                    <a:pt x="1386" y="159"/>
                  </a:lnTo>
                  <a:lnTo>
                    <a:pt x="1404" y="189"/>
                  </a:lnTo>
                  <a:lnTo>
                    <a:pt x="1414" y="206"/>
                  </a:lnTo>
                  <a:lnTo>
                    <a:pt x="1431" y="236"/>
                  </a:lnTo>
                  <a:lnTo>
                    <a:pt x="1446" y="263"/>
                  </a:lnTo>
                  <a:lnTo>
                    <a:pt x="1462" y="288"/>
                  </a:lnTo>
                  <a:lnTo>
                    <a:pt x="1480" y="312"/>
                  </a:lnTo>
                  <a:lnTo>
                    <a:pt x="1498" y="333"/>
                  </a:lnTo>
                  <a:lnTo>
                    <a:pt x="1521" y="353"/>
                  </a:lnTo>
                  <a:lnTo>
                    <a:pt x="1545" y="369"/>
                  </a:lnTo>
                  <a:lnTo>
                    <a:pt x="1572" y="384"/>
                  </a:lnTo>
                  <a:lnTo>
                    <a:pt x="1602" y="396"/>
                  </a:lnTo>
                  <a:lnTo>
                    <a:pt x="1638" y="404"/>
                  </a:lnTo>
                  <a:lnTo>
                    <a:pt x="1679" y="408"/>
                  </a:lnTo>
                  <a:lnTo>
                    <a:pt x="1725" y="411"/>
                  </a:lnTo>
                  <a:lnTo>
                    <a:pt x="1728" y="411"/>
                  </a:lnTo>
                  <a:lnTo>
                    <a:pt x="1736" y="411"/>
                  </a:lnTo>
                  <a:lnTo>
                    <a:pt x="1751" y="411"/>
                  </a:lnTo>
                  <a:lnTo>
                    <a:pt x="1770" y="411"/>
                  </a:lnTo>
                  <a:lnTo>
                    <a:pt x="1794" y="411"/>
                  </a:lnTo>
                  <a:lnTo>
                    <a:pt x="1823" y="411"/>
                  </a:lnTo>
                  <a:lnTo>
                    <a:pt x="1856" y="411"/>
                  </a:lnTo>
                  <a:lnTo>
                    <a:pt x="1890" y="411"/>
                  </a:lnTo>
                  <a:lnTo>
                    <a:pt x="1929" y="411"/>
                  </a:lnTo>
                  <a:lnTo>
                    <a:pt x="1971" y="411"/>
                  </a:lnTo>
                  <a:lnTo>
                    <a:pt x="2016" y="411"/>
                  </a:lnTo>
                  <a:lnTo>
                    <a:pt x="2061" y="411"/>
                  </a:lnTo>
                  <a:lnTo>
                    <a:pt x="2109" y="411"/>
                  </a:lnTo>
                  <a:lnTo>
                    <a:pt x="2157" y="411"/>
                  </a:lnTo>
                  <a:lnTo>
                    <a:pt x="2207" y="411"/>
                  </a:lnTo>
                  <a:lnTo>
                    <a:pt x="2258" y="411"/>
                  </a:lnTo>
                  <a:lnTo>
                    <a:pt x="2308" y="411"/>
                  </a:lnTo>
                  <a:lnTo>
                    <a:pt x="2357" y="411"/>
                  </a:lnTo>
                  <a:lnTo>
                    <a:pt x="2405" y="411"/>
                  </a:lnTo>
                  <a:lnTo>
                    <a:pt x="2453" y="411"/>
                  </a:lnTo>
                  <a:lnTo>
                    <a:pt x="2500" y="411"/>
                  </a:lnTo>
                  <a:lnTo>
                    <a:pt x="2543" y="411"/>
                  </a:lnTo>
                  <a:lnTo>
                    <a:pt x="2584" y="411"/>
                  </a:lnTo>
                  <a:lnTo>
                    <a:pt x="2623" y="411"/>
                  </a:lnTo>
                  <a:lnTo>
                    <a:pt x="2659" y="411"/>
                  </a:lnTo>
                  <a:lnTo>
                    <a:pt x="2692" y="411"/>
                  </a:lnTo>
                  <a:lnTo>
                    <a:pt x="2720" y="411"/>
                  </a:lnTo>
                  <a:lnTo>
                    <a:pt x="2744" y="411"/>
                  </a:lnTo>
                  <a:lnTo>
                    <a:pt x="2794" y="410"/>
                  </a:lnTo>
                  <a:lnTo>
                    <a:pt x="2796" y="410"/>
                  </a:lnTo>
                  <a:lnTo>
                    <a:pt x="2794" y="412"/>
                  </a:lnTo>
                  <a:lnTo>
                    <a:pt x="2794" y="410"/>
                  </a:lnTo>
                  <a:lnTo>
                    <a:pt x="2796" y="380"/>
                  </a:lnTo>
                  <a:lnTo>
                    <a:pt x="2774" y="380"/>
                  </a:lnTo>
                  <a:lnTo>
                    <a:pt x="2772" y="378"/>
                  </a:lnTo>
                  <a:lnTo>
                    <a:pt x="2777" y="377"/>
                  </a:lnTo>
                  <a:lnTo>
                    <a:pt x="2764" y="377"/>
                  </a:lnTo>
                  <a:lnTo>
                    <a:pt x="2744" y="377"/>
                  </a:lnTo>
                  <a:lnTo>
                    <a:pt x="2720" y="377"/>
                  </a:lnTo>
                  <a:lnTo>
                    <a:pt x="2692" y="377"/>
                  </a:lnTo>
                  <a:lnTo>
                    <a:pt x="2659" y="377"/>
                  </a:lnTo>
                  <a:lnTo>
                    <a:pt x="2623" y="377"/>
                  </a:lnTo>
                  <a:lnTo>
                    <a:pt x="2584" y="377"/>
                  </a:lnTo>
                  <a:lnTo>
                    <a:pt x="2543" y="377"/>
                  </a:lnTo>
                  <a:lnTo>
                    <a:pt x="2500" y="377"/>
                  </a:lnTo>
                  <a:lnTo>
                    <a:pt x="2453" y="377"/>
                  </a:lnTo>
                  <a:lnTo>
                    <a:pt x="2405" y="377"/>
                  </a:lnTo>
                  <a:lnTo>
                    <a:pt x="2357" y="377"/>
                  </a:lnTo>
                  <a:lnTo>
                    <a:pt x="2308" y="377"/>
                  </a:lnTo>
                  <a:lnTo>
                    <a:pt x="2258" y="377"/>
                  </a:lnTo>
                  <a:lnTo>
                    <a:pt x="2207" y="377"/>
                  </a:lnTo>
                  <a:lnTo>
                    <a:pt x="2157" y="377"/>
                  </a:lnTo>
                  <a:lnTo>
                    <a:pt x="2109" y="377"/>
                  </a:lnTo>
                  <a:lnTo>
                    <a:pt x="2061" y="377"/>
                  </a:lnTo>
                  <a:lnTo>
                    <a:pt x="2016" y="377"/>
                  </a:lnTo>
                  <a:lnTo>
                    <a:pt x="1971" y="377"/>
                  </a:lnTo>
                  <a:lnTo>
                    <a:pt x="1929" y="377"/>
                  </a:lnTo>
                  <a:lnTo>
                    <a:pt x="1890" y="377"/>
                  </a:lnTo>
                  <a:lnTo>
                    <a:pt x="1856" y="377"/>
                  </a:lnTo>
                  <a:lnTo>
                    <a:pt x="1823" y="377"/>
                  </a:lnTo>
                  <a:lnTo>
                    <a:pt x="1794" y="377"/>
                  </a:lnTo>
                  <a:lnTo>
                    <a:pt x="1770" y="377"/>
                  </a:lnTo>
                  <a:lnTo>
                    <a:pt x="1751" y="377"/>
                  </a:lnTo>
                  <a:lnTo>
                    <a:pt x="1736" y="377"/>
                  </a:lnTo>
                  <a:lnTo>
                    <a:pt x="1728" y="377"/>
                  </a:lnTo>
                  <a:lnTo>
                    <a:pt x="1725" y="377"/>
                  </a:lnTo>
                  <a:lnTo>
                    <a:pt x="1680" y="374"/>
                  </a:lnTo>
                  <a:lnTo>
                    <a:pt x="1641" y="369"/>
                  </a:lnTo>
                  <a:lnTo>
                    <a:pt x="1608" y="362"/>
                  </a:lnTo>
                  <a:lnTo>
                    <a:pt x="1579" y="350"/>
                  </a:lnTo>
                  <a:lnTo>
                    <a:pt x="1554" y="335"/>
                  </a:lnTo>
                  <a:lnTo>
                    <a:pt x="1531" y="317"/>
                  </a:lnTo>
                  <a:lnTo>
                    <a:pt x="1513" y="297"/>
                  </a:lnTo>
                  <a:lnTo>
                    <a:pt x="1494" y="273"/>
                  </a:lnTo>
                  <a:lnTo>
                    <a:pt x="1477" y="248"/>
                  </a:lnTo>
                  <a:lnTo>
                    <a:pt x="1459" y="219"/>
                  </a:lnTo>
                  <a:lnTo>
                    <a:pt x="1443" y="189"/>
                  </a:lnTo>
                  <a:lnTo>
                    <a:pt x="1434" y="173"/>
                  </a:lnTo>
                  <a:lnTo>
                    <a:pt x="1416" y="141"/>
                  </a:lnTo>
                  <a:lnTo>
                    <a:pt x="1405" y="125"/>
                  </a:lnTo>
                  <a:lnTo>
                    <a:pt x="1378" y="87"/>
                  </a:lnTo>
                  <a:lnTo>
                    <a:pt x="1344" y="59"/>
                  </a:lnTo>
                  <a:lnTo>
                    <a:pt x="1308" y="36"/>
                  </a:lnTo>
                  <a:lnTo>
                    <a:pt x="1270" y="20"/>
                  </a:lnTo>
                  <a:lnTo>
                    <a:pt x="1233" y="11"/>
                  </a:lnTo>
                  <a:lnTo>
                    <a:pt x="1197" y="3"/>
                  </a:lnTo>
                  <a:lnTo>
                    <a:pt x="1164" y="0"/>
                  </a:lnTo>
                  <a:lnTo>
                    <a:pt x="1138" y="0"/>
                  </a:lnTo>
                  <a:lnTo>
                    <a:pt x="1120" y="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116"/>
            <p:cNvSpPr>
              <a:spLocks noChangeAspect="1"/>
            </p:cNvSpPr>
            <p:nvPr/>
          </p:nvSpPr>
          <p:spPr bwMode="auto">
            <a:xfrm>
              <a:off x="779" y="956"/>
              <a:ext cx="3998" cy="605"/>
            </a:xfrm>
            <a:custGeom>
              <a:avLst/>
              <a:gdLst>
                <a:gd name="T0" fmla="*/ 6848 w 2796"/>
                <a:gd name="T1" fmla="*/ 41 h 411"/>
                <a:gd name="T2" fmla="*/ 6449 w 2796"/>
                <a:gd name="T3" fmla="*/ 197 h 411"/>
                <a:gd name="T4" fmla="*/ 6183 w 2796"/>
                <a:gd name="T5" fmla="*/ 474 h 411"/>
                <a:gd name="T6" fmla="*/ 5973 w 2796"/>
                <a:gd name="T7" fmla="*/ 832 h 411"/>
                <a:gd name="T8" fmla="*/ 5870 w 2796"/>
                <a:gd name="T9" fmla="*/ 1042 h 411"/>
                <a:gd name="T10" fmla="*/ 5755 w 2796"/>
                <a:gd name="T11" fmla="*/ 1263 h 411"/>
                <a:gd name="T12" fmla="*/ 5336 w 2796"/>
                <a:gd name="T13" fmla="*/ 1649 h 411"/>
                <a:gd name="T14" fmla="*/ 4870 w 2796"/>
                <a:gd name="T15" fmla="*/ 1762 h 411"/>
                <a:gd name="T16" fmla="*/ 4650 w 2796"/>
                <a:gd name="T17" fmla="*/ 1771 h 411"/>
                <a:gd name="T18" fmla="*/ 4650 w 2796"/>
                <a:gd name="T19" fmla="*/ 1771 h 411"/>
                <a:gd name="T20" fmla="*/ 0 w 2796"/>
                <a:gd name="T21" fmla="*/ 1771 h 411"/>
                <a:gd name="T22" fmla="*/ 13 w 2796"/>
                <a:gd name="T23" fmla="*/ 1927 h 411"/>
                <a:gd name="T24" fmla="*/ 189 w 2796"/>
                <a:gd name="T25" fmla="*/ 1927 h 411"/>
                <a:gd name="T26" fmla="*/ 536 w 2796"/>
                <a:gd name="T27" fmla="*/ 1927 h 411"/>
                <a:gd name="T28" fmla="*/ 1014 w 2796"/>
                <a:gd name="T29" fmla="*/ 1927 h 411"/>
                <a:gd name="T30" fmla="*/ 1587 w 2796"/>
                <a:gd name="T31" fmla="*/ 1927 h 411"/>
                <a:gd name="T32" fmla="*/ 2216 w 2796"/>
                <a:gd name="T33" fmla="*/ 1927 h 411"/>
                <a:gd name="T34" fmla="*/ 2843 w 2796"/>
                <a:gd name="T35" fmla="*/ 1927 h 411"/>
                <a:gd name="T36" fmla="*/ 3433 w 2796"/>
                <a:gd name="T37" fmla="*/ 1927 h 411"/>
                <a:gd name="T38" fmla="*/ 3957 w 2796"/>
                <a:gd name="T39" fmla="*/ 1927 h 411"/>
                <a:gd name="T40" fmla="*/ 4357 w 2796"/>
                <a:gd name="T41" fmla="*/ 1927 h 411"/>
                <a:gd name="T42" fmla="*/ 4593 w 2796"/>
                <a:gd name="T43" fmla="*/ 1927 h 411"/>
                <a:gd name="T44" fmla="*/ 4646 w 2796"/>
                <a:gd name="T45" fmla="*/ 1927 h 411"/>
                <a:gd name="T46" fmla="*/ 4865 w 2796"/>
                <a:gd name="T47" fmla="*/ 1927 h 411"/>
                <a:gd name="T48" fmla="*/ 5309 w 2796"/>
                <a:gd name="T49" fmla="*/ 1831 h 411"/>
                <a:gd name="T50" fmla="*/ 5760 w 2796"/>
                <a:gd name="T51" fmla="*/ 1521 h 411"/>
                <a:gd name="T52" fmla="*/ 5921 w 2796"/>
                <a:gd name="T53" fmla="*/ 1266 h 411"/>
                <a:gd name="T54" fmla="*/ 6023 w 2796"/>
                <a:gd name="T55" fmla="*/ 1052 h 411"/>
                <a:gd name="T56" fmla="*/ 6244 w 2796"/>
                <a:gd name="T57" fmla="*/ 648 h 411"/>
                <a:gd name="T58" fmla="*/ 6487 w 2796"/>
                <a:gd name="T59" fmla="*/ 367 h 411"/>
                <a:gd name="T60" fmla="*/ 6859 w 2796"/>
                <a:gd name="T61" fmla="*/ 208 h 411"/>
                <a:gd name="T62" fmla="*/ 7214 w 2796"/>
                <a:gd name="T63" fmla="*/ 169 h 411"/>
                <a:gd name="T64" fmla="*/ 7320 w 2796"/>
                <a:gd name="T65" fmla="*/ 169 h 411"/>
                <a:gd name="T66" fmla="*/ 7623 w 2796"/>
                <a:gd name="T67" fmla="*/ 169 h 411"/>
                <a:gd name="T68" fmla="*/ 8065 w 2796"/>
                <a:gd name="T69" fmla="*/ 169 h 411"/>
                <a:gd name="T70" fmla="*/ 8617 w 2796"/>
                <a:gd name="T71" fmla="*/ 169 h 411"/>
                <a:gd name="T72" fmla="*/ 9227 w 2796"/>
                <a:gd name="T73" fmla="*/ 169 h 411"/>
                <a:gd name="T74" fmla="*/ 9853 w 2796"/>
                <a:gd name="T75" fmla="*/ 169 h 411"/>
                <a:gd name="T76" fmla="*/ 10453 w 2796"/>
                <a:gd name="T77" fmla="*/ 169 h 411"/>
                <a:gd name="T78" fmla="*/ 10967 w 2796"/>
                <a:gd name="T79" fmla="*/ 169 h 411"/>
                <a:gd name="T80" fmla="*/ 11371 w 2796"/>
                <a:gd name="T81" fmla="*/ 169 h 411"/>
                <a:gd name="T82" fmla="*/ 11514 w 2796"/>
                <a:gd name="T83" fmla="*/ 169 h 411"/>
                <a:gd name="T84" fmla="*/ 11679 w 2796"/>
                <a:gd name="T85" fmla="*/ 169 h 4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796"/>
                <a:gd name="T130" fmla="*/ 0 h 411"/>
                <a:gd name="T131" fmla="*/ 2796 w 2796"/>
                <a:gd name="T132" fmla="*/ 411 h 41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796" h="411">
                  <a:moveTo>
                    <a:pt x="1725" y="2"/>
                  </a:moveTo>
                  <a:lnTo>
                    <a:pt x="1679" y="3"/>
                  </a:lnTo>
                  <a:lnTo>
                    <a:pt x="1638" y="9"/>
                  </a:lnTo>
                  <a:lnTo>
                    <a:pt x="1602" y="18"/>
                  </a:lnTo>
                  <a:lnTo>
                    <a:pt x="1572" y="29"/>
                  </a:lnTo>
                  <a:lnTo>
                    <a:pt x="1543" y="42"/>
                  </a:lnTo>
                  <a:lnTo>
                    <a:pt x="1519" y="59"/>
                  </a:lnTo>
                  <a:lnTo>
                    <a:pt x="1498" y="80"/>
                  </a:lnTo>
                  <a:lnTo>
                    <a:pt x="1479" y="101"/>
                  </a:lnTo>
                  <a:lnTo>
                    <a:pt x="1461" y="125"/>
                  </a:lnTo>
                  <a:lnTo>
                    <a:pt x="1444" y="150"/>
                  </a:lnTo>
                  <a:lnTo>
                    <a:pt x="1429" y="177"/>
                  </a:lnTo>
                  <a:lnTo>
                    <a:pt x="1413" y="206"/>
                  </a:lnTo>
                  <a:lnTo>
                    <a:pt x="1404" y="222"/>
                  </a:lnTo>
                  <a:lnTo>
                    <a:pt x="1386" y="252"/>
                  </a:lnTo>
                  <a:lnTo>
                    <a:pt x="1377" y="269"/>
                  </a:lnTo>
                  <a:lnTo>
                    <a:pt x="1348" y="305"/>
                  </a:lnTo>
                  <a:lnTo>
                    <a:pt x="1314" y="332"/>
                  </a:lnTo>
                  <a:lnTo>
                    <a:pt x="1276" y="351"/>
                  </a:lnTo>
                  <a:lnTo>
                    <a:pt x="1237" y="365"/>
                  </a:lnTo>
                  <a:lnTo>
                    <a:pt x="1200" y="372"/>
                  </a:lnTo>
                  <a:lnTo>
                    <a:pt x="1165" y="375"/>
                  </a:lnTo>
                  <a:lnTo>
                    <a:pt x="1138" y="377"/>
                  </a:lnTo>
                  <a:lnTo>
                    <a:pt x="1120" y="377"/>
                  </a:lnTo>
                  <a:lnTo>
                    <a:pt x="1112" y="377"/>
                  </a:lnTo>
                  <a:lnTo>
                    <a:pt x="0" y="377"/>
                  </a:lnTo>
                  <a:lnTo>
                    <a:pt x="0" y="410"/>
                  </a:lnTo>
                  <a:lnTo>
                    <a:pt x="3" y="410"/>
                  </a:lnTo>
                  <a:lnTo>
                    <a:pt x="12" y="410"/>
                  </a:lnTo>
                  <a:lnTo>
                    <a:pt x="26" y="410"/>
                  </a:lnTo>
                  <a:lnTo>
                    <a:pt x="45" y="410"/>
                  </a:lnTo>
                  <a:lnTo>
                    <a:pt x="68" y="410"/>
                  </a:lnTo>
                  <a:lnTo>
                    <a:pt x="96" y="410"/>
                  </a:lnTo>
                  <a:lnTo>
                    <a:pt x="128" y="410"/>
                  </a:lnTo>
                  <a:lnTo>
                    <a:pt x="164" y="410"/>
                  </a:lnTo>
                  <a:lnTo>
                    <a:pt x="203" y="410"/>
                  </a:lnTo>
                  <a:lnTo>
                    <a:pt x="243" y="410"/>
                  </a:lnTo>
                  <a:lnTo>
                    <a:pt x="288" y="410"/>
                  </a:lnTo>
                  <a:lnTo>
                    <a:pt x="333" y="410"/>
                  </a:lnTo>
                  <a:lnTo>
                    <a:pt x="380" y="410"/>
                  </a:lnTo>
                  <a:lnTo>
                    <a:pt x="429" y="410"/>
                  </a:lnTo>
                  <a:lnTo>
                    <a:pt x="479" y="410"/>
                  </a:lnTo>
                  <a:lnTo>
                    <a:pt x="530" y="410"/>
                  </a:lnTo>
                  <a:lnTo>
                    <a:pt x="581" y="410"/>
                  </a:lnTo>
                  <a:lnTo>
                    <a:pt x="631" y="410"/>
                  </a:lnTo>
                  <a:lnTo>
                    <a:pt x="680" y="410"/>
                  </a:lnTo>
                  <a:lnTo>
                    <a:pt x="730" y="410"/>
                  </a:lnTo>
                  <a:lnTo>
                    <a:pt x="776" y="410"/>
                  </a:lnTo>
                  <a:lnTo>
                    <a:pt x="821" y="410"/>
                  </a:lnTo>
                  <a:lnTo>
                    <a:pt x="866" y="410"/>
                  </a:lnTo>
                  <a:lnTo>
                    <a:pt x="907" y="410"/>
                  </a:lnTo>
                  <a:lnTo>
                    <a:pt x="946" y="410"/>
                  </a:lnTo>
                  <a:lnTo>
                    <a:pt x="982" y="410"/>
                  </a:lnTo>
                  <a:lnTo>
                    <a:pt x="1013" y="410"/>
                  </a:lnTo>
                  <a:lnTo>
                    <a:pt x="1042" y="410"/>
                  </a:lnTo>
                  <a:lnTo>
                    <a:pt x="1066" y="410"/>
                  </a:lnTo>
                  <a:lnTo>
                    <a:pt x="1085" y="410"/>
                  </a:lnTo>
                  <a:lnTo>
                    <a:pt x="1099" y="410"/>
                  </a:lnTo>
                  <a:lnTo>
                    <a:pt x="1108" y="410"/>
                  </a:lnTo>
                  <a:lnTo>
                    <a:pt x="1111" y="410"/>
                  </a:lnTo>
                  <a:lnTo>
                    <a:pt x="1120" y="411"/>
                  </a:lnTo>
                  <a:lnTo>
                    <a:pt x="1138" y="411"/>
                  </a:lnTo>
                  <a:lnTo>
                    <a:pt x="1164" y="410"/>
                  </a:lnTo>
                  <a:lnTo>
                    <a:pt x="1197" y="407"/>
                  </a:lnTo>
                  <a:lnTo>
                    <a:pt x="1233" y="401"/>
                  </a:lnTo>
                  <a:lnTo>
                    <a:pt x="1270" y="390"/>
                  </a:lnTo>
                  <a:lnTo>
                    <a:pt x="1308" y="375"/>
                  </a:lnTo>
                  <a:lnTo>
                    <a:pt x="1344" y="353"/>
                  </a:lnTo>
                  <a:lnTo>
                    <a:pt x="1378" y="324"/>
                  </a:lnTo>
                  <a:lnTo>
                    <a:pt x="1405" y="287"/>
                  </a:lnTo>
                  <a:lnTo>
                    <a:pt x="1416" y="270"/>
                  </a:lnTo>
                  <a:lnTo>
                    <a:pt x="1434" y="240"/>
                  </a:lnTo>
                  <a:lnTo>
                    <a:pt x="1441" y="224"/>
                  </a:lnTo>
                  <a:lnTo>
                    <a:pt x="1459" y="192"/>
                  </a:lnTo>
                  <a:lnTo>
                    <a:pt x="1477" y="164"/>
                  </a:lnTo>
                  <a:lnTo>
                    <a:pt x="1494" y="138"/>
                  </a:lnTo>
                  <a:lnTo>
                    <a:pt x="1512" y="116"/>
                  </a:lnTo>
                  <a:lnTo>
                    <a:pt x="1531" y="95"/>
                  </a:lnTo>
                  <a:lnTo>
                    <a:pt x="1552" y="78"/>
                  </a:lnTo>
                  <a:lnTo>
                    <a:pt x="1578" y="63"/>
                  </a:lnTo>
                  <a:lnTo>
                    <a:pt x="1606" y="51"/>
                  </a:lnTo>
                  <a:lnTo>
                    <a:pt x="1641" y="44"/>
                  </a:lnTo>
                  <a:lnTo>
                    <a:pt x="1680" y="38"/>
                  </a:lnTo>
                  <a:lnTo>
                    <a:pt x="1725" y="36"/>
                  </a:lnTo>
                  <a:lnTo>
                    <a:pt x="1728" y="36"/>
                  </a:lnTo>
                  <a:lnTo>
                    <a:pt x="1736" y="36"/>
                  </a:lnTo>
                  <a:lnTo>
                    <a:pt x="1751" y="36"/>
                  </a:lnTo>
                  <a:lnTo>
                    <a:pt x="1770" y="36"/>
                  </a:lnTo>
                  <a:lnTo>
                    <a:pt x="1794" y="36"/>
                  </a:lnTo>
                  <a:lnTo>
                    <a:pt x="1823" y="36"/>
                  </a:lnTo>
                  <a:lnTo>
                    <a:pt x="1856" y="36"/>
                  </a:lnTo>
                  <a:lnTo>
                    <a:pt x="1890" y="36"/>
                  </a:lnTo>
                  <a:lnTo>
                    <a:pt x="1929" y="36"/>
                  </a:lnTo>
                  <a:lnTo>
                    <a:pt x="1971" y="36"/>
                  </a:lnTo>
                  <a:lnTo>
                    <a:pt x="2016" y="36"/>
                  </a:lnTo>
                  <a:lnTo>
                    <a:pt x="2061" y="36"/>
                  </a:lnTo>
                  <a:lnTo>
                    <a:pt x="2109" y="36"/>
                  </a:lnTo>
                  <a:lnTo>
                    <a:pt x="2157" y="36"/>
                  </a:lnTo>
                  <a:lnTo>
                    <a:pt x="2207" y="36"/>
                  </a:lnTo>
                  <a:lnTo>
                    <a:pt x="2258" y="36"/>
                  </a:lnTo>
                  <a:lnTo>
                    <a:pt x="2308" y="36"/>
                  </a:lnTo>
                  <a:lnTo>
                    <a:pt x="2357" y="36"/>
                  </a:lnTo>
                  <a:lnTo>
                    <a:pt x="2405" y="36"/>
                  </a:lnTo>
                  <a:lnTo>
                    <a:pt x="2453" y="36"/>
                  </a:lnTo>
                  <a:lnTo>
                    <a:pt x="2500" y="36"/>
                  </a:lnTo>
                  <a:lnTo>
                    <a:pt x="2543" y="36"/>
                  </a:lnTo>
                  <a:lnTo>
                    <a:pt x="2584" y="36"/>
                  </a:lnTo>
                  <a:lnTo>
                    <a:pt x="2623" y="36"/>
                  </a:lnTo>
                  <a:lnTo>
                    <a:pt x="2659" y="36"/>
                  </a:lnTo>
                  <a:lnTo>
                    <a:pt x="2692" y="36"/>
                  </a:lnTo>
                  <a:lnTo>
                    <a:pt x="2720" y="36"/>
                  </a:lnTo>
                  <a:lnTo>
                    <a:pt x="2744" y="36"/>
                  </a:lnTo>
                  <a:lnTo>
                    <a:pt x="2754" y="36"/>
                  </a:lnTo>
                  <a:lnTo>
                    <a:pt x="2758" y="34"/>
                  </a:lnTo>
                  <a:lnTo>
                    <a:pt x="2796" y="34"/>
                  </a:lnTo>
                  <a:lnTo>
                    <a:pt x="2794" y="36"/>
                  </a:lnTo>
                  <a:lnTo>
                    <a:pt x="2794" y="0"/>
                  </a:lnTo>
                  <a:lnTo>
                    <a:pt x="1725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Text Box 117"/>
            <p:cNvSpPr txBox="1">
              <a:spLocks noChangeAspect="1" noChangeArrowheads="1"/>
            </p:cNvSpPr>
            <p:nvPr/>
          </p:nvSpPr>
          <p:spPr bwMode="auto">
            <a:xfrm>
              <a:off x="1293" y="783"/>
              <a:ext cx="110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Palatino Linotype" charset="0"/>
                </a:rPr>
                <a:t>Overall direction</a:t>
              </a:r>
            </a:p>
            <a:p>
              <a:r>
                <a:rPr lang="en-US" sz="1800" b="1">
                  <a:latin typeface="Palatino Linotype" charset="0"/>
                </a:rPr>
                <a:t>of replication</a:t>
              </a:r>
            </a:p>
          </p:txBody>
        </p:sp>
        <p:sp>
          <p:nvSpPr>
            <p:cNvPr id="26656" name="Line 118"/>
            <p:cNvSpPr>
              <a:spLocks noChangeAspect="1" noChangeShapeType="1"/>
            </p:cNvSpPr>
            <p:nvPr/>
          </p:nvSpPr>
          <p:spPr bwMode="auto">
            <a:xfrm flipH="1">
              <a:off x="1480" y="1412"/>
              <a:ext cx="670" cy="1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57" name="Group 119"/>
            <p:cNvGrpSpPr>
              <a:grpSpLocks/>
            </p:cNvGrpSpPr>
            <p:nvPr/>
          </p:nvGrpSpPr>
          <p:grpSpPr bwMode="auto">
            <a:xfrm flipV="1">
              <a:off x="4060" y="1780"/>
              <a:ext cx="800" cy="202"/>
              <a:chOff x="4045" y="2423"/>
              <a:chExt cx="800" cy="202"/>
            </a:xfrm>
          </p:grpSpPr>
          <p:sp>
            <p:nvSpPr>
              <p:cNvPr id="26659" name="Line 120"/>
              <p:cNvSpPr>
                <a:spLocks noChangeShapeType="1"/>
              </p:cNvSpPr>
              <p:nvPr/>
            </p:nvSpPr>
            <p:spPr bwMode="auto">
              <a:xfrm>
                <a:off x="4045" y="2490"/>
                <a:ext cx="800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0" name="Line 121"/>
              <p:cNvSpPr>
                <a:spLocks noChangeShapeType="1"/>
              </p:cNvSpPr>
              <p:nvPr/>
            </p:nvSpPr>
            <p:spPr bwMode="auto">
              <a:xfrm>
                <a:off x="4052" y="2423"/>
                <a:ext cx="0" cy="82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1" name="Line 122"/>
              <p:cNvSpPr>
                <a:spLocks noChangeShapeType="1"/>
              </p:cNvSpPr>
              <p:nvPr/>
            </p:nvSpPr>
            <p:spPr bwMode="auto">
              <a:xfrm>
                <a:off x="4841" y="2428"/>
                <a:ext cx="0" cy="74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62" name="Line 123"/>
              <p:cNvSpPr>
                <a:spLocks noChangeShapeType="1"/>
              </p:cNvSpPr>
              <p:nvPr/>
            </p:nvSpPr>
            <p:spPr bwMode="auto">
              <a:xfrm>
                <a:off x="4456" y="2497"/>
                <a:ext cx="0" cy="128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6658" name="Text Box 124"/>
            <p:cNvSpPr txBox="1">
              <a:spLocks noChangeArrowheads="1"/>
            </p:cNvSpPr>
            <p:nvPr/>
          </p:nvSpPr>
          <p:spPr bwMode="auto">
            <a:xfrm>
              <a:off x="3949" y="1528"/>
              <a:ext cx="116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r>
                <a:rPr lang="en-US" sz="1800" b="1">
                  <a:latin typeface="Helvetica" charset="0"/>
                </a:rPr>
                <a:t>Okazaki fragment</a:t>
              </a:r>
            </a:p>
          </p:txBody>
        </p:sp>
      </p:grpSp>
      <p:sp>
        <p:nvSpPr>
          <p:cNvPr id="26627" name="Text Box 125"/>
          <p:cNvSpPr txBox="1">
            <a:spLocks noChangeArrowheads="1"/>
          </p:cNvSpPr>
          <p:nvPr/>
        </p:nvSpPr>
        <p:spPr bwMode="auto">
          <a:xfrm>
            <a:off x="911225" y="4456113"/>
            <a:ext cx="6069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Leading strand synthesis continues in a </a:t>
            </a:r>
          </a:p>
          <a:p>
            <a:pPr algn="l"/>
            <a:r>
              <a:rPr lang="en-US" b="1">
                <a:latin typeface="Helvetica" charset="0"/>
              </a:rPr>
              <a:t>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direction</a:t>
            </a:r>
          </a:p>
        </p:txBody>
      </p:sp>
      <p:sp>
        <p:nvSpPr>
          <p:cNvPr id="26628" name="Text Box 126"/>
          <p:cNvSpPr txBox="1">
            <a:spLocks noChangeArrowheads="1"/>
          </p:cNvSpPr>
          <p:nvPr/>
        </p:nvSpPr>
        <p:spPr bwMode="auto">
          <a:xfrm>
            <a:off x="923925" y="5370513"/>
            <a:ext cx="7118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Discontinuous synthesis produces 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DNA </a:t>
            </a:r>
          </a:p>
          <a:p>
            <a:pPr algn="l"/>
            <a:r>
              <a:rPr lang="en-US" b="1">
                <a:latin typeface="Helvetica" charset="0"/>
              </a:rPr>
              <a:t>segments called Okazaki fragments</a:t>
            </a:r>
          </a:p>
        </p:txBody>
      </p:sp>
      <p:sp>
        <p:nvSpPr>
          <p:cNvPr id="26629" name="Rectangle 127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2"/>
          <p:cNvSpPr>
            <a:spLocks noChangeAspect="1" noChangeShapeType="1"/>
          </p:cNvSpPr>
          <p:nvPr/>
        </p:nvSpPr>
        <p:spPr bwMode="auto">
          <a:xfrm>
            <a:off x="5494338" y="3111500"/>
            <a:ext cx="446087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6415088" y="2981325"/>
            <a:ext cx="574675" cy="1023938"/>
            <a:chOff x="4459" y="2091"/>
            <a:chExt cx="231" cy="426"/>
          </a:xfrm>
        </p:grpSpPr>
        <p:sp>
          <p:nvSpPr>
            <p:cNvPr id="27776" name="Freeform 4"/>
            <p:cNvSpPr>
              <a:spLocks noChangeAspect="1"/>
            </p:cNvSpPr>
            <p:nvPr/>
          </p:nvSpPr>
          <p:spPr bwMode="auto">
            <a:xfrm>
              <a:off x="4459" y="2091"/>
              <a:ext cx="231" cy="426"/>
            </a:xfrm>
            <a:custGeom>
              <a:avLst/>
              <a:gdLst>
                <a:gd name="T0" fmla="*/ 717 w 154"/>
                <a:gd name="T1" fmla="*/ 955 h 284"/>
                <a:gd name="T2" fmla="*/ 756 w 154"/>
                <a:gd name="T3" fmla="*/ 1032 h 284"/>
                <a:gd name="T4" fmla="*/ 779 w 154"/>
                <a:gd name="T5" fmla="*/ 1122 h 284"/>
                <a:gd name="T6" fmla="*/ 779 w 154"/>
                <a:gd name="T7" fmla="*/ 1228 h 284"/>
                <a:gd name="T8" fmla="*/ 748 w 154"/>
                <a:gd name="T9" fmla="*/ 1324 h 284"/>
                <a:gd name="T10" fmla="*/ 678 w 154"/>
                <a:gd name="T11" fmla="*/ 1404 h 284"/>
                <a:gd name="T12" fmla="*/ 549 w 154"/>
                <a:gd name="T13" fmla="*/ 1437 h 284"/>
                <a:gd name="T14" fmla="*/ 549 w 154"/>
                <a:gd name="T15" fmla="*/ 1437 h 284"/>
                <a:gd name="T16" fmla="*/ 392 w 154"/>
                <a:gd name="T17" fmla="*/ 1417 h 284"/>
                <a:gd name="T18" fmla="*/ 262 w 154"/>
                <a:gd name="T19" fmla="*/ 1356 h 284"/>
                <a:gd name="T20" fmla="*/ 162 w 154"/>
                <a:gd name="T21" fmla="*/ 1258 h 284"/>
                <a:gd name="T22" fmla="*/ 87 w 154"/>
                <a:gd name="T23" fmla="*/ 1155 h 284"/>
                <a:gd name="T24" fmla="*/ 40 w 154"/>
                <a:gd name="T25" fmla="*/ 1054 h 284"/>
                <a:gd name="T26" fmla="*/ 9 w 154"/>
                <a:gd name="T27" fmla="*/ 985 h 284"/>
                <a:gd name="T28" fmla="*/ 0 w 154"/>
                <a:gd name="T29" fmla="*/ 960 h 284"/>
                <a:gd name="T30" fmla="*/ 0 w 154"/>
                <a:gd name="T31" fmla="*/ 960 h 284"/>
                <a:gd name="T32" fmla="*/ 0 w 154"/>
                <a:gd name="T33" fmla="*/ 477 h 284"/>
                <a:gd name="T34" fmla="*/ 0 w 154"/>
                <a:gd name="T35" fmla="*/ 477 h 284"/>
                <a:gd name="T36" fmla="*/ 9 w 154"/>
                <a:gd name="T37" fmla="*/ 450 h 284"/>
                <a:gd name="T38" fmla="*/ 40 w 154"/>
                <a:gd name="T39" fmla="*/ 378 h 284"/>
                <a:gd name="T40" fmla="*/ 87 w 154"/>
                <a:gd name="T41" fmla="*/ 283 h 284"/>
                <a:gd name="T42" fmla="*/ 162 w 154"/>
                <a:gd name="T43" fmla="*/ 177 h 284"/>
                <a:gd name="T44" fmla="*/ 262 w 154"/>
                <a:gd name="T45" fmla="*/ 87 h 284"/>
                <a:gd name="T46" fmla="*/ 392 w 154"/>
                <a:gd name="T47" fmla="*/ 19 h 284"/>
                <a:gd name="T48" fmla="*/ 549 w 154"/>
                <a:gd name="T49" fmla="*/ 0 h 284"/>
                <a:gd name="T50" fmla="*/ 549 w 154"/>
                <a:gd name="T51" fmla="*/ 0 h 284"/>
                <a:gd name="T52" fmla="*/ 678 w 154"/>
                <a:gd name="T53" fmla="*/ 33 h 284"/>
                <a:gd name="T54" fmla="*/ 748 w 154"/>
                <a:gd name="T55" fmla="*/ 112 h 284"/>
                <a:gd name="T56" fmla="*/ 779 w 154"/>
                <a:gd name="T57" fmla="*/ 204 h 284"/>
                <a:gd name="T58" fmla="*/ 779 w 154"/>
                <a:gd name="T59" fmla="*/ 306 h 284"/>
                <a:gd name="T60" fmla="*/ 756 w 154"/>
                <a:gd name="T61" fmla="*/ 407 h 284"/>
                <a:gd name="T62" fmla="*/ 717 w 154"/>
                <a:gd name="T63" fmla="*/ 477 h 284"/>
                <a:gd name="T64" fmla="*/ 717 w 154"/>
                <a:gd name="T65" fmla="*/ 477 h 284"/>
                <a:gd name="T66" fmla="*/ 717 w 154"/>
                <a:gd name="T67" fmla="*/ 601 h 284"/>
                <a:gd name="T68" fmla="*/ 717 w 154"/>
                <a:gd name="T69" fmla="*/ 833 h 284"/>
                <a:gd name="T70" fmla="*/ 717 w 154"/>
                <a:gd name="T71" fmla="*/ 955 h 284"/>
                <a:gd name="T72" fmla="*/ 717 w 154"/>
                <a:gd name="T73" fmla="*/ 955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42" y="189"/>
                  </a:moveTo>
                  <a:lnTo>
                    <a:pt x="149" y="204"/>
                  </a:lnTo>
                  <a:lnTo>
                    <a:pt x="154" y="222"/>
                  </a:lnTo>
                  <a:lnTo>
                    <a:pt x="154" y="243"/>
                  </a:lnTo>
                  <a:lnTo>
                    <a:pt x="148" y="262"/>
                  </a:lnTo>
                  <a:lnTo>
                    <a:pt x="134" y="277"/>
                  </a:lnTo>
                  <a:lnTo>
                    <a:pt x="109" y="284"/>
                  </a:lnTo>
                  <a:lnTo>
                    <a:pt x="77" y="280"/>
                  </a:lnTo>
                  <a:lnTo>
                    <a:pt x="52" y="268"/>
                  </a:lnTo>
                  <a:lnTo>
                    <a:pt x="32" y="249"/>
                  </a:lnTo>
                  <a:lnTo>
                    <a:pt x="17" y="228"/>
                  </a:lnTo>
                  <a:lnTo>
                    <a:pt x="8" y="209"/>
                  </a:lnTo>
                  <a:lnTo>
                    <a:pt x="2" y="195"/>
                  </a:lnTo>
                  <a:lnTo>
                    <a:pt x="0" y="190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8" y="75"/>
                  </a:lnTo>
                  <a:lnTo>
                    <a:pt x="17" y="56"/>
                  </a:lnTo>
                  <a:lnTo>
                    <a:pt x="32" y="35"/>
                  </a:lnTo>
                  <a:lnTo>
                    <a:pt x="52" y="17"/>
                  </a:lnTo>
                  <a:lnTo>
                    <a:pt x="77" y="4"/>
                  </a:lnTo>
                  <a:lnTo>
                    <a:pt x="109" y="0"/>
                  </a:lnTo>
                  <a:lnTo>
                    <a:pt x="134" y="7"/>
                  </a:lnTo>
                  <a:lnTo>
                    <a:pt x="148" y="22"/>
                  </a:lnTo>
                  <a:lnTo>
                    <a:pt x="154" y="41"/>
                  </a:lnTo>
                  <a:lnTo>
                    <a:pt x="154" y="61"/>
                  </a:lnTo>
                  <a:lnTo>
                    <a:pt x="149" y="81"/>
                  </a:lnTo>
                  <a:lnTo>
                    <a:pt x="142" y="94"/>
                  </a:lnTo>
                  <a:lnTo>
                    <a:pt x="142" y="119"/>
                  </a:lnTo>
                  <a:lnTo>
                    <a:pt x="142" y="165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7" name="Freeform 5"/>
            <p:cNvSpPr>
              <a:spLocks noChangeAspect="1"/>
            </p:cNvSpPr>
            <p:nvPr/>
          </p:nvSpPr>
          <p:spPr bwMode="auto">
            <a:xfrm>
              <a:off x="4515" y="2114"/>
              <a:ext cx="123" cy="66"/>
            </a:xfrm>
            <a:custGeom>
              <a:avLst/>
              <a:gdLst>
                <a:gd name="T0" fmla="*/ 0 w 82"/>
                <a:gd name="T1" fmla="*/ 222 h 44"/>
                <a:gd name="T2" fmla="*/ 90 w 82"/>
                <a:gd name="T3" fmla="*/ 132 h 44"/>
                <a:gd name="T4" fmla="*/ 216 w 82"/>
                <a:gd name="T5" fmla="*/ 65 h 44"/>
                <a:gd name="T6" fmla="*/ 354 w 82"/>
                <a:gd name="T7" fmla="*/ 48 h 44"/>
                <a:gd name="T8" fmla="*/ 354 w 82"/>
                <a:gd name="T9" fmla="*/ 48 h 44"/>
                <a:gd name="T10" fmla="*/ 393 w 82"/>
                <a:gd name="T11" fmla="*/ 33 h 44"/>
                <a:gd name="T12" fmla="*/ 414 w 82"/>
                <a:gd name="T13" fmla="*/ 14 h 44"/>
                <a:gd name="T14" fmla="*/ 360 w 82"/>
                <a:gd name="T15" fmla="*/ 0 h 44"/>
                <a:gd name="T16" fmla="*/ 360 w 82"/>
                <a:gd name="T17" fmla="*/ 0 h 44"/>
                <a:gd name="T18" fmla="*/ 156 w 82"/>
                <a:gd name="T19" fmla="*/ 48 h 44"/>
                <a:gd name="T20" fmla="*/ 33 w 82"/>
                <a:gd name="T21" fmla="*/ 162 h 44"/>
                <a:gd name="T22" fmla="*/ 0 w 82"/>
                <a:gd name="T23" fmla="*/ 222 h 44"/>
                <a:gd name="T24" fmla="*/ 0 w 82"/>
                <a:gd name="T25" fmla="*/ 222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44"/>
                <a:gd name="T41" fmla="*/ 82 w 82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44">
                  <a:moveTo>
                    <a:pt x="0" y="44"/>
                  </a:moveTo>
                  <a:lnTo>
                    <a:pt x="18" y="26"/>
                  </a:lnTo>
                  <a:lnTo>
                    <a:pt x="43" y="13"/>
                  </a:lnTo>
                  <a:lnTo>
                    <a:pt x="70" y="9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71" y="0"/>
                  </a:lnTo>
                  <a:lnTo>
                    <a:pt x="31" y="9"/>
                  </a:lnTo>
                  <a:lnTo>
                    <a:pt x="7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6219825" y="3260725"/>
            <a:ext cx="303213" cy="82550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3" name="Text Box 7"/>
          <p:cNvSpPr txBox="1">
            <a:spLocks noChangeAspect="1" noChangeArrowheads="1"/>
          </p:cNvSpPr>
          <p:nvPr/>
        </p:nvSpPr>
        <p:spPr bwMode="auto">
          <a:xfrm>
            <a:off x="5194300" y="3103563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grpSp>
        <p:nvGrpSpPr>
          <p:cNvPr id="27654" name="Group 8"/>
          <p:cNvGrpSpPr>
            <a:grpSpLocks noChangeAspect="1"/>
          </p:cNvGrpSpPr>
          <p:nvPr/>
        </p:nvGrpSpPr>
        <p:grpSpPr bwMode="auto">
          <a:xfrm>
            <a:off x="5613400" y="3260725"/>
            <a:ext cx="582613" cy="211138"/>
            <a:chOff x="3109" y="911"/>
            <a:chExt cx="156" cy="59"/>
          </a:xfrm>
        </p:grpSpPr>
        <p:sp>
          <p:nvSpPr>
            <p:cNvPr id="27772" name="Rectangle 9"/>
            <p:cNvSpPr>
              <a:spLocks noChangeAspect="1" noChangeArrowheads="1"/>
            </p:cNvSpPr>
            <p:nvPr/>
          </p:nvSpPr>
          <p:spPr bwMode="auto">
            <a:xfrm>
              <a:off x="3109" y="911"/>
              <a:ext cx="156" cy="23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endParaRPr lang="en-US" sz="1800">
                <a:latin typeface="Times" charset="0"/>
              </a:endParaRPr>
            </a:p>
          </p:txBody>
        </p:sp>
        <p:sp>
          <p:nvSpPr>
            <p:cNvPr id="27773" name="Rectangle 10"/>
            <p:cNvSpPr>
              <a:spLocks noChangeAspect="1" noChangeArrowheads="1"/>
            </p:cNvSpPr>
            <p:nvPr/>
          </p:nvSpPr>
          <p:spPr bwMode="auto">
            <a:xfrm>
              <a:off x="3232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4" name="Rectangle 11"/>
            <p:cNvSpPr>
              <a:spLocks noChangeAspect="1" noChangeArrowheads="1"/>
            </p:cNvSpPr>
            <p:nvPr/>
          </p:nvSpPr>
          <p:spPr bwMode="auto">
            <a:xfrm>
              <a:off x="3184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5" name="Rectangle 12"/>
            <p:cNvSpPr>
              <a:spLocks noChangeAspect="1" noChangeArrowheads="1"/>
            </p:cNvSpPr>
            <p:nvPr/>
          </p:nvSpPr>
          <p:spPr bwMode="auto">
            <a:xfrm>
              <a:off x="3137" y="922"/>
              <a:ext cx="7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55" name="Group 13"/>
          <p:cNvGrpSpPr>
            <a:grpSpLocks/>
          </p:cNvGrpSpPr>
          <p:nvPr/>
        </p:nvGrpSpPr>
        <p:grpSpPr bwMode="auto">
          <a:xfrm>
            <a:off x="6272213" y="3265488"/>
            <a:ext cx="219075" cy="282575"/>
            <a:chOff x="3512" y="2057"/>
            <a:chExt cx="123" cy="178"/>
          </a:xfrm>
        </p:grpSpPr>
        <p:sp>
          <p:nvSpPr>
            <p:cNvPr id="27770" name="Rectangle 14"/>
            <p:cNvSpPr>
              <a:spLocks noChangeAspect="1" noChangeArrowheads="1"/>
            </p:cNvSpPr>
            <p:nvPr/>
          </p:nvSpPr>
          <p:spPr bwMode="auto">
            <a:xfrm>
              <a:off x="3512" y="2064"/>
              <a:ext cx="16" cy="17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71" name="Rectangle 15"/>
            <p:cNvSpPr>
              <a:spLocks noChangeAspect="1" noChangeArrowheads="1"/>
            </p:cNvSpPr>
            <p:nvPr/>
          </p:nvSpPr>
          <p:spPr bwMode="auto">
            <a:xfrm>
              <a:off x="3619" y="2057"/>
              <a:ext cx="16" cy="17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6" name="Line 16"/>
          <p:cNvSpPr>
            <a:spLocks noChangeAspect="1" noChangeShapeType="1"/>
          </p:cNvSpPr>
          <p:nvPr/>
        </p:nvSpPr>
        <p:spPr bwMode="auto">
          <a:xfrm>
            <a:off x="7526338" y="3138488"/>
            <a:ext cx="4572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7" name="Text Box 17"/>
          <p:cNvSpPr txBox="1">
            <a:spLocks noChangeAspect="1" noChangeArrowheads="1"/>
          </p:cNvSpPr>
          <p:nvPr/>
        </p:nvSpPr>
        <p:spPr bwMode="auto">
          <a:xfrm>
            <a:off x="6905625" y="311467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58" name="Rectangle 18"/>
          <p:cNvSpPr>
            <a:spLocks noChangeArrowheads="1"/>
          </p:cNvSpPr>
          <p:nvPr/>
        </p:nvSpPr>
        <p:spPr bwMode="auto">
          <a:xfrm>
            <a:off x="7769225" y="3282950"/>
            <a:ext cx="779463" cy="79375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59" name="Group 19"/>
          <p:cNvGrpSpPr>
            <a:grpSpLocks noChangeAspect="1"/>
          </p:cNvGrpSpPr>
          <p:nvPr/>
        </p:nvGrpSpPr>
        <p:grpSpPr bwMode="auto">
          <a:xfrm>
            <a:off x="7281863" y="3282950"/>
            <a:ext cx="598487" cy="206375"/>
            <a:chOff x="3109" y="911"/>
            <a:chExt cx="156" cy="59"/>
          </a:xfrm>
        </p:grpSpPr>
        <p:sp>
          <p:nvSpPr>
            <p:cNvPr id="27766" name="Rectangle 20"/>
            <p:cNvSpPr>
              <a:spLocks noChangeAspect="1" noChangeArrowheads="1"/>
            </p:cNvSpPr>
            <p:nvPr/>
          </p:nvSpPr>
          <p:spPr bwMode="auto">
            <a:xfrm>
              <a:off x="3109" y="911"/>
              <a:ext cx="156" cy="23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endParaRPr lang="en-US" sz="1800">
                <a:latin typeface="Times" charset="0"/>
              </a:endParaRPr>
            </a:p>
          </p:txBody>
        </p:sp>
        <p:sp>
          <p:nvSpPr>
            <p:cNvPr id="27767" name="Rectangle 21"/>
            <p:cNvSpPr>
              <a:spLocks noChangeAspect="1" noChangeArrowheads="1"/>
            </p:cNvSpPr>
            <p:nvPr/>
          </p:nvSpPr>
          <p:spPr bwMode="auto">
            <a:xfrm>
              <a:off x="3232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8" name="Rectangle 22"/>
            <p:cNvSpPr>
              <a:spLocks noChangeAspect="1" noChangeArrowheads="1"/>
            </p:cNvSpPr>
            <p:nvPr/>
          </p:nvSpPr>
          <p:spPr bwMode="auto">
            <a:xfrm>
              <a:off x="3184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9" name="Rectangle 23"/>
            <p:cNvSpPr>
              <a:spLocks noChangeAspect="1" noChangeArrowheads="1"/>
            </p:cNvSpPr>
            <p:nvPr/>
          </p:nvSpPr>
          <p:spPr bwMode="auto">
            <a:xfrm>
              <a:off x="3137" y="922"/>
              <a:ext cx="7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0" name="Group 24"/>
          <p:cNvGrpSpPr>
            <a:grpSpLocks/>
          </p:cNvGrpSpPr>
          <p:nvPr/>
        </p:nvGrpSpPr>
        <p:grpSpPr bwMode="auto">
          <a:xfrm>
            <a:off x="5597525" y="1249363"/>
            <a:ext cx="588963" cy="996950"/>
            <a:chOff x="4063" y="1341"/>
            <a:chExt cx="231" cy="427"/>
          </a:xfrm>
        </p:grpSpPr>
        <p:sp>
          <p:nvSpPr>
            <p:cNvPr id="27764" name="Freeform 25"/>
            <p:cNvSpPr>
              <a:spLocks noChangeAspect="1"/>
            </p:cNvSpPr>
            <p:nvPr/>
          </p:nvSpPr>
          <p:spPr bwMode="auto">
            <a:xfrm>
              <a:off x="4063" y="1341"/>
              <a:ext cx="231" cy="427"/>
            </a:xfrm>
            <a:custGeom>
              <a:avLst/>
              <a:gdLst>
                <a:gd name="T0" fmla="*/ 60 w 154"/>
                <a:gd name="T1" fmla="*/ 973 h 284"/>
                <a:gd name="T2" fmla="*/ 22 w 154"/>
                <a:gd name="T3" fmla="*/ 1045 h 284"/>
                <a:gd name="T4" fmla="*/ 0 w 154"/>
                <a:gd name="T5" fmla="*/ 1140 h 284"/>
                <a:gd name="T6" fmla="*/ 0 w 154"/>
                <a:gd name="T7" fmla="*/ 1248 h 284"/>
                <a:gd name="T8" fmla="*/ 31 w 154"/>
                <a:gd name="T9" fmla="*/ 1343 h 284"/>
                <a:gd name="T10" fmla="*/ 101 w 154"/>
                <a:gd name="T11" fmla="*/ 1419 h 284"/>
                <a:gd name="T12" fmla="*/ 227 w 154"/>
                <a:gd name="T13" fmla="*/ 1451 h 284"/>
                <a:gd name="T14" fmla="*/ 227 w 154"/>
                <a:gd name="T15" fmla="*/ 1451 h 284"/>
                <a:gd name="T16" fmla="*/ 392 w 154"/>
                <a:gd name="T17" fmla="*/ 1433 h 284"/>
                <a:gd name="T18" fmla="*/ 517 w 154"/>
                <a:gd name="T19" fmla="*/ 1370 h 284"/>
                <a:gd name="T20" fmla="*/ 616 w 154"/>
                <a:gd name="T21" fmla="*/ 1270 h 284"/>
                <a:gd name="T22" fmla="*/ 694 w 154"/>
                <a:gd name="T23" fmla="*/ 1168 h 284"/>
                <a:gd name="T24" fmla="*/ 738 w 154"/>
                <a:gd name="T25" fmla="*/ 1074 h 284"/>
                <a:gd name="T26" fmla="*/ 770 w 154"/>
                <a:gd name="T27" fmla="*/ 1004 h 284"/>
                <a:gd name="T28" fmla="*/ 779 w 154"/>
                <a:gd name="T29" fmla="*/ 973 h 284"/>
                <a:gd name="T30" fmla="*/ 779 w 154"/>
                <a:gd name="T31" fmla="*/ 973 h 284"/>
                <a:gd name="T32" fmla="*/ 779 w 154"/>
                <a:gd name="T33" fmla="*/ 486 h 284"/>
                <a:gd name="T34" fmla="*/ 779 w 154"/>
                <a:gd name="T35" fmla="*/ 486 h 284"/>
                <a:gd name="T36" fmla="*/ 770 w 154"/>
                <a:gd name="T37" fmla="*/ 454 h 284"/>
                <a:gd name="T38" fmla="*/ 738 w 154"/>
                <a:gd name="T39" fmla="*/ 385 h 284"/>
                <a:gd name="T40" fmla="*/ 694 w 154"/>
                <a:gd name="T41" fmla="*/ 284 h 284"/>
                <a:gd name="T42" fmla="*/ 616 w 154"/>
                <a:gd name="T43" fmla="*/ 180 h 284"/>
                <a:gd name="T44" fmla="*/ 517 w 154"/>
                <a:gd name="T45" fmla="*/ 89 h 284"/>
                <a:gd name="T46" fmla="*/ 392 w 154"/>
                <a:gd name="T47" fmla="*/ 21 h 284"/>
                <a:gd name="T48" fmla="*/ 227 w 154"/>
                <a:gd name="T49" fmla="*/ 0 h 284"/>
                <a:gd name="T50" fmla="*/ 227 w 154"/>
                <a:gd name="T51" fmla="*/ 0 h 284"/>
                <a:gd name="T52" fmla="*/ 101 w 154"/>
                <a:gd name="T53" fmla="*/ 39 h 284"/>
                <a:gd name="T54" fmla="*/ 31 w 154"/>
                <a:gd name="T55" fmla="*/ 113 h 284"/>
                <a:gd name="T56" fmla="*/ 0 w 154"/>
                <a:gd name="T57" fmla="*/ 210 h 284"/>
                <a:gd name="T58" fmla="*/ 0 w 154"/>
                <a:gd name="T59" fmla="*/ 316 h 284"/>
                <a:gd name="T60" fmla="*/ 22 w 154"/>
                <a:gd name="T61" fmla="*/ 413 h 284"/>
                <a:gd name="T62" fmla="*/ 60 w 154"/>
                <a:gd name="T63" fmla="*/ 486 h 284"/>
                <a:gd name="T64" fmla="*/ 60 w 154"/>
                <a:gd name="T65" fmla="*/ 486 h 284"/>
                <a:gd name="T66" fmla="*/ 60 w 154"/>
                <a:gd name="T67" fmla="*/ 612 h 284"/>
                <a:gd name="T68" fmla="*/ 60 w 154"/>
                <a:gd name="T69" fmla="*/ 843 h 284"/>
                <a:gd name="T70" fmla="*/ 60 w 154"/>
                <a:gd name="T71" fmla="*/ 973 h 284"/>
                <a:gd name="T72" fmla="*/ 60 w 154"/>
                <a:gd name="T73" fmla="*/ 973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2" y="190"/>
                  </a:moveTo>
                  <a:lnTo>
                    <a:pt x="5" y="204"/>
                  </a:lnTo>
                  <a:lnTo>
                    <a:pt x="0" y="223"/>
                  </a:lnTo>
                  <a:lnTo>
                    <a:pt x="0" y="244"/>
                  </a:lnTo>
                  <a:lnTo>
                    <a:pt x="6" y="263"/>
                  </a:lnTo>
                  <a:lnTo>
                    <a:pt x="20" y="278"/>
                  </a:lnTo>
                  <a:lnTo>
                    <a:pt x="45" y="284"/>
                  </a:lnTo>
                  <a:lnTo>
                    <a:pt x="77" y="281"/>
                  </a:lnTo>
                  <a:lnTo>
                    <a:pt x="102" y="268"/>
                  </a:lnTo>
                  <a:lnTo>
                    <a:pt x="122" y="249"/>
                  </a:lnTo>
                  <a:lnTo>
                    <a:pt x="137" y="229"/>
                  </a:lnTo>
                  <a:lnTo>
                    <a:pt x="146" y="210"/>
                  </a:lnTo>
                  <a:lnTo>
                    <a:pt x="152" y="196"/>
                  </a:lnTo>
                  <a:lnTo>
                    <a:pt x="154" y="190"/>
                  </a:lnTo>
                  <a:lnTo>
                    <a:pt x="154" y="95"/>
                  </a:lnTo>
                  <a:lnTo>
                    <a:pt x="152" y="89"/>
                  </a:lnTo>
                  <a:lnTo>
                    <a:pt x="146" y="75"/>
                  </a:lnTo>
                  <a:lnTo>
                    <a:pt x="137" y="56"/>
                  </a:lnTo>
                  <a:lnTo>
                    <a:pt x="122" y="35"/>
                  </a:lnTo>
                  <a:lnTo>
                    <a:pt x="102" y="17"/>
                  </a:lnTo>
                  <a:lnTo>
                    <a:pt x="77" y="4"/>
                  </a:lnTo>
                  <a:lnTo>
                    <a:pt x="45" y="0"/>
                  </a:lnTo>
                  <a:lnTo>
                    <a:pt x="20" y="7"/>
                  </a:lnTo>
                  <a:lnTo>
                    <a:pt x="6" y="22"/>
                  </a:lnTo>
                  <a:lnTo>
                    <a:pt x="0" y="41"/>
                  </a:lnTo>
                  <a:lnTo>
                    <a:pt x="0" y="62"/>
                  </a:lnTo>
                  <a:lnTo>
                    <a:pt x="5" y="81"/>
                  </a:lnTo>
                  <a:lnTo>
                    <a:pt x="12" y="95"/>
                  </a:lnTo>
                  <a:lnTo>
                    <a:pt x="12" y="120"/>
                  </a:lnTo>
                  <a:lnTo>
                    <a:pt x="12" y="165"/>
                  </a:lnTo>
                  <a:lnTo>
                    <a:pt x="12" y="190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5" name="Freeform 26"/>
            <p:cNvSpPr>
              <a:spLocks noChangeAspect="1"/>
            </p:cNvSpPr>
            <p:nvPr/>
          </p:nvSpPr>
          <p:spPr bwMode="auto">
            <a:xfrm>
              <a:off x="4086" y="1358"/>
              <a:ext cx="72" cy="100"/>
            </a:xfrm>
            <a:custGeom>
              <a:avLst/>
              <a:gdLst>
                <a:gd name="T0" fmla="*/ 243 w 48"/>
                <a:gd name="T1" fmla="*/ 0 h 67"/>
                <a:gd name="T2" fmla="*/ 102 w 48"/>
                <a:gd name="T3" fmla="*/ 28 h 67"/>
                <a:gd name="T4" fmla="*/ 27 w 48"/>
                <a:gd name="T5" fmla="*/ 109 h 67"/>
                <a:gd name="T6" fmla="*/ 0 w 48"/>
                <a:gd name="T7" fmla="*/ 213 h 67"/>
                <a:gd name="T8" fmla="*/ 21 w 48"/>
                <a:gd name="T9" fmla="*/ 318 h 67"/>
                <a:gd name="T10" fmla="*/ 21 w 48"/>
                <a:gd name="T11" fmla="*/ 318 h 67"/>
                <a:gd name="T12" fmla="*/ 27 w 48"/>
                <a:gd name="T13" fmla="*/ 322 h 67"/>
                <a:gd name="T14" fmla="*/ 32 w 48"/>
                <a:gd name="T15" fmla="*/ 330 h 67"/>
                <a:gd name="T16" fmla="*/ 40 w 48"/>
                <a:gd name="T17" fmla="*/ 331 h 67"/>
                <a:gd name="T18" fmla="*/ 40 w 48"/>
                <a:gd name="T19" fmla="*/ 331 h 67"/>
                <a:gd name="T20" fmla="*/ 50 w 48"/>
                <a:gd name="T21" fmla="*/ 330 h 67"/>
                <a:gd name="T22" fmla="*/ 59 w 48"/>
                <a:gd name="T23" fmla="*/ 322 h 67"/>
                <a:gd name="T24" fmla="*/ 59 w 48"/>
                <a:gd name="T25" fmla="*/ 312 h 67"/>
                <a:gd name="T26" fmla="*/ 59 w 48"/>
                <a:gd name="T27" fmla="*/ 312 h 67"/>
                <a:gd name="T28" fmla="*/ 50 w 48"/>
                <a:gd name="T29" fmla="*/ 190 h 67"/>
                <a:gd name="T30" fmla="*/ 102 w 48"/>
                <a:gd name="T31" fmla="*/ 69 h 67"/>
                <a:gd name="T32" fmla="*/ 243 w 48"/>
                <a:gd name="T33" fmla="*/ 0 h 67"/>
                <a:gd name="T34" fmla="*/ 243 w 48"/>
                <a:gd name="T35" fmla="*/ 0 h 67"/>
                <a:gd name="T36" fmla="*/ 243 w 48"/>
                <a:gd name="T37" fmla="*/ 0 h 67"/>
                <a:gd name="T38" fmla="*/ 243 w 48"/>
                <a:gd name="T39" fmla="*/ 0 h 67"/>
                <a:gd name="T40" fmla="*/ 243 w 48"/>
                <a:gd name="T41" fmla="*/ 0 h 67"/>
                <a:gd name="T42" fmla="*/ 243 w 48"/>
                <a:gd name="T43" fmla="*/ 0 h 67"/>
                <a:gd name="T44" fmla="*/ 243 w 48"/>
                <a:gd name="T45" fmla="*/ 0 h 67"/>
                <a:gd name="T46" fmla="*/ 243 w 48"/>
                <a:gd name="T47" fmla="*/ 0 h 67"/>
                <a:gd name="T48" fmla="*/ 243 w 48"/>
                <a:gd name="T49" fmla="*/ 0 h 67"/>
                <a:gd name="T50" fmla="*/ 243 w 48"/>
                <a:gd name="T51" fmla="*/ 0 h 67"/>
                <a:gd name="T52" fmla="*/ 243 w 48"/>
                <a:gd name="T53" fmla="*/ 0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67"/>
                <a:gd name="T83" fmla="*/ 48 w 48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67">
                  <a:moveTo>
                    <a:pt x="48" y="0"/>
                  </a:moveTo>
                  <a:lnTo>
                    <a:pt x="20" y="6"/>
                  </a:lnTo>
                  <a:lnTo>
                    <a:pt x="5" y="22"/>
                  </a:lnTo>
                  <a:lnTo>
                    <a:pt x="0" y="43"/>
                  </a:lnTo>
                  <a:lnTo>
                    <a:pt x="4" y="64"/>
                  </a:lnTo>
                  <a:lnTo>
                    <a:pt x="5" y="65"/>
                  </a:lnTo>
                  <a:lnTo>
                    <a:pt x="6" y="66"/>
                  </a:lnTo>
                  <a:lnTo>
                    <a:pt x="8" y="67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0" y="38"/>
                  </a:lnTo>
                  <a:lnTo>
                    <a:pt x="20" y="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61" name="Rectangle 27"/>
          <p:cNvSpPr>
            <a:spLocks noChangeArrowheads="1"/>
          </p:cNvSpPr>
          <p:nvPr/>
        </p:nvSpPr>
        <p:spPr bwMode="auto">
          <a:xfrm>
            <a:off x="5611813" y="1854200"/>
            <a:ext cx="1720850" cy="79375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2" name="Line 28"/>
          <p:cNvSpPr>
            <a:spLocks noChangeAspect="1" noChangeShapeType="1"/>
          </p:cNvSpPr>
          <p:nvPr/>
        </p:nvSpPr>
        <p:spPr bwMode="auto">
          <a:xfrm flipH="1">
            <a:off x="6184900" y="2078038"/>
            <a:ext cx="455613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63" name="Text Box 29"/>
          <p:cNvSpPr txBox="1">
            <a:spLocks noChangeAspect="1" noChangeArrowheads="1"/>
          </p:cNvSpPr>
          <p:nvPr/>
        </p:nvSpPr>
        <p:spPr bwMode="auto">
          <a:xfrm>
            <a:off x="7759700" y="1781175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64" name="Text Box 30"/>
          <p:cNvSpPr txBox="1">
            <a:spLocks noChangeAspect="1" noChangeArrowheads="1"/>
          </p:cNvSpPr>
          <p:nvPr/>
        </p:nvSpPr>
        <p:spPr bwMode="auto">
          <a:xfrm>
            <a:off x="5214938" y="178117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65" name="Freeform 31"/>
          <p:cNvSpPr>
            <a:spLocks noChangeAspect="1"/>
          </p:cNvSpPr>
          <p:nvPr/>
        </p:nvSpPr>
        <p:spPr bwMode="auto">
          <a:xfrm>
            <a:off x="7269163" y="1727200"/>
            <a:ext cx="582612" cy="206375"/>
          </a:xfrm>
          <a:custGeom>
            <a:avLst/>
            <a:gdLst>
              <a:gd name="T0" fmla="*/ 2147483647 w 152"/>
              <a:gd name="T1" fmla="*/ 2147483647 h 59"/>
              <a:gd name="T2" fmla="*/ 2147483647 w 152"/>
              <a:gd name="T3" fmla="*/ 0 h 59"/>
              <a:gd name="T4" fmla="*/ 2147483647 w 152"/>
              <a:gd name="T5" fmla="*/ 0 h 59"/>
              <a:gd name="T6" fmla="*/ 2147483647 w 152"/>
              <a:gd name="T7" fmla="*/ 2147483647 h 59"/>
              <a:gd name="T8" fmla="*/ 2147483647 w 152"/>
              <a:gd name="T9" fmla="*/ 2147483647 h 59"/>
              <a:gd name="T10" fmla="*/ 2147483647 w 152"/>
              <a:gd name="T11" fmla="*/ 0 h 59"/>
              <a:gd name="T12" fmla="*/ 2147483647 w 152"/>
              <a:gd name="T13" fmla="*/ 0 h 59"/>
              <a:gd name="T14" fmla="*/ 2147483647 w 152"/>
              <a:gd name="T15" fmla="*/ 2147483647 h 59"/>
              <a:gd name="T16" fmla="*/ 2147483647 w 152"/>
              <a:gd name="T17" fmla="*/ 2147483647 h 59"/>
              <a:gd name="T18" fmla="*/ 2147483647 w 152"/>
              <a:gd name="T19" fmla="*/ 0 h 59"/>
              <a:gd name="T20" fmla="*/ 2147483647 w 152"/>
              <a:gd name="T21" fmla="*/ 0 h 59"/>
              <a:gd name="T22" fmla="*/ 2147483647 w 152"/>
              <a:gd name="T23" fmla="*/ 2147483647 h 59"/>
              <a:gd name="T24" fmla="*/ 0 w 152"/>
              <a:gd name="T25" fmla="*/ 2147483647 h 59"/>
              <a:gd name="T26" fmla="*/ 0 w 152"/>
              <a:gd name="T27" fmla="*/ 2147483647 h 59"/>
              <a:gd name="T28" fmla="*/ 2147483647 w 152"/>
              <a:gd name="T29" fmla="*/ 2147483647 h 59"/>
              <a:gd name="T30" fmla="*/ 2147483647 w 152"/>
              <a:gd name="T31" fmla="*/ 2147483647 h 59"/>
              <a:gd name="T32" fmla="*/ 2147483647 w 152"/>
              <a:gd name="T33" fmla="*/ 2147483647 h 5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2"/>
              <a:gd name="T52" fmla="*/ 0 h 59"/>
              <a:gd name="T53" fmla="*/ 152 w 152"/>
              <a:gd name="T54" fmla="*/ 59 h 5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2" h="59">
                <a:moveTo>
                  <a:pt x="131" y="36"/>
                </a:moveTo>
                <a:lnTo>
                  <a:pt x="131" y="0"/>
                </a:lnTo>
                <a:lnTo>
                  <a:pt x="123" y="0"/>
                </a:lnTo>
                <a:lnTo>
                  <a:pt x="123" y="36"/>
                </a:lnTo>
                <a:lnTo>
                  <a:pt x="83" y="36"/>
                </a:lnTo>
                <a:lnTo>
                  <a:pt x="83" y="0"/>
                </a:lnTo>
                <a:lnTo>
                  <a:pt x="75" y="0"/>
                </a:lnTo>
                <a:lnTo>
                  <a:pt x="75" y="36"/>
                </a:lnTo>
                <a:lnTo>
                  <a:pt x="35" y="36"/>
                </a:lnTo>
                <a:lnTo>
                  <a:pt x="35" y="0"/>
                </a:lnTo>
                <a:lnTo>
                  <a:pt x="28" y="0"/>
                </a:lnTo>
                <a:lnTo>
                  <a:pt x="28" y="36"/>
                </a:lnTo>
                <a:lnTo>
                  <a:pt x="0" y="36"/>
                </a:lnTo>
                <a:lnTo>
                  <a:pt x="0" y="59"/>
                </a:lnTo>
                <a:lnTo>
                  <a:pt x="152" y="59"/>
                </a:lnTo>
                <a:lnTo>
                  <a:pt x="152" y="36"/>
                </a:lnTo>
                <a:lnTo>
                  <a:pt x="131" y="36"/>
                </a:lnTo>
                <a:close/>
              </a:path>
            </a:pathLst>
          </a:custGeom>
          <a:solidFill>
            <a:srgbClr val="437631"/>
          </a:solidFill>
          <a:ln w="19050">
            <a:solidFill>
              <a:srgbClr val="43763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7666" name="Group 32"/>
          <p:cNvGrpSpPr>
            <a:grpSpLocks/>
          </p:cNvGrpSpPr>
          <p:nvPr/>
        </p:nvGrpSpPr>
        <p:grpSpPr bwMode="auto">
          <a:xfrm>
            <a:off x="4302125" y="2117725"/>
            <a:ext cx="865188" cy="1006475"/>
            <a:chOff x="3561" y="1713"/>
            <a:chExt cx="339" cy="431"/>
          </a:xfrm>
        </p:grpSpPr>
        <p:sp>
          <p:nvSpPr>
            <p:cNvPr id="27760" name="Freeform 33"/>
            <p:cNvSpPr>
              <a:spLocks noChangeAspect="1"/>
            </p:cNvSpPr>
            <p:nvPr/>
          </p:nvSpPr>
          <p:spPr bwMode="auto">
            <a:xfrm>
              <a:off x="3561" y="1713"/>
              <a:ext cx="339" cy="431"/>
            </a:xfrm>
            <a:custGeom>
              <a:avLst/>
              <a:gdLst>
                <a:gd name="T0" fmla="*/ 573 w 226"/>
                <a:gd name="T1" fmla="*/ 0 h 288"/>
                <a:gd name="T2" fmla="*/ 675 w 226"/>
                <a:gd name="T3" fmla="*/ 9 h 288"/>
                <a:gd name="T4" fmla="*/ 770 w 226"/>
                <a:gd name="T5" fmla="*/ 42 h 288"/>
                <a:gd name="T6" fmla="*/ 860 w 226"/>
                <a:gd name="T7" fmla="*/ 100 h 288"/>
                <a:gd name="T8" fmla="*/ 944 w 226"/>
                <a:gd name="T9" fmla="*/ 171 h 288"/>
                <a:gd name="T10" fmla="*/ 1011 w 226"/>
                <a:gd name="T11" fmla="*/ 256 h 288"/>
                <a:gd name="T12" fmla="*/ 1064 w 226"/>
                <a:gd name="T13" fmla="*/ 356 h 288"/>
                <a:gd name="T14" fmla="*/ 1112 w 226"/>
                <a:gd name="T15" fmla="*/ 473 h 288"/>
                <a:gd name="T16" fmla="*/ 1134 w 226"/>
                <a:gd name="T17" fmla="*/ 594 h 288"/>
                <a:gd name="T18" fmla="*/ 1145 w 226"/>
                <a:gd name="T19" fmla="*/ 723 h 288"/>
                <a:gd name="T20" fmla="*/ 1145 w 226"/>
                <a:gd name="T21" fmla="*/ 723 h 288"/>
                <a:gd name="T22" fmla="*/ 1134 w 226"/>
                <a:gd name="T23" fmla="*/ 852 h 288"/>
                <a:gd name="T24" fmla="*/ 1112 w 226"/>
                <a:gd name="T25" fmla="*/ 971 h 288"/>
                <a:gd name="T26" fmla="*/ 1064 w 226"/>
                <a:gd name="T27" fmla="*/ 1082 h 288"/>
                <a:gd name="T28" fmla="*/ 1011 w 226"/>
                <a:gd name="T29" fmla="*/ 1190 h 288"/>
                <a:gd name="T30" fmla="*/ 944 w 226"/>
                <a:gd name="T31" fmla="*/ 1275 h 288"/>
                <a:gd name="T32" fmla="*/ 860 w 226"/>
                <a:gd name="T33" fmla="*/ 1344 h 288"/>
                <a:gd name="T34" fmla="*/ 770 w 226"/>
                <a:gd name="T35" fmla="*/ 1402 h 288"/>
                <a:gd name="T36" fmla="*/ 675 w 226"/>
                <a:gd name="T37" fmla="*/ 1435 h 288"/>
                <a:gd name="T38" fmla="*/ 573 w 226"/>
                <a:gd name="T39" fmla="*/ 1444 h 288"/>
                <a:gd name="T40" fmla="*/ 573 w 226"/>
                <a:gd name="T41" fmla="*/ 1444 h 288"/>
                <a:gd name="T42" fmla="*/ 473 w 226"/>
                <a:gd name="T43" fmla="*/ 1435 h 288"/>
                <a:gd name="T44" fmla="*/ 372 w 226"/>
                <a:gd name="T45" fmla="*/ 1402 h 288"/>
                <a:gd name="T46" fmla="*/ 284 w 226"/>
                <a:gd name="T47" fmla="*/ 1344 h 288"/>
                <a:gd name="T48" fmla="*/ 203 w 226"/>
                <a:gd name="T49" fmla="*/ 1275 h 288"/>
                <a:gd name="T50" fmla="*/ 140 w 226"/>
                <a:gd name="T51" fmla="*/ 1190 h 288"/>
                <a:gd name="T52" fmla="*/ 75 w 226"/>
                <a:gd name="T53" fmla="*/ 1082 h 288"/>
                <a:gd name="T54" fmla="*/ 39 w 226"/>
                <a:gd name="T55" fmla="*/ 971 h 288"/>
                <a:gd name="T56" fmla="*/ 12 w 226"/>
                <a:gd name="T57" fmla="*/ 852 h 288"/>
                <a:gd name="T58" fmla="*/ 0 w 226"/>
                <a:gd name="T59" fmla="*/ 723 h 288"/>
                <a:gd name="T60" fmla="*/ 0 w 226"/>
                <a:gd name="T61" fmla="*/ 723 h 288"/>
                <a:gd name="T62" fmla="*/ 12 w 226"/>
                <a:gd name="T63" fmla="*/ 594 h 288"/>
                <a:gd name="T64" fmla="*/ 39 w 226"/>
                <a:gd name="T65" fmla="*/ 473 h 288"/>
                <a:gd name="T66" fmla="*/ 75 w 226"/>
                <a:gd name="T67" fmla="*/ 356 h 288"/>
                <a:gd name="T68" fmla="*/ 140 w 226"/>
                <a:gd name="T69" fmla="*/ 256 h 288"/>
                <a:gd name="T70" fmla="*/ 203 w 226"/>
                <a:gd name="T71" fmla="*/ 171 h 288"/>
                <a:gd name="T72" fmla="*/ 284 w 226"/>
                <a:gd name="T73" fmla="*/ 100 h 288"/>
                <a:gd name="T74" fmla="*/ 372 w 226"/>
                <a:gd name="T75" fmla="*/ 42 h 288"/>
                <a:gd name="T76" fmla="*/ 473 w 226"/>
                <a:gd name="T77" fmla="*/ 9 h 288"/>
                <a:gd name="T78" fmla="*/ 573 w 226"/>
                <a:gd name="T79" fmla="*/ 0 h 288"/>
                <a:gd name="T80" fmla="*/ 573 w 226"/>
                <a:gd name="T81" fmla="*/ 0 h 2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288"/>
                <a:gd name="T125" fmla="*/ 226 w 226"/>
                <a:gd name="T126" fmla="*/ 288 h 28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288">
                  <a:moveTo>
                    <a:pt x="113" y="0"/>
                  </a:moveTo>
                  <a:lnTo>
                    <a:pt x="133" y="2"/>
                  </a:lnTo>
                  <a:lnTo>
                    <a:pt x="152" y="9"/>
                  </a:lnTo>
                  <a:lnTo>
                    <a:pt x="170" y="20"/>
                  </a:lnTo>
                  <a:lnTo>
                    <a:pt x="186" y="34"/>
                  </a:lnTo>
                  <a:lnTo>
                    <a:pt x="199" y="51"/>
                  </a:lnTo>
                  <a:lnTo>
                    <a:pt x="210" y="71"/>
                  </a:lnTo>
                  <a:lnTo>
                    <a:pt x="219" y="94"/>
                  </a:lnTo>
                  <a:lnTo>
                    <a:pt x="224" y="118"/>
                  </a:lnTo>
                  <a:lnTo>
                    <a:pt x="226" y="144"/>
                  </a:lnTo>
                  <a:lnTo>
                    <a:pt x="224" y="170"/>
                  </a:lnTo>
                  <a:lnTo>
                    <a:pt x="219" y="194"/>
                  </a:lnTo>
                  <a:lnTo>
                    <a:pt x="210" y="216"/>
                  </a:lnTo>
                  <a:lnTo>
                    <a:pt x="199" y="237"/>
                  </a:lnTo>
                  <a:lnTo>
                    <a:pt x="186" y="254"/>
                  </a:lnTo>
                  <a:lnTo>
                    <a:pt x="170" y="268"/>
                  </a:lnTo>
                  <a:lnTo>
                    <a:pt x="152" y="279"/>
                  </a:lnTo>
                  <a:lnTo>
                    <a:pt x="133" y="286"/>
                  </a:lnTo>
                  <a:lnTo>
                    <a:pt x="113" y="288"/>
                  </a:lnTo>
                  <a:lnTo>
                    <a:pt x="93" y="286"/>
                  </a:lnTo>
                  <a:lnTo>
                    <a:pt x="73" y="279"/>
                  </a:lnTo>
                  <a:lnTo>
                    <a:pt x="56" y="268"/>
                  </a:lnTo>
                  <a:lnTo>
                    <a:pt x="40" y="254"/>
                  </a:lnTo>
                  <a:lnTo>
                    <a:pt x="27" y="237"/>
                  </a:lnTo>
                  <a:lnTo>
                    <a:pt x="15" y="216"/>
                  </a:lnTo>
                  <a:lnTo>
                    <a:pt x="7" y="194"/>
                  </a:lnTo>
                  <a:lnTo>
                    <a:pt x="2" y="170"/>
                  </a:lnTo>
                  <a:lnTo>
                    <a:pt x="0" y="144"/>
                  </a:lnTo>
                  <a:lnTo>
                    <a:pt x="2" y="118"/>
                  </a:lnTo>
                  <a:lnTo>
                    <a:pt x="7" y="94"/>
                  </a:lnTo>
                  <a:lnTo>
                    <a:pt x="15" y="71"/>
                  </a:lnTo>
                  <a:lnTo>
                    <a:pt x="27" y="51"/>
                  </a:lnTo>
                  <a:lnTo>
                    <a:pt x="40" y="34"/>
                  </a:lnTo>
                  <a:lnTo>
                    <a:pt x="56" y="20"/>
                  </a:lnTo>
                  <a:lnTo>
                    <a:pt x="73" y="9"/>
                  </a:lnTo>
                  <a:lnTo>
                    <a:pt x="93" y="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AD4E4"/>
            </a:solidFill>
            <a:ln w="1905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1" name="Freeform 34"/>
            <p:cNvSpPr>
              <a:spLocks noChangeAspect="1"/>
            </p:cNvSpPr>
            <p:nvPr/>
          </p:nvSpPr>
          <p:spPr bwMode="auto">
            <a:xfrm>
              <a:off x="3749" y="1830"/>
              <a:ext cx="67" cy="202"/>
            </a:xfrm>
            <a:custGeom>
              <a:avLst/>
              <a:gdLst>
                <a:gd name="T0" fmla="*/ 182 w 45"/>
                <a:gd name="T1" fmla="*/ 542 h 135"/>
                <a:gd name="T2" fmla="*/ 133 w 45"/>
                <a:gd name="T3" fmla="*/ 482 h 135"/>
                <a:gd name="T4" fmla="*/ 94 w 45"/>
                <a:gd name="T5" fmla="*/ 416 h 135"/>
                <a:gd name="T6" fmla="*/ 73 w 45"/>
                <a:gd name="T7" fmla="*/ 331 h 135"/>
                <a:gd name="T8" fmla="*/ 73 w 45"/>
                <a:gd name="T9" fmla="*/ 331 h 135"/>
                <a:gd name="T10" fmla="*/ 94 w 45"/>
                <a:gd name="T11" fmla="*/ 256 h 135"/>
                <a:gd name="T12" fmla="*/ 133 w 45"/>
                <a:gd name="T13" fmla="*/ 190 h 135"/>
                <a:gd name="T14" fmla="*/ 182 w 45"/>
                <a:gd name="T15" fmla="*/ 135 h 135"/>
                <a:gd name="T16" fmla="*/ 182 w 45"/>
                <a:gd name="T17" fmla="*/ 135 h 135"/>
                <a:gd name="T18" fmla="*/ 208 w 45"/>
                <a:gd name="T19" fmla="*/ 94 h 135"/>
                <a:gd name="T20" fmla="*/ 210 w 45"/>
                <a:gd name="T21" fmla="*/ 42 h 135"/>
                <a:gd name="T22" fmla="*/ 222 w 45"/>
                <a:gd name="T23" fmla="*/ 0 h 135"/>
                <a:gd name="T24" fmla="*/ 222 w 45"/>
                <a:gd name="T25" fmla="*/ 0 h 135"/>
                <a:gd name="T26" fmla="*/ 210 w 45"/>
                <a:gd name="T27" fmla="*/ 33 h 135"/>
                <a:gd name="T28" fmla="*/ 210 w 45"/>
                <a:gd name="T29" fmla="*/ 42 h 135"/>
                <a:gd name="T30" fmla="*/ 222 w 45"/>
                <a:gd name="T31" fmla="*/ 0 h 135"/>
                <a:gd name="T32" fmla="*/ 222 w 45"/>
                <a:gd name="T33" fmla="*/ 0 h 135"/>
                <a:gd name="T34" fmla="*/ 222 w 45"/>
                <a:gd name="T35" fmla="*/ 0 h 135"/>
                <a:gd name="T36" fmla="*/ 222 w 45"/>
                <a:gd name="T37" fmla="*/ 0 h 135"/>
                <a:gd name="T38" fmla="*/ 222 w 45"/>
                <a:gd name="T39" fmla="*/ 0 h 135"/>
                <a:gd name="T40" fmla="*/ 222 w 45"/>
                <a:gd name="T41" fmla="*/ 0 h 135"/>
                <a:gd name="T42" fmla="*/ 208 w 45"/>
                <a:gd name="T43" fmla="*/ 40 h 135"/>
                <a:gd name="T44" fmla="*/ 191 w 45"/>
                <a:gd name="T45" fmla="*/ 82 h 135"/>
                <a:gd name="T46" fmla="*/ 168 w 45"/>
                <a:gd name="T47" fmla="*/ 121 h 135"/>
                <a:gd name="T48" fmla="*/ 168 w 45"/>
                <a:gd name="T49" fmla="*/ 121 h 135"/>
                <a:gd name="T50" fmla="*/ 82 w 45"/>
                <a:gd name="T51" fmla="*/ 181 h 135"/>
                <a:gd name="T52" fmla="*/ 19 w 45"/>
                <a:gd name="T53" fmla="*/ 262 h 135"/>
                <a:gd name="T54" fmla="*/ 0 w 45"/>
                <a:gd name="T55" fmla="*/ 356 h 135"/>
                <a:gd name="T56" fmla="*/ 0 w 45"/>
                <a:gd name="T57" fmla="*/ 356 h 135"/>
                <a:gd name="T58" fmla="*/ 0 w 45"/>
                <a:gd name="T59" fmla="*/ 356 h 135"/>
                <a:gd name="T60" fmla="*/ 0 w 45"/>
                <a:gd name="T61" fmla="*/ 356 h 135"/>
                <a:gd name="T62" fmla="*/ 0 w 45"/>
                <a:gd name="T63" fmla="*/ 362 h 135"/>
                <a:gd name="T64" fmla="*/ 0 w 45"/>
                <a:gd name="T65" fmla="*/ 362 h 135"/>
                <a:gd name="T66" fmla="*/ 33 w 45"/>
                <a:gd name="T67" fmla="*/ 437 h 135"/>
                <a:gd name="T68" fmla="*/ 100 w 45"/>
                <a:gd name="T69" fmla="*/ 501 h 135"/>
                <a:gd name="T70" fmla="*/ 168 w 45"/>
                <a:gd name="T71" fmla="*/ 555 h 135"/>
                <a:gd name="T72" fmla="*/ 168 w 45"/>
                <a:gd name="T73" fmla="*/ 555 h 135"/>
                <a:gd name="T74" fmla="*/ 191 w 45"/>
                <a:gd name="T75" fmla="*/ 594 h 135"/>
                <a:gd name="T76" fmla="*/ 208 w 45"/>
                <a:gd name="T77" fmla="*/ 633 h 135"/>
                <a:gd name="T78" fmla="*/ 222 w 45"/>
                <a:gd name="T79" fmla="*/ 676 h 135"/>
                <a:gd name="T80" fmla="*/ 222 w 45"/>
                <a:gd name="T81" fmla="*/ 676 h 135"/>
                <a:gd name="T82" fmla="*/ 222 w 45"/>
                <a:gd name="T83" fmla="*/ 676 h 135"/>
                <a:gd name="T84" fmla="*/ 222 w 45"/>
                <a:gd name="T85" fmla="*/ 676 h 135"/>
                <a:gd name="T86" fmla="*/ 222 w 45"/>
                <a:gd name="T87" fmla="*/ 676 h 135"/>
                <a:gd name="T88" fmla="*/ 182 w 45"/>
                <a:gd name="T89" fmla="*/ 542 h 1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"/>
                <a:gd name="T136" fmla="*/ 0 h 135"/>
                <a:gd name="T137" fmla="*/ 45 w 45"/>
                <a:gd name="T138" fmla="*/ 135 h 1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" h="135">
                  <a:moveTo>
                    <a:pt x="37" y="108"/>
                  </a:moveTo>
                  <a:lnTo>
                    <a:pt x="27" y="96"/>
                  </a:lnTo>
                  <a:lnTo>
                    <a:pt x="19" y="83"/>
                  </a:lnTo>
                  <a:lnTo>
                    <a:pt x="15" y="66"/>
                  </a:lnTo>
                  <a:lnTo>
                    <a:pt x="19" y="51"/>
                  </a:lnTo>
                  <a:lnTo>
                    <a:pt x="27" y="38"/>
                  </a:lnTo>
                  <a:lnTo>
                    <a:pt x="37" y="27"/>
                  </a:lnTo>
                  <a:lnTo>
                    <a:pt x="42" y="19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2" y="8"/>
                  </a:lnTo>
                  <a:lnTo>
                    <a:pt x="39" y="17"/>
                  </a:lnTo>
                  <a:lnTo>
                    <a:pt x="34" y="24"/>
                  </a:lnTo>
                  <a:lnTo>
                    <a:pt x="17" y="36"/>
                  </a:lnTo>
                  <a:lnTo>
                    <a:pt x="4" y="52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7" y="87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39" y="118"/>
                  </a:lnTo>
                  <a:lnTo>
                    <a:pt x="42" y="126"/>
                  </a:lnTo>
                  <a:lnTo>
                    <a:pt x="45" y="135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E0BCD6"/>
            </a:solidFill>
            <a:ln w="3810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62" name="Freeform 35"/>
            <p:cNvSpPr>
              <a:spLocks noChangeAspect="1"/>
            </p:cNvSpPr>
            <p:nvPr/>
          </p:nvSpPr>
          <p:spPr bwMode="auto">
            <a:xfrm>
              <a:off x="3599" y="1732"/>
              <a:ext cx="138" cy="113"/>
            </a:xfrm>
            <a:custGeom>
              <a:avLst/>
              <a:gdLst>
                <a:gd name="T0" fmla="*/ 0 w 92"/>
                <a:gd name="T1" fmla="*/ 386 h 75"/>
                <a:gd name="T2" fmla="*/ 81 w 92"/>
                <a:gd name="T3" fmla="*/ 277 h 75"/>
                <a:gd name="T4" fmla="*/ 178 w 92"/>
                <a:gd name="T5" fmla="*/ 184 h 75"/>
                <a:gd name="T6" fmla="*/ 288 w 92"/>
                <a:gd name="T7" fmla="*/ 113 h 75"/>
                <a:gd name="T8" fmla="*/ 414 w 92"/>
                <a:gd name="T9" fmla="*/ 72 h 75"/>
                <a:gd name="T10" fmla="*/ 414 w 92"/>
                <a:gd name="T11" fmla="*/ 72 h 75"/>
                <a:gd name="T12" fmla="*/ 443 w 92"/>
                <a:gd name="T13" fmla="*/ 59 h 75"/>
                <a:gd name="T14" fmla="*/ 456 w 92"/>
                <a:gd name="T15" fmla="*/ 39 h 75"/>
                <a:gd name="T16" fmla="*/ 465 w 92"/>
                <a:gd name="T17" fmla="*/ 21 h 75"/>
                <a:gd name="T18" fmla="*/ 465 w 92"/>
                <a:gd name="T19" fmla="*/ 21 h 75"/>
                <a:gd name="T20" fmla="*/ 443 w 92"/>
                <a:gd name="T21" fmla="*/ 0 h 75"/>
                <a:gd name="T22" fmla="*/ 401 w 92"/>
                <a:gd name="T23" fmla="*/ 0 h 75"/>
                <a:gd name="T24" fmla="*/ 372 w 92"/>
                <a:gd name="T25" fmla="*/ 0 h 75"/>
                <a:gd name="T26" fmla="*/ 372 w 92"/>
                <a:gd name="T27" fmla="*/ 0 h 75"/>
                <a:gd name="T28" fmla="*/ 236 w 92"/>
                <a:gd name="T29" fmla="*/ 59 h 75"/>
                <a:gd name="T30" fmla="*/ 132 w 92"/>
                <a:gd name="T31" fmla="*/ 149 h 75"/>
                <a:gd name="T32" fmla="*/ 50 w 92"/>
                <a:gd name="T33" fmla="*/ 268 h 75"/>
                <a:gd name="T34" fmla="*/ 0 w 92"/>
                <a:gd name="T35" fmla="*/ 386 h 75"/>
                <a:gd name="T36" fmla="*/ 0 w 92"/>
                <a:gd name="T37" fmla="*/ 386 h 75"/>
                <a:gd name="T38" fmla="*/ 0 w 92"/>
                <a:gd name="T39" fmla="*/ 386 h 75"/>
                <a:gd name="T40" fmla="*/ 0 w 92"/>
                <a:gd name="T41" fmla="*/ 386 h 75"/>
                <a:gd name="T42" fmla="*/ 0 w 92"/>
                <a:gd name="T43" fmla="*/ 386 h 75"/>
                <a:gd name="T44" fmla="*/ 0 w 92"/>
                <a:gd name="T45" fmla="*/ 386 h 75"/>
                <a:gd name="T46" fmla="*/ 0 w 92"/>
                <a:gd name="T47" fmla="*/ 386 h 75"/>
                <a:gd name="T48" fmla="*/ 0 w 92"/>
                <a:gd name="T49" fmla="*/ 386 h 75"/>
                <a:gd name="T50" fmla="*/ 0 w 92"/>
                <a:gd name="T51" fmla="*/ 386 h 75"/>
                <a:gd name="T52" fmla="*/ 0 w 92"/>
                <a:gd name="T53" fmla="*/ 386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75"/>
                <a:gd name="T83" fmla="*/ 92 w 9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75">
                  <a:moveTo>
                    <a:pt x="0" y="75"/>
                  </a:moveTo>
                  <a:lnTo>
                    <a:pt x="16" y="54"/>
                  </a:lnTo>
                  <a:lnTo>
                    <a:pt x="35" y="36"/>
                  </a:lnTo>
                  <a:lnTo>
                    <a:pt x="57" y="22"/>
                  </a:lnTo>
                  <a:lnTo>
                    <a:pt x="82" y="14"/>
                  </a:lnTo>
                  <a:lnTo>
                    <a:pt x="87" y="11"/>
                  </a:lnTo>
                  <a:lnTo>
                    <a:pt x="90" y="7"/>
                  </a:lnTo>
                  <a:lnTo>
                    <a:pt x="92" y="4"/>
                  </a:lnTo>
                  <a:lnTo>
                    <a:pt x="87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47" y="11"/>
                  </a:lnTo>
                  <a:lnTo>
                    <a:pt x="26" y="29"/>
                  </a:lnTo>
                  <a:lnTo>
                    <a:pt x="10" y="52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63" name="Freeform 36"/>
            <p:cNvSpPr>
              <a:spLocks noChangeAspect="1"/>
            </p:cNvSpPr>
            <p:nvPr/>
          </p:nvSpPr>
          <p:spPr bwMode="auto">
            <a:xfrm>
              <a:off x="3735" y="1824"/>
              <a:ext cx="77" cy="202"/>
            </a:xfrm>
            <a:custGeom>
              <a:avLst/>
              <a:gdLst>
                <a:gd name="T0" fmla="*/ 258 w 51"/>
                <a:gd name="T1" fmla="*/ 0 h 135"/>
                <a:gd name="T2" fmla="*/ 245 w 51"/>
                <a:gd name="T3" fmla="*/ 40 h 135"/>
                <a:gd name="T4" fmla="*/ 237 w 51"/>
                <a:gd name="T5" fmla="*/ 49 h 135"/>
                <a:gd name="T6" fmla="*/ 258 w 51"/>
                <a:gd name="T7" fmla="*/ 0 h 135"/>
                <a:gd name="T8" fmla="*/ 258 w 51"/>
                <a:gd name="T9" fmla="*/ 0 h 135"/>
                <a:gd name="T10" fmla="*/ 258 w 51"/>
                <a:gd name="T11" fmla="*/ 0 h 135"/>
                <a:gd name="T12" fmla="*/ 258 w 51"/>
                <a:gd name="T13" fmla="*/ 0 h 135"/>
                <a:gd name="T14" fmla="*/ 237 w 51"/>
                <a:gd name="T15" fmla="*/ 42 h 135"/>
                <a:gd name="T16" fmla="*/ 214 w 51"/>
                <a:gd name="T17" fmla="*/ 82 h 135"/>
                <a:gd name="T18" fmla="*/ 175 w 51"/>
                <a:gd name="T19" fmla="*/ 121 h 135"/>
                <a:gd name="T20" fmla="*/ 94 w 51"/>
                <a:gd name="T21" fmla="*/ 184 h 135"/>
                <a:gd name="T22" fmla="*/ 21 w 51"/>
                <a:gd name="T23" fmla="*/ 262 h 135"/>
                <a:gd name="T24" fmla="*/ 0 w 51"/>
                <a:gd name="T25" fmla="*/ 362 h 135"/>
                <a:gd name="T26" fmla="*/ 0 w 51"/>
                <a:gd name="T27" fmla="*/ 362 h 135"/>
                <a:gd name="T28" fmla="*/ 0 w 51"/>
                <a:gd name="T29" fmla="*/ 362 h 135"/>
                <a:gd name="T30" fmla="*/ 0 w 51"/>
                <a:gd name="T31" fmla="*/ 362 h 135"/>
                <a:gd name="T32" fmla="*/ 39 w 51"/>
                <a:gd name="T33" fmla="*/ 443 h 135"/>
                <a:gd name="T34" fmla="*/ 103 w 51"/>
                <a:gd name="T35" fmla="*/ 501 h 135"/>
                <a:gd name="T36" fmla="*/ 175 w 51"/>
                <a:gd name="T37" fmla="*/ 555 h 135"/>
                <a:gd name="T38" fmla="*/ 214 w 51"/>
                <a:gd name="T39" fmla="*/ 596 h 135"/>
                <a:gd name="T40" fmla="*/ 237 w 51"/>
                <a:gd name="T41" fmla="*/ 636 h 135"/>
                <a:gd name="T42" fmla="*/ 264 w 51"/>
                <a:gd name="T43" fmla="*/ 67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35"/>
                <a:gd name="T68" fmla="*/ 51 w 51"/>
                <a:gd name="T69" fmla="*/ 135 h 1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35">
                  <a:moveTo>
                    <a:pt x="50" y="0"/>
                  </a:moveTo>
                  <a:lnTo>
                    <a:pt x="47" y="8"/>
                  </a:lnTo>
                  <a:lnTo>
                    <a:pt x="46" y="10"/>
                  </a:lnTo>
                  <a:lnTo>
                    <a:pt x="50" y="0"/>
                  </a:lnTo>
                  <a:lnTo>
                    <a:pt x="46" y="9"/>
                  </a:lnTo>
                  <a:lnTo>
                    <a:pt x="41" y="17"/>
                  </a:lnTo>
                  <a:lnTo>
                    <a:pt x="34" y="24"/>
                  </a:lnTo>
                  <a:lnTo>
                    <a:pt x="18" y="37"/>
                  </a:lnTo>
                  <a:lnTo>
                    <a:pt x="4" y="52"/>
                  </a:lnTo>
                  <a:lnTo>
                    <a:pt x="0" y="72"/>
                  </a:lnTo>
                  <a:lnTo>
                    <a:pt x="7" y="88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41" y="119"/>
                  </a:lnTo>
                  <a:lnTo>
                    <a:pt x="46" y="127"/>
                  </a:lnTo>
                  <a:lnTo>
                    <a:pt x="51" y="135"/>
                  </a:lnTo>
                </a:path>
              </a:pathLst>
            </a:custGeom>
            <a:noFill/>
            <a:ln w="19050">
              <a:solidFill>
                <a:srgbClr val="C8A3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7" name="Group 37"/>
          <p:cNvGrpSpPr>
            <a:grpSpLocks/>
          </p:cNvGrpSpPr>
          <p:nvPr/>
        </p:nvGrpSpPr>
        <p:grpSpPr bwMode="auto">
          <a:xfrm>
            <a:off x="7920038" y="3330575"/>
            <a:ext cx="582612" cy="328613"/>
            <a:chOff x="4615" y="2232"/>
            <a:chExt cx="228" cy="141"/>
          </a:xfrm>
        </p:grpSpPr>
        <p:sp>
          <p:nvSpPr>
            <p:cNvPr id="27756" name="Rectangle 38"/>
            <p:cNvSpPr>
              <a:spLocks noChangeAspect="1" noChangeArrowheads="1"/>
            </p:cNvSpPr>
            <p:nvPr/>
          </p:nvSpPr>
          <p:spPr bwMode="auto">
            <a:xfrm>
              <a:off x="4615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7" name="Rectangle 39"/>
            <p:cNvSpPr>
              <a:spLocks noChangeAspect="1" noChangeArrowheads="1"/>
            </p:cNvSpPr>
            <p:nvPr/>
          </p:nvSpPr>
          <p:spPr bwMode="auto">
            <a:xfrm>
              <a:off x="4687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8" name="Rectangle 40"/>
            <p:cNvSpPr>
              <a:spLocks noChangeAspect="1" noChangeArrowheads="1"/>
            </p:cNvSpPr>
            <p:nvPr/>
          </p:nvSpPr>
          <p:spPr bwMode="auto">
            <a:xfrm>
              <a:off x="4759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9" name="Rectangle 41"/>
            <p:cNvSpPr>
              <a:spLocks noChangeAspect="1" noChangeArrowheads="1"/>
            </p:cNvSpPr>
            <p:nvPr/>
          </p:nvSpPr>
          <p:spPr bwMode="auto">
            <a:xfrm>
              <a:off x="4831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8" name="Group 42"/>
          <p:cNvGrpSpPr>
            <a:grpSpLocks/>
          </p:cNvGrpSpPr>
          <p:nvPr/>
        </p:nvGrpSpPr>
        <p:grpSpPr bwMode="auto">
          <a:xfrm>
            <a:off x="7373938" y="1558925"/>
            <a:ext cx="1128712" cy="176213"/>
            <a:chOff x="4401" y="1474"/>
            <a:chExt cx="442" cy="75"/>
          </a:xfrm>
        </p:grpSpPr>
        <p:sp>
          <p:nvSpPr>
            <p:cNvPr id="27749" name="Rectangle 43"/>
            <p:cNvSpPr>
              <a:spLocks noChangeAspect="1" noChangeArrowheads="1"/>
            </p:cNvSpPr>
            <p:nvPr/>
          </p:nvSpPr>
          <p:spPr bwMode="auto">
            <a:xfrm>
              <a:off x="4401" y="1474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0" name="Rectangle 44"/>
            <p:cNvSpPr>
              <a:spLocks noChangeAspect="1" noChangeArrowheads="1"/>
            </p:cNvSpPr>
            <p:nvPr/>
          </p:nvSpPr>
          <p:spPr bwMode="auto">
            <a:xfrm>
              <a:off x="4472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1" name="Rectangle 45"/>
            <p:cNvSpPr>
              <a:spLocks noChangeAspect="1" noChangeArrowheads="1"/>
            </p:cNvSpPr>
            <p:nvPr/>
          </p:nvSpPr>
          <p:spPr bwMode="auto">
            <a:xfrm>
              <a:off x="4544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2" name="Rectangle 46"/>
            <p:cNvSpPr>
              <a:spLocks noChangeAspect="1" noChangeArrowheads="1"/>
            </p:cNvSpPr>
            <p:nvPr/>
          </p:nvSpPr>
          <p:spPr bwMode="auto">
            <a:xfrm>
              <a:off x="4615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3" name="Rectangle 47"/>
            <p:cNvSpPr>
              <a:spLocks noChangeAspect="1" noChangeArrowheads="1"/>
            </p:cNvSpPr>
            <p:nvPr/>
          </p:nvSpPr>
          <p:spPr bwMode="auto">
            <a:xfrm>
              <a:off x="4687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4" name="Rectangle 48"/>
            <p:cNvSpPr>
              <a:spLocks noChangeAspect="1" noChangeArrowheads="1"/>
            </p:cNvSpPr>
            <p:nvPr/>
          </p:nvSpPr>
          <p:spPr bwMode="auto">
            <a:xfrm>
              <a:off x="4759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55" name="Rectangle 49"/>
            <p:cNvSpPr>
              <a:spLocks noChangeAspect="1" noChangeArrowheads="1"/>
            </p:cNvSpPr>
            <p:nvPr/>
          </p:nvSpPr>
          <p:spPr bwMode="auto">
            <a:xfrm>
              <a:off x="4831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69" name="Group 50"/>
          <p:cNvGrpSpPr>
            <a:grpSpLocks/>
          </p:cNvGrpSpPr>
          <p:nvPr/>
        </p:nvGrpSpPr>
        <p:grpSpPr bwMode="auto">
          <a:xfrm>
            <a:off x="5724525" y="1558925"/>
            <a:ext cx="1495425" cy="334963"/>
            <a:chOff x="3755" y="1474"/>
            <a:chExt cx="586" cy="143"/>
          </a:xfrm>
        </p:grpSpPr>
        <p:sp>
          <p:nvSpPr>
            <p:cNvPr id="27740" name="Rectangle 51"/>
            <p:cNvSpPr>
              <a:spLocks noChangeAspect="1" noChangeArrowheads="1"/>
            </p:cNvSpPr>
            <p:nvPr/>
          </p:nvSpPr>
          <p:spPr bwMode="auto">
            <a:xfrm>
              <a:off x="3755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1" name="Rectangle 52"/>
            <p:cNvSpPr>
              <a:spLocks noChangeAspect="1" noChangeArrowheads="1"/>
            </p:cNvSpPr>
            <p:nvPr/>
          </p:nvSpPr>
          <p:spPr bwMode="auto">
            <a:xfrm>
              <a:off x="3826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2" name="Rectangle 53"/>
            <p:cNvSpPr>
              <a:spLocks noChangeAspect="1" noChangeArrowheads="1"/>
            </p:cNvSpPr>
            <p:nvPr/>
          </p:nvSpPr>
          <p:spPr bwMode="auto">
            <a:xfrm>
              <a:off x="3898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3" name="Rectangle 54"/>
            <p:cNvSpPr>
              <a:spLocks noChangeAspect="1" noChangeArrowheads="1"/>
            </p:cNvSpPr>
            <p:nvPr/>
          </p:nvSpPr>
          <p:spPr bwMode="auto">
            <a:xfrm>
              <a:off x="3970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4" name="Rectangle 55"/>
            <p:cNvSpPr>
              <a:spLocks noChangeAspect="1" noChangeArrowheads="1"/>
            </p:cNvSpPr>
            <p:nvPr/>
          </p:nvSpPr>
          <p:spPr bwMode="auto">
            <a:xfrm>
              <a:off x="4043" y="1474"/>
              <a:ext cx="10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5" name="Rectangle 56"/>
            <p:cNvSpPr>
              <a:spLocks noChangeAspect="1" noChangeArrowheads="1"/>
            </p:cNvSpPr>
            <p:nvPr/>
          </p:nvSpPr>
          <p:spPr bwMode="auto">
            <a:xfrm>
              <a:off x="4113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6" name="Rectangle 57"/>
            <p:cNvSpPr>
              <a:spLocks noChangeAspect="1" noChangeArrowheads="1"/>
            </p:cNvSpPr>
            <p:nvPr/>
          </p:nvSpPr>
          <p:spPr bwMode="auto">
            <a:xfrm>
              <a:off x="4186" y="1474"/>
              <a:ext cx="10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7" name="Rectangle 58"/>
            <p:cNvSpPr>
              <a:spLocks noChangeAspect="1" noChangeArrowheads="1"/>
            </p:cNvSpPr>
            <p:nvPr/>
          </p:nvSpPr>
          <p:spPr bwMode="auto">
            <a:xfrm>
              <a:off x="4256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48" name="Rectangle 59"/>
            <p:cNvSpPr>
              <a:spLocks noChangeAspect="1" noChangeArrowheads="1"/>
            </p:cNvSpPr>
            <p:nvPr/>
          </p:nvSpPr>
          <p:spPr bwMode="auto">
            <a:xfrm>
              <a:off x="4329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0" name="Group 60"/>
          <p:cNvGrpSpPr>
            <a:grpSpLocks/>
          </p:cNvGrpSpPr>
          <p:nvPr/>
        </p:nvGrpSpPr>
        <p:grpSpPr bwMode="auto">
          <a:xfrm>
            <a:off x="4457700" y="1611313"/>
            <a:ext cx="1273175" cy="2046287"/>
            <a:chOff x="3259" y="1496"/>
            <a:chExt cx="499" cy="876"/>
          </a:xfrm>
        </p:grpSpPr>
        <p:sp>
          <p:nvSpPr>
            <p:cNvPr id="27723" name="Freeform 61"/>
            <p:cNvSpPr>
              <a:spLocks noChangeAspect="1"/>
            </p:cNvSpPr>
            <p:nvPr/>
          </p:nvSpPr>
          <p:spPr bwMode="auto">
            <a:xfrm>
              <a:off x="3736" y="2296"/>
              <a:ext cx="22" cy="76"/>
            </a:xfrm>
            <a:custGeom>
              <a:avLst/>
              <a:gdLst>
                <a:gd name="T0" fmla="*/ 0 w 15"/>
                <a:gd name="T1" fmla="*/ 249 h 51"/>
                <a:gd name="T2" fmla="*/ 38 w 15"/>
                <a:gd name="T3" fmla="*/ 250 h 51"/>
                <a:gd name="T4" fmla="*/ 69 w 15"/>
                <a:gd name="T5" fmla="*/ 1 h 51"/>
                <a:gd name="T6" fmla="*/ 32 w 15"/>
                <a:gd name="T7" fmla="*/ 0 h 51"/>
                <a:gd name="T8" fmla="*/ 0 w 15"/>
                <a:gd name="T9" fmla="*/ 249 h 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"/>
                <a:gd name="T16" fmla="*/ 0 h 51"/>
                <a:gd name="T17" fmla="*/ 15 w 15"/>
                <a:gd name="T18" fmla="*/ 51 h 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" h="51">
                  <a:moveTo>
                    <a:pt x="0" y="50"/>
                  </a:moveTo>
                  <a:lnTo>
                    <a:pt x="8" y="51"/>
                  </a:lnTo>
                  <a:lnTo>
                    <a:pt x="15" y="1"/>
                  </a:lnTo>
                  <a:lnTo>
                    <a:pt x="7" y="0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4" name="Freeform 62"/>
            <p:cNvSpPr>
              <a:spLocks noChangeAspect="1"/>
            </p:cNvSpPr>
            <p:nvPr/>
          </p:nvSpPr>
          <p:spPr bwMode="auto">
            <a:xfrm>
              <a:off x="3259" y="1841"/>
              <a:ext cx="21" cy="78"/>
            </a:xfrm>
            <a:custGeom>
              <a:avLst/>
              <a:gdLst>
                <a:gd name="T0" fmla="*/ 0 w 14"/>
                <a:gd name="T1" fmla="*/ 0 h 52"/>
                <a:gd name="T2" fmla="*/ 32 w 14"/>
                <a:gd name="T3" fmla="*/ 263 h 52"/>
                <a:gd name="T4" fmla="*/ 72 w 14"/>
                <a:gd name="T5" fmla="*/ 261 h 52"/>
                <a:gd name="T6" fmla="*/ 39 w 14"/>
                <a:gd name="T7" fmla="*/ 0 h 52"/>
                <a:gd name="T8" fmla="*/ 0 w 1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0"/>
                  </a:moveTo>
                  <a:lnTo>
                    <a:pt x="6" y="52"/>
                  </a:lnTo>
                  <a:lnTo>
                    <a:pt x="14" y="5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Freeform 63"/>
            <p:cNvSpPr>
              <a:spLocks noChangeAspect="1"/>
            </p:cNvSpPr>
            <p:nvPr/>
          </p:nvSpPr>
          <p:spPr bwMode="auto">
            <a:xfrm>
              <a:off x="3328" y="1819"/>
              <a:ext cx="46" cy="73"/>
            </a:xfrm>
            <a:custGeom>
              <a:avLst/>
              <a:gdLst>
                <a:gd name="T0" fmla="*/ 0 w 31"/>
                <a:gd name="T1" fmla="*/ 13 h 49"/>
                <a:gd name="T2" fmla="*/ 117 w 31"/>
                <a:gd name="T3" fmla="*/ 241 h 49"/>
                <a:gd name="T4" fmla="*/ 150 w 31"/>
                <a:gd name="T5" fmla="*/ 228 h 49"/>
                <a:gd name="T6" fmla="*/ 40 w 31"/>
                <a:gd name="T7" fmla="*/ 0 h 49"/>
                <a:gd name="T8" fmla="*/ 0 w 31"/>
                <a:gd name="T9" fmla="*/ 13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9"/>
                <a:gd name="T17" fmla="*/ 31 w 3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9">
                  <a:moveTo>
                    <a:pt x="0" y="3"/>
                  </a:moveTo>
                  <a:lnTo>
                    <a:pt x="24" y="49"/>
                  </a:lnTo>
                  <a:lnTo>
                    <a:pt x="31" y="46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6" name="Freeform 64"/>
            <p:cNvSpPr>
              <a:spLocks noChangeAspect="1"/>
            </p:cNvSpPr>
            <p:nvPr/>
          </p:nvSpPr>
          <p:spPr bwMode="auto">
            <a:xfrm>
              <a:off x="3390" y="1781"/>
              <a:ext cx="60" cy="65"/>
            </a:xfrm>
            <a:custGeom>
              <a:avLst/>
              <a:gdLst>
                <a:gd name="T0" fmla="*/ 0 w 40"/>
                <a:gd name="T1" fmla="*/ 27 h 43"/>
                <a:gd name="T2" fmla="*/ 178 w 40"/>
                <a:gd name="T3" fmla="*/ 224 h 43"/>
                <a:gd name="T4" fmla="*/ 203 w 40"/>
                <a:gd name="T5" fmla="*/ 197 h 43"/>
                <a:gd name="T6" fmla="*/ 31 w 40"/>
                <a:gd name="T7" fmla="*/ 0 h 43"/>
                <a:gd name="T8" fmla="*/ 0 w 40"/>
                <a:gd name="T9" fmla="*/ 27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5"/>
                  </a:moveTo>
                  <a:lnTo>
                    <a:pt x="35" y="43"/>
                  </a:lnTo>
                  <a:lnTo>
                    <a:pt x="40" y="38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7" name="Freeform 65"/>
            <p:cNvSpPr>
              <a:spLocks noChangeAspect="1"/>
            </p:cNvSpPr>
            <p:nvPr/>
          </p:nvSpPr>
          <p:spPr bwMode="auto">
            <a:xfrm>
              <a:off x="3438" y="1729"/>
              <a:ext cx="71" cy="54"/>
            </a:xfrm>
            <a:custGeom>
              <a:avLst/>
              <a:gdLst>
                <a:gd name="T0" fmla="*/ 0 w 47"/>
                <a:gd name="T1" fmla="*/ 31 h 36"/>
                <a:gd name="T2" fmla="*/ 224 w 47"/>
                <a:gd name="T3" fmla="*/ 181 h 36"/>
                <a:gd name="T4" fmla="*/ 245 w 47"/>
                <a:gd name="T5" fmla="*/ 151 h 36"/>
                <a:gd name="T6" fmla="*/ 27 w 47"/>
                <a:gd name="T7" fmla="*/ 0 h 36"/>
                <a:gd name="T8" fmla="*/ 0 w 47"/>
                <a:gd name="T9" fmla="*/ 31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6"/>
                <a:gd name="T17" fmla="*/ 47 w 4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6">
                  <a:moveTo>
                    <a:pt x="0" y="6"/>
                  </a:moveTo>
                  <a:lnTo>
                    <a:pt x="43" y="36"/>
                  </a:lnTo>
                  <a:lnTo>
                    <a:pt x="47" y="3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8" name="Freeform 66"/>
            <p:cNvSpPr>
              <a:spLocks noChangeAspect="1"/>
            </p:cNvSpPr>
            <p:nvPr/>
          </p:nvSpPr>
          <p:spPr bwMode="auto">
            <a:xfrm>
              <a:off x="3479" y="1664"/>
              <a:ext cx="73" cy="50"/>
            </a:xfrm>
            <a:custGeom>
              <a:avLst/>
              <a:gdLst>
                <a:gd name="T0" fmla="*/ 0 w 49"/>
                <a:gd name="T1" fmla="*/ 39 h 33"/>
                <a:gd name="T2" fmla="*/ 222 w 49"/>
                <a:gd name="T3" fmla="*/ 174 h 33"/>
                <a:gd name="T4" fmla="*/ 241 w 49"/>
                <a:gd name="T5" fmla="*/ 142 h 33"/>
                <a:gd name="T6" fmla="*/ 22 w 49"/>
                <a:gd name="T7" fmla="*/ 0 h 33"/>
                <a:gd name="T8" fmla="*/ 0 w 49"/>
                <a:gd name="T9" fmla="*/ 3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7"/>
                  </a:moveTo>
                  <a:lnTo>
                    <a:pt x="45" y="33"/>
                  </a:lnTo>
                  <a:lnTo>
                    <a:pt x="49" y="27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9" name="Freeform 67"/>
            <p:cNvSpPr>
              <a:spLocks noChangeAspect="1"/>
            </p:cNvSpPr>
            <p:nvPr/>
          </p:nvSpPr>
          <p:spPr bwMode="auto">
            <a:xfrm>
              <a:off x="3521" y="1597"/>
              <a:ext cx="66" cy="55"/>
            </a:xfrm>
            <a:custGeom>
              <a:avLst/>
              <a:gdLst>
                <a:gd name="T0" fmla="*/ 0 w 44"/>
                <a:gd name="T1" fmla="*/ 33 h 37"/>
                <a:gd name="T2" fmla="*/ 198 w 44"/>
                <a:gd name="T3" fmla="*/ 181 h 37"/>
                <a:gd name="T4" fmla="*/ 222 w 44"/>
                <a:gd name="T5" fmla="*/ 149 h 37"/>
                <a:gd name="T6" fmla="*/ 27 w 44"/>
                <a:gd name="T7" fmla="*/ 0 h 37"/>
                <a:gd name="T8" fmla="*/ 0 w 44"/>
                <a:gd name="T9" fmla="*/ 33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7"/>
                  </a:moveTo>
                  <a:lnTo>
                    <a:pt x="39" y="37"/>
                  </a:lnTo>
                  <a:lnTo>
                    <a:pt x="44" y="30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0" name="Freeform 68"/>
            <p:cNvSpPr>
              <a:spLocks noChangeAspect="1"/>
            </p:cNvSpPr>
            <p:nvPr/>
          </p:nvSpPr>
          <p:spPr bwMode="auto">
            <a:xfrm>
              <a:off x="3579" y="1532"/>
              <a:ext cx="52" cy="68"/>
            </a:xfrm>
            <a:custGeom>
              <a:avLst/>
              <a:gdLst>
                <a:gd name="T0" fmla="*/ 0 w 35"/>
                <a:gd name="T1" fmla="*/ 27 h 45"/>
                <a:gd name="T2" fmla="*/ 141 w 35"/>
                <a:gd name="T3" fmla="*/ 236 h 45"/>
                <a:gd name="T4" fmla="*/ 169 w 35"/>
                <a:gd name="T5" fmla="*/ 209 h 45"/>
                <a:gd name="T6" fmla="*/ 28 w 35"/>
                <a:gd name="T7" fmla="*/ 0 h 45"/>
                <a:gd name="T8" fmla="*/ 0 w 35"/>
                <a:gd name="T9" fmla="*/ 27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5"/>
                <a:gd name="T17" fmla="*/ 35 w 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5">
                  <a:moveTo>
                    <a:pt x="0" y="5"/>
                  </a:moveTo>
                  <a:lnTo>
                    <a:pt x="29" y="45"/>
                  </a:lnTo>
                  <a:lnTo>
                    <a:pt x="35" y="4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1" name="Freeform 69"/>
            <p:cNvSpPr>
              <a:spLocks noChangeAspect="1"/>
            </p:cNvSpPr>
            <p:nvPr/>
          </p:nvSpPr>
          <p:spPr bwMode="auto">
            <a:xfrm>
              <a:off x="3656" y="1496"/>
              <a:ext cx="33" cy="72"/>
            </a:xfrm>
            <a:custGeom>
              <a:avLst/>
              <a:gdLst>
                <a:gd name="T0" fmla="*/ 0 w 22"/>
                <a:gd name="T1" fmla="*/ 12 h 48"/>
                <a:gd name="T2" fmla="*/ 75 w 22"/>
                <a:gd name="T3" fmla="*/ 243 h 48"/>
                <a:gd name="T4" fmla="*/ 113 w 22"/>
                <a:gd name="T5" fmla="*/ 234 h 48"/>
                <a:gd name="T6" fmla="*/ 33 w 22"/>
                <a:gd name="T7" fmla="*/ 0 h 48"/>
                <a:gd name="T8" fmla="*/ 0 w 22"/>
                <a:gd name="T9" fmla="*/ 12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8"/>
                <a:gd name="T17" fmla="*/ 22 w 2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8">
                  <a:moveTo>
                    <a:pt x="0" y="2"/>
                  </a:moveTo>
                  <a:lnTo>
                    <a:pt x="15" y="48"/>
                  </a:lnTo>
                  <a:lnTo>
                    <a:pt x="22" y="46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2" name="Freeform 70"/>
            <p:cNvSpPr>
              <a:spLocks noChangeAspect="1"/>
            </p:cNvSpPr>
            <p:nvPr/>
          </p:nvSpPr>
          <p:spPr bwMode="auto">
            <a:xfrm>
              <a:off x="3259" y="1927"/>
              <a:ext cx="21" cy="78"/>
            </a:xfrm>
            <a:custGeom>
              <a:avLst/>
              <a:gdLst>
                <a:gd name="T0" fmla="*/ 0 w 14"/>
                <a:gd name="T1" fmla="*/ 261 h 52"/>
                <a:gd name="T2" fmla="*/ 39 w 14"/>
                <a:gd name="T3" fmla="*/ 263 h 52"/>
                <a:gd name="T4" fmla="*/ 72 w 14"/>
                <a:gd name="T5" fmla="*/ 8 h 52"/>
                <a:gd name="T6" fmla="*/ 32 w 14"/>
                <a:gd name="T7" fmla="*/ 0 h 52"/>
                <a:gd name="T8" fmla="*/ 0 w 14"/>
                <a:gd name="T9" fmla="*/ 26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51"/>
                  </a:moveTo>
                  <a:lnTo>
                    <a:pt x="7" y="52"/>
                  </a:lnTo>
                  <a:lnTo>
                    <a:pt x="14" y="1"/>
                  </a:lnTo>
                  <a:lnTo>
                    <a:pt x="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3" name="Freeform 71"/>
            <p:cNvSpPr>
              <a:spLocks noChangeAspect="1"/>
            </p:cNvSpPr>
            <p:nvPr/>
          </p:nvSpPr>
          <p:spPr bwMode="auto">
            <a:xfrm>
              <a:off x="3328" y="1952"/>
              <a:ext cx="46" cy="75"/>
            </a:xfrm>
            <a:custGeom>
              <a:avLst/>
              <a:gdLst>
                <a:gd name="T0" fmla="*/ 0 w 31"/>
                <a:gd name="T1" fmla="*/ 234 h 50"/>
                <a:gd name="T2" fmla="*/ 40 w 31"/>
                <a:gd name="T3" fmla="*/ 254 h 50"/>
                <a:gd name="T4" fmla="*/ 150 w 31"/>
                <a:gd name="T5" fmla="*/ 21 h 50"/>
                <a:gd name="T6" fmla="*/ 117 w 31"/>
                <a:gd name="T7" fmla="*/ 0 h 50"/>
                <a:gd name="T8" fmla="*/ 0 w 31"/>
                <a:gd name="T9" fmla="*/ 234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50"/>
                <a:gd name="T17" fmla="*/ 31 w 3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50">
                  <a:moveTo>
                    <a:pt x="0" y="46"/>
                  </a:moveTo>
                  <a:lnTo>
                    <a:pt x="8" y="5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4" name="Freeform 72"/>
            <p:cNvSpPr>
              <a:spLocks noChangeAspect="1"/>
            </p:cNvSpPr>
            <p:nvPr/>
          </p:nvSpPr>
          <p:spPr bwMode="auto">
            <a:xfrm>
              <a:off x="3390" y="2000"/>
              <a:ext cx="60" cy="65"/>
            </a:xfrm>
            <a:custGeom>
              <a:avLst/>
              <a:gdLst>
                <a:gd name="T0" fmla="*/ 0 w 40"/>
                <a:gd name="T1" fmla="*/ 197 h 43"/>
                <a:gd name="T2" fmla="*/ 31 w 40"/>
                <a:gd name="T3" fmla="*/ 224 h 43"/>
                <a:gd name="T4" fmla="*/ 203 w 40"/>
                <a:gd name="T5" fmla="*/ 27 h 43"/>
                <a:gd name="T6" fmla="*/ 178 w 40"/>
                <a:gd name="T7" fmla="*/ 0 h 43"/>
                <a:gd name="T8" fmla="*/ 0 w 40"/>
                <a:gd name="T9" fmla="*/ 197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38"/>
                  </a:moveTo>
                  <a:lnTo>
                    <a:pt x="6" y="43"/>
                  </a:lnTo>
                  <a:lnTo>
                    <a:pt x="40" y="5"/>
                  </a:lnTo>
                  <a:lnTo>
                    <a:pt x="3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5" name="Freeform 73"/>
            <p:cNvSpPr>
              <a:spLocks noChangeAspect="1"/>
            </p:cNvSpPr>
            <p:nvPr/>
          </p:nvSpPr>
          <p:spPr bwMode="auto">
            <a:xfrm>
              <a:off x="3438" y="2063"/>
              <a:ext cx="71" cy="53"/>
            </a:xfrm>
            <a:custGeom>
              <a:avLst/>
              <a:gdLst>
                <a:gd name="T0" fmla="*/ 0 w 47"/>
                <a:gd name="T1" fmla="*/ 153 h 35"/>
                <a:gd name="T2" fmla="*/ 27 w 47"/>
                <a:gd name="T3" fmla="*/ 183 h 35"/>
                <a:gd name="T4" fmla="*/ 245 w 47"/>
                <a:gd name="T5" fmla="*/ 32 h 35"/>
                <a:gd name="T6" fmla="*/ 224 w 47"/>
                <a:gd name="T7" fmla="*/ 0 h 35"/>
                <a:gd name="T8" fmla="*/ 0 w 47"/>
                <a:gd name="T9" fmla="*/ 153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0" y="29"/>
                  </a:moveTo>
                  <a:lnTo>
                    <a:pt x="5" y="35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6" name="Freeform 74"/>
            <p:cNvSpPr>
              <a:spLocks noChangeAspect="1"/>
            </p:cNvSpPr>
            <p:nvPr/>
          </p:nvSpPr>
          <p:spPr bwMode="auto">
            <a:xfrm>
              <a:off x="3479" y="2131"/>
              <a:ext cx="73" cy="49"/>
            </a:xfrm>
            <a:custGeom>
              <a:avLst/>
              <a:gdLst>
                <a:gd name="T0" fmla="*/ 0 w 49"/>
                <a:gd name="T1" fmla="*/ 131 h 33"/>
                <a:gd name="T2" fmla="*/ 22 w 49"/>
                <a:gd name="T3" fmla="*/ 160 h 33"/>
                <a:gd name="T4" fmla="*/ 241 w 49"/>
                <a:gd name="T5" fmla="*/ 33 h 33"/>
                <a:gd name="T6" fmla="*/ 222 w 49"/>
                <a:gd name="T7" fmla="*/ 0 h 33"/>
                <a:gd name="T8" fmla="*/ 0 w 49"/>
                <a:gd name="T9" fmla="*/ 13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27"/>
                  </a:moveTo>
                  <a:lnTo>
                    <a:pt x="5" y="33"/>
                  </a:lnTo>
                  <a:lnTo>
                    <a:pt x="49" y="7"/>
                  </a:lnTo>
                  <a:lnTo>
                    <a:pt x="4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7" name="Freeform 75"/>
            <p:cNvSpPr>
              <a:spLocks noChangeAspect="1"/>
            </p:cNvSpPr>
            <p:nvPr/>
          </p:nvSpPr>
          <p:spPr bwMode="auto">
            <a:xfrm>
              <a:off x="3521" y="2194"/>
              <a:ext cx="66" cy="55"/>
            </a:xfrm>
            <a:custGeom>
              <a:avLst/>
              <a:gdLst>
                <a:gd name="T0" fmla="*/ 0 w 44"/>
                <a:gd name="T1" fmla="*/ 150 h 37"/>
                <a:gd name="T2" fmla="*/ 27 w 44"/>
                <a:gd name="T3" fmla="*/ 181 h 37"/>
                <a:gd name="T4" fmla="*/ 222 w 44"/>
                <a:gd name="T5" fmla="*/ 28 h 37"/>
                <a:gd name="T6" fmla="*/ 198 w 44"/>
                <a:gd name="T7" fmla="*/ 0 h 37"/>
                <a:gd name="T8" fmla="*/ 0 w 44"/>
                <a:gd name="T9" fmla="*/ 15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31"/>
                  </a:moveTo>
                  <a:lnTo>
                    <a:pt x="5" y="37"/>
                  </a:lnTo>
                  <a:lnTo>
                    <a:pt x="44" y="6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8" name="Freeform 76"/>
            <p:cNvSpPr>
              <a:spLocks noChangeAspect="1"/>
            </p:cNvSpPr>
            <p:nvPr/>
          </p:nvSpPr>
          <p:spPr bwMode="auto">
            <a:xfrm>
              <a:off x="3579" y="2248"/>
              <a:ext cx="52" cy="66"/>
            </a:xfrm>
            <a:custGeom>
              <a:avLst/>
              <a:gdLst>
                <a:gd name="T0" fmla="*/ 0 w 35"/>
                <a:gd name="T1" fmla="*/ 198 h 44"/>
                <a:gd name="T2" fmla="*/ 28 w 35"/>
                <a:gd name="T3" fmla="*/ 222 h 44"/>
                <a:gd name="T4" fmla="*/ 169 w 35"/>
                <a:gd name="T5" fmla="*/ 21 h 44"/>
                <a:gd name="T6" fmla="*/ 141 w 35"/>
                <a:gd name="T7" fmla="*/ 0 h 44"/>
                <a:gd name="T8" fmla="*/ 0 w 35"/>
                <a:gd name="T9" fmla="*/ 198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4"/>
                <a:gd name="T17" fmla="*/ 35 w 3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4">
                  <a:moveTo>
                    <a:pt x="0" y="39"/>
                  </a:moveTo>
                  <a:lnTo>
                    <a:pt x="6" y="4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39" name="Freeform 77"/>
            <p:cNvSpPr>
              <a:spLocks noChangeAspect="1"/>
            </p:cNvSpPr>
            <p:nvPr/>
          </p:nvSpPr>
          <p:spPr bwMode="auto">
            <a:xfrm>
              <a:off x="3656" y="2276"/>
              <a:ext cx="33" cy="74"/>
            </a:xfrm>
            <a:custGeom>
              <a:avLst/>
              <a:gdLst>
                <a:gd name="T0" fmla="*/ 0 w 22"/>
                <a:gd name="T1" fmla="*/ 245 h 49"/>
                <a:gd name="T2" fmla="*/ 33 w 22"/>
                <a:gd name="T3" fmla="*/ 255 h 49"/>
                <a:gd name="T4" fmla="*/ 113 w 22"/>
                <a:gd name="T5" fmla="*/ 18 h 49"/>
                <a:gd name="T6" fmla="*/ 75 w 22"/>
                <a:gd name="T7" fmla="*/ 0 h 49"/>
                <a:gd name="T8" fmla="*/ 0 w 22"/>
                <a:gd name="T9" fmla="*/ 245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9"/>
                <a:gd name="T17" fmla="*/ 22 w 2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9">
                  <a:moveTo>
                    <a:pt x="0" y="47"/>
                  </a:moveTo>
                  <a:lnTo>
                    <a:pt x="7" y="4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1" name="Group 78"/>
          <p:cNvGrpSpPr>
            <a:grpSpLocks/>
          </p:cNvGrpSpPr>
          <p:nvPr/>
        </p:nvGrpSpPr>
        <p:grpSpPr bwMode="auto">
          <a:xfrm>
            <a:off x="5905500" y="3486150"/>
            <a:ext cx="1863725" cy="174625"/>
            <a:chOff x="3826" y="2299"/>
            <a:chExt cx="730" cy="75"/>
          </a:xfrm>
        </p:grpSpPr>
        <p:sp>
          <p:nvSpPr>
            <p:cNvPr id="27712" name="Rectangle 79"/>
            <p:cNvSpPr>
              <a:spLocks noChangeAspect="1" noChangeArrowheads="1"/>
            </p:cNvSpPr>
            <p:nvPr/>
          </p:nvSpPr>
          <p:spPr bwMode="auto">
            <a:xfrm>
              <a:off x="3826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Rectangle 80"/>
            <p:cNvSpPr>
              <a:spLocks noChangeAspect="1" noChangeArrowheads="1"/>
            </p:cNvSpPr>
            <p:nvPr/>
          </p:nvSpPr>
          <p:spPr bwMode="auto">
            <a:xfrm>
              <a:off x="3898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Rectangle 81"/>
            <p:cNvSpPr>
              <a:spLocks noChangeAspect="1" noChangeArrowheads="1"/>
            </p:cNvSpPr>
            <p:nvPr/>
          </p:nvSpPr>
          <p:spPr bwMode="auto">
            <a:xfrm>
              <a:off x="3970" y="2299"/>
              <a:ext cx="11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Rectangle 82"/>
            <p:cNvSpPr>
              <a:spLocks noChangeAspect="1" noChangeArrowheads="1"/>
            </p:cNvSpPr>
            <p:nvPr/>
          </p:nvSpPr>
          <p:spPr bwMode="auto">
            <a:xfrm>
              <a:off x="4043" y="2299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Rectangle 83"/>
            <p:cNvSpPr>
              <a:spLocks noChangeAspect="1" noChangeArrowheads="1"/>
            </p:cNvSpPr>
            <p:nvPr/>
          </p:nvSpPr>
          <p:spPr bwMode="auto">
            <a:xfrm>
              <a:off x="4113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Rectangle 84"/>
            <p:cNvSpPr>
              <a:spLocks noChangeAspect="1" noChangeArrowheads="1"/>
            </p:cNvSpPr>
            <p:nvPr/>
          </p:nvSpPr>
          <p:spPr bwMode="auto">
            <a:xfrm>
              <a:off x="4186" y="2299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Rectangle 85"/>
            <p:cNvSpPr>
              <a:spLocks noChangeAspect="1" noChangeArrowheads="1"/>
            </p:cNvSpPr>
            <p:nvPr/>
          </p:nvSpPr>
          <p:spPr bwMode="auto">
            <a:xfrm>
              <a:off x="4256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9" name="Rectangle 86"/>
            <p:cNvSpPr>
              <a:spLocks noChangeAspect="1" noChangeArrowheads="1"/>
            </p:cNvSpPr>
            <p:nvPr/>
          </p:nvSpPr>
          <p:spPr bwMode="auto">
            <a:xfrm>
              <a:off x="4329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0" name="Rectangle 87"/>
            <p:cNvSpPr>
              <a:spLocks noChangeAspect="1" noChangeArrowheads="1"/>
            </p:cNvSpPr>
            <p:nvPr/>
          </p:nvSpPr>
          <p:spPr bwMode="auto">
            <a:xfrm>
              <a:off x="4401" y="2299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Rectangle 88"/>
            <p:cNvSpPr>
              <a:spLocks noChangeAspect="1" noChangeArrowheads="1"/>
            </p:cNvSpPr>
            <p:nvPr/>
          </p:nvSpPr>
          <p:spPr bwMode="auto">
            <a:xfrm>
              <a:off x="4472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22" name="Rectangle 89"/>
            <p:cNvSpPr>
              <a:spLocks noChangeAspect="1" noChangeArrowheads="1"/>
            </p:cNvSpPr>
            <p:nvPr/>
          </p:nvSpPr>
          <p:spPr bwMode="auto">
            <a:xfrm>
              <a:off x="4544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672" name="Group 90"/>
          <p:cNvGrpSpPr>
            <a:grpSpLocks/>
          </p:cNvGrpSpPr>
          <p:nvPr/>
        </p:nvGrpSpPr>
        <p:grpSpPr bwMode="auto">
          <a:xfrm>
            <a:off x="1474788" y="2438400"/>
            <a:ext cx="2811462" cy="339725"/>
            <a:chOff x="2091" y="1850"/>
            <a:chExt cx="1101" cy="146"/>
          </a:xfrm>
        </p:grpSpPr>
        <p:sp>
          <p:nvSpPr>
            <p:cNvPr id="27696" name="Rectangle 91"/>
            <p:cNvSpPr>
              <a:spLocks noChangeAspect="1" noChangeArrowheads="1"/>
            </p:cNvSpPr>
            <p:nvPr/>
          </p:nvSpPr>
          <p:spPr bwMode="auto">
            <a:xfrm>
              <a:off x="3182" y="1850"/>
              <a:ext cx="10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7" name="Rectangle 92"/>
            <p:cNvSpPr>
              <a:spLocks noChangeAspect="1" noChangeArrowheads="1"/>
            </p:cNvSpPr>
            <p:nvPr/>
          </p:nvSpPr>
          <p:spPr bwMode="auto">
            <a:xfrm>
              <a:off x="3109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8" name="Rectangle 93"/>
            <p:cNvSpPr>
              <a:spLocks noChangeAspect="1" noChangeArrowheads="1"/>
            </p:cNvSpPr>
            <p:nvPr/>
          </p:nvSpPr>
          <p:spPr bwMode="auto">
            <a:xfrm>
              <a:off x="3037" y="1850"/>
              <a:ext cx="10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9" name="Rectangle 94"/>
            <p:cNvSpPr>
              <a:spLocks noChangeAspect="1" noChangeArrowheads="1"/>
            </p:cNvSpPr>
            <p:nvPr/>
          </p:nvSpPr>
          <p:spPr bwMode="auto">
            <a:xfrm>
              <a:off x="2963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0" name="Rectangle 95"/>
            <p:cNvSpPr>
              <a:spLocks noChangeAspect="1" noChangeArrowheads="1"/>
            </p:cNvSpPr>
            <p:nvPr/>
          </p:nvSpPr>
          <p:spPr bwMode="auto">
            <a:xfrm>
              <a:off x="2891" y="1850"/>
              <a:ext cx="11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1" name="Rectangle 96"/>
            <p:cNvSpPr>
              <a:spLocks noChangeAspect="1" noChangeArrowheads="1"/>
            </p:cNvSpPr>
            <p:nvPr/>
          </p:nvSpPr>
          <p:spPr bwMode="auto">
            <a:xfrm>
              <a:off x="2818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2" name="Rectangle 97"/>
            <p:cNvSpPr>
              <a:spLocks noChangeAspect="1" noChangeArrowheads="1"/>
            </p:cNvSpPr>
            <p:nvPr/>
          </p:nvSpPr>
          <p:spPr bwMode="auto">
            <a:xfrm>
              <a:off x="2746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Rectangle 98"/>
            <p:cNvSpPr>
              <a:spLocks noChangeAspect="1" noChangeArrowheads="1"/>
            </p:cNvSpPr>
            <p:nvPr/>
          </p:nvSpPr>
          <p:spPr bwMode="auto">
            <a:xfrm>
              <a:off x="2672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Rectangle 99"/>
            <p:cNvSpPr>
              <a:spLocks noChangeAspect="1" noChangeArrowheads="1"/>
            </p:cNvSpPr>
            <p:nvPr/>
          </p:nvSpPr>
          <p:spPr bwMode="auto">
            <a:xfrm>
              <a:off x="2601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5" name="Rectangle 100"/>
            <p:cNvSpPr>
              <a:spLocks noChangeAspect="1" noChangeArrowheads="1"/>
            </p:cNvSpPr>
            <p:nvPr/>
          </p:nvSpPr>
          <p:spPr bwMode="auto">
            <a:xfrm>
              <a:off x="2527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6" name="Rectangle 101"/>
            <p:cNvSpPr>
              <a:spLocks noChangeAspect="1" noChangeArrowheads="1"/>
            </p:cNvSpPr>
            <p:nvPr/>
          </p:nvSpPr>
          <p:spPr bwMode="auto">
            <a:xfrm>
              <a:off x="2455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Rectangle 102"/>
            <p:cNvSpPr>
              <a:spLocks noChangeAspect="1" noChangeArrowheads="1"/>
            </p:cNvSpPr>
            <p:nvPr/>
          </p:nvSpPr>
          <p:spPr bwMode="auto">
            <a:xfrm>
              <a:off x="2382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Rectangle 103"/>
            <p:cNvSpPr>
              <a:spLocks noChangeAspect="1" noChangeArrowheads="1"/>
            </p:cNvSpPr>
            <p:nvPr/>
          </p:nvSpPr>
          <p:spPr bwMode="auto">
            <a:xfrm>
              <a:off x="2310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09" name="Rectangle 104"/>
            <p:cNvSpPr>
              <a:spLocks noChangeAspect="1" noChangeArrowheads="1"/>
            </p:cNvSpPr>
            <p:nvPr/>
          </p:nvSpPr>
          <p:spPr bwMode="auto">
            <a:xfrm>
              <a:off x="2236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0" name="Rectangle 105"/>
            <p:cNvSpPr>
              <a:spLocks noChangeAspect="1" noChangeArrowheads="1"/>
            </p:cNvSpPr>
            <p:nvPr/>
          </p:nvSpPr>
          <p:spPr bwMode="auto">
            <a:xfrm>
              <a:off x="2164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Rectangle 106"/>
            <p:cNvSpPr>
              <a:spLocks noChangeAspect="1" noChangeArrowheads="1"/>
            </p:cNvSpPr>
            <p:nvPr/>
          </p:nvSpPr>
          <p:spPr bwMode="auto">
            <a:xfrm>
              <a:off x="2091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73" name="Text Box 107"/>
          <p:cNvSpPr txBox="1">
            <a:spLocks noChangeAspect="1" noChangeArrowheads="1"/>
          </p:cNvSpPr>
          <p:nvPr/>
        </p:nvSpPr>
        <p:spPr bwMode="auto">
          <a:xfrm>
            <a:off x="987425" y="2243138"/>
            <a:ext cx="363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74" name="Text Box 108"/>
          <p:cNvSpPr txBox="1">
            <a:spLocks noChangeAspect="1" noChangeArrowheads="1"/>
          </p:cNvSpPr>
          <p:nvPr/>
        </p:nvSpPr>
        <p:spPr bwMode="auto">
          <a:xfrm>
            <a:off x="904875" y="259080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75" name="Text Box 109"/>
          <p:cNvSpPr txBox="1">
            <a:spLocks noChangeAspect="1" noChangeArrowheads="1"/>
          </p:cNvSpPr>
          <p:nvPr/>
        </p:nvSpPr>
        <p:spPr bwMode="auto">
          <a:xfrm>
            <a:off x="8459788" y="3114675"/>
            <a:ext cx="420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76" name="Text Box 110"/>
          <p:cNvSpPr txBox="1">
            <a:spLocks noChangeAspect="1" noChangeArrowheads="1"/>
          </p:cNvSpPr>
          <p:nvPr/>
        </p:nvSpPr>
        <p:spPr bwMode="auto">
          <a:xfrm>
            <a:off x="8459788" y="3457575"/>
            <a:ext cx="420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77" name="Text Box 111"/>
          <p:cNvSpPr txBox="1">
            <a:spLocks noChangeAspect="1" noChangeArrowheads="1"/>
          </p:cNvSpPr>
          <p:nvPr/>
        </p:nvSpPr>
        <p:spPr bwMode="auto">
          <a:xfrm>
            <a:off x="8459788" y="1360488"/>
            <a:ext cx="4206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78" name="Freeform 112"/>
          <p:cNvSpPr>
            <a:spLocks noChangeAspect="1"/>
          </p:cNvSpPr>
          <p:nvPr/>
        </p:nvSpPr>
        <p:spPr bwMode="auto">
          <a:xfrm>
            <a:off x="1390650" y="2736850"/>
            <a:ext cx="7140575" cy="962025"/>
          </a:xfrm>
          <a:custGeom>
            <a:avLst/>
            <a:gdLst>
              <a:gd name="T0" fmla="*/ 2147483647 w 2796"/>
              <a:gd name="T1" fmla="*/ 0 h 412"/>
              <a:gd name="T2" fmla="*/ 2147483647 w 2796"/>
              <a:gd name="T3" fmla="*/ 0 h 412"/>
              <a:gd name="T4" fmla="*/ 2147483647 w 2796"/>
              <a:gd name="T5" fmla="*/ 0 h 412"/>
              <a:gd name="T6" fmla="*/ 2147483647 w 2796"/>
              <a:gd name="T7" fmla="*/ 0 h 412"/>
              <a:gd name="T8" fmla="*/ 2147483647 w 2796"/>
              <a:gd name="T9" fmla="*/ 0 h 412"/>
              <a:gd name="T10" fmla="*/ 2147483647 w 2796"/>
              <a:gd name="T11" fmla="*/ 0 h 412"/>
              <a:gd name="T12" fmla="*/ 2147483647 w 2796"/>
              <a:gd name="T13" fmla="*/ 0 h 412"/>
              <a:gd name="T14" fmla="*/ 2147483647 w 2796"/>
              <a:gd name="T15" fmla="*/ 0 h 412"/>
              <a:gd name="T16" fmla="*/ 2147483647 w 2796"/>
              <a:gd name="T17" fmla="*/ 0 h 412"/>
              <a:gd name="T18" fmla="*/ 2147483647 w 2796"/>
              <a:gd name="T19" fmla="*/ 0 h 412"/>
              <a:gd name="T20" fmla="*/ 2147483647 w 2796"/>
              <a:gd name="T21" fmla="*/ 0 h 412"/>
              <a:gd name="T22" fmla="*/ 0 w 2796"/>
              <a:gd name="T23" fmla="*/ 2147483647 h 412"/>
              <a:gd name="T24" fmla="*/ 2147483647 w 2796"/>
              <a:gd name="T25" fmla="*/ 2147483647 h 412"/>
              <a:gd name="T26" fmla="*/ 2147483647 w 2796"/>
              <a:gd name="T27" fmla="*/ 2147483647 h 412"/>
              <a:gd name="T28" fmla="*/ 2147483647 w 2796"/>
              <a:gd name="T29" fmla="*/ 2147483647 h 412"/>
              <a:gd name="T30" fmla="*/ 2147483647 w 2796"/>
              <a:gd name="T31" fmla="*/ 2147483647 h 412"/>
              <a:gd name="T32" fmla="*/ 2147483647 w 2796"/>
              <a:gd name="T33" fmla="*/ 2147483647 h 412"/>
              <a:gd name="T34" fmla="*/ 2147483647 w 2796"/>
              <a:gd name="T35" fmla="*/ 2147483647 h 412"/>
              <a:gd name="T36" fmla="*/ 2147483647 w 2796"/>
              <a:gd name="T37" fmla="*/ 2147483647 h 412"/>
              <a:gd name="T38" fmla="*/ 2147483647 w 2796"/>
              <a:gd name="T39" fmla="*/ 2147483647 h 412"/>
              <a:gd name="T40" fmla="*/ 2147483647 w 2796"/>
              <a:gd name="T41" fmla="*/ 2147483647 h 412"/>
              <a:gd name="T42" fmla="*/ 2147483647 w 2796"/>
              <a:gd name="T43" fmla="*/ 2147483647 h 412"/>
              <a:gd name="T44" fmla="*/ 2147483647 w 2796"/>
              <a:gd name="T45" fmla="*/ 2147483647 h 412"/>
              <a:gd name="T46" fmla="*/ 2147483647 w 2796"/>
              <a:gd name="T47" fmla="*/ 2147483647 h 412"/>
              <a:gd name="T48" fmla="*/ 2147483647 w 2796"/>
              <a:gd name="T49" fmla="*/ 2147483647 h 412"/>
              <a:gd name="T50" fmla="*/ 2147483647 w 2796"/>
              <a:gd name="T51" fmla="*/ 2147483647 h 412"/>
              <a:gd name="T52" fmla="*/ 2147483647 w 2796"/>
              <a:gd name="T53" fmla="*/ 2147483647 h 412"/>
              <a:gd name="T54" fmla="*/ 2147483647 w 2796"/>
              <a:gd name="T55" fmla="*/ 2147483647 h 412"/>
              <a:gd name="T56" fmla="*/ 2147483647 w 2796"/>
              <a:gd name="T57" fmla="*/ 2147483647 h 412"/>
              <a:gd name="T58" fmla="*/ 2147483647 w 2796"/>
              <a:gd name="T59" fmla="*/ 2147483647 h 412"/>
              <a:gd name="T60" fmla="*/ 2147483647 w 2796"/>
              <a:gd name="T61" fmla="*/ 2147483647 h 412"/>
              <a:gd name="T62" fmla="*/ 2147483647 w 2796"/>
              <a:gd name="T63" fmla="*/ 2147483647 h 412"/>
              <a:gd name="T64" fmla="*/ 2147483647 w 2796"/>
              <a:gd name="T65" fmla="*/ 2147483647 h 412"/>
              <a:gd name="T66" fmla="*/ 2147483647 w 2796"/>
              <a:gd name="T67" fmla="*/ 2147483647 h 412"/>
              <a:gd name="T68" fmla="*/ 2147483647 w 2796"/>
              <a:gd name="T69" fmla="*/ 2147483647 h 412"/>
              <a:gd name="T70" fmla="*/ 2147483647 w 2796"/>
              <a:gd name="T71" fmla="*/ 2147483647 h 412"/>
              <a:gd name="T72" fmla="*/ 2147483647 w 2796"/>
              <a:gd name="T73" fmla="*/ 2147483647 h 412"/>
              <a:gd name="T74" fmla="*/ 2147483647 w 2796"/>
              <a:gd name="T75" fmla="*/ 2147483647 h 412"/>
              <a:gd name="T76" fmla="*/ 2147483647 w 2796"/>
              <a:gd name="T77" fmla="*/ 2147483647 h 412"/>
              <a:gd name="T78" fmla="*/ 2147483647 w 2796"/>
              <a:gd name="T79" fmla="*/ 2147483647 h 412"/>
              <a:gd name="T80" fmla="*/ 2147483647 w 2796"/>
              <a:gd name="T81" fmla="*/ 2147483647 h 412"/>
              <a:gd name="T82" fmla="*/ 2147483647 w 2796"/>
              <a:gd name="T83" fmla="*/ 2147483647 h 412"/>
              <a:gd name="T84" fmla="*/ 2147483647 w 2796"/>
              <a:gd name="T85" fmla="*/ 2147483647 h 412"/>
              <a:gd name="T86" fmla="*/ 2147483647 w 2796"/>
              <a:gd name="T87" fmla="*/ 2147483647 h 412"/>
              <a:gd name="T88" fmla="*/ 2147483647 w 2796"/>
              <a:gd name="T89" fmla="*/ 2147483647 h 412"/>
              <a:gd name="T90" fmla="*/ 2147483647 w 2796"/>
              <a:gd name="T91" fmla="*/ 2147483647 h 412"/>
              <a:gd name="T92" fmla="*/ 2147483647 w 2796"/>
              <a:gd name="T93" fmla="*/ 2147483647 h 412"/>
              <a:gd name="T94" fmla="*/ 2147483647 w 2796"/>
              <a:gd name="T95" fmla="*/ 2147483647 h 412"/>
              <a:gd name="T96" fmla="*/ 2147483647 w 2796"/>
              <a:gd name="T97" fmla="*/ 2147483647 h 412"/>
              <a:gd name="T98" fmla="*/ 2147483647 w 2796"/>
              <a:gd name="T99" fmla="*/ 2147483647 h 412"/>
              <a:gd name="T100" fmla="*/ 2147483647 w 2796"/>
              <a:gd name="T101" fmla="*/ 2147483647 h 412"/>
              <a:gd name="T102" fmla="*/ 2147483647 w 2796"/>
              <a:gd name="T103" fmla="*/ 2147483647 h 412"/>
              <a:gd name="T104" fmla="*/ 2147483647 w 2796"/>
              <a:gd name="T105" fmla="*/ 2147483647 h 412"/>
              <a:gd name="T106" fmla="*/ 2147483647 w 2796"/>
              <a:gd name="T107" fmla="*/ 0 h 41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2796"/>
              <a:gd name="T163" fmla="*/ 0 h 412"/>
              <a:gd name="T164" fmla="*/ 2796 w 2796"/>
              <a:gd name="T165" fmla="*/ 412 h 412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2796" h="412">
                <a:moveTo>
                  <a:pt x="1111" y="0"/>
                </a:moveTo>
                <a:lnTo>
                  <a:pt x="1108" y="0"/>
                </a:lnTo>
                <a:lnTo>
                  <a:pt x="1099" y="0"/>
                </a:lnTo>
                <a:lnTo>
                  <a:pt x="1085" y="0"/>
                </a:lnTo>
                <a:lnTo>
                  <a:pt x="1066" y="0"/>
                </a:lnTo>
                <a:lnTo>
                  <a:pt x="1042" y="0"/>
                </a:lnTo>
                <a:lnTo>
                  <a:pt x="1013" y="0"/>
                </a:lnTo>
                <a:lnTo>
                  <a:pt x="982" y="0"/>
                </a:lnTo>
                <a:lnTo>
                  <a:pt x="946" y="0"/>
                </a:lnTo>
                <a:lnTo>
                  <a:pt x="907" y="0"/>
                </a:lnTo>
                <a:lnTo>
                  <a:pt x="866" y="0"/>
                </a:lnTo>
                <a:lnTo>
                  <a:pt x="821" y="0"/>
                </a:lnTo>
                <a:lnTo>
                  <a:pt x="776" y="0"/>
                </a:lnTo>
                <a:lnTo>
                  <a:pt x="730" y="0"/>
                </a:lnTo>
                <a:lnTo>
                  <a:pt x="680" y="0"/>
                </a:lnTo>
                <a:lnTo>
                  <a:pt x="631" y="0"/>
                </a:lnTo>
                <a:lnTo>
                  <a:pt x="581" y="0"/>
                </a:lnTo>
                <a:lnTo>
                  <a:pt x="530" y="0"/>
                </a:lnTo>
                <a:lnTo>
                  <a:pt x="479" y="0"/>
                </a:lnTo>
                <a:lnTo>
                  <a:pt x="429" y="0"/>
                </a:lnTo>
                <a:lnTo>
                  <a:pt x="380" y="0"/>
                </a:lnTo>
                <a:lnTo>
                  <a:pt x="333" y="0"/>
                </a:lnTo>
                <a:lnTo>
                  <a:pt x="288" y="0"/>
                </a:lnTo>
                <a:lnTo>
                  <a:pt x="243" y="0"/>
                </a:lnTo>
                <a:lnTo>
                  <a:pt x="203" y="0"/>
                </a:lnTo>
                <a:lnTo>
                  <a:pt x="164" y="0"/>
                </a:lnTo>
                <a:lnTo>
                  <a:pt x="128" y="0"/>
                </a:lnTo>
                <a:lnTo>
                  <a:pt x="96" y="0"/>
                </a:lnTo>
                <a:lnTo>
                  <a:pt x="68" y="0"/>
                </a:lnTo>
                <a:lnTo>
                  <a:pt x="45" y="0"/>
                </a:lnTo>
                <a:lnTo>
                  <a:pt x="26" y="0"/>
                </a:lnTo>
                <a:lnTo>
                  <a:pt x="12" y="0"/>
                </a:lnTo>
                <a:lnTo>
                  <a:pt x="3" y="0"/>
                </a:lnTo>
                <a:lnTo>
                  <a:pt x="0" y="0"/>
                </a:lnTo>
                <a:lnTo>
                  <a:pt x="0" y="35"/>
                </a:lnTo>
                <a:lnTo>
                  <a:pt x="1112" y="35"/>
                </a:lnTo>
                <a:lnTo>
                  <a:pt x="1120" y="35"/>
                </a:lnTo>
                <a:lnTo>
                  <a:pt x="1138" y="33"/>
                </a:lnTo>
                <a:lnTo>
                  <a:pt x="1165" y="35"/>
                </a:lnTo>
                <a:lnTo>
                  <a:pt x="1200" y="39"/>
                </a:lnTo>
                <a:lnTo>
                  <a:pt x="1237" y="47"/>
                </a:lnTo>
                <a:lnTo>
                  <a:pt x="1276" y="60"/>
                </a:lnTo>
                <a:lnTo>
                  <a:pt x="1314" y="80"/>
                </a:lnTo>
                <a:lnTo>
                  <a:pt x="1348" y="107"/>
                </a:lnTo>
                <a:lnTo>
                  <a:pt x="1377" y="143"/>
                </a:lnTo>
                <a:lnTo>
                  <a:pt x="1386" y="159"/>
                </a:lnTo>
                <a:lnTo>
                  <a:pt x="1404" y="189"/>
                </a:lnTo>
                <a:lnTo>
                  <a:pt x="1414" y="206"/>
                </a:lnTo>
                <a:lnTo>
                  <a:pt x="1431" y="236"/>
                </a:lnTo>
                <a:lnTo>
                  <a:pt x="1446" y="263"/>
                </a:lnTo>
                <a:lnTo>
                  <a:pt x="1462" y="288"/>
                </a:lnTo>
                <a:lnTo>
                  <a:pt x="1480" y="312"/>
                </a:lnTo>
                <a:lnTo>
                  <a:pt x="1498" y="333"/>
                </a:lnTo>
                <a:lnTo>
                  <a:pt x="1521" y="353"/>
                </a:lnTo>
                <a:lnTo>
                  <a:pt x="1545" y="369"/>
                </a:lnTo>
                <a:lnTo>
                  <a:pt x="1572" y="384"/>
                </a:lnTo>
                <a:lnTo>
                  <a:pt x="1602" y="396"/>
                </a:lnTo>
                <a:lnTo>
                  <a:pt x="1638" y="404"/>
                </a:lnTo>
                <a:lnTo>
                  <a:pt x="1679" y="408"/>
                </a:lnTo>
                <a:lnTo>
                  <a:pt x="1725" y="411"/>
                </a:lnTo>
                <a:lnTo>
                  <a:pt x="1728" y="411"/>
                </a:lnTo>
                <a:lnTo>
                  <a:pt x="1736" y="411"/>
                </a:lnTo>
                <a:lnTo>
                  <a:pt x="1751" y="411"/>
                </a:lnTo>
                <a:lnTo>
                  <a:pt x="1770" y="411"/>
                </a:lnTo>
                <a:lnTo>
                  <a:pt x="1794" y="411"/>
                </a:lnTo>
                <a:lnTo>
                  <a:pt x="1823" y="411"/>
                </a:lnTo>
                <a:lnTo>
                  <a:pt x="1856" y="411"/>
                </a:lnTo>
                <a:lnTo>
                  <a:pt x="1890" y="411"/>
                </a:lnTo>
                <a:lnTo>
                  <a:pt x="1929" y="411"/>
                </a:lnTo>
                <a:lnTo>
                  <a:pt x="1971" y="411"/>
                </a:lnTo>
                <a:lnTo>
                  <a:pt x="2016" y="411"/>
                </a:lnTo>
                <a:lnTo>
                  <a:pt x="2061" y="411"/>
                </a:lnTo>
                <a:lnTo>
                  <a:pt x="2109" y="411"/>
                </a:lnTo>
                <a:lnTo>
                  <a:pt x="2157" y="411"/>
                </a:lnTo>
                <a:lnTo>
                  <a:pt x="2207" y="411"/>
                </a:lnTo>
                <a:lnTo>
                  <a:pt x="2258" y="411"/>
                </a:lnTo>
                <a:lnTo>
                  <a:pt x="2308" y="411"/>
                </a:lnTo>
                <a:lnTo>
                  <a:pt x="2357" y="411"/>
                </a:lnTo>
                <a:lnTo>
                  <a:pt x="2405" y="411"/>
                </a:lnTo>
                <a:lnTo>
                  <a:pt x="2453" y="411"/>
                </a:lnTo>
                <a:lnTo>
                  <a:pt x="2500" y="411"/>
                </a:lnTo>
                <a:lnTo>
                  <a:pt x="2543" y="411"/>
                </a:lnTo>
                <a:lnTo>
                  <a:pt x="2584" y="411"/>
                </a:lnTo>
                <a:lnTo>
                  <a:pt x="2623" y="411"/>
                </a:lnTo>
                <a:lnTo>
                  <a:pt x="2659" y="411"/>
                </a:lnTo>
                <a:lnTo>
                  <a:pt x="2692" y="411"/>
                </a:lnTo>
                <a:lnTo>
                  <a:pt x="2720" y="411"/>
                </a:lnTo>
                <a:lnTo>
                  <a:pt x="2744" y="411"/>
                </a:lnTo>
                <a:lnTo>
                  <a:pt x="2794" y="410"/>
                </a:lnTo>
                <a:lnTo>
                  <a:pt x="2796" y="410"/>
                </a:lnTo>
                <a:lnTo>
                  <a:pt x="2794" y="412"/>
                </a:lnTo>
                <a:lnTo>
                  <a:pt x="2794" y="410"/>
                </a:lnTo>
                <a:lnTo>
                  <a:pt x="2796" y="380"/>
                </a:lnTo>
                <a:lnTo>
                  <a:pt x="2774" y="380"/>
                </a:lnTo>
                <a:lnTo>
                  <a:pt x="2772" y="378"/>
                </a:lnTo>
                <a:lnTo>
                  <a:pt x="2777" y="377"/>
                </a:lnTo>
                <a:lnTo>
                  <a:pt x="2764" y="377"/>
                </a:lnTo>
                <a:lnTo>
                  <a:pt x="2744" y="377"/>
                </a:lnTo>
                <a:lnTo>
                  <a:pt x="2720" y="377"/>
                </a:lnTo>
                <a:lnTo>
                  <a:pt x="2692" y="377"/>
                </a:lnTo>
                <a:lnTo>
                  <a:pt x="2659" y="377"/>
                </a:lnTo>
                <a:lnTo>
                  <a:pt x="2623" y="377"/>
                </a:lnTo>
                <a:lnTo>
                  <a:pt x="2584" y="377"/>
                </a:lnTo>
                <a:lnTo>
                  <a:pt x="2543" y="377"/>
                </a:lnTo>
                <a:lnTo>
                  <a:pt x="2500" y="377"/>
                </a:lnTo>
                <a:lnTo>
                  <a:pt x="2453" y="377"/>
                </a:lnTo>
                <a:lnTo>
                  <a:pt x="2405" y="377"/>
                </a:lnTo>
                <a:lnTo>
                  <a:pt x="2357" y="377"/>
                </a:lnTo>
                <a:lnTo>
                  <a:pt x="2308" y="377"/>
                </a:lnTo>
                <a:lnTo>
                  <a:pt x="2258" y="377"/>
                </a:lnTo>
                <a:lnTo>
                  <a:pt x="2207" y="377"/>
                </a:lnTo>
                <a:lnTo>
                  <a:pt x="2157" y="377"/>
                </a:lnTo>
                <a:lnTo>
                  <a:pt x="2109" y="377"/>
                </a:lnTo>
                <a:lnTo>
                  <a:pt x="2061" y="377"/>
                </a:lnTo>
                <a:lnTo>
                  <a:pt x="2016" y="377"/>
                </a:lnTo>
                <a:lnTo>
                  <a:pt x="1971" y="377"/>
                </a:lnTo>
                <a:lnTo>
                  <a:pt x="1929" y="377"/>
                </a:lnTo>
                <a:lnTo>
                  <a:pt x="1890" y="377"/>
                </a:lnTo>
                <a:lnTo>
                  <a:pt x="1856" y="377"/>
                </a:lnTo>
                <a:lnTo>
                  <a:pt x="1823" y="377"/>
                </a:lnTo>
                <a:lnTo>
                  <a:pt x="1794" y="377"/>
                </a:lnTo>
                <a:lnTo>
                  <a:pt x="1770" y="377"/>
                </a:lnTo>
                <a:lnTo>
                  <a:pt x="1751" y="377"/>
                </a:lnTo>
                <a:lnTo>
                  <a:pt x="1736" y="377"/>
                </a:lnTo>
                <a:lnTo>
                  <a:pt x="1728" y="377"/>
                </a:lnTo>
                <a:lnTo>
                  <a:pt x="1725" y="377"/>
                </a:lnTo>
                <a:lnTo>
                  <a:pt x="1680" y="374"/>
                </a:lnTo>
                <a:lnTo>
                  <a:pt x="1641" y="369"/>
                </a:lnTo>
                <a:lnTo>
                  <a:pt x="1608" y="362"/>
                </a:lnTo>
                <a:lnTo>
                  <a:pt x="1579" y="350"/>
                </a:lnTo>
                <a:lnTo>
                  <a:pt x="1554" y="335"/>
                </a:lnTo>
                <a:lnTo>
                  <a:pt x="1531" y="317"/>
                </a:lnTo>
                <a:lnTo>
                  <a:pt x="1513" y="297"/>
                </a:lnTo>
                <a:lnTo>
                  <a:pt x="1494" y="273"/>
                </a:lnTo>
                <a:lnTo>
                  <a:pt x="1477" y="248"/>
                </a:lnTo>
                <a:lnTo>
                  <a:pt x="1459" y="219"/>
                </a:lnTo>
                <a:lnTo>
                  <a:pt x="1443" y="189"/>
                </a:lnTo>
                <a:lnTo>
                  <a:pt x="1434" y="173"/>
                </a:lnTo>
                <a:lnTo>
                  <a:pt x="1416" y="141"/>
                </a:lnTo>
                <a:lnTo>
                  <a:pt x="1405" y="125"/>
                </a:lnTo>
                <a:lnTo>
                  <a:pt x="1378" y="87"/>
                </a:lnTo>
                <a:lnTo>
                  <a:pt x="1344" y="59"/>
                </a:lnTo>
                <a:lnTo>
                  <a:pt x="1308" y="36"/>
                </a:lnTo>
                <a:lnTo>
                  <a:pt x="1270" y="20"/>
                </a:lnTo>
                <a:lnTo>
                  <a:pt x="1233" y="11"/>
                </a:lnTo>
                <a:lnTo>
                  <a:pt x="1197" y="3"/>
                </a:lnTo>
                <a:lnTo>
                  <a:pt x="1164" y="0"/>
                </a:lnTo>
                <a:lnTo>
                  <a:pt x="1138" y="0"/>
                </a:lnTo>
                <a:lnTo>
                  <a:pt x="1120" y="0"/>
                </a:lnTo>
                <a:lnTo>
                  <a:pt x="1111" y="0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9" name="Freeform 113"/>
          <p:cNvSpPr>
            <a:spLocks noChangeAspect="1"/>
          </p:cNvSpPr>
          <p:nvPr/>
        </p:nvSpPr>
        <p:spPr bwMode="auto">
          <a:xfrm>
            <a:off x="1390650" y="1517650"/>
            <a:ext cx="7140575" cy="960438"/>
          </a:xfrm>
          <a:custGeom>
            <a:avLst/>
            <a:gdLst>
              <a:gd name="T0" fmla="*/ 2147483647 w 2796"/>
              <a:gd name="T1" fmla="*/ 2147483647 h 411"/>
              <a:gd name="T2" fmla="*/ 2147483647 w 2796"/>
              <a:gd name="T3" fmla="*/ 2147483647 h 411"/>
              <a:gd name="T4" fmla="*/ 2147483647 w 2796"/>
              <a:gd name="T5" fmla="*/ 2147483647 h 411"/>
              <a:gd name="T6" fmla="*/ 2147483647 w 2796"/>
              <a:gd name="T7" fmla="*/ 2147483647 h 411"/>
              <a:gd name="T8" fmla="*/ 2147483647 w 2796"/>
              <a:gd name="T9" fmla="*/ 2147483647 h 411"/>
              <a:gd name="T10" fmla="*/ 2147483647 w 2796"/>
              <a:gd name="T11" fmla="*/ 2147483647 h 411"/>
              <a:gd name="T12" fmla="*/ 2147483647 w 2796"/>
              <a:gd name="T13" fmla="*/ 2147483647 h 411"/>
              <a:gd name="T14" fmla="*/ 2147483647 w 2796"/>
              <a:gd name="T15" fmla="*/ 2147483647 h 411"/>
              <a:gd name="T16" fmla="*/ 2147483647 w 2796"/>
              <a:gd name="T17" fmla="*/ 2147483647 h 411"/>
              <a:gd name="T18" fmla="*/ 2147483647 w 2796"/>
              <a:gd name="T19" fmla="*/ 2147483647 h 411"/>
              <a:gd name="T20" fmla="*/ 0 w 2796"/>
              <a:gd name="T21" fmla="*/ 2147483647 h 411"/>
              <a:gd name="T22" fmla="*/ 2147483647 w 2796"/>
              <a:gd name="T23" fmla="*/ 2147483647 h 411"/>
              <a:gd name="T24" fmla="*/ 2147483647 w 2796"/>
              <a:gd name="T25" fmla="*/ 2147483647 h 411"/>
              <a:gd name="T26" fmla="*/ 2147483647 w 2796"/>
              <a:gd name="T27" fmla="*/ 2147483647 h 411"/>
              <a:gd name="T28" fmla="*/ 2147483647 w 2796"/>
              <a:gd name="T29" fmla="*/ 2147483647 h 411"/>
              <a:gd name="T30" fmla="*/ 2147483647 w 2796"/>
              <a:gd name="T31" fmla="*/ 2147483647 h 411"/>
              <a:gd name="T32" fmla="*/ 2147483647 w 2796"/>
              <a:gd name="T33" fmla="*/ 2147483647 h 411"/>
              <a:gd name="T34" fmla="*/ 2147483647 w 2796"/>
              <a:gd name="T35" fmla="*/ 2147483647 h 411"/>
              <a:gd name="T36" fmla="*/ 2147483647 w 2796"/>
              <a:gd name="T37" fmla="*/ 2147483647 h 411"/>
              <a:gd name="T38" fmla="*/ 2147483647 w 2796"/>
              <a:gd name="T39" fmla="*/ 2147483647 h 411"/>
              <a:gd name="T40" fmla="*/ 2147483647 w 2796"/>
              <a:gd name="T41" fmla="*/ 2147483647 h 411"/>
              <a:gd name="T42" fmla="*/ 2147483647 w 2796"/>
              <a:gd name="T43" fmla="*/ 2147483647 h 411"/>
              <a:gd name="T44" fmla="*/ 2147483647 w 2796"/>
              <a:gd name="T45" fmla="*/ 2147483647 h 411"/>
              <a:gd name="T46" fmla="*/ 2147483647 w 2796"/>
              <a:gd name="T47" fmla="*/ 2147483647 h 411"/>
              <a:gd name="T48" fmla="*/ 2147483647 w 2796"/>
              <a:gd name="T49" fmla="*/ 2147483647 h 411"/>
              <a:gd name="T50" fmla="*/ 2147483647 w 2796"/>
              <a:gd name="T51" fmla="*/ 2147483647 h 411"/>
              <a:gd name="T52" fmla="*/ 2147483647 w 2796"/>
              <a:gd name="T53" fmla="*/ 2147483647 h 411"/>
              <a:gd name="T54" fmla="*/ 2147483647 w 2796"/>
              <a:gd name="T55" fmla="*/ 2147483647 h 411"/>
              <a:gd name="T56" fmla="*/ 2147483647 w 2796"/>
              <a:gd name="T57" fmla="*/ 2147483647 h 411"/>
              <a:gd name="T58" fmla="*/ 2147483647 w 2796"/>
              <a:gd name="T59" fmla="*/ 2147483647 h 411"/>
              <a:gd name="T60" fmla="*/ 2147483647 w 2796"/>
              <a:gd name="T61" fmla="*/ 2147483647 h 411"/>
              <a:gd name="T62" fmla="*/ 2147483647 w 2796"/>
              <a:gd name="T63" fmla="*/ 2147483647 h 411"/>
              <a:gd name="T64" fmla="*/ 2147483647 w 2796"/>
              <a:gd name="T65" fmla="*/ 2147483647 h 411"/>
              <a:gd name="T66" fmla="*/ 2147483647 w 2796"/>
              <a:gd name="T67" fmla="*/ 2147483647 h 411"/>
              <a:gd name="T68" fmla="*/ 2147483647 w 2796"/>
              <a:gd name="T69" fmla="*/ 2147483647 h 411"/>
              <a:gd name="T70" fmla="*/ 2147483647 w 2796"/>
              <a:gd name="T71" fmla="*/ 2147483647 h 411"/>
              <a:gd name="T72" fmla="*/ 2147483647 w 2796"/>
              <a:gd name="T73" fmla="*/ 2147483647 h 411"/>
              <a:gd name="T74" fmla="*/ 2147483647 w 2796"/>
              <a:gd name="T75" fmla="*/ 2147483647 h 411"/>
              <a:gd name="T76" fmla="*/ 2147483647 w 2796"/>
              <a:gd name="T77" fmla="*/ 2147483647 h 411"/>
              <a:gd name="T78" fmla="*/ 2147483647 w 2796"/>
              <a:gd name="T79" fmla="*/ 2147483647 h 411"/>
              <a:gd name="T80" fmla="*/ 2147483647 w 2796"/>
              <a:gd name="T81" fmla="*/ 2147483647 h 411"/>
              <a:gd name="T82" fmla="*/ 2147483647 w 2796"/>
              <a:gd name="T83" fmla="*/ 2147483647 h 411"/>
              <a:gd name="T84" fmla="*/ 2147483647 w 2796"/>
              <a:gd name="T85" fmla="*/ 2147483647 h 41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2796"/>
              <a:gd name="T130" fmla="*/ 0 h 411"/>
              <a:gd name="T131" fmla="*/ 2796 w 2796"/>
              <a:gd name="T132" fmla="*/ 411 h 411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2796" h="411">
                <a:moveTo>
                  <a:pt x="1725" y="2"/>
                </a:moveTo>
                <a:lnTo>
                  <a:pt x="1679" y="3"/>
                </a:lnTo>
                <a:lnTo>
                  <a:pt x="1638" y="9"/>
                </a:lnTo>
                <a:lnTo>
                  <a:pt x="1602" y="18"/>
                </a:lnTo>
                <a:lnTo>
                  <a:pt x="1572" y="29"/>
                </a:lnTo>
                <a:lnTo>
                  <a:pt x="1543" y="42"/>
                </a:lnTo>
                <a:lnTo>
                  <a:pt x="1519" y="59"/>
                </a:lnTo>
                <a:lnTo>
                  <a:pt x="1498" y="80"/>
                </a:lnTo>
                <a:lnTo>
                  <a:pt x="1479" y="101"/>
                </a:lnTo>
                <a:lnTo>
                  <a:pt x="1461" y="125"/>
                </a:lnTo>
                <a:lnTo>
                  <a:pt x="1444" y="150"/>
                </a:lnTo>
                <a:lnTo>
                  <a:pt x="1429" y="177"/>
                </a:lnTo>
                <a:lnTo>
                  <a:pt x="1413" y="206"/>
                </a:lnTo>
                <a:lnTo>
                  <a:pt x="1404" y="222"/>
                </a:lnTo>
                <a:lnTo>
                  <a:pt x="1386" y="252"/>
                </a:lnTo>
                <a:lnTo>
                  <a:pt x="1377" y="269"/>
                </a:lnTo>
                <a:lnTo>
                  <a:pt x="1348" y="305"/>
                </a:lnTo>
                <a:lnTo>
                  <a:pt x="1314" y="332"/>
                </a:lnTo>
                <a:lnTo>
                  <a:pt x="1276" y="351"/>
                </a:lnTo>
                <a:lnTo>
                  <a:pt x="1237" y="365"/>
                </a:lnTo>
                <a:lnTo>
                  <a:pt x="1200" y="372"/>
                </a:lnTo>
                <a:lnTo>
                  <a:pt x="1165" y="375"/>
                </a:lnTo>
                <a:lnTo>
                  <a:pt x="1138" y="377"/>
                </a:lnTo>
                <a:lnTo>
                  <a:pt x="1120" y="377"/>
                </a:lnTo>
                <a:lnTo>
                  <a:pt x="1112" y="377"/>
                </a:lnTo>
                <a:lnTo>
                  <a:pt x="0" y="377"/>
                </a:lnTo>
                <a:lnTo>
                  <a:pt x="0" y="410"/>
                </a:lnTo>
                <a:lnTo>
                  <a:pt x="3" y="410"/>
                </a:lnTo>
                <a:lnTo>
                  <a:pt x="12" y="410"/>
                </a:lnTo>
                <a:lnTo>
                  <a:pt x="26" y="410"/>
                </a:lnTo>
                <a:lnTo>
                  <a:pt x="45" y="410"/>
                </a:lnTo>
                <a:lnTo>
                  <a:pt x="68" y="410"/>
                </a:lnTo>
                <a:lnTo>
                  <a:pt x="96" y="410"/>
                </a:lnTo>
                <a:lnTo>
                  <a:pt x="128" y="410"/>
                </a:lnTo>
                <a:lnTo>
                  <a:pt x="164" y="410"/>
                </a:lnTo>
                <a:lnTo>
                  <a:pt x="203" y="410"/>
                </a:lnTo>
                <a:lnTo>
                  <a:pt x="243" y="410"/>
                </a:lnTo>
                <a:lnTo>
                  <a:pt x="288" y="410"/>
                </a:lnTo>
                <a:lnTo>
                  <a:pt x="333" y="410"/>
                </a:lnTo>
                <a:lnTo>
                  <a:pt x="380" y="410"/>
                </a:lnTo>
                <a:lnTo>
                  <a:pt x="429" y="410"/>
                </a:lnTo>
                <a:lnTo>
                  <a:pt x="479" y="410"/>
                </a:lnTo>
                <a:lnTo>
                  <a:pt x="530" y="410"/>
                </a:lnTo>
                <a:lnTo>
                  <a:pt x="581" y="410"/>
                </a:lnTo>
                <a:lnTo>
                  <a:pt x="631" y="410"/>
                </a:lnTo>
                <a:lnTo>
                  <a:pt x="680" y="410"/>
                </a:lnTo>
                <a:lnTo>
                  <a:pt x="730" y="410"/>
                </a:lnTo>
                <a:lnTo>
                  <a:pt x="776" y="410"/>
                </a:lnTo>
                <a:lnTo>
                  <a:pt x="821" y="410"/>
                </a:lnTo>
                <a:lnTo>
                  <a:pt x="866" y="410"/>
                </a:lnTo>
                <a:lnTo>
                  <a:pt x="907" y="410"/>
                </a:lnTo>
                <a:lnTo>
                  <a:pt x="946" y="410"/>
                </a:lnTo>
                <a:lnTo>
                  <a:pt x="982" y="410"/>
                </a:lnTo>
                <a:lnTo>
                  <a:pt x="1013" y="410"/>
                </a:lnTo>
                <a:lnTo>
                  <a:pt x="1042" y="410"/>
                </a:lnTo>
                <a:lnTo>
                  <a:pt x="1066" y="410"/>
                </a:lnTo>
                <a:lnTo>
                  <a:pt x="1085" y="410"/>
                </a:lnTo>
                <a:lnTo>
                  <a:pt x="1099" y="410"/>
                </a:lnTo>
                <a:lnTo>
                  <a:pt x="1108" y="410"/>
                </a:lnTo>
                <a:lnTo>
                  <a:pt x="1111" y="410"/>
                </a:lnTo>
                <a:lnTo>
                  <a:pt x="1120" y="411"/>
                </a:lnTo>
                <a:lnTo>
                  <a:pt x="1138" y="411"/>
                </a:lnTo>
                <a:lnTo>
                  <a:pt x="1164" y="410"/>
                </a:lnTo>
                <a:lnTo>
                  <a:pt x="1197" y="407"/>
                </a:lnTo>
                <a:lnTo>
                  <a:pt x="1233" y="401"/>
                </a:lnTo>
                <a:lnTo>
                  <a:pt x="1270" y="390"/>
                </a:lnTo>
                <a:lnTo>
                  <a:pt x="1308" y="375"/>
                </a:lnTo>
                <a:lnTo>
                  <a:pt x="1344" y="353"/>
                </a:lnTo>
                <a:lnTo>
                  <a:pt x="1378" y="324"/>
                </a:lnTo>
                <a:lnTo>
                  <a:pt x="1405" y="287"/>
                </a:lnTo>
                <a:lnTo>
                  <a:pt x="1416" y="270"/>
                </a:lnTo>
                <a:lnTo>
                  <a:pt x="1434" y="240"/>
                </a:lnTo>
                <a:lnTo>
                  <a:pt x="1441" y="224"/>
                </a:lnTo>
                <a:lnTo>
                  <a:pt x="1459" y="192"/>
                </a:lnTo>
                <a:lnTo>
                  <a:pt x="1477" y="164"/>
                </a:lnTo>
                <a:lnTo>
                  <a:pt x="1494" y="138"/>
                </a:lnTo>
                <a:lnTo>
                  <a:pt x="1512" y="116"/>
                </a:lnTo>
                <a:lnTo>
                  <a:pt x="1531" y="95"/>
                </a:lnTo>
                <a:lnTo>
                  <a:pt x="1552" y="78"/>
                </a:lnTo>
                <a:lnTo>
                  <a:pt x="1578" y="63"/>
                </a:lnTo>
                <a:lnTo>
                  <a:pt x="1606" y="51"/>
                </a:lnTo>
                <a:lnTo>
                  <a:pt x="1641" y="44"/>
                </a:lnTo>
                <a:lnTo>
                  <a:pt x="1680" y="38"/>
                </a:lnTo>
                <a:lnTo>
                  <a:pt x="1725" y="36"/>
                </a:lnTo>
                <a:lnTo>
                  <a:pt x="1728" y="36"/>
                </a:lnTo>
                <a:lnTo>
                  <a:pt x="1736" y="36"/>
                </a:lnTo>
                <a:lnTo>
                  <a:pt x="1751" y="36"/>
                </a:lnTo>
                <a:lnTo>
                  <a:pt x="1770" y="36"/>
                </a:lnTo>
                <a:lnTo>
                  <a:pt x="1794" y="36"/>
                </a:lnTo>
                <a:lnTo>
                  <a:pt x="1823" y="36"/>
                </a:lnTo>
                <a:lnTo>
                  <a:pt x="1856" y="36"/>
                </a:lnTo>
                <a:lnTo>
                  <a:pt x="1890" y="36"/>
                </a:lnTo>
                <a:lnTo>
                  <a:pt x="1929" y="36"/>
                </a:lnTo>
                <a:lnTo>
                  <a:pt x="1971" y="36"/>
                </a:lnTo>
                <a:lnTo>
                  <a:pt x="2016" y="36"/>
                </a:lnTo>
                <a:lnTo>
                  <a:pt x="2061" y="36"/>
                </a:lnTo>
                <a:lnTo>
                  <a:pt x="2109" y="36"/>
                </a:lnTo>
                <a:lnTo>
                  <a:pt x="2157" y="36"/>
                </a:lnTo>
                <a:lnTo>
                  <a:pt x="2207" y="36"/>
                </a:lnTo>
                <a:lnTo>
                  <a:pt x="2258" y="36"/>
                </a:lnTo>
                <a:lnTo>
                  <a:pt x="2308" y="36"/>
                </a:lnTo>
                <a:lnTo>
                  <a:pt x="2357" y="36"/>
                </a:lnTo>
                <a:lnTo>
                  <a:pt x="2405" y="36"/>
                </a:lnTo>
                <a:lnTo>
                  <a:pt x="2453" y="36"/>
                </a:lnTo>
                <a:lnTo>
                  <a:pt x="2500" y="36"/>
                </a:lnTo>
                <a:lnTo>
                  <a:pt x="2543" y="36"/>
                </a:lnTo>
                <a:lnTo>
                  <a:pt x="2584" y="36"/>
                </a:lnTo>
                <a:lnTo>
                  <a:pt x="2623" y="36"/>
                </a:lnTo>
                <a:lnTo>
                  <a:pt x="2659" y="36"/>
                </a:lnTo>
                <a:lnTo>
                  <a:pt x="2692" y="36"/>
                </a:lnTo>
                <a:lnTo>
                  <a:pt x="2720" y="36"/>
                </a:lnTo>
                <a:lnTo>
                  <a:pt x="2744" y="36"/>
                </a:lnTo>
                <a:lnTo>
                  <a:pt x="2754" y="36"/>
                </a:lnTo>
                <a:lnTo>
                  <a:pt x="2758" y="34"/>
                </a:lnTo>
                <a:lnTo>
                  <a:pt x="2796" y="34"/>
                </a:lnTo>
                <a:lnTo>
                  <a:pt x="2794" y="36"/>
                </a:lnTo>
                <a:lnTo>
                  <a:pt x="2794" y="0"/>
                </a:lnTo>
                <a:lnTo>
                  <a:pt x="1725" y="2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0" name="Text Box 114"/>
          <p:cNvSpPr txBox="1">
            <a:spLocks noChangeAspect="1" noChangeArrowheads="1"/>
          </p:cNvSpPr>
          <p:nvPr/>
        </p:nvSpPr>
        <p:spPr bwMode="auto">
          <a:xfrm>
            <a:off x="2308225" y="1243013"/>
            <a:ext cx="19685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Palatino Linotype" charset="0"/>
              </a:rPr>
              <a:t>Overall direction</a:t>
            </a:r>
          </a:p>
          <a:p>
            <a:r>
              <a:rPr lang="en-US" sz="1800" b="1">
                <a:latin typeface="Palatino Linotype" charset="0"/>
              </a:rPr>
              <a:t>of replication</a:t>
            </a:r>
          </a:p>
        </p:txBody>
      </p:sp>
      <p:sp>
        <p:nvSpPr>
          <p:cNvPr id="27681" name="Line 115"/>
          <p:cNvSpPr>
            <a:spLocks noChangeAspect="1" noChangeShapeType="1"/>
          </p:cNvSpPr>
          <p:nvPr/>
        </p:nvSpPr>
        <p:spPr bwMode="auto">
          <a:xfrm flipH="1">
            <a:off x="2643188" y="2241550"/>
            <a:ext cx="1196975" cy="15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7682" name="Group 116"/>
          <p:cNvGrpSpPr>
            <a:grpSpLocks/>
          </p:cNvGrpSpPr>
          <p:nvPr/>
        </p:nvGrpSpPr>
        <p:grpSpPr bwMode="auto">
          <a:xfrm>
            <a:off x="6630988" y="3317875"/>
            <a:ext cx="220662" cy="282575"/>
            <a:chOff x="3512" y="2057"/>
            <a:chExt cx="123" cy="178"/>
          </a:xfrm>
        </p:grpSpPr>
        <p:sp>
          <p:nvSpPr>
            <p:cNvPr id="27694" name="Rectangle 117"/>
            <p:cNvSpPr>
              <a:spLocks noChangeAspect="1" noChangeArrowheads="1"/>
            </p:cNvSpPr>
            <p:nvPr/>
          </p:nvSpPr>
          <p:spPr bwMode="auto">
            <a:xfrm>
              <a:off x="3512" y="2064"/>
              <a:ext cx="16" cy="17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Rectangle 118"/>
            <p:cNvSpPr>
              <a:spLocks noChangeAspect="1" noChangeArrowheads="1"/>
            </p:cNvSpPr>
            <p:nvPr/>
          </p:nvSpPr>
          <p:spPr bwMode="auto">
            <a:xfrm>
              <a:off x="3619" y="2057"/>
              <a:ext cx="16" cy="17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83" name="Rectangle 119"/>
          <p:cNvSpPr>
            <a:spLocks noChangeArrowheads="1"/>
          </p:cNvSpPr>
          <p:nvPr/>
        </p:nvSpPr>
        <p:spPr bwMode="auto">
          <a:xfrm>
            <a:off x="6529388" y="3268663"/>
            <a:ext cx="301625" cy="82550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4" name="Text Box 120"/>
          <p:cNvSpPr txBox="1">
            <a:spLocks noChangeAspect="1" noChangeArrowheads="1"/>
          </p:cNvSpPr>
          <p:nvPr/>
        </p:nvSpPr>
        <p:spPr bwMode="auto">
          <a:xfrm>
            <a:off x="6667500" y="311467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7685" name="Text Box 121"/>
          <p:cNvSpPr txBox="1">
            <a:spLocks noChangeArrowheads="1"/>
          </p:cNvSpPr>
          <p:nvPr/>
        </p:nvSpPr>
        <p:spPr bwMode="auto">
          <a:xfrm>
            <a:off x="911225" y="4467225"/>
            <a:ext cx="6069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Leading strand synthesis continues in a </a:t>
            </a:r>
          </a:p>
          <a:p>
            <a:pPr algn="l"/>
            <a:r>
              <a:rPr lang="en-US" b="1">
                <a:latin typeface="Helvetica" charset="0"/>
              </a:rPr>
              <a:t>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direction</a:t>
            </a:r>
          </a:p>
        </p:txBody>
      </p:sp>
      <p:sp>
        <p:nvSpPr>
          <p:cNvPr id="27686" name="Text Box 122"/>
          <p:cNvSpPr txBox="1">
            <a:spLocks noChangeArrowheads="1"/>
          </p:cNvSpPr>
          <p:nvPr/>
        </p:nvSpPr>
        <p:spPr bwMode="auto">
          <a:xfrm>
            <a:off x="923925" y="5381625"/>
            <a:ext cx="7118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Discontinuous synthesis produces 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DNA </a:t>
            </a:r>
          </a:p>
          <a:p>
            <a:pPr algn="l"/>
            <a:r>
              <a:rPr lang="en-US" b="1">
                <a:latin typeface="Helvetica" charset="0"/>
              </a:rPr>
              <a:t>segments called Okazaki fragments</a:t>
            </a:r>
          </a:p>
        </p:txBody>
      </p:sp>
      <p:grpSp>
        <p:nvGrpSpPr>
          <p:cNvPr id="27687" name="Group 123"/>
          <p:cNvGrpSpPr>
            <a:grpSpLocks/>
          </p:cNvGrpSpPr>
          <p:nvPr/>
        </p:nvGrpSpPr>
        <p:grpSpPr bwMode="auto">
          <a:xfrm flipV="1">
            <a:off x="7251700" y="2825750"/>
            <a:ext cx="1428750" cy="320675"/>
            <a:chOff x="4045" y="2423"/>
            <a:chExt cx="800" cy="202"/>
          </a:xfrm>
        </p:grpSpPr>
        <p:sp>
          <p:nvSpPr>
            <p:cNvPr id="27690" name="Line 124"/>
            <p:cNvSpPr>
              <a:spLocks noChangeShapeType="1"/>
            </p:cNvSpPr>
            <p:nvPr/>
          </p:nvSpPr>
          <p:spPr bwMode="auto">
            <a:xfrm>
              <a:off x="4045" y="2490"/>
              <a:ext cx="80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1" name="Line 125"/>
            <p:cNvSpPr>
              <a:spLocks noChangeShapeType="1"/>
            </p:cNvSpPr>
            <p:nvPr/>
          </p:nvSpPr>
          <p:spPr bwMode="auto">
            <a:xfrm>
              <a:off x="4052" y="2423"/>
              <a:ext cx="0" cy="8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2" name="Line 126"/>
            <p:cNvSpPr>
              <a:spLocks noChangeShapeType="1"/>
            </p:cNvSpPr>
            <p:nvPr/>
          </p:nvSpPr>
          <p:spPr bwMode="auto">
            <a:xfrm>
              <a:off x="4841" y="2428"/>
              <a:ext cx="0" cy="74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93" name="Line 127"/>
            <p:cNvSpPr>
              <a:spLocks noChangeShapeType="1"/>
            </p:cNvSpPr>
            <p:nvPr/>
          </p:nvSpPr>
          <p:spPr bwMode="auto">
            <a:xfrm>
              <a:off x="4456" y="2497"/>
              <a:ext cx="0" cy="1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88" name="Text Box 128"/>
          <p:cNvSpPr txBox="1">
            <a:spLocks noChangeArrowheads="1"/>
          </p:cNvSpPr>
          <p:nvPr/>
        </p:nvSpPr>
        <p:spPr bwMode="auto">
          <a:xfrm>
            <a:off x="7053263" y="2425700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800" b="1">
                <a:latin typeface="Helvetica" charset="0"/>
              </a:rPr>
              <a:t>Okazaki fragment</a:t>
            </a:r>
          </a:p>
        </p:txBody>
      </p:sp>
      <p:sp>
        <p:nvSpPr>
          <p:cNvPr id="27689" name="Rectangle 129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2"/>
          <p:cNvGrpSpPr>
            <a:grpSpLocks/>
          </p:cNvGrpSpPr>
          <p:nvPr/>
        </p:nvGrpSpPr>
        <p:grpSpPr bwMode="auto">
          <a:xfrm>
            <a:off x="3427413" y="1511300"/>
            <a:ext cx="654050" cy="1014413"/>
            <a:chOff x="4063" y="1341"/>
            <a:chExt cx="231" cy="427"/>
          </a:xfrm>
        </p:grpSpPr>
        <p:sp>
          <p:nvSpPr>
            <p:cNvPr id="28806" name="Freeform 3"/>
            <p:cNvSpPr>
              <a:spLocks noChangeAspect="1"/>
            </p:cNvSpPr>
            <p:nvPr/>
          </p:nvSpPr>
          <p:spPr bwMode="auto">
            <a:xfrm>
              <a:off x="4063" y="1341"/>
              <a:ext cx="231" cy="427"/>
            </a:xfrm>
            <a:custGeom>
              <a:avLst/>
              <a:gdLst>
                <a:gd name="T0" fmla="*/ 60 w 154"/>
                <a:gd name="T1" fmla="*/ 973 h 284"/>
                <a:gd name="T2" fmla="*/ 22 w 154"/>
                <a:gd name="T3" fmla="*/ 1045 h 284"/>
                <a:gd name="T4" fmla="*/ 0 w 154"/>
                <a:gd name="T5" fmla="*/ 1140 h 284"/>
                <a:gd name="T6" fmla="*/ 0 w 154"/>
                <a:gd name="T7" fmla="*/ 1248 h 284"/>
                <a:gd name="T8" fmla="*/ 31 w 154"/>
                <a:gd name="T9" fmla="*/ 1343 h 284"/>
                <a:gd name="T10" fmla="*/ 101 w 154"/>
                <a:gd name="T11" fmla="*/ 1419 h 284"/>
                <a:gd name="T12" fmla="*/ 227 w 154"/>
                <a:gd name="T13" fmla="*/ 1451 h 284"/>
                <a:gd name="T14" fmla="*/ 227 w 154"/>
                <a:gd name="T15" fmla="*/ 1451 h 284"/>
                <a:gd name="T16" fmla="*/ 392 w 154"/>
                <a:gd name="T17" fmla="*/ 1433 h 284"/>
                <a:gd name="T18" fmla="*/ 517 w 154"/>
                <a:gd name="T19" fmla="*/ 1370 h 284"/>
                <a:gd name="T20" fmla="*/ 616 w 154"/>
                <a:gd name="T21" fmla="*/ 1270 h 284"/>
                <a:gd name="T22" fmla="*/ 694 w 154"/>
                <a:gd name="T23" fmla="*/ 1168 h 284"/>
                <a:gd name="T24" fmla="*/ 738 w 154"/>
                <a:gd name="T25" fmla="*/ 1074 h 284"/>
                <a:gd name="T26" fmla="*/ 770 w 154"/>
                <a:gd name="T27" fmla="*/ 1004 h 284"/>
                <a:gd name="T28" fmla="*/ 779 w 154"/>
                <a:gd name="T29" fmla="*/ 973 h 284"/>
                <a:gd name="T30" fmla="*/ 779 w 154"/>
                <a:gd name="T31" fmla="*/ 973 h 284"/>
                <a:gd name="T32" fmla="*/ 779 w 154"/>
                <a:gd name="T33" fmla="*/ 486 h 284"/>
                <a:gd name="T34" fmla="*/ 779 w 154"/>
                <a:gd name="T35" fmla="*/ 486 h 284"/>
                <a:gd name="T36" fmla="*/ 770 w 154"/>
                <a:gd name="T37" fmla="*/ 454 h 284"/>
                <a:gd name="T38" fmla="*/ 738 w 154"/>
                <a:gd name="T39" fmla="*/ 385 h 284"/>
                <a:gd name="T40" fmla="*/ 694 w 154"/>
                <a:gd name="T41" fmla="*/ 284 h 284"/>
                <a:gd name="T42" fmla="*/ 616 w 154"/>
                <a:gd name="T43" fmla="*/ 180 h 284"/>
                <a:gd name="T44" fmla="*/ 517 w 154"/>
                <a:gd name="T45" fmla="*/ 89 h 284"/>
                <a:gd name="T46" fmla="*/ 392 w 154"/>
                <a:gd name="T47" fmla="*/ 21 h 284"/>
                <a:gd name="T48" fmla="*/ 227 w 154"/>
                <a:gd name="T49" fmla="*/ 0 h 284"/>
                <a:gd name="T50" fmla="*/ 227 w 154"/>
                <a:gd name="T51" fmla="*/ 0 h 284"/>
                <a:gd name="T52" fmla="*/ 101 w 154"/>
                <a:gd name="T53" fmla="*/ 39 h 284"/>
                <a:gd name="T54" fmla="*/ 31 w 154"/>
                <a:gd name="T55" fmla="*/ 113 h 284"/>
                <a:gd name="T56" fmla="*/ 0 w 154"/>
                <a:gd name="T57" fmla="*/ 210 h 284"/>
                <a:gd name="T58" fmla="*/ 0 w 154"/>
                <a:gd name="T59" fmla="*/ 316 h 284"/>
                <a:gd name="T60" fmla="*/ 22 w 154"/>
                <a:gd name="T61" fmla="*/ 413 h 284"/>
                <a:gd name="T62" fmla="*/ 60 w 154"/>
                <a:gd name="T63" fmla="*/ 486 h 284"/>
                <a:gd name="T64" fmla="*/ 60 w 154"/>
                <a:gd name="T65" fmla="*/ 486 h 284"/>
                <a:gd name="T66" fmla="*/ 60 w 154"/>
                <a:gd name="T67" fmla="*/ 612 h 284"/>
                <a:gd name="T68" fmla="*/ 60 w 154"/>
                <a:gd name="T69" fmla="*/ 843 h 284"/>
                <a:gd name="T70" fmla="*/ 60 w 154"/>
                <a:gd name="T71" fmla="*/ 973 h 284"/>
                <a:gd name="T72" fmla="*/ 60 w 154"/>
                <a:gd name="T73" fmla="*/ 973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2" y="190"/>
                  </a:moveTo>
                  <a:lnTo>
                    <a:pt x="5" y="204"/>
                  </a:lnTo>
                  <a:lnTo>
                    <a:pt x="0" y="223"/>
                  </a:lnTo>
                  <a:lnTo>
                    <a:pt x="0" y="244"/>
                  </a:lnTo>
                  <a:lnTo>
                    <a:pt x="6" y="263"/>
                  </a:lnTo>
                  <a:lnTo>
                    <a:pt x="20" y="278"/>
                  </a:lnTo>
                  <a:lnTo>
                    <a:pt x="45" y="284"/>
                  </a:lnTo>
                  <a:lnTo>
                    <a:pt x="77" y="281"/>
                  </a:lnTo>
                  <a:lnTo>
                    <a:pt x="102" y="268"/>
                  </a:lnTo>
                  <a:lnTo>
                    <a:pt x="122" y="249"/>
                  </a:lnTo>
                  <a:lnTo>
                    <a:pt x="137" y="229"/>
                  </a:lnTo>
                  <a:lnTo>
                    <a:pt x="146" y="210"/>
                  </a:lnTo>
                  <a:lnTo>
                    <a:pt x="152" y="196"/>
                  </a:lnTo>
                  <a:lnTo>
                    <a:pt x="154" y="190"/>
                  </a:lnTo>
                  <a:lnTo>
                    <a:pt x="154" y="95"/>
                  </a:lnTo>
                  <a:lnTo>
                    <a:pt x="152" y="89"/>
                  </a:lnTo>
                  <a:lnTo>
                    <a:pt x="146" y="75"/>
                  </a:lnTo>
                  <a:lnTo>
                    <a:pt x="137" y="56"/>
                  </a:lnTo>
                  <a:lnTo>
                    <a:pt x="122" y="35"/>
                  </a:lnTo>
                  <a:lnTo>
                    <a:pt x="102" y="17"/>
                  </a:lnTo>
                  <a:lnTo>
                    <a:pt x="77" y="4"/>
                  </a:lnTo>
                  <a:lnTo>
                    <a:pt x="45" y="0"/>
                  </a:lnTo>
                  <a:lnTo>
                    <a:pt x="20" y="7"/>
                  </a:lnTo>
                  <a:lnTo>
                    <a:pt x="6" y="22"/>
                  </a:lnTo>
                  <a:lnTo>
                    <a:pt x="0" y="41"/>
                  </a:lnTo>
                  <a:lnTo>
                    <a:pt x="0" y="62"/>
                  </a:lnTo>
                  <a:lnTo>
                    <a:pt x="5" y="81"/>
                  </a:lnTo>
                  <a:lnTo>
                    <a:pt x="12" y="95"/>
                  </a:lnTo>
                  <a:lnTo>
                    <a:pt x="12" y="120"/>
                  </a:lnTo>
                  <a:lnTo>
                    <a:pt x="12" y="165"/>
                  </a:lnTo>
                  <a:lnTo>
                    <a:pt x="12" y="190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07" name="Freeform 4"/>
            <p:cNvSpPr>
              <a:spLocks noChangeAspect="1"/>
            </p:cNvSpPr>
            <p:nvPr/>
          </p:nvSpPr>
          <p:spPr bwMode="auto">
            <a:xfrm>
              <a:off x="4086" y="1358"/>
              <a:ext cx="72" cy="100"/>
            </a:xfrm>
            <a:custGeom>
              <a:avLst/>
              <a:gdLst>
                <a:gd name="T0" fmla="*/ 243 w 48"/>
                <a:gd name="T1" fmla="*/ 0 h 67"/>
                <a:gd name="T2" fmla="*/ 102 w 48"/>
                <a:gd name="T3" fmla="*/ 28 h 67"/>
                <a:gd name="T4" fmla="*/ 27 w 48"/>
                <a:gd name="T5" fmla="*/ 109 h 67"/>
                <a:gd name="T6" fmla="*/ 0 w 48"/>
                <a:gd name="T7" fmla="*/ 213 h 67"/>
                <a:gd name="T8" fmla="*/ 21 w 48"/>
                <a:gd name="T9" fmla="*/ 318 h 67"/>
                <a:gd name="T10" fmla="*/ 21 w 48"/>
                <a:gd name="T11" fmla="*/ 318 h 67"/>
                <a:gd name="T12" fmla="*/ 27 w 48"/>
                <a:gd name="T13" fmla="*/ 322 h 67"/>
                <a:gd name="T14" fmla="*/ 32 w 48"/>
                <a:gd name="T15" fmla="*/ 330 h 67"/>
                <a:gd name="T16" fmla="*/ 40 w 48"/>
                <a:gd name="T17" fmla="*/ 331 h 67"/>
                <a:gd name="T18" fmla="*/ 40 w 48"/>
                <a:gd name="T19" fmla="*/ 331 h 67"/>
                <a:gd name="T20" fmla="*/ 50 w 48"/>
                <a:gd name="T21" fmla="*/ 330 h 67"/>
                <a:gd name="T22" fmla="*/ 59 w 48"/>
                <a:gd name="T23" fmla="*/ 322 h 67"/>
                <a:gd name="T24" fmla="*/ 59 w 48"/>
                <a:gd name="T25" fmla="*/ 312 h 67"/>
                <a:gd name="T26" fmla="*/ 59 w 48"/>
                <a:gd name="T27" fmla="*/ 312 h 67"/>
                <a:gd name="T28" fmla="*/ 50 w 48"/>
                <a:gd name="T29" fmla="*/ 190 h 67"/>
                <a:gd name="T30" fmla="*/ 102 w 48"/>
                <a:gd name="T31" fmla="*/ 69 h 67"/>
                <a:gd name="T32" fmla="*/ 243 w 48"/>
                <a:gd name="T33" fmla="*/ 0 h 67"/>
                <a:gd name="T34" fmla="*/ 243 w 48"/>
                <a:gd name="T35" fmla="*/ 0 h 67"/>
                <a:gd name="T36" fmla="*/ 243 w 48"/>
                <a:gd name="T37" fmla="*/ 0 h 67"/>
                <a:gd name="T38" fmla="*/ 243 w 48"/>
                <a:gd name="T39" fmla="*/ 0 h 67"/>
                <a:gd name="T40" fmla="*/ 243 w 48"/>
                <a:gd name="T41" fmla="*/ 0 h 67"/>
                <a:gd name="T42" fmla="*/ 243 w 48"/>
                <a:gd name="T43" fmla="*/ 0 h 67"/>
                <a:gd name="T44" fmla="*/ 243 w 48"/>
                <a:gd name="T45" fmla="*/ 0 h 67"/>
                <a:gd name="T46" fmla="*/ 243 w 48"/>
                <a:gd name="T47" fmla="*/ 0 h 67"/>
                <a:gd name="T48" fmla="*/ 243 w 48"/>
                <a:gd name="T49" fmla="*/ 0 h 67"/>
                <a:gd name="T50" fmla="*/ 243 w 48"/>
                <a:gd name="T51" fmla="*/ 0 h 67"/>
                <a:gd name="T52" fmla="*/ 243 w 48"/>
                <a:gd name="T53" fmla="*/ 0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67"/>
                <a:gd name="T83" fmla="*/ 48 w 48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67">
                  <a:moveTo>
                    <a:pt x="48" y="0"/>
                  </a:moveTo>
                  <a:lnTo>
                    <a:pt x="20" y="6"/>
                  </a:lnTo>
                  <a:lnTo>
                    <a:pt x="5" y="22"/>
                  </a:lnTo>
                  <a:lnTo>
                    <a:pt x="0" y="43"/>
                  </a:lnTo>
                  <a:lnTo>
                    <a:pt x="4" y="64"/>
                  </a:lnTo>
                  <a:lnTo>
                    <a:pt x="5" y="65"/>
                  </a:lnTo>
                  <a:lnTo>
                    <a:pt x="6" y="66"/>
                  </a:lnTo>
                  <a:lnTo>
                    <a:pt x="8" y="67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0" y="38"/>
                  </a:lnTo>
                  <a:lnTo>
                    <a:pt x="20" y="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Line 5"/>
          <p:cNvSpPr>
            <a:spLocks noChangeAspect="1" noChangeShapeType="1"/>
          </p:cNvSpPr>
          <p:nvPr/>
        </p:nvSpPr>
        <p:spPr bwMode="auto">
          <a:xfrm flipH="1">
            <a:off x="4076700" y="2354263"/>
            <a:ext cx="508000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3408363" y="2127250"/>
            <a:ext cx="4232275" cy="79375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7" name="Freeform 7"/>
          <p:cNvSpPr>
            <a:spLocks noChangeAspect="1"/>
          </p:cNvSpPr>
          <p:nvPr/>
        </p:nvSpPr>
        <p:spPr bwMode="auto">
          <a:xfrm>
            <a:off x="7615238" y="1998663"/>
            <a:ext cx="644525" cy="207962"/>
          </a:xfrm>
          <a:custGeom>
            <a:avLst/>
            <a:gdLst>
              <a:gd name="T0" fmla="*/ 2147483647 w 152"/>
              <a:gd name="T1" fmla="*/ 2147483647 h 59"/>
              <a:gd name="T2" fmla="*/ 2147483647 w 152"/>
              <a:gd name="T3" fmla="*/ 0 h 59"/>
              <a:gd name="T4" fmla="*/ 2147483647 w 152"/>
              <a:gd name="T5" fmla="*/ 0 h 59"/>
              <a:gd name="T6" fmla="*/ 2147483647 w 152"/>
              <a:gd name="T7" fmla="*/ 2147483647 h 59"/>
              <a:gd name="T8" fmla="*/ 2147483647 w 152"/>
              <a:gd name="T9" fmla="*/ 2147483647 h 59"/>
              <a:gd name="T10" fmla="*/ 2147483647 w 152"/>
              <a:gd name="T11" fmla="*/ 0 h 59"/>
              <a:gd name="T12" fmla="*/ 2147483647 w 152"/>
              <a:gd name="T13" fmla="*/ 0 h 59"/>
              <a:gd name="T14" fmla="*/ 2147483647 w 152"/>
              <a:gd name="T15" fmla="*/ 2147483647 h 59"/>
              <a:gd name="T16" fmla="*/ 2147483647 w 152"/>
              <a:gd name="T17" fmla="*/ 2147483647 h 59"/>
              <a:gd name="T18" fmla="*/ 2147483647 w 152"/>
              <a:gd name="T19" fmla="*/ 0 h 59"/>
              <a:gd name="T20" fmla="*/ 2147483647 w 152"/>
              <a:gd name="T21" fmla="*/ 0 h 59"/>
              <a:gd name="T22" fmla="*/ 2147483647 w 152"/>
              <a:gd name="T23" fmla="*/ 2147483647 h 59"/>
              <a:gd name="T24" fmla="*/ 0 w 152"/>
              <a:gd name="T25" fmla="*/ 2147483647 h 59"/>
              <a:gd name="T26" fmla="*/ 0 w 152"/>
              <a:gd name="T27" fmla="*/ 2147483647 h 59"/>
              <a:gd name="T28" fmla="*/ 2147483647 w 152"/>
              <a:gd name="T29" fmla="*/ 2147483647 h 59"/>
              <a:gd name="T30" fmla="*/ 2147483647 w 152"/>
              <a:gd name="T31" fmla="*/ 2147483647 h 59"/>
              <a:gd name="T32" fmla="*/ 2147483647 w 152"/>
              <a:gd name="T33" fmla="*/ 2147483647 h 5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52"/>
              <a:gd name="T52" fmla="*/ 0 h 59"/>
              <a:gd name="T53" fmla="*/ 152 w 152"/>
              <a:gd name="T54" fmla="*/ 59 h 5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52" h="59">
                <a:moveTo>
                  <a:pt x="131" y="36"/>
                </a:moveTo>
                <a:lnTo>
                  <a:pt x="131" y="0"/>
                </a:lnTo>
                <a:lnTo>
                  <a:pt x="123" y="0"/>
                </a:lnTo>
                <a:lnTo>
                  <a:pt x="123" y="36"/>
                </a:lnTo>
                <a:lnTo>
                  <a:pt x="83" y="36"/>
                </a:lnTo>
                <a:lnTo>
                  <a:pt x="83" y="0"/>
                </a:lnTo>
                <a:lnTo>
                  <a:pt x="75" y="0"/>
                </a:lnTo>
                <a:lnTo>
                  <a:pt x="75" y="36"/>
                </a:lnTo>
                <a:lnTo>
                  <a:pt x="35" y="36"/>
                </a:lnTo>
                <a:lnTo>
                  <a:pt x="35" y="0"/>
                </a:lnTo>
                <a:lnTo>
                  <a:pt x="28" y="0"/>
                </a:lnTo>
                <a:lnTo>
                  <a:pt x="28" y="36"/>
                </a:lnTo>
                <a:lnTo>
                  <a:pt x="0" y="36"/>
                </a:lnTo>
                <a:lnTo>
                  <a:pt x="0" y="59"/>
                </a:lnTo>
                <a:lnTo>
                  <a:pt x="152" y="59"/>
                </a:lnTo>
                <a:lnTo>
                  <a:pt x="152" y="36"/>
                </a:lnTo>
                <a:lnTo>
                  <a:pt x="131" y="36"/>
                </a:lnTo>
                <a:close/>
              </a:path>
            </a:pathLst>
          </a:custGeom>
          <a:solidFill>
            <a:srgbClr val="437631"/>
          </a:solidFill>
          <a:ln w="19050">
            <a:solidFill>
              <a:srgbClr val="43763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Text Box 8"/>
          <p:cNvSpPr txBox="1">
            <a:spLocks noChangeAspect="1" noChangeArrowheads="1"/>
          </p:cNvSpPr>
          <p:nvPr/>
        </p:nvSpPr>
        <p:spPr bwMode="auto">
          <a:xfrm>
            <a:off x="8156575" y="198755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grpSp>
        <p:nvGrpSpPr>
          <p:cNvPr id="28679" name="Group 9"/>
          <p:cNvGrpSpPr>
            <a:grpSpLocks/>
          </p:cNvGrpSpPr>
          <p:nvPr/>
        </p:nvGrpSpPr>
        <p:grpSpPr bwMode="auto">
          <a:xfrm>
            <a:off x="2003425" y="2395538"/>
            <a:ext cx="957263" cy="1023937"/>
            <a:chOff x="3561" y="1713"/>
            <a:chExt cx="339" cy="431"/>
          </a:xfrm>
        </p:grpSpPr>
        <p:sp>
          <p:nvSpPr>
            <p:cNvPr id="28802" name="Freeform 10"/>
            <p:cNvSpPr>
              <a:spLocks noChangeAspect="1"/>
            </p:cNvSpPr>
            <p:nvPr/>
          </p:nvSpPr>
          <p:spPr bwMode="auto">
            <a:xfrm>
              <a:off x="3561" y="1713"/>
              <a:ext cx="339" cy="431"/>
            </a:xfrm>
            <a:custGeom>
              <a:avLst/>
              <a:gdLst>
                <a:gd name="T0" fmla="*/ 573 w 226"/>
                <a:gd name="T1" fmla="*/ 0 h 288"/>
                <a:gd name="T2" fmla="*/ 675 w 226"/>
                <a:gd name="T3" fmla="*/ 9 h 288"/>
                <a:gd name="T4" fmla="*/ 770 w 226"/>
                <a:gd name="T5" fmla="*/ 42 h 288"/>
                <a:gd name="T6" fmla="*/ 860 w 226"/>
                <a:gd name="T7" fmla="*/ 100 h 288"/>
                <a:gd name="T8" fmla="*/ 944 w 226"/>
                <a:gd name="T9" fmla="*/ 171 h 288"/>
                <a:gd name="T10" fmla="*/ 1011 w 226"/>
                <a:gd name="T11" fmla="*/ 256 h 288"/>
                <a:gd name="T12" fmla="*/ 1064 w 226"/>
                <a:gd name="T13" fmla="*/ 356 h 288"/>
                <a:gd name="T14" fmla="*/ 1112 w 226"/>
                <a:gd name="T15" fmla="*/ 473 h 288"/>
                <a:gd name="T16" fmla="*/ 1134 w 226"/>
                <a:gd name="T17" fmla="*/ 594 h 288"/>
                <a:gd name="T18" fmla="*/ 1145 w 226"/>
                <a:gd name="T19" fmla="*/ 723 h 288"/>
                <a:gd name="T20" fmla="*/ 1145 w 226"/>
                <a:gd name="T21" fmla="*/ 723 h 288"/>
                <a:gd name="T22" fmla="*/ 1134 w 226"/>
                <a:gd name="T23" fmla="*/ 852 h 288"/>
                <a:gd name="T24" fmla="*/ 1112 w 226"/>
                <a:gd name="T25" fmla="*/ 971 h 288"/>
                <a:gd name="T26" fmla="*/ 1064 w 226"/>
                <a:gd name="T27" fmla="*/ 1082 h 288"/>
                <a:gd name="T28" fmla="*/ 1011 w 226"/>
                <a:gd name="T29" fmla="*/ 1190 h 288"/>
                <a:gd name="T30" fmla="*/ 944 w 226"/>
                <a:gd name="T31" fmla="*/ 1275 h 288"/>
                <a:gd name="T32" fmla="*/ 860 w 226"/>
                <a:gd name="T33" fmla="*/ 1344 h 288"/>
                <a:gd name="T34" fmla="*/ 770 w 226"/>
                <a:gd name="T35" fmla="*/ 1402 h 288"/>
                <a:gd name="T36" fmla="*/ 675 w 226"/>
                <a:gd name="T37" fmla="*/ 1435 h 288"/>
                <a:gd name="T38" fmla="*/ 573 w 226"/>
                <a:gd name="T39" fmla="*/ 1444 h 288"/>
                <a:gd name="T40" fmla="*/ 573 w 226"/>
                <a:gd name="T41" fmla="*/ 1444 h 288"/>
                <a:gd name="T42" fmla="*/ 473 w 226"/>
                <a:gd name="T43" fmla="*/ 1435 h 288"/>
                <a:gd name="T44" fmla="*/ 372 w 226"/>
                <a:gd name="T45" fmla="*/ 1402 h 288"/>
                <a:gd name="T46" fmla="*/ 284 w 226"/>
                <a:gd name="T47" fmla="*/ 1344 h 288"/>
                <a:gd name="T48" fmla="*/ 203 w 226"/>
                <a:gd name="T49" fmla="*/ 1275 h 288"/>
                <a:gd name="T50" fmla="*/ 140 w 226"/>
                <a:gd name="T51" fmla="*/ 1190 h 288"/>
                <a:gd name="T52" fmla="*/ 75 w 226"/>
                <a:gd name="T53" fmla="*/ 1082 h 288"/>
                <a:gd name="T54" fmla="*/ 39 w 226"/>
                <a:gd name="T55" fmla="*/ 971 h 288"/>
                <a:gd name="T56" fmla="*/ 12 w 226"/>
                <a:gd name="T57" fmla="*/ 852 h 288"/>
                <a:gd name="T58" fmla="*/ 0 w 226"/>
                <a:gd name="T59" fmla="*/ 723 h 288"/>
                <a:gd name="T60" fmla="*/ 0 w 226"/>
                <a:gd name="T61" fmla="*/ 723 h 288"/>
                <a:gd name="T62" fmla="*/ 12 w 226"/>
                <a:gd name="T63" fmla="*/ 594 h 288"/>
                <a:gd name="T64" fmla="*/ 39 w 226"/>
                <a:gd name="T65" fmla="*/ 473 h 288"/>
                <a:gd name="T66" fmla="*/ 75 w 226"/>
                <a:gd name="T67" fmla="*/ 356 h 288"/>
                <a:gd name="T68" fmla="*/ 140 w 226"/>
                <a:gd name="T69" fmla="*/ 256 h 288"/>
                <a:gd name="T70" fmla="*/ 203 w 226"/>
                <a:gd name="T71" fmla="*/ 171 h 288"/>
                <a:gd name="T72" fmla="*/ 284 w 226"/>
                <a:gd name="T73" fmla="*/ 100 h 288"/>
                <a:gd name="T74" fmla="*/ 372 w 226"/>
                <a:gd name="T75" fmla="*/ 42 h 288"/>
                <a:gd name="T76" fmla="*/ 473 w 226"/>
                <a:gd name="T77" fmla="*/ 9 h 288"/>
                <a:gd name="T78" fmla="*/ 573 w 226"/>
                <a:gd name="T79" fmla="*/ 0 h 288"/>
                <a:gd name="T80" fmla="*/ 573 w 226"/>
                <a:gd name="T81" fmla="*/ 0 h 28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26"/>
                <a:gd name="T124" fmla="*/ 0 h 288"/>
                <a:gd name="T125" fmla="*/ 226 w 226"/>
                <a:gd name="T126" fmla="*/ 288 h 28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26" h="288">
                  <a:moveTo>
                    <a:pt x="113" y="0"/>
                  </a:moveTo>
                  <a:lnTo>
                    <a:pt x="133" y="2"/>
                  </a:lnTo>
                  <a:lnTo>
                    <a:pt x="152" y="9"/>
                  </a:lnTo>
                  <a:lnTo>
                    <a:pt x="170" y="20"/>
                  </a:lnTo>
                  <a:lnTo>
                    <a:pt x="186" y="34"/>
                  </a:lnTo>
                  <a:lnTo>
                    <a:pt x="199" y="51"/>
                  </a:lnTo>
                  <a:lnTo>
                    <a:pt x="210" y="71"/>
                  </a:lnTo>
                  <a:lnTo>
                    <a:pt x="219" y="94"/>
                  </a:lnTo>
                  <a:lnTo>
                    <a:pt x="224" y="118"/>
                  </a:lnTo>
                  <a:lnTo>
                    <a:pt x="226" y="144"/>
                  </a:lnTo>
                  <a:lnTo>
                    <a:pt x="224" y="170"/>
                  </a:lnTo>
                  <a:lnTo>
                    <a:pt x="219" y="194"/>
                  </a:lnTo>
                  <a:lnTo>
                    <a:pt x="210" y="216"/>
                  </a:lnTo>
                  <a:lnTo>
                    <a:pt x="199" y="237"/>
                  </a:lnTo>
                  <a:lnTo>
                    <a:pt x="186" y="254"/>
                  </a:lnTo>
                  <a:lnTo>
                    <a:pt x="170" y="268"/>
                  </a:lnTo>
                  <a:lnTo>
                    <a:pt x="152" y="279"/>
                  </a:lnTo>
                  <a:lnTo>
                    <a:pt x="133" y="286"/>
                  </a:lnTo>
                  <a:lnTo>
                    <a:pt x="113" y="288"/>
                  </a:lnTo>
                  <a:lnTo>
                    <a:pt x="93" y="286"/>
                  </a:lnTo>
                  <a:lnTo>
                    <a:pt x="73" y="279"/>
                  </a:lnTo>
                  <a:lnTo>
                    <a:pt x="56" y="268"/>
                  </a:lnTo>
                  <a:lnTo>
                    <a:pt x="40" y="254"/>
                  </a:lnTo>
                  <a:lnTo>
                    <a:pt x="27" y="237"/>
                  </a:lnTo>
                  <a:lnTo>
                    <a:pt x="15" y="216"/>
                  </a:lnTo>
                  <a:lnTo>
                    <a:pt x="7" y="194"/>
                  </a:lnTo>
                  <a:lnTo>
                    <a:pt x="2" y="170"/>
                  </a:lnTo>
                  <a:lnTo>
                    <a:pt x="0" y="144"/>
                  </a:lnTo>
                  <a:lnTo>
                    <a:pt x="2" y="118"/>
                  </a:lnTo>
                  <a:lnTo>
                    <a:pt x="7" y="94"/>
                  </a:lnTo>
                  <a:lnTo>
                    <a:pt x="15" y="71"/>
                  </a:lnTo>
                  <a:lnTo>
                    <a:pt x="27" y="51"/>
                  </a:lnTo>
                  <a:lnTo>
                    <a:pt x="40" y="34"/>
                  </a:lnTo>
                  <a:lnTo>
                    <a:pt x="56" y="20"/>
                  </a:lnTo>
                  <a:lnTo>
                    <a:pt x="73" y="9"/>
                  </a:lnTo>
                  <a:lnTo>
                    <a:pt x="93" y="2"/>
                  </a:lnTo>
                  <a:lnTo>
                    <a:pt x="113" y="0"/>
                  </a:lnTo>
                  <a:close/>
                </a:path>
              </a:pathLst>
            </a:custGeom>
            <a:solidFill>
              <a:srgbClr val="EAD4E4"/>
            </a:solidFill>
            <a:ln w="1905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03" name="Freeform 11"/>
            <p:cNvSpPr>
              <a:spLocks noChangeAspect="1"/>
            </p:cNvSpPr>
            <p:nvPr/>
          </p:nvSpPr>
          <p:spPr bwMode="auto">
            <a:xfrm>
              <a:off x="3749" y="1830"/>
              <a:ext cx="67" cy="202"/>
            </a:xfrm>
            <a:custGeom>
              <a:avLst/>
              <a:gdLst>
                <a:gd name="T0" fmla="*/ 182 w 45"/>
                <a:gd name="T1" fmla="*/ 542 h 135"/>
                <a:gd name="T2" fmla="*/ 133 w 45"/>
                <a:gd name="T3" fmla="*/ 482 h 135"/>
                <a:gd name="T4" fmla="*/ 94 w 45"/>
                <a:gd name="T5" fmla="*/ 416 h 135"/>
                <a:gd name="T6" fmla="*/ 73 w 45"/>
                <a:gd name="T7" fmla="*/ 331 h 135"/>
                <a:gd name="T8" fmla="*/ 73 w 45"/>
                <a:gd name="T9" fmla="*/ 331 h 135"/>
                <a:gd name="T10" fmla="*/ 94 w 45"/>
                <a:gd name="T11" fmla="*/ 256 h 135"/>
                <a:gd name="T12" fmla="*/ 133 w 45"/>
                <a:gd name="T13" fmla="*/ 190 h 135"/>
                <a:gd name="T14" fmla="*/ 182 w 45"/>
                <a:gd name="T15" fmla="*/ 135 h 135"/>
                <a:gd name="T16" fmla="*/ 182 w 45"/>
                <a:gd name="T17" fmla="*/ 135 h 135"/>
                <a:gd name="T18" fmla="*/ 208 w 45"/>
                <a:gd name="T19" fmla="*/ 94 h 135"/>
                <a:gd name="T20" fmla="*/ 210 w 45"/>
                <a:gd name="T21" fmla="*/ 42 h 135"/>
                <a:gd name="T22" fmla="*/ 222 w 45"/>
                <a:gd name="T23" fmla="*/ 0 h 135"/>
                <a:gd name="T24" fmla="*/ 222 w 45"/>
                <a:gd name="T25" fmla="*/ 0 h 135"/>
                <a:gd name="T26" fmla="*/ 210 w 45"/>
                <a:gd name="T27" fmla="*/ 33 h 135"/>
                <a:gd name="T28" fmla="*/ 210 w 45"/>
                <a:gd name="T29" fmla="*/ 42 h 135"/>
                <a:gd name="T30" fmla="*/ 222 w 45"/>
                <a:gd name="T31" fmla="*/ 0 h 135"/>
                <a:gd name="T32" fmla="*/ 222 w 45"/>
                <a:gd name="T33" fmla="*/ 0 h 135"/>
                <a:gd name="T34" fmla="*/ 222 w 45"/>
                <a:gd name="T35" fmla="*/ 0 h 135"/>
                <a:gd name="T36" fmla="*/ 222 w 45"/>
                <a:gd name="T37" fmla="*/ 0 h 135"/>
                <a:gd name="T38" fmla="*/ 222 w 45"/>
                <a:gd name="T39" fmla="*/ 0 h 135"/>
                <a:gd name="T40" fmla="*/ 222 w 45"/>
                <a:gd name="T41" fmla="*/ 0 h 135"/>
                <a:gd name="T42" fmla="*/ 208 w 45"/>
                <a:gd name="T43" fmla="*/ 40 h 135"/>
                <a:gd name="T44" fmla="*/ 191 w 45"/>
                <a:gd name="T45" fmla="*/ 82 h 135"/>
                <a:gd name="T46" fmla="*/ 168 w 45"/>
                <a:gd name="T47" fmla="*/ 121 h 135"/>
                <a:gd name="T48" fmla="*/ 168 w 45"/>
                <a:gd name="T49" fmla="*/ 121 h 135"/>
                <a:gd name="T50" fmla="*/ 82 w 45"/>
                <a:gd name="T51" fmla="*/ 181 h 135"/>
                <a:gd name="T52" fmla="*/ 19 w 45"/>
                <a:gd name="T53" fmla="*/ 262 h 135"/>
                <a:gd name="T54" fmla="*/ 0 w 45"/>
                <a:gd name="T55" fmla="*/ 356 h 135"/>
                <a:gd name="T56" fmla="*/ 0 w 45"/>
                <a:gd name="T57" fmla="*/ 356 h 135"/>
                <a:gd name="T58" fmla="*/ 0 w 45"/>
                <a:gd name="T59" fmla="*/ 356 h 135"/>
                <a:gd name="T60" fmla="*/ 0 w 45"/>
                <a:gd name="T61" fmla="*/ 356 h 135"/>
                <a:gd name="T62" fmla="*/ 0 w 45"/>
                <a:gd name="T63" fmla="*/ 362 h 135"/>
                <a:gd name="T64" fmla="*/ 0 w 45"/>
                <a:gd name="T65" fmla="*/ 362 h 135"/>
                <a:gd name="T66" fmla="*/ 33 w 45"/>
                <a:gd name="T67" fmla="*/ 437 h 135"/>
                <a:gd name="T68" fmla="*/ 100 w 45"/>
                <a:gd name="T69" fmla="*/ 501 h 135"/>
                <a:gd name="T70" fmla="*/ 168 w 45"/>
                <a:gd name="T71" fmla="*/ 555 h 135"/>
                <a:gd name="T72" fmla="*/ 168 w 45"/>
                <a:gd name="T73" fmla="*/ 555 h 135"/>
                <a:gd name="T74" fmla="*/ 191 w 45"/>
                <a:gd name="T75" fmla="*/ 594 h 135"/>
                <a:gd name="T76" fmla="*/ 208 w 45"/>
                <a:gd name="T77" fmla="*/ 633 h 135"/>
                <a:gd name="T78" fmla="*/ 222 w 45"/>
                <a:gd name="T79" fmla="*/ 676 h 135"/>
                <a:gd name="T80" fmla="*/ 222 w 45"/>
                <a:gd name="T81" fmla="*/ 676 h 135"/>
                <a:gd name="T82" fmla="*/ 222 w 45"/>
                <a:gd name="T83" fmla="*/ 676 h 135"/>
                <a:gd name="T84" fmla="*/ 222 w 45"/>
                <a:gd name="T85" fmla="*/ 676 h 135"/>
                <a:gd name="T86" fmla="*/ 222 w 45"/>
                <a:gd name="T87" fmla="*/ 676 h 135"/>
                <a:gd name="T88" fmla="*/ 182 w 45"/>
                <a:gd name="T89" fmla="*/ 542 h 13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5"/>
                <a:gd name="T136" fmla="*/ 0 h 135"/>
                <a:gd name="T137" fmla="*/ 45 w 45"/>
                <a:gd name="T138" fmla="*/ 135 h 13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5" h="135">
                  <a:moveTo>
                    <a:pt x="37" y="108"/>
                  </a:moveTo>
                  <a:lnTo>
                    <a:pt x="27" y="96"/>
                  </a:lnTo>
                  <a:lnTo>
                    <a:pt x="19" y="83"/>
                  </a:lnTo>
                  <a:lnTo>
                    <a:pt x="15" y="66"/>
                  </a:lnTo>
                  <a:lnTo>
                    <a:pt x="19" y="51"/>
                  </a:lnTo>
                  <a:lnTo>
                    <a:pt x="27" y="38"/>
                  </a:lnTo>
                  <a:lnTo>
                    <a:pt x="37" y="27"/>
                  </a:lnTo>
                  <a:lnTo>
                    <a:pt x="42" y="19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5" y="0"/>
                  </a:lnTo>
                  <a:lnTo>
                    <a:pt x="42" y="8"/>
                  </a:lnTo>
                  <a:lnTo>
                    <a:pt x="39" y="17"/>
                  </a:lnTo>
                  <a:lnTo>
                    <a:pt x="34" y="24"/>
                  </a:lnTo>
                  <a:lnTo>
                    <a:pt x="17" y="36"/>
                  </a:lnTo>
                  <a:lnTo>
                    <a:pt x="4" y="52"/>
                  </a:lnTo>
                  <a:lnTo>
                    <a:pt x="0" y="71"/>
                  </a:lnTo>
                  <a:lnTo>
                    <a:pt x="0" y="72"/>
                  </a:lnTo>
                  <a:lnTo>
                    <a:pt x="7" y="87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39" y="118"/>
                  </a:lnTo>
                  <a:lnTo>
                    <a:pt x="42" y="126"/>
                  </a:lnTo>
                  <a:lnTo>
                    <a:pt x="45" y="135"/>
                  </a:lnTo>
                  <a:lnTo>
                    <a:pt x="37" y="108"/>
                  </a:lnTo>
                  <a:close/>
                </a:path>
              </a:pathLst>
            </a:custGeom>
            <a:solidFill>
              <a:srgbClr val="E0BCD6"/>
            </a:solidFill>
            <a:ln w="38100">
              <a:solidFill>
                <a:srgbClr val="DEB7D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04" name="Freeform 12"/>
            <p:cNvSpPr>
              <a:spLocks noChangeAspect="1"/>
            </p:cNvSpPr>
            <p:nvPr/>
          </p:nvSpPr>
          <p:spPr bwMode="auto">
            <a:xfrm>
              <a:off x="3599" y="1732"/>
              <a:ext cx="138" cy="113"/>
            </a:xfrm>
            <a:custGeom>
              <a:avLst/>
              <a:gdLst>
                <a:gd name="T0" fmla="*/ 0 w 92"/>
                <a:gd name="T1" fmla="*/ 386 h 75"/>
                <a:gd name="T2" fmla="*/ 81 w 92"/>
                <a:gd name="T3" fmla="*/ 277 h 75"/>
                <a:gd name="T4" fmla="*/ 178 w 92"/>
                <a:gd name="T5" fmla="*/ 184 h 75"/>
                <a:gd name="T6" fmla="*/ 288 w 92"/>
                <a:gd name="T7" fmla="*/ 113 h 75"/>
                <a:gd name="T8" fmla="*/ 414 w 92"/>
                <a:gd name="T9" fmla="*/ 72 h 75"/>
                <a:gd name="T10" fmla="*/ 414 w 92"/>
                <a:gd name="T11" fmla="*/ 72 h 75"/>
                <a:gd name="T12" fmla="*/ 443 w 92"/>
                <a:gd name="T13" fmla="*/ 59 h 75"/>
                <a:gd name="T14" fmla="*/ 456 w 92"/>
                <a:gd name="T15" fmla="*/ 39 h 75"/>
                <a:gd name="T16" fmla="*/ 465 w 92"/>
                <a:gd name="T17" fmla="*/ 21 h 75"/>
                <a:gd name="T18" fmla="*/ 465 w 92"/>
                <a:gd name="T19" fmla="*/ 21 h 75"/>
                <a:gd name="T20" fmla="*/ 443 w 92"/>
                <a:gd name="T21" fmla="*/ 0 h 75"/>
                <a:gd name="T22" fmla="*/ 401 w 92"/>
                <a:gd name="T23" fmla="*/ 0 h 75"/>
                <a:gd name="T24" fmla="*/ 372 w 92"/>
                <a:gd name="T25" fmla="*/ 0 h 75"/>
                <a:gd name="T26" fmla="*/ 372 w 92"/>
                <a:gd name="T27" fmla="*/ 0 h 75"/>
                <a:gd name="T28" fmla="*/ 236 w 92"/>
                <a:gd name="T29" fmla="*/ 59 h 75"/>
                <a:gd name="T30" fmla="*/ 132 w 92"/>
                <a:gd name="T31" fmla="*/ 149 h 75"/>
                <a:gd name="T32" fmla="*/ 50 w 92"/>
                <a:gd name="T33" fmla="*/ 268 h 75"/>
                <a:gd name="T34" fmla="*/ 0 w 92"/>
                <a:gd name="T35" fmla="*/ 386 h 75"/>
                <a:gd name="T36" fmla="*/ 0 w 92"/>
                <a:gd name="T37" fmla="*/ 386 h 75"/>
                <a:gd name="T38" fmla="*/ 0 w 92"/>
                <a:gd name="T39" fmla="*/ 386 h 75"/>
                <a:gd name="T40" fmla="*/ 0 w 92"/>
                <a:gd name="T41" fmla="*/ 386 h 75"/>
                <a:gd name="T42" fmla="*/ 0 w 92"/>
                <a:gd name="T43" fmla="*/ 386 h 75"/>
                <a:gd name="T44" fmla="*/ 0 w 92"/>
                <a:gd name="T45" fmla="*/ 386 h 75"/>
                <a:gd name="T46" fmla="*/ 0 w 92"/>
                <a:gd name="T47" fmla="*/ 386 h 75"/>
                <a:gd name="T48" fmla="*/ 0 w 92"/>
                <a:gd name="T49" fmla="*/ 386 h 75"/>
                <a:gd name="T50" fmla="*/ 0 w 92"/>
                <a:gd name="T51" fmla="*/ 386 h 75"/>
                <a:gd name="T52" fmla="*/ 0 w 92"/>
                <a:gd name="T53" fmla="*/ 386 h 7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92"/>
                <a:gd name="T82" fmla="*/ 0 h 75"/>
                <a:gd name="T83" fmla="*/ 92 w 92"/>
                <a:gd name="T84" fmla="*/ 75 h 7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92" h="75">
                  <a:moveTo>
                    <a:pt x="0" y="75"/>
                  </a:moveTo>
                  <a:lnTo>
                    <a:pt x="16" y="54"/>
                  </a:lnTo>
                  <a:lnTo>
                    <a:pt x="35" y="36"/>
                  </a:lnTo>
                  <a:lnTo>
                    <a:pt x="57" y="22"/>
                  </a:lnTo>
                  <a:lnTo>
                    <a:pt x="82" y="14"/>
                  </a:lnTo>
                  <a:lnTo>
                    <a:pt x="87" y="11"/>
                  </a:lnTo>
                  <a:lnTo>
                    <a:pt x="90" y="7"/>
                  </a:lnTo>
                  <a:lnTo>
                    <a:pt x="92" y="4"/>
                  </a:lnTo>
                  <a:lnTo>
                    <a:pt x="87" y="0"/>
                  </a:lnTo>
                  <a:lnTo>
                    <a:pt x="79" y="0"/>
                  </a:lnTo>
                  <a:lnTo>
                    <a:pt x="73" y="0"/>
                  </a:lnTo>
                  <a:lnTo>
                    <a:pt x="47" y="11"/>
                  </a:lnTo>
                  <a:lnTo>
                    <a:pt x="26" y="29"/>
                  </a:lnTo>
                  <a:lnTo>
                    <a:pt x="10" y="52"/>
                  </a:lnTo>
                  <a:lnTo>
                    <a:pt x="0" y="7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05" name="Freeform 13"/>
            <p:cNvSpPr>
              <a:spLocks noChangeAspect="1"/>
            </p:cNvSpPr>
            <p:nvPr/>
          </p:nvSpPr>
          <p:spPr bwMode="auto">
            <a:xfrm>
              <a:off x="3735" y="1824"/>
              <a:ext cx="77" cy="202"/>
            </a:xfrm>
            <a:custGeom>
              <a:avLst/>
              <a:gdLst>
                <a:gd name="T0" fmla="*/ 258 w 51"/>
                <a:gd name="T1" fmla="*/ 0 h 135"/>
                <a:gd name="T2" fmla="*/ 245 w 51"/>
                <a:gd name="T3" fmla="*/ 40 h 135"/>
                <a:gd name="T4" fmla="*/ 237 w 51"/>
                <a:gd name="T5" fmla="*/ 49 h 135"/>
                <a:gd name="T6" fmla="*/ 258 w 51"/>
                <a:gd name="T7" fmla="*/ 0 h 135"/>
                <a:gd name="T8" fmla="*/ 258 w 51"/>
                <a:gd name="T9" fmla="*/ 0 h 135"/>
                <a:gd name="T10" fmla="*/ 258 w 51"/>
                <a:gd name="T11" fmla="*/ 0 h 135"/>
                <a:gd name="T12" fmla="*/ 258 w 51"/>
                <a:gd name="T13" fmla="*/ 0 h 135"/>
                <a:gd name="T14" fmla="*/ 237 w 51"/>
                <a:gd name="T15" fmla="*/ 42 h 135"/>
                <a:gd name="T16" fmla="*/ 214 w 51"/>
                <a:gd name="T17" fmla="*/ 82 h 135"/>
                <a:gd name="T18" fmla="*/ 175 w 51"/>
                <a:gd name="T19" fmla="*/ 121 h 135"/>
                <a:gd name="T20" fmla="*/ 94 w 51"/>
                <a:gd name="T21" fmla="*/ 184 h 135"/>
                <a:gd name="T22" fmla="*/ 21 w 51"/>
                <a:gd name="T23" fmla="*/ 262 h 135"/>
                <a:gd name="T24" fmla="*/ 0 w 51"/>
                <a:gd name="T25" fmla="*/ 362 h 135"/>
                <a:gd name="T26" fmla="*/ 0 w 51"/>
                <a:gd name="T27" fmla="*/ 362 h 135"/>
                <a:gd name="T28" fmla="*/ 0 w 51"/>
                <a:gd name="T29" fmla="*/ 362 h 135"/>
                <a:gd name="T30" fmla="*/ 0 w 51"/>
                <a:gd name="T31" fmla="*/ 362 h 135"/>
                <a:gd name="T32" fmla="*/ 39 w 51"/>
                <a:gd name="T33" fmla="*/ 443 h 135"/>
                <a:gd name="T34" fmla="*/ 103 w 51"/>
                <a:gd name="T35" fmla="*/ 501 h 135"/>
                <a:gd name="T36" fmla="*/ 175 w 51"/>
                <a:gd name="T37" fmla="*/ 555 h 135"/>
                <a:gd name="T38" fmla="*/ 214 w 51"/>
                <a:gd name="T39" fmla="*/ 596 h 135"/>
                <a:gd name="T40" fmla="*/ 237 w 51"/>
                <a:gd name="T41" fmla="*/ 636 h 135"/>
                <a:gd name="T42" fmla="*/ 264 w 51"/>
                <a:gd name="T43" fmla="*/ 676 h 13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1"/>
                <a:gd name="T67" fmla="*/ 0 h 135"/>
                <a:gd name="T68" fmla="*/ 51 w 51"/>
                <a:gd name="T69" fmla="*/ 135 h 13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1" h="135">
                  <a:moveTo>
                    <a:pt x="50" y="0"/>
                  </a:moveTo>
                  <a:lnTo>
                    <a:pt x="47" y="8"/>
                  </a:lnTo>
                  <a:lnTo>
                    <a:pt x="46" y="10"/>
                  </a:lnTo>
                  <a:lnTo>
                    <a:pt x="50" y="0"/>
                  </a:lnTo>
                  <a:lnTo>
                    <a:pt x="46" y="9"/>
                  </a:lnTo>
                  <a:lnTo>
                    <a:pt x="41" y="17"/>
                  </a:lnTo>
                  <a:lnTo>
                    <a:pt x="34" y="24"/>
                  </a:lnTo>
                  <a:lnTo>
                    <a:pt x="18" y="37"/>
                  </a:lnTo>
                  <a:lnTo>
                    <a:pt x="4" y="52"/>
                  </a:lnTo>
                  <a:lnTo>
                    <a:pt x="0" y="72"/>
                  </a:lnTo>
                  <a:lnTo>
                    <a:pt x="7" y="88"/>
                  </a:lnTo>
                  <a:lnTo>
                    <a:pt x="20" y="100"/>
                  </a:lnTo>
                  <a:lnTo>
                    <a:pt x="34" y="111"/>
                  </a:lnTo>
                  <a:lnTo>
                    <a:pt x="41" y="119"/>
                  </a:lnTo>
                  <a:lnTo>
                    <a:pt x="46" y="127"/>
                  </a:lnTo>
                  <a:lnTo>
                    <a:pt x="51" y="135"/>
                  </a:lnTo>
                </a:path>
              </a:pathLst>
            </a:custGeom>
            <a:noFill/>
            <a:ln w="19050">
              <a:solidFill>
                <a:srgbClr val="C8A3C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0" name="Line 14"/>
          <p:cNvSpPr>
            <a:spLocks noChangeAspect="1" noChangeShapeType="1"/>
          </p:cNvSpPr>
          <p:nvPr/>
        </p:nvSpPr>
        <p:spPr bwMode="auto">
          <a:xfrm>
            <a:off x="3841750" y="3430588"/>
            <a:ext cx="50482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8681" name="Group 15"/>
          <p:cNvGrpSpPr>
            <a:grpSpLocks/>
          </p:cNvGrpSpPr>
          <p:nvPr/>
        </p:nvGrpSpPr>
        <p:grpSpPr bwMode="auto">
          <a:xfrm>
            <a:off x="4327525" y="3290888"/>
            <a:ext cx="654050" cy="1012825"/>
            <a:chOff x="4459" y="2091"/>
            <a:chExt cx="231" cy="426"/>
          </a:xfrm>
        </p:grpSpPr>
        <p:sp>
          <p:nvSpPr>
            <p:cNvPr id="28800" name="Freeform 16"/>
            <p:cNvSpPr>
              <a:spLocks noChangeAspect="1"/>
            </p:cNvSpPr>
            <p:nvPr/>
          </p:nvSpPr>
          <p:spPr bwMode="auto">
            <a:xfrm>
              <a:off x="4459" y="2091"/>
              <a:ext cx="231" cy="426"/>
            </a:xfrm>
            <a:custGeom>
              <a:avLst/>
              <a:gdLst>
                <a:gd name="T0" fmla="*/ 717 w 154"/>
                <a:gd name="T1" fmla="*/ 955 h 284"/>
                <a:gd name="T2" fmla="*/ 756 w 154"/>
                <a:gd name="T3" fmla="*/ 1032 h 284"/>
                <a:gd name="T4" fmla="*/ 779 w 154"/>
                <a:gd name="T5" fmla="*/ 1122 h 284"/>
                <a:gd name="T6" fmla="*/ 779 w 154"/>
                <a:gd name="T7" fmla="*/ 1228 h 284"/>
                <a:gd name="T8" fmla="*/ 748 w 154"/>
                <a:gd name="T9" fmla="*/ 1324 h 284"/>
                <a:gd name="T10" fmla="*/ 678 w 154"/>
                <a:gd name="T11" fmla="*/ 1404 h 284"/>
                <a:gd name="T12" fmla="*/ 549 w 154"/>
                <a:gd name="T13" fmla="*/ 1437 h 284"/>
                <a:gd name="T14" fmla="*/ 549 w 154"/>
                <a:gd name="T15" fmla="*/ 1437 h 284"/>
                <a:gd name="T16" fmla="*/ 392 w 154"/>
                <a:gd name="T17" fmla="*/ 1417 h 284"/>
                <a:gd name="T18" fmla="*/ 262 w 154"/>
                <a:gd name="T19" fmla="*/ 1356 h 284"/>
                <a:gd name="T20" fmla="*/ 162 w 154"/>
                <a:gd name="T21" fmla="*/ 1258 h 284"/>
                <a:gd name="T22" fmla="*/ 87 w 154"/>
                <a:gd name="T23" fmla="*/ 1155 h 284"/>
                <a:gd name="T24" fmla="*/ 40 w 154"/>
                <a:gd name="T25" fmla="*/ 1054 h 284"/>
                <a:gd name="T26" fmla="*/ 9 w 154"/>
                <a:gd name="T27" fmla="*/ 985 h 284"/>
                <a:gd name="T28" fmla="*/ 0 w 154"/>
                <a:gd name="T29" fmla="*/ 960 h 284"/>
                <a:gd name="T30" fmla="*/ 0 w 154"/>
                <a:gd name="T31" fmla="*/ 960 h 284"/>
                <a:gd name="T32" fmla="*/ 0 w 154"/>
                <a:gd name="T33" fmla="*/ 477 h 284"/>
                <a:gd name="T34" fmla="*/ 0 w 154"/>
                <a:gd name="T35" fmla="*/ 477 h 284"/>
                <a:gd name="T36" fmla="*/ 9 w 154"/>
                <a:gd name="T37" fmla="*/ 450 h 284"/>
                <a:gd name="T38" fmla="*/ 40 w 154"/>
                <a:gd name="T39" fmla="*/ 378 h 284"/>
                <a:gd name="T40" fmla="*/ 87 w 154"/>
                <a:gd name="T41" fmla="*/ 283 h 284"/>
                <a:gd name="T42" fmla="*/ 162 w 154"/>
                <a:gd name="T43" fmla="*/ 177 h 284"/>
                <a:gd name="T44" fmla="*/ 262 w 154"/>
                <a:gd name="T45" fmla="*/ 87 h 284"/>
                <a:gd name="T46" fmla="*/ 392 w 154"/>
                <a:gd name="T47" fmla="*/ 19 h 284"/>
                <a:gd name="T48" fmla="*/ 549 w 154"/>
                <a:gd name="T49" fmla="*/ 0 h 284"/>
                <a:gd name="T50" fmla="*/ 549 w 154"/>
                <a:gd name="T51" fmla="*/ 0 h 284"/>
                <a:gd name="T52" fmla="*/ 678 w 154"/>
                <a:gd name="T53" fmla="*/ 33 h 284"/>
                <a:gd name="T54" fmla="*/ 748 w 154"/>
                <a:gd name="T55" fmla="*/ 112 h 284"/>
                <a:gd name="T56" fmla="*/ 779 w 154"/>
                <a:gd name="T57" fmla="*/ 204 h 284"/>
                <a:gd name="T58" fmla="*/ 779 w 154"/>
                <a:gd name="T59" fmla="*/ 306 h 284"/>
                <a:gd name="T60" fmla="*/ 756 w 154"/>
                <a:gd name="T61" fmla="*/ 407 h 284"/>
                <a:gd name="T62" fmla="*/ 717 w 154"/>
                <a:gd name="T63" fmla="*/ 477 h 284"/>
                <a:gd name="T64" fmla="*/ 717 w 154"/>
                <a:gd name="T65" fmla="*/ 477 h 284"/>
                <a:gd name="T66" fmla="*/ 717 w 154"/>
                <a:gd name="T67" fmla="*/ 601 h 284"/>
                <a:gd name="T68" fmla="*/ 717 w 154"/>
                <a:gd name="T69" fmla="*/ 833 h 284"/>
                <a:gd name="T70" fmla="*/ 717 w 154"/>
                <a:gd name="T71" fmla="*/ 955 h 284"/>
                <a:gd name="T72" fmla="*/ 717 w 154"/>
                <a:gd name="T73" fmla="*/ 955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42" y="189"/>
                  </a:moveTo>
                  <a:lnTo>
                    <a:pt x="149" y="204"/>
                  </a:lnTo>
                  <a:lnTo>
                    <a:pt x="154" y="222"/>
                  </a:lnTo>
                  <a:lnTo>
                    <a:pt x="154" y="243"/>
                  </a:lnTo>
                  <a:lnTo>
                    <a:pt x="148" y="262"/>
                  </a:lnTo>
                  <a:lnTo>
                    <a:pt x="134" y="277"/>
                  </a:lnTo>
                  <a:lnTo>
                    <a:pt x="109" y="284"/>
                  </a:lnTo>
                  <a:lnTo>
                    <a:pt x="77" y="280"/>
                  </a:lnTo>
                  <a:lnTo>
                    <a:pt x="52" y="268"/>
                  </a:lnTo>
                  <a:lnTo>
                    <a:pt x="32" y="249"/>
                  </a:lnTo>
                  <a:lnTo>
                    <a:pt x="17" y="228"/>
                  </a:lnTo>
                  <a:lnTo>
                    <a:pt x="8" y="209"/>
                  </a:lnTo>
                  <a:lnTo>
                    <a:pt x="2" y="195"/>
                  </a:lnTo>
                  <a:lnTo>
                    <a:pt x="0" y="190"/>
                  </a:lnTo>
                  <a:lnTo>
                    <a:pt x="0" y="94"/>
                  </a:lnTo>
                  <a:lnTo>
                    <a:pt x="2" y="89"/>
                  </a:lnTo>
                  <a:lnTo>
                    <a:pt x="8" y="75"/>
                  </a:lnTo>
                  <a:lnTo>
                    <a:pt x="17" y="56"/>
                  </a:lnTo>
                  <a:lnTo>
                    <a:pt x="32" y="35"/>
                  </a:lnTo>
                  <a:lnTo>
                    <a:pt x="52" y="17"/>
                  </a:lnTo>
                  <a:lnTo>
                    <a:pt x="77" y="4"/>
                  </a:lnTo>
                  <a:lnTo>
                    <a:pt x="109" y="0"/>
                  </a:lnTo>
                  <a:lnTo>
                    <a:pt x="134" y="7"/>
                  </a:lnTo>
                  <a:lnTo>
                    <a:pt x="148" y="22"/>
                  </a:lnTo>
                  <a:lnTo>
                    <a:pt x="154" y="41"/>
                  </a:lnTo>
                  <a:lnTo>
                    <a:pt x="154" y="61"/>
                  </a:lnTo>
                  <a:lnTo>
                    <a:pt x="149" y="81"/>
                  </a:lnTo>
                  <a:lnTo>
                    <a:pt x="142" y="94"/>
                  </a:lnTo>
                  <a:lnTo>
                    <a:pt x="142" y="119"/>
                  </a:lnTo>
                  <a:lnTo>
                    <a:pt x="142" y="165"/>
                  </a:lnTo>
                  <a:lnTo>
                    <a:pt x="142" y="189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01" name="Freeform 17"/>
            <p:cNvSpPr>
              <a:spLocks noChangeAspect="1"/>
            </p:cNvSpPr>
            <p:nvPr/>
          </p:nvSpPr>
          <p:spPr bwMode="auto">
            <a:xfrm>
              <a:off x="4515" y="2114"/>
              <a:ext cx="123" cy="66"/>
            </a:xfrm>
            <a:custGeom>
              <a:avLst/>
              <a:gdLst>
                <a:gd name="T0" fmla="*/ 0 w 82"/>
                <a:gd name="T1" fmla="*/ 222 h 44"/>
                <a:gd name="T2" fmla="*/ 90 w 82"/>
                <a:gd name="T3" fmla="*/ 132 h 44"/>
                <a:gd name="T4" fmla="*/ 216 w 82"/>
                <a:gd name="T5" fmla="*/ 65 h 44"/>
                <a:gd name="T6" fmla="*/ 354 w 82"/>
                <a:gd name="T7" fmla="*/ 48 h 44"/>
                <a:gd name="T8" fmla="*/ 354 w 82"/>
                <a:gd name="T9" fmla="*/ 48 h 44"/>
                <a:gd name="T10" fmla="*/ 393 w 82"/>
                <a:gd name="T11" fmla="*/ 33 h 44"/>
                <a:gd name="T12" fmla="*/ 414 w 82"/>
                <a:gd name="T13" fmla="*/ 14 h 44"/>
                <a:gd name="T14" fmla="*/ 360 w 82"/>
                <a:gd name="T15" fmla="*/ 0 h 44"/>
                <a:gd name="T16" fmla="*/ 360 w 82"/>
                <a:gd name="T17" fmla="*/ 0 h 44"/>
                <a:gd name="T18" fmla="*/ 156 w 82"/>
                <a:gd name="T19" fmla="*/ 48 h 44"/>
                <a:gd name="T20" fmla="*/ 33 w 82"/>
                <a:gd name="T21" fmla="*/ 162 h 44"/>
                <a:gd name="T22" fmla="*/ 0 w 82"/>
                <a:gd name="T23" fmla="*/ 222 h 44"/>
                <a:gd name="T24" fmla="*/ 0 w 82"/>
                <a:gd name="T25" fmla="*/ 222 h 4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44"/>
                <a:gd name="T41" fmla="*/ 82 w 82"/>
                <a:gd name="T42" fmla="*/ 44 h 4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44">
                  <a:moveTo>
                    <a:pt x="0" y="44"/>
                  </a:moveTo>
                  <a:lnTo>
                    <a:pt x="18" y="26"/>
                  </a:lnTo>
                  <a:lnTo>
                    <a:pt x="43" y="13"/>
                  </a:lnTo>
                  <a:lnTo>
                    <a:pt x="70" y="9"/>
                  </a:lnTo>
                  <a:lnTo>
                    <a:pt x="78" y="7"/>
                  </a:lnTo>
                  <a:lnTo>
                    <a:pt x="82" y="3"/>
                  </a:lnTo>
                  <a:lnTo>
                    <a:pt x="71" y="0"/>
                  </a:lnTo>
                  <a:lnTo>
                    <a:pt x="31" y="9"/>
                  </a:lnTo>
                  <a:lnTo>
                    <a:pt x="7" y="32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682" name="Group 18"/>
          <p:cNvGrpSpPr>
            <a:grpSpLocks noChangeAspect="1"/>
          </p:cNvGrpSpPr>
          <p:nvPr/>
        </p:nvGrpSpPr>
        <p:grpSpPr bwMode="auto">
          <a:xfrm>
            <a:off x="3976688" y="3578225"/>
            <a:ext cx="661987" cy="209550"/>
            <a:chOff x="3109" y="911"/>
            <a:chExt cx="156" cy="59"/>
          </a:xfrm>
        </p:grpSpPr>
        <p:sp>
          <p:nvSpPr>
            <p:cNvPr id="28796" name="Rectangle 19"/>
            <p:cNvSpPr>
              <a:spLocks noChangeAspect="1" noChangeArrowheads="1"/>
            </p:cNvSpPr>
            <p:nvPr/>
          </p:nvSpPr>
          <p:spPr bwMode="auto">
            <a:xfrm>
              <a:off x="3109" y="911"/>
              <a:ext cx="156" cy="23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endParaRPr lang="en-US" sz="1800">
                <a:latin typeface="Times" charset="0"/>
              </a:endParaRPr>
            </a:p>
          </p:txBody>
        </p:sp>
        <p:sp>
          <p:nvSpPr>
            <p:cNvPr id="28797" name="Rectangle 20"/>
            <p:cNvSpPr>
              <a:spLocks noChangeAspect="1" noChangeArrowheads="1"/>
            </p:cNvSpPr>
            <p:nvPr/>
          </p:nvSpPr>
          <p:spPr bwMode="auto">
            <a:xfrm>
              <a:off x="3232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8" name="Rectangle 21"/>
            <p:cNvSpPr>
              <a:spLocks noChangeAspect="1" noChangeArrowheads="1"/>
            </p:cNvSpPr>
            <p:nvPr/>
          </p:nvSpPr>
          <p:spPr bwMode="auto">
            <a:xfrm>
              <a:off x="3184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9" name="Rectangle 22"/>
            <p:cNvSpPr>
              <a:spLocks noChangeAspect="1" noChangeArrowheads="1"/>
            </p:cNvSpPr>
            <p:nvPr/>
          </p:nvSpPr>
          <p:spPr bwMode="auto">
            <a:xfrm>
              <a:off x="3137" y="922"/>
              <a:ext cx="7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3" name="Rectangle 23"/>
          <p:cNvSpPr>
            <a:spLocks noChangeArrowheads="1"/>
          </p:cNvSpPr>
          <p:nvPr/>
        </p:nvSpPr>
        <p:spPr bwMode="auto">
          <a:xfrm>
            <a:off x="4667250" y="3578225"/>
            <a:ext cx="342900" cy="80963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4" name="Text Box 24"/>
          <p:cNvSpPr txBox="1">
            <a:spLocks noChangeAspect="1" noChangeArrowheads="1"/>
          </p:cNvSpPr>
          <p:nvPr/>
        </p:nvSpPr>
        <p:spPr bwMode="auto">
          <a:xfrm>
            <a:off x="3455988" y="3335338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85" name="Text Box 25"/>
          <p:cNvSpPr txBox="1">
            <a:spLocks noChangeAspect="1" noChangeArrowheads="1"/>
          </p:cNvSpPr>
          <p:nvPr/>
        </p:nvSpPr>
        <p:spPr bwMode="auto">
          <a:xfrm>
            <a:off x="8928100" y="3348038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86" name="Text Box 26"/>
          <p:cNvSpPr txBox="1">
            <a:spLocks noChangeAspect="1" noChangeArrowheads="1"/>
          </p:cNvSpPr>
          <p:nvPr/>
        </p:nvSpPr>
        <p:spPr bwMode="auto">
          <a:xfrm>
            <a:off x="8940800" y="373062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87" name="Text Box 27"/>
          <p:cNvSpPr txBox="1">
            <a:spLocks noChangeAspect="1" noChangeArrowheads="1"/>
          </p:cNvSpPr>
          <p:nvPr/>
        </p:nvSpPr>
        <p:spPr bwMode="auto">
          <a:xfrm>
            <a:off x="8928100" y="166052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88" name="Text Box 28"/>
          <p:cNvSpPr txBox="1">
            <a:spLocks noChangeAspect="1" noChangeArrowheads="1"/>
          </p:cNvSpPr>
          <p:nvPr/>
        </p:nvSpPr>
        <p:spPr bwMode="auto">
          <a:xfrm>
            <a:off x="4910138" y="340995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89" name="Text Box 29"/>
          <p:cNvSpPr txBox="1">
            <a:spLocks noChangeAspect="1" noChangeArrowheads="1"/>
          </p:cNvSpPr>
          <p:nvPr/>
        </p:nvSpPr>
        <p:spPr bwMode="auto">
          <a:xfrm>
            <a:off x="674688" y="2549525"/>
            <a:ext cx="361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0" name="Text Box 30"/>
          <p:cNvSpPr txBox="1">
            <a:spLocks noChangeAspect="1" noChangeArrowheads="1"/>
          </p:cNvSpPr>
          <p:nvPr/>
        </p:nvSpPr>
        <p:spPr bwMode="auto">
          <a:xfrm>
            <a:off x="584200" y="289877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1" name="Text Box 31"/>
          <p:cNvSpPr txBox="1">
            <a:spLocks noChangeAspect="1" noChangeArrowheads="1"/>
          </p:cNvSpPr>
          <p:nvPr/>
        </p:nvSpPr>
        <p:spPr bwMode="auto">
          <a:xfrm>
            <a:off x="2989263" y="204470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2" name="Text Box 32"/>
          <p:cNvSpPr txBox="1">
            <a:spLocks noChangeAspect="1" noChangeArrowheads="1"/>
          </p:cNvSpPr>
          <p:nvPr/>
        </p:nvSpPr>
        <p:spPr bwMode="auto">
          <a:xfrm>
            <a:off x="5318125" y="3422650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3" name="Text Box 33"/>
          <p:cNvSpPr txBox="1">
            <a:spLocks noChangeAspect="1" noChangeArrowheads="1"/>
          </p:cNvSpPr>
          <p:nvPr/>
        </p:nvSpPr>
        <p:spPr bwMode="auto">
          <a:xfrm>
            <a:off x="7226300" y="3351213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4" name="Text Box 34"/>
          <p:cNvSpPr txBox="1">
            <a:spLocks noChangeAspect="1" noChangeArrowheads="1"/>
          </p:cNvSpPr>
          <p:nvPr/>
        </p:nvSpPr>
        <p:spPr bwMode="auto">
          <a:xfrm>
            <a:off x="7026275" y="3351213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8695" name="Line 35"/>
          <p:cNvSpPr>
            <a:spLocks noChangeAspect="1" noChangeShapeType="1"/>
          </p:cNvSpPr>
          <p:nvPr/>
        </p:nvSpPr>
        <p:spPr bwMode="auto">
          <a:xfrm>
            <a:off x="6056313" y="3400425"/>
            <a:ext cx="504825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Rectangle 36"/>
          <p:cNvSpPr>
            <a:spLocks noChangeArrowheads="1"/>
          </p:cNvSpPr>
          <p:nvPr/>
        </p:nvSpPr>
        <p:spPr bwMode="auto">
          <a:xfrm>
            <a:off x="6327775" y="3548063"/>
            <a:ext cx="862013" cy="80962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697" name="Group 37"/>
          <p:cNvGrpSpPr>
            <a:grpSpLocks noChangeAspect="1"/>
          </p:cNvGrpSpPr>
          <p:nvPr/>
        </p:nvGrpSpPr>
        <p:grpSpPr bwMode="auto">
          <a:xfrm>
            <a:off x="5784850" y="3548063"/>
            <a:ext cx="661988" cy="209550"/>
            <a:chOff x="3109" y="911"/>
            <a:chExt cx="156" cy="59"/>
          </a:xfrm>
        </p:grpSpPr>
        <p:sp>
          <p:nvSpPr>
            <p:cNvPr id="28792" name="Rectangle 38"/>
            <p:cNvSpPr>
              <a:spLocks noChangeAspect="1" noChangeArrowheads="1"/>
            </p:cNvSpPr>
            <p:nvPr/>
          </p:nvSpPr>
          <p:spPr bwMode="auto">
            <a:xfrm>
              <a:off x="3109" y="911"/>
              <a:ext cx="156" cy="23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endParaRPr lang="en-US" sz="1800">
                <a:latin typeface="Times" charset="0"/>
              </a:endParaRPr>
            </a:p>
          </p:txBody>
        </p:sp>
        <p:sp>
          <p:nvSpPr>
            <p:cNvPr id="28793" name="Rectangle 39"/>
            <p:cNvSpPr>
              <a:spLocks noChangeAspect="1" noChangeArrowheads="1"/>
            </p:cNvSpPr>
            <p:nvPr/>
          </p:nvSpPr>
          <p:spPr bwMode="auto">
            <a:xfrm>
              <a:off x="3232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4" name="Rectangle 40"/>
            <p:cNvSpPr>
              <a:spLocks noChangeAspect="1" noChangeArrowheads="1"/>
            </p:cNvSpPr>
            <p:nvPr/>
          </p:nvSpPr>
          <p:spPr bwMode="auto">
            <a:xfrm>
              <a:off x="3184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5" name="Rectangle 41"/>
            <p:cNvSpPr>
              <a:spLocks noChangeAspect="1" noChangeArrowheads="1"/>
            </p:cNvSpPr>
            <p:nvPr/>
          </p:nvSpPr>
          <p:spPr bwMode="auto">
            <a:xfrm>
              <a:off x="3137" y="922"/>
              <a:ext cx="7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98" name="Freeform 42"/>
          <p:cNvSpPr>
            <a:spLocks noChangeAspect="1"/>
          </p:cNvSpPr>
          <p:nvPr/>
        </p:nvSpPr>
        <p:spPr bwMode="auto">
          <a:xfrm>
            <a:off x="2236788" y="2686050"/>
            <a:ext cx="58737" cy="185738"/>
          </a:xfrm>
          <a:custGeom>
            <a:avLst/>
            <a:gdLst>
              <a:gd name="T0" fmla="*/ 0 w 14"/>
              <a:gd name="T1" fmla="*/ 0 h 52"/>
              <a:gd name="T2" fmla="*/ 2147483647 w 14"/>
              <a:gd name="T3" fmla="*/ 2147483647 h 52"/>
              <a:gd name="T4" fmla="*/ 2147483647 w 14"/>
              <a:gd name="T5" fmla="*/ 2147483647 h 52"/>
              <a:gd name="T6" fmla="*/ 2147483647 w 14"/>
              <a:gd name="T7" fmla="*/ 0 h 52"/>
              <a:gd name="T8" fmla="*/ 0 w 14"/>
              <a:gd name="T9" fmla="*/ 0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52"/>
              <a:gd name="T17" fmla="*/ 14 w 14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52">
                <a:moveTo>
                  <a:pt x="0" y="0"/>
                </a:moveTo>
                <a:lnTo>
                  <a:pt x="6" y="52"/>
                </a:lnTo>
                <a:lnTo>
                  <a:pt x="14" y="51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99" name="Freeform 43"/>
          <p:cNvSpPr>
            <a:spLocks noChangeAspect="1"/>
          </p:cNvSpPr>
          <p:nvPr/>
        </p:nvSpPr>
        <p:spPr bwMode="auto">
          <a:xfrm>
            <a:off x="2362200" y="2647950"/>
            <a:ext cx="131763" cy="173038"/>
          </a:xfrm>
          <a:custGeom>
            <a:avLst/>
            <a:gdLst>
              <a:gd name="T0" fmla="*/ 0 w 31"/>
              <a:gd name="T1" fmla="*/ 2147483647 h 49"/>
              <a:gd name="T2" fmla="*/ 2147483647 w 31"/>
              <a:gd name="T3" fmla="*/ 2147483647 h 49"/>
              <a:gd name="T4" fmla="*/ 2147483647 w 31"/>
              <a:gd name="T5" fmla="*/ 2147483647 h 49"/>
              <a:gd name="T6" fmla="*/ 2147483647 w 31"/>
              <a:gd name="T7" fmla="*/ 0 h 49"/>
              <a:gd name="T8" fmla="*/ 0 w 31"/>
              <a:gd name="T9" fmla="*/ 2147483647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49"/>
              <a:gd name="T17" fmla="*/ 31 w 31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49">
                <a:moveTo>
                  <a:pt x="0" y="3"/>
                </a:moveTo>
                <a:lnTo>
                  <a:pt x="24" y="49"/>
                </a:lnTo>
                <a:lnTo>
                  <a:pt x="31" y="46"/>
                </a:lnTo>
                <a:lnTo>
                  <a:pt x="8" y="0"/>
                </a:lnTo>
                <a:lnTo>
                  <a:pt x="0" y="3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0" name="Freeform 44"/>
          <p:cNvSpPr>
            <a:spLocks noChangeAspect="1"/>
          </p:cNvSpPr>
          <p:nvPr/>
        </p:nvSpPr>
        <p:spPr bwMode="auto">
          <a:xfrm>
            <a:off x="2497138" y="2557463"/>
            <a:ext cx="169862" cy="153987"/>
          </a:xfrm>
          <a:custGeom>
            <a:avLst/>
            <a:gdLst>
              <a:gd name="T0" fmla="*/ 0 w 40"/>
              <a:gd name="T1" fmla="*/ 2147483647 h 43"/>
              <a:gd name="T2" fmla="*/ 2147483647 w 40"/>
              <a:gd name="T3" fmla="*/ 2147483647 h 43"/>
              <a:gd name="T4" fmla="*/ 2147483647 w 40"/>
              <a:gd name="T5" fmla="*/ 2147483647 h 43"/>
              <a:gd name="T6" fmla="*/ 2147483647 w 40"/>
              <a:gd name="T7" fmla="*/ 0 h 43"/>
              <a:gd name="T8" fmla="*/ 0 w 4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3"/>
              <a:gd name="T17" fmla="*/ 40 w 4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3">
                <a:moveTo>
                  <a:pt x="0" y="5"/>
                </a:moveTo>
                <a:lnTo>
                  <a:pt x="35" y="43"/>
                </a:lnTo>
                <a:lnTo>
                  <a:pt x="40" y="38"/>
                </a:lnTo>
                <a:lnTo>
                  <a:pt x="6" y="0"/>
                </a:lnTo>
                <a:lnTo>
                  <a:pt x="0" y="5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Freeform 45"/>
          <p:cNvSpPr>
            <a:spLocks noChangeAspect="1"/>
          </p:cNvSpPr>
          <p:nvPr/>
        </p:nvSpPr>
        <p:spPr bwMode="auto">
          <a:xfrm>
            <a:off x="2632075" y="2433638"/>
            <a:ext cx="200025" cy="128587"/>
          </a:xfrm>
          <a:custGeom>
            <a:avLst/>
            <a:gdLst>
              <a:gd name="T0" fmla="*/ 0 w 47"/>
              <a:gd name="T1" fmla="*/ 2147483647 h 36"/>
              <a:gd name="T2" fmla="*/ 2147483647 w 47"/>
              <a:gd name="T3" fmla="*/ 2147483647 h 36"/>
              <a:gd name="T4" fmla="*/ 2147483647 w 47"/>
              <a:gd name="T5" fmla="*/ 2147483647 h 36"/>
              <a:gd name="T6" fmla="*/ 2147483647 w 47"/>
              <a:gd name="T7" fmla="*/ 0 h 36"/>
              <a:gd name="T8" fmla="*/ 0 w 47"/>
              <a:gd name="T9" fmla="*/ 2147483647 h 3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36"/>
              <a:gd name="T17" fmla="*/ 47 w 47"/>
              <a:gd name="T18" fmla="*/ 36 h 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36">
                <a:moveTo>
                  <a:pt x="0" y="6"/>
                </a:moveTo>
                <a:lnTo>
                  <a:pt x="43" y="36"/>
                </a:lnTo>
                <a:lnTo>
                  <a:pt x="47" y="30"/>
                </a:lnTo>
                <a:lnTo>
                  <a:pt x="5" y="0"/>
                </a:lnTo>
                <a:lnTo>
                  <a:pt x="0" y="6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2" name="Freeform 46"/>
          <p:cNvSpPr>
            <a:spLocks noChangeAspect="1"/>
          </p:cNvSpPr>
          <p:nvPr/>
        </p:nvSpPr>
        <p:spPr bwMode="auto">
          <a:xfrm>
            <a:off x="2747963" y="2279650"/>
            <a:ext cx="206375" cy="117475"/>
          </a:xfrm>
          <a:custGeom>
            <a:avLst/>
            <a:gdLst>
              <a:gd name="T0" fmla="*/ 0 w 49"/>
              <a:gd name="T1" fmla="*/ 2147483647 h 33"/>
              <a:gd name="T2" fmla="*/ 2147483647 w 49"/>
              <a:gd name="T3" fmla="*/ 2147483647 h 33"/>
              <a:gd name="T4" fmla="*/ 2147483647 w 49"/>
              <a:gd name="T5" fmla="*/ 2147483647 h 33"/>
              <a:gd name="T6" fmla="*/ 2147483647 w 49"/>
              <a:gd name="T7" fmla="*/ 0 h 33"/>
              <a:gd name="T8" fmla="*/ 0 w 4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33"/>
              <a:gd name="T17" fmla="*/ 49 w 4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33">
                <a:moveTo>
                  <a:pt x="0" y="7"/>
                </a:moveTo>
                <a:lnTo>
                  <a:pt x="45" y="33"/>
                </a:lnTo>
                <a:lnTo>
                  <a:pt x="49" y="27"/>
                </a:lnTo>
                <a:lnTo>
                  <a:pt x="5" y="0"/>
                </a:lnTo>
                <a:lnTo>
                  <a:pt x="0" y="7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3" name="Freeform 47"/>
          <p:cNvSpPr>
            <a:spLocks noChangeAspect="1"/>
          </p:cNvSpPr>
          <p:nvPr/>
        </p:nvSpPr>
        <p:spPr bwMode="auto">
          <a:xfrm>
            <a:off x="2867025" y="2119313"/>
            <a:ext cx="187325" cy="131762"/>
          </a:xfrm>
          <a:custGeom>
            <a:avLst/>
            <a:gdLst>
              <a:gd name="T0" fmla="*/ 0 w 44"/>
              <a:gd name="T1" fmla="*/ 2147483647 h 37"/>
              <a:gd name="T2" fmla="*/ 2147483647 w 44"/>
              <a:gd name="T3" fmla="*/ 2147483647 h 37"/>
              <a:gd name="T4" fmla="*/ 2147483647 w 44"/>
              <a:gd name="T5" fmla="*/ 2147483647 h 37"/>
              <a:gd name="T6" fmla="*/ 2147483647 w 44"/>
              <a:gd name="T7" fmla="*/ 0 h 37"/>
              <a:gd name="T8" fmla="*/ 0 w 44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37"/>
              <a:gd name="T17" fmla="*/ 44 w 44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37">
                <a:moveTo>
                  <a:pt x="0" y="7"/>
                </a:moveTo>
                <a:lnTo>
                  <a:pt x="39" y="37"/>
                </a:lnTo>
                <a:lnTo>
                  <a:pt x="44" y="30"/>
                </a:lnTo>
                <a:lnTo>
                  <a:pt x="5" y="0"/>
                </a:lnTo>
                <a:lnTo>
                  <a:pt x="0" y="7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4" name="Freeform 48"/>
          <p:cNvSpPr>
            <a:spLocks noChangeAspect="1"/>
          </p:cNvSpPr>
          <p:nvPr/>
        </p:nvSpPr>
        <p:spPr bwMode="auto">
          <a:xfrm>
            <a:off x="3030538" y="1965325"/>
            <a:ext cx="146050" cy="161925"/>
          </a:xfrm>
          <a:custGeom>
            <a:avLst/>
            <a:gdLst>
              <a:gd name="T0" fmla="*/ 0 w 35"/>
              <a:gd name="T1" fmla="*/ 2147483647 h 45"/>
              <a:gd name="T2" fmla="*/ 2147483647 w 35"/>
              <a:gd name="T3" fmla="*/ 2147483647 h 45"/>
              <a:gd name="T4" fmla="*/ 2147483647 w 35"/>
              <a:gd name="T5" fmla="*/ 2147483647 h 45"/>
              <a:gd name="T6" fmla="*/ 2147483647 w 35"/>
              <a:gd name="T7" fmla="*/ 0 h 45"/>
              <a:gd name="T8" fmla="*/ 0 w 35"/>
              <a:gd name="T9" fmla="*/ 2147483647 h 4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45"/>
              <a:gd name="T17" fmla="*/ 35 w 35"/>
              <a:gd name="T18" fmla="*/ 45 h 4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45">
                <a:moveTo>
                  <a:pt x="0" y="5"/>
                </a:moveTo>
                <a:lnTo>
                  <a:pt x="29" y="45"/>
                </a:lnTo>
                <a:lnTo>
                  <a:pt x="35" y="40"/>
                </a:lnTo>
                <a:lnTo>
                  <a:pt x="6" y="0"/>
                </a:lnTo>
                <a:lnTo>
                  <a:pt x="0" y="5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5" name="Freeform 49"/>
          <p:cNvSpPr>
            <a:spLocks noChangeAspect="1"/>
          </p:cNvSpPr>
          <p:nvPr/>
        </p:nvSpPr>
        <p:spPr bwMode="auto">
          <a:xfrm>
            <a:off x="3248025" y="1879600"/>
            <a:ext cx="93663" cy="171450"/>
          </a:xfrm>
          <a:custGeom>
            <a:avLst/>
            <a:gdLst>
              <a:gd name="T0" fmla="*/ 0 w 22"/>
              <a:gd name="T1" fmla="*/ 2147483647 h 48"/>
              <a:gd name="T2" fmla="*/ 2147483647 w 22"/>
              <a:gd name="T3" fmla="*/ 2147483647 h 48"/>
              <a:gd name="T4" fmla="*/ 2147483647 w 22"/>
              <a:gd name="T5" fmla="*/ 2147483647 h 48"/>
              <a:gd name="T6" fmla="*/ 2147483647 w 22"/>
              <a:gd name="T7" fmla="*/ 0 h 48"/>
              <a:gd name="T8" fmla="*/ 0 w 22"/>
              <a:gd name="T9" fmla="*/ 2147483647 h 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48"/>
              <a:gd name="T17" fmla="*/ 22 w 22"/>
              <a:gd name="T18" fmla="*/ 48 h 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48">
                <a:moveTo>
                  <a:pt x="0" y="2"/>
                </a:moveTo>
                <a:lnTo>
                  <a:pt x="15" y="48"/>
                </a:lnTo>
                <a:lnTo>
                  <a:pt x="22" y="46"/>
                </a:lnTo>
                <a:lnTo>
                  <a:pt x="7" y="0"/>
                </a:lnTo>
                <a:lnTo>
                  <a:pt x="0" y="2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6" name="Freeform 50"/>
          <p:cNvSpPr>
            <a:spLocks noChangeAspect="1"/>
          </p:cNvSpPr>
          <p:nvPr/>
        </p:nvSpPr>
        <p:spPr bwMode="auto">
          <a:xfrm>
            <a:off x="2236788" y="2917825"/>
            <a:ext cx="58737" cy="185738"/>
          </a:xfrm>
          <a:custGeom>
            <a:avLst/>
            <a:gdLst>
              <a:gd name="T0" fmla="*/ 0 w 14"/>
              <a:gd name="T1" fmla="*/ 2147483647 h 52"/>
              <a:gd name="T2" fmla="*/ 2147483647 w 14"/>
              <a:gd name="T3" fmla="*/ 2147483647 h 52"/>
              <a:gd name="T4" fmla="*/ 2147483647 w 14"/>
              <a:gd name="T5" fmla="*/ 2147483647 h 52"/>
              <a:gd name="T6" fmla="*/ 2147483647 w 14"/>
              <a:gd name="T7" fmla="*/ 0 h 52"/>
              <a:gd name="T8" fmla="*/ 0 w 14"/>
              <a:gd name="T9" fmla="*/ 2147483647 h 5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"/>
              <a:gd name="T16" fmla="*/ 0 h 52"/>
              <a:gd name="T17" fmla="*/ 14 w 14"/>
              <a:gd name="T18" fmla="*/ 52 h 5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" h="52">
                <a:moveTo>
                  <a:pt x="0" y="51"/>
                </a:moveTo>
                <a:lnTo>
                  <a:pt x="7" y="52"/>
                </a:lnTo>
                <a:lnTo>
                  <a:pt x="14" y="1"/>
                </a:lnTo>
                <a:lnTo>
                  <a:pt x="6" y="0"/>
                </a:lnTo>
                <a:lnTo>
                  <a:pt x="0" y="51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7" name="Freeform 51"/>
          <p:cNvSpPr>
            <a:spLocks noChangeAspect="1"/>
          </p:cNvSpPr>
          <p:nvPr/>
        </p:nvSpPr>
        <p:spPr bwMode="auto">
          <a:xfrm>
            <a:off x="2362200" y="2963863"/>
            <a:ext cx="131763" cy="177800"/>
          </a:xfrm>
          <a:custGeom>
            <a:avLst/>
            <a:gdLst>
              <a:gd name="T0" fmla="*/ 0 w 31"/>
              <a:gd name="T1" fmla="*/ 2147483647 h 50"/>
              <a:gd name="T2" fmla="*/ 2147483647 w 31"/>
              <a:gd name="T3" fmla="*/ 2147483647 h 50"/>
              <a:gd name="T4" fmla="*/ 2147483647 w 31"/>
              <a:gd name="T5" fmla="*/ 2147483647 h 50"/>
              <a:gd name="T6" fmla="*/ 2147483647 w 31"/>
              <a:gd name="T7" fmla="*/ 0 h 50"/>
              <a:gd name="T8" fmla="*/ 0 w 31"/>
              <a:gd name="T9" fmla="*/ 2147483647 h 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1"/>
              <a:gd name="T16" fmla="*/ 0 h 50"/>
              <a:gd name="T17" fmla="*/ 31 w 31"/>
              <a:gd name="T18" fmla="*/ 50 h 5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1" h="50">
                <a:moveTo>
                  <a:pt x="0" y="46"/>
                </a:moveTo>
                <a:lnTo>
                  <a:pt x="8" y="50"/>
                </a:lnTo>
                <a:lnTo>
                  <a:pt x="31" y="4"/>
                </a:lnTo>
                <a:lnTo>
                  <a:pt x="24" y="0"/>
                </a:lnTo>
                <a:lnTo>
                  <a:pt x="0" y="46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8" name="Freeform 52"/>
          <p:cNvSpPr>
            <a:spLocks noChangeAspect="1"/>
          </p:cNvSpPr>
          <p:nvPr/>
        </p:nvSpPr>
        <p:spPr bwMode="auto">
          <a:xfrm>
            <a:off x="2497138" y="3078163"/>
            <a:ext cx="169862" cy="153987"/>
          </a:xfrm>
          <a:custGeom>
            <a:avLst/>
            <a:gdLst>
              <a:gd name="T0" fmla="*/ 0 w 40"/>
              <a:gd name="T1" fmla="*/ 2147483647 h 43"/>
              <a:gd name="T2" fmla="*/ 2147483647 w 40"/>
              <a:gd name="T3" fmla="*/ 2147483647 h 43"/>
              <a:gd name="T4" fmla="*/ 2147483647 w 40"/>
              <a:gd name="T5" fmla="*/ 2147483647 h 43"/>
              <a:gd name="T6" fmla="*/ 2147483647 w 40"/>
              <a:gd name="T7" fmla="*/ 0 h 43"/>
              <a:gd name="T8" fmla="*/ 0 w 40"/>
              <a:gd name="T9" fmla="*/ 2147483647 h 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"/>
              <a:gd name="T16" fmla="*/ 0 h 43"/>
              <a:gd name="T17" fmla="*/ 40 w 40"/>
              <a:gd name="T18" fmla="*/ 43 h 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" h="43">
                <a:moveTo>
                  <a:pt x="0" y="38"/>
                </a:moveTo>
                <a:lnTo>
                  <a:pt x="6" y="43"/>
                </a:lnTo>
                <a:lnTo>
                  <a:pt x="40" y="5"/>
                </a:lnTo>
                <a:lnTo>
                  <a:pt x="35" y="0"/>
                </a:lnTo>
                <a:lnTo>
                  <a:pt x="0" y="38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9" name="Freeform 53"/>
          <p:cNvSpPr>
            <a:spLocks noChangeAspect="1"/>
          </p:cNvSpPr>
          <p:nvPr/>
        </p:nvSpPr>
        <p:spPr bwMode="auto">
          <a:xfrm>
            <a:off x="2632075" y="3227388"/>
            <a:ext cx="200025" cy="127000"/>
          </a:xfrm>
          <a:custGeom>
            <a:avLst/>
            <a:gdLst>
              <a:gd name="T0" fmla="*/ 0 w 47"/>
              <a:gd name="T1" fmla="*/ 2147483647 h 35"/>
              <a:gd name="T2" fmla="*/ 2147483647 w 47"/>
              <a:gd name="T3" fmla="*/ 2147483647 h 35"/>
              <a:gd name="T4" fmla="*/ 2147483647 w 47"/>
              <a:gd name="T5" fmla="*/ 2147483647 h 35"/>
              <a:gd name="T6" fmla="*/ 2147483647 w 47"/>
              <a:gd name="T7" fmla="*/ 0 h 35"/>
              <a:gd name="T8" fmla="*/ 0 w 47"/>
              <a:gd name="T9" fmla="*/ 2147483647 h 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7"/>
              <a:gd name="T16" fmla="*/ 0 h 35"/>
              <a:gd name="T17" fmla="*/ 47 w 47"/>
              <a:gd name="T18" fmla="*/ 35 h 3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7" h="35">
                <a:moveTo>
                  <a:pt x="0" y="29"/>
                </a:moveTo>
                <a:lnTo>
                  <a:pt x="5" y="35"/>
                </a:lnTo>
                <a:lnTo>
                  <a:pt x="47" y="6"/>
                </a:lnTo>
                <a:lnTo>
                  <a:pt x="43" y="0"/>
                </a:lnTo>
                <a:lnTo>
                  <a:pt x="0" y="29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0" name="Freeform 54"/>
          <p:cNvSpPr>
            <a:spLocks noChangeAspect="1"/>
          </p:cNvSpPr>
          <p:nvPr/>
        </p:nvSpPr>
        <p:spPr bwMode="auto">
          <a:xfrm>
            <a:off x="2747963" y="3389313"/>
            <a:ext cx="206375" cy="115887"/>
          </a:xfrm>
          <a:custGeom>
            <a:avLst/>
            <a:gdLst>
              <a:gd name="T0" fmla="*/ 0 w 49"/>
              <a:gd name="T1" fmla="*/ 2147483647 h 33"/>
              <a:gd name="T2" fmla="*/ 2147483647 w 49"/>
              <a:gd name="T3" fmla="*/ 2147483647 h 33"/>
              <a:gd name="T4" fmla="*/ 2147483647 w 49"/>
              <a:gd name="T5" fmla="*/ 2147483647 h 33"/>
              <a:gd name="T6" fmla="*/ 2147483647 w 49"/>
              <a:gd name="T7" fmla="*/ 0 h 33"/>
              <a:gd name="T8" fmla="*/ 0 w 49"/>
              <a:gd name="T9" fmla="*/ 2147483647 h 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"/>
              <a:gd name="T16" fmla="*/ 0 h 33"/>
              <a:gd name="T17" fmla="*/ 49 w 49"/>
              <a:gd name="T18" fmla="*/ 33 h 3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" h="33">
                <a:moveTo>
                  <a:pt x="0" y="27"/>
                </a:moveTo>
                <a:lnTo>
                  <a:pt x="5" y="33"/>
                </a:lnTo>
                <a:lnTo>
                  <a:pt x="49" y="7"/>
                </a:lnTo>
                <a:lnTo>
                  <a:pt x="45" y="0"/>
                </a:lnTo>
                <a:lnTo>
                  <a:pt x="0" y="27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1" name="Freeform 55"/>
          <p:cNvSpPr>
            <a:spLocks noChangeAspect="1"/>
          </p:cNvSpPr>
          <p:nvPr/>
        </p:nvSpPr>
        <p:spPr bwMode="auto">
          <a:xfrm>
            <a:off x="2867025" y="3538538"/>
            <a:ext cx="187325" cy="131762"/>
          </a:xfrm>
          <a:custGeom>
            <a:avLst/>
            <a:gdLst>
              <a:gd name="T0" fmla="*/ 0 w 44"/>
              <a:gd name="T1" fmla="*/ 2147483647 h 37"/>
              <a:gd name="T2" fmla="*/ 2147483647 w 44"/>
              <a:gd name="T3" fmla="*/ 2147483647 h 37"/>
              <a:gd name="T4" fmla="*/ 2147483647 w 44"/>
              <a:gd name="T5" fmla="*/ 2147483647 h 37"/>
              <a:gd name="T6" fmla="*/ 2147483647 w 44"/>
              <a:gd name="T7" fmla="*/ 0 h 37"/>
              <a:gd name="T8" fmla="*/ 0 w 44"/>
              <a:gd name="T9" fmla="*/ 2147483647 h 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4"/>
              <a:gd name="T16" fmla="*/ 0 h 37"/>
              <a:gd name="T17" fmla="*/ 44 w 44"/>
              <a:gd name="T18" fmla="*/ 37 h 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4" h="37">
                <a:moveTo>
                  <a:pt x="0" y="31"/>
                </a:moveTo>
                <a:lnTo>
                  <a:pt x="5" y="37"/>
                </a:lnTo>
                <a:lnTo>
                  <a:pt x="44" y="6"/>
                </a:lnTo>
                <a:lnTo>
                  <a:pt x="39" y="0"/>
                </a:lnTo>
                <a:lnTo>
                  <a:pt x="0" y="31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2" name="Freeform 56"/>
          <p:cNvSpPr>
            <a:spLocks noChangeAspect="1"/>
          </p:cNvSpPr>
          <p:nvPr/>
        </p:nvSpPr>
        <p:spPr bwMode="auto">
          <a:xfrm>
            <a:off x="3030538" y="3667125"/>
            <a:ext cx="146050" cy="157163"/>
          </a:xfrm>
          <a:custGeom>
            <a:avLst/>
            <a:gdLst>
              <a:gd name="T0" fmla="*/ 0 w 35"/>
              <a:gd name="T1" fmla="*/ 2147483647 h 44"/>
              <a:gd name="T2" fmla="*/ 2147483647 w 35"/>
              <a:gd name="T3" fmla="*/ 2147483647 h 44"/>
              <a:gd name="T4" fmla="*/ 2147483647 w 35"/>
              <a:gd name="T5" fmla="*/ 2147483647 h 44"/>
              <a:gd name="T6" fmla="*/ 2147483647 w 35"/>
              <a:gd name="T7" fmla="*/ 0 h 44"/>
              <a:gd name="T8" fmla="*/ 0 w 35"/>
              <a:gd name="T9" fmla="*/ 2147483647 h 4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5"/>
              <a:gd name="T16" fmla="*/ 0 h 44"/>
              <a:gd name="T17" fmla="*/ 35 w 35"/>
              <a:gd name="T18" fmla="*/ 44 h 4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5" h="44">
                <a:moveTo>
                  <a:pt x="0" y="39"/>
                </a:moveTo>
                <a:lnTo>
                  <a:pt x="6" y="44"/>
                </a:lnTo>
                <a:lnTo>
                  <a:pt x="35" y="4"/>
                </a:lnTo>
                <a:lnTo>
                  <a:pt x="29" y="0"/>
                </a:lnTo>
                <a:lnTo>
                  <a:pt x="0" y="39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3" name="Freeform 57"/>
          <p:cNvSpPr>
            <a:spLocks noChangeAspect="1"/>
          </p:cNvSpPr>
          <p:nvPr/>
        </p:nvSpPr>
        <p:spPr bwMode="auto">
          <a:xfrm>
            <a:off x="3248025" y="3733800"/>
            <a:ext cx="93663" cy="176213"/>
          </a:xfrm>
          <a:custGeom>
            <a:avLst/>
            <a:gdLst>
              <a:gd name="T0" fmla="*/ 0 w 22"/>
              <a:gd name="T1" fmla="*/ 2147483647 h 49"/>
              <a:gd name="T2" fmla="*/ 2147483647 w 22"/>
              <a:gd name="T3" fmla="*/ 2147483647 h 49"/>
              <a:gd name="T4" fmla="*/ 2147483647 w 22"/>
              <a:gd name="T5" fmla="*/ 2147483647 h 49"/>
              <a:gd name="T6" fmla="*/ 2147483647 w 22"/>
              <a:gd name="T7" fmla="*/ 0 h 49"/>
              <a:gd name="T8" fmla="*/ 0 w 22"/>
              <a:gd name="T9" fmla="*/ 2147483647 h 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"/>
              <a:gd name="T16" fmla="*/ 0 h 49"/>
              <a:gd name="T17" fmla="*/ 22 w 22"/>
              <a:gd name="T18" fmla="*/ 49 h 4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" h="49">
                <a:moveTo>
                  <a:pt x="0" y="47"/>
                </a:moveTo>
                <a:lnTo>
                  <a:pt x="7" y="49"/>
                </a:lnTo>
                <a:lnTo>
                  <a:pt x="22" y="3"/>
                </a:lnTo>
                <a:lnTo>
                  <a:pt x="15" y="0"/>
                </a:lnTo>
                <a:lnTo>
                  <a:pt x="0" y="47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4" name="Freeform 58"/>
          <p:cNvSpPr>
            <a:spLocks noChangeAspect="1"/>
          </p:cNvSpPr>
          <p:nvPr/>
        </p:nvSpPr>
        <p:spPr bwMode="auto">
          <a:xfrm>
            <a:off x="1122363" y="3021013"/>
            <a:ext cx="7908925" cy="981075"/>
          </a:xfrm>
          <a:custGeom>
            <a:avLst/>
            <a:gdLst>
              <a:gd name="T0" fmla="*/ 2147483647 w 1859"/>
              <a:gd name="T1" fmla="*/ 2147483647 h 274"/>
              <a:gd name="T2" fmla="*/ 0 w 1859"/>
              <a:gd name="T3" fmla="*/ 2147483647 h 274"/>
              <a:gd name="T4" fmla="*/ 2147483647 w 1859"/>
              <a:gd name="T5" fmla="*/ 2147483647 h 274"/>
              <a:gd name="T6" fmla="*/ 2147483647 w 1859"/>
              <a:gd name="T7" fmla="*/ 2147483647 h 274"/>
              <a:gd name="T8" fmla="*/ 2147483647 w 1859"/>
              <a:gd name="T9" fmla="*/ 2147483647 h 274"/>
              <a:gd name="T10" fmla="*/ 2147483647 w 1859"/>
              <a:gd name="T11" fmla="*/ 2147483647 h 274"/>
              <a:gd name="T12" fmla="*/ 2147483647 w 1859"/>
              <a:gd name="T13" fmla="*/ 2147483647 h 274"/>
              <a:gd name="T14" fmla="*/ 2147483647 w 1859"/>
              <a:gd name="T15" fmla="*/ 2147483647 h 274"/>
              <a:gd name="T16" fmla="*/ 2147483647 w 1859"/>
              <a:gd name="T17" fmla="*/ 2147483647 h 274"/>
              <a:gd name="T18" fmla="*/ 2147483647 w 1859"/>
              <a:gd name="T19" fmla="*/ 2147483647 h 274"/>
              <a:gd name="T20" fmla="*/ 2147483647 w 1859"/>
              <a:gd name="T21" fmla="*/ 2147483647 h 274"/>
              <a:gd name="T22" fmla="*/ 2147483647 w 1859"/>
              <a:gd name="T23" fmla="*/ 2147483647 h 274"/>
              <a:gd name="T24" fmla="*/ 2147483647 w 1859"/>
              <a:gd name="T25" fmla="*/ 2147483647 h 274"/>
              <a:gd name="T26" fmla="*/ 2147483647 w 1859"/>
              <a:gd name="T27" fmla="*/ 2147483647 h 274"/>
              <a:gd name="T28" fmla="*/ 2147483647 w 1859"/>
              <a:gd name="T29" fmla="*/ 2147483647 h 274"/>
              <a:gd name="T30" fmla="*/ 2147483647 w 1859"/>
              <a:gd name="T31" fmla="*/ 2147483647 h 274"/>
              <a:gd name="T32" fmla="*/ 2147483647 w 1859"/>
              <a:gd name="T33" fmla="*/ 2147483647 h 274"/>
              <a:gd name="T34" fmla="*/ 2147483647 w 1859"/>
              <a:gd name="T35" fmla="*/ 2147483647 h 274"/>
              <a:gd name="T36" fmla="*/ 2147483647 w 1859"/>
              <a:gd name="T37" fmla="*/ 2147483647 h 274"/>
              <a:gd name="T38" fmla="*/ 2147483647 w 1859"/>
              <a:gd name="T39" fmla="*/ 2147483647 h 274"/>
              <a:gd name="T40" fmla="*/ 2147483647 w 1859"/>
              <a:gd name="T41" fmla="*/ 2147483647 h 274"/>
              <a:gd name="T42" fmla="*/ 2147483647 w 1859"/>
              <a:gd name="T43" fmla="*/ 2147483647 h 274"/>
              <a:gd name="T44" fmla="*/ 2147483647 w 1859"/>
              <a:gd name="T45" fmla="*/ 2147483647 h 274"/>
              <a:gd name="T46" fmla="*/ 2147483647 w 1859"/>
              <a:gd name="T47" fmla="*/ 2147483647 h 274"/>
              <a:gd name="T48" fmla="*/ 2147483647 w 1859"/>
              <a:gd name="T49" fmla="*/ 2147483647 h 274"/>
              <a:gd name="T50" fmla="*/ 2147483647 w 1859"/>
              <a:gd name="T51" fmla="*/ 2147483647 h 274"/>
              <a:gd name="T52" fmla="*/ 2147483647 w 1859"/>
              <a:gd name="T53" fmla="*/ 2147483647 h 274"/>
              <a:gd name="T54" fmla="*/ 2147483647 w 1859"/>
              <a:gd name="T55" fmla="*/ 2147483647 h 274"/>
              <a:gd name="T56" fmla="*/ 2147483647 w 1859"/>
              <a:gd name="T57" fmla="*/ 2147483647 h 274"/>
              <a:gd name="T58" fmla="*/ 2147483647 w 1859"/>
              <a:gd name="T59" fmla="*/ 2147483647 h 274"/>
              <a:gd name="T60" fmla="*/ 2147483647 w 1859"/>
              <a:gd name="T61" fmla="*/ 2147483647 h 274"/>
              <a:gd name="T62" fmla="*/ 2147483647 w 1859"/>
              <a:gd name="T63" fmla="*/ 2147483647 h 274"/>
              <a:gd name="T64" fmla="*/ 2147483647 w 1859"/>
              <a:gd name="T65" fmla="*/ 2147483647 h 274"/>
              <a:gd name="T66" fmla="*/ 2147483647 w 1859"/>
              <a:gd name="T67" fmla="*/ 2147483647 h 274"/>
              <a:gd name="T68" fmla="*/ 2147483647 w 1859"/>
              <a:gd name="T69" fmla="*/ 2147483647 h 274"/>
              <a:gd name="T70" fmla="*/ 2147483647 w 1859"/>
              <a:gd name="T71" fmla="*/ 2147483647 h 274"/>
              <a:gd name="T72" fmla="*/ 2147483647 w 1859"/>
              <a:gd name="T73" fmla="*/ 2147483647 h 274"/>
              <a:gd name="T74" fmla="*/ 2147483647 w 1859"/>
              <a:gd name="T75" fmla="*/ 2147483647 h 274"/>
              <a:gd name="T76" fmla="*/ 2147483647 w 1859"/>
              <a:gd name="T77" fmla="*/ 2147483647 h 274"/>
              <a:gd name="T78" fmla="*/ 2147483647 w 1859"/>
              <a:gd name="T79" fmla="*/ 2147483647 h 274"/>
              <a:gd name="T80" fmla="*/ 2147483647 w 1859"/>
              <a:gd name="T81" fmla="*/ 2147483647 h 274"/>
              <a:gd name="T82" fmla="*/ 2147483647 w 1859"/>
              <a:gd name="T83" fmla="*/ 2147483647 h 274"/>
              <a:gd name="T84" fmla="*/ 2147483647 w 1859"/>
              <a:gd name="T85" fmla="*/ 2147483647 h 274"/>
              <a:gd name="T86" fmla="*/ 2147483647 w 1859"/>
              <a:gd name="T87" fmla="*/ 2147483647 h 274"/>
              <a:gd name="T88" fmla="*/ 2147483647 w 1859"/>
              <a:gd name="T89" fmla="*/ 2147483647 h 274"/>
              <a:gd name="T90" fmla="*/ 2147483647 w 1859"/>
              <a:gd name="T91" fmla="*/ 2147483647 h 274"/>
              <a:gd name="T92" fmla="*/ 2147483647 w 1859"/>
              <a:gd name="T93" fmla="*/ 2147483647 h 274"/>
              <a:gd name="T94" fmla="*/ 2147483647 w 1859"/>
              <a:gd name="T95" fmla="*/ 2147483647 h 274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59"/>
              <a:gd name="T145" fmla="*/ 0 h 274"/>
              <a:gd name="T146" fmla="*/ 1859 w 1859"/>
              <a:gd name="T147" fmla="*/ 274 h 274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59" h="274">
                <a:moveTo>
                  <a:pt x="175" y="1"/>
                </a:moveTo>
                <a:lnTo>
                  <a:pt x="165" y="1"/>
                </a:lnTo>
                <a:lnTo>
                  <a:pt x="140" y="1"/>
                </a:lnTo>
                <a:lnTo>
                  <a:pt x="106" y="1"/>
                </a:lnTo>
                <a:lnTo>
                  <a:pt x="69" y="1"/>
                </a:lnTo>
                <a:lnTo>
                  <a:pt x="34" y="1"/>
                </a:lnTo>
                <a:lnTo>
                  <a:pt x="9" y="1"/>
                </a:lnTo>
                <a:lnTo>
                  <a:pt x="0" y="1"/>
                </a:lnTo>
                <a:lnTo>
                  <a:pt x="0" y="24"/>
                </a:lnTo>
                <a:lnTo>
                  <a:pt x="176" y="24"/>
                </a:lnTo>
                <a:lnTo>
                  <a:pt x="181" y="24"/>
                </a:lnTo>
                <a:lnTo>
                  <a:pt x="194" y="24"/>
                </a:lnTo>
                <a:lnTo>
                  <a:pt x="211" y="24"/>
                </a:lnTo>
                <a:lnTo>
                  <a:pt x="234" y="27"/>
                </a:lnTo>
                <a:lnTo>
                  <a:pt x="259" y="32"/>
                </a:lnTo>
                <a:lnTo>
                  <a:pt x="285" y="41"/>
                </a:lnTo>
                <a:lnTo>
                  <a:pt x="310" y="53"/>
                </a:lnTo>
                <a:lnTo>
                  <a:pt x="333" y="72"/>
                </a:lnTo>
                <a:lnTo>
                  <a:pt x="352" y="96"/>
                </a:lnTo>
                <a:lnTo>
                  <a:pt x="359" y="107"/>
                </a:lnTo>
                <a:lnTo>
                  <a:pt x="370" y="127"/>
                </a:lnTo>
                <a:lnTo>
                  <a:pt x="377" y="138"/>
                </a:lnTo>
                <a:lnTo>
                  <a:pt x="388" y="157"/>
                </a:lnTo>
                <a:lnTo>
                  <a:pt x="399" y="175"/>
                </a:lnTo>
                <a:lnTo>
                  <a:pt x="410" y="193"/>
                </a:lnTo>
                <a:lnTo>
                  <a:pt x="422" y="208"/>
                </a:lnTo>
                <a:lnTo>
                  <a:pt x="434" y="223"/>
                </a:lnTo>
                <a:lnTo>
                  <a:pt x="448" y="236"/>
                </a:lnTo>
                <a:lnTo>
                  <a:pt x="464" y="247"/>
                </a:lnTo>
                <a:lnTo>
                  <a:pt x="482" y="257"/>
                </a:lnTo>
                <a:lnTo>
                  <a:pt x="503" y="264"/>
                </a:lnTo>
                <a:lnTo>
                  <a:pt x="527" y="270"/>
                </a:lnTo>
                <a:lnTo>
                  <a:pt x="554" y="273"/>
                </a:lnTo>
                <a:lnTo>
                  <a:pt x="584" y="274"/>
                </a:lnTo>
                <a:lnTo>
                  <a:pt x="586" y="274"/>
                </a:lnTo>
                <a:lnTo>
                  <a:pt x="589" y="274"/>
                </a:lnTo>
                <a:lnTo>
                  <a:pt x="594" y="274"/>
                </a:lnTo>
                <a:lnTo>
                  <a:pt x="601" y="274"/>
                </a:lnTo>
                <a:lnTo>
                  <a:pt x="610" y="274"/>
                </a:lnTo>
                <a:lnTo>
                  <a:pt x="621" y="274"/>
                </a:lnTo>
                <a:lnTo>
                  <a:pt x="634" y="274"/>
                </a:lnTo>
                <a:lnTo>
                  <a:pt x="648" y="274"/>
                </a:lnTo>
                <a:lnTo>
                  <a:pt x="664" y="274"/>
                </a:lnTo>
                <a:lnTo>
                  <a:pt x="682" y="274"/>
                </a:lnTo>
                <a:lnTo>
                  <a:pt x="701" y="274"/>
                </a:lnTo>
                <a:lnTo>
                  <a:pt x="721" y="274"/>
                </a:lnTo>
                <a:lnTo>
                  <a:pt x="742" y="274"/>
                </a:lnTo>
                <a:lnTo>
                  <a:pt x="765" y="274"/>
                </a:lnTo>
                <a:lnTo>
                  <a:pt x="790" y="274"/>
                </a:lnTo>
                <a:lnTo>
                  <a:pt x="815" y="274"/>
                </a:lnTo>
                <a:lnTo>
                  <a:pt x="841" y="274"/>
                </a:lnTo>
                <a:lnTo>
                  <a:pt x="868" y="274"/>
                </a:lnTo>
                <a:lnTo>
                  <a:pt x="896" y="274"/>
                </a:lnTo>
                <a:lnTo>
                  <a:pt x="924" y="274"/>
                </a:lnTo>
                <a:lnTo>
                  <a:pt x="954" y="274"/>
                </a:lnTo>
                <a:lnTo>
                  <a:pt x="983" y="274"/>
                </a:lnTo>
                <a:lnTo>
                  <a:pt x="1014" y="274"/>
                </a:lnTo>
                <a:lnTo>
                  <a:pt x="1045" y="274"/>
                </a:lnTo>
                <a:lnTo>
                  <a:pt x="1077" y="274"/>
                </a:lnTo>
                <a:lnTo>
                  <a:pt x="1108" y="274"/>
                </a:lnTo>
                <a:lnTo>
                  <a:pt x="1140" y="274"/>
                </a:lnTo>
                <a:lnTo>
                  <a:pt x="1173" y="274"/>
                </a:lnTo>
                <a:lnTo>
                  <a:pt x="1205" y="274"/>
                </a:lnTo>
                <a:lnTo>
                  <a:pt x="1237" y="274"/>
                </a:lnTo>
                <a:lnTo>
                  <a:pt x="1270" y="274"/>
                </a:lnTo>
                <a:lnTo>
                  <a:pt x="1302" y="274"/>
                </a:lnTo>
                <a:lnTo>
                  <a:pt x="1334" y="274"/>
                </a:lnTo>
                <a:lnTo>
                  <a:pt x="1365" y="274"/>
                </a:lnTo>
                <a:lnTo>
                  <a:pt x="1397" y="274"/>
                </a:lnTo>
                <a:lnTo>
                  <a:pt x="1428" y="274"/>
                </a:lnTo>
                <a:lnTo>
                  <a:pt x="1459" y="274"/>
                </a:lnTo>
                <a:lnTo>
                  <a:pt x="1489" y="274"/>
                </a:lnTo>
                <a:lnTo>
                  <a:pt x="1518" y="274"/>
                </a:lnTo>
                <a:lnTo>
                  <a:pt x="1547" y="274"/>
                </a:lnTo>
                <a:lnTo>
                  <a:pt x="1575" y="274"/>
                </a:lnTo>
                <a:lnTo>
                  <a:pt x="1602" y="274"/>
                </a:lnTo>
                <a:lnTo>
                  <a:pt x="1628" y="274"/>
                </a:lnTo>
                <a:lnTo>
                  <a:pt x="1653" y="274"/>
                </a:lnTo>
                <a:lnTo>
                  <a:pt x="1677" y="274"/>
                </a:lnTo>
                <a:lnTo>
                  <a:pt x="1700" y="274"/>
                </a:lnTo>
                <a:lnTo>
                  <a:pt x="1721" y="274"/>
                </a:lnTo>
                <a:lnTo>
                  <a:pt x="1742" y="274"/>
                </a:lnTo>
                <a:lnTo>
                  <a:pt x="1761" y="274"/>
                </a:lnTo>
                <a:lnTo>
                  <a:pt x="1778" y="274"/>
                </a:lnTo>
                <a:lnTo>
                  <a:pt x="1795" y="274"/>
                </a:lnTo>
                <a:lnTo>
                  <a:pt x="1809" y="274"/>
                </a:lnTo>
                <a:lnTo>
                  <a:pt x="1821" y="274"/>
                </a:lnTo>
                <a:lnTo>
                  <a:pt x="1833" y="274"/>
                </a:lnTo>
                <a:lnTo>
                  <a:pt x="1842" y="274"/>
                </a:lnTo>
                <a:lnTo>
                  <a:pt x="1849" y="274"/>
                </a:lnTo>
                <a:lnTo>
                  <a:pt x="1854" y="274"/>
                </a:lnTo>
                <a:lnTo>
                  <a:pt x="1857" y="274"/>
                </a:lnTo>
                <a:lnTo>
                  <a:pt x="1859" y="274"/>
                </a:lnTo>
                <a:lnTo>
                  <a:pt x="1859" y="252"/>
                </a:lnTo>
                <a:lnTo>
                  <a:pt x="1857" y="252"/>
                </a:lnTo>
                <a:lnTo>
                  <a:pt x="1854" y="252"/>
                </a:lnTo>
                <a:lnTo>
                  <a:pt x="1849" y="252"/>
                </a:lnTo>
                <a:lnTo>
                  <a:pt x="1842" y="252"/>
                </a:lnTo>
                <a:lnTo>
                  <a:pt x="1833" y="252"/>
                </a:lnTo>
                <a:lnTo>
                  <a:pt x="1821" y="252"/>
                </a:lnTo>
                <a:lnTo>
                  <a:pt x="1809" y="252"/>
                </a:lnTo>
                <a:lnTo>
                  <a:pt x="1795" y="252"/>
                </a:lnTo>
                <a:lnTo>
                  <a:pt x="1778" y="252"/>
                </a:lnTo>
                <a:lnTo>
                  <a:pt x="1761" y="252"/>
                </a:lnTo>
                <a:lnTo>
                  <a:pt x="1742" y="252"/>
                </a:lnTo>
                <a:lnTo>
                  <a:pt x="1721" y="252"/>
                </a:lnTo>
                <a:lnTo>
                  <a:pt x="1700" y="252"/>
                </a:lnTo>
                <a:lnTo>
                  <a:pt x="1677" y="252"/>
                </a:lnTo>
                <a:lnTo>
                  <a:pt x="1653" y="252"/>
                </a:lnTo>
                <a:lnTo>
                  <a:pt x="1628" y="252"/>
                </a:lnTo>
                <a:lnTo>
                  <a:pt x="1602" y="252"/>
                </a:lnTo>
                <a:lnTo>
                  <a:pt x="1575" y="252"/>
                </a:lnTo>
                <a:lnTo>
                  <a:pt x="1547" y="252"/>
                </a:lnTo>
                <a:lnTo>
                  <a:pt x="1518" y="252"/>
                </a:lnTo>
                <a:lnTo>
                  <a:pt x="1489" y="252"/>
                </a:lnTo>
                <a:lnTo>
                  <a:pt x="1459" y="252"/>
                </a:lnTo>
                <a:lnTo>
                  <a:pt x="1428" y="252"/>
                </a:lnTo>
                <a:lnTo>
                  <a:pt x="1397" y="252"/>
                </a:lnTo>
                <a:lnTo>
                  <a:pt x="1365" y="252"/>
                </a:lnTo>
                <a:lnTo>
                  <a:pt x="1334" y="252"/>
                </a:lnTo>
                <a:lnTo>
                  <a:pt x="1302" y="252"/>
                </a:lnTo>
                <a:lnTo>
                  <a:pt x="1270" y="252"/>
                </a:lnTo>
                <a:lnTo>
                  <a:pt x="1237" y="252"/>
                </a:lnTo>
                <a:lnTo>
                  <a:pt x="1205" y="252"/>
                </a:lnTo>
                <a:lnTo>
                  <a:pt x="1173" y="252"/>
                </a:lnTo>
                <a:lnTo>
                  <a:pt x="1140" y="252"/>
                </a:lnTo>
                <a:lnTo>
                  <a:pt x="1108" y="252"/>
                </a:lnTo>
                <a:lnTo>
                  <a:pt x="1077" y="252"/>
                </a:lnTo>
                <a:lnTo>
                  <a:pt x="1045" y="252"/>
                </a:lnTo>
                <a:lnTo>
                  <a:pt x="1014" y="252"/>
                </a:lnTo>
                <a:lnTo>
                  <a:pt x="983" y="252"/>
                </a:lnTo>
                <a:lnTo>
                  <a:pt x="954" y="252"/>
                </a:lnTo>
                <a:lnTo>
                  <a:pt x="924" y="252"/>
                </a:lnTo>
                <a:lnTo>
                  <a:pt x="896" y="252"/>
                </a:lnTo>
                <a:lnTo>
                  <a:pt x="868" y="252"/>
                </a:lnTo>
                <a:lnTo>
                  <a:pt x="841" y="252"/>
                </a:lnTo>
                <a:lnTo>
                  <a:pt x="815" y="252"/>
                </a:lnTo>
                <a:lnTo>
                  <a:pt x="790" y="252"/>
                </a:lnTo>
                <a:lnTo>
                  <a:pt x="765" y="252"/>
                </a:lnTo>
                <a:lnTo>
                  <a:pt x="742" y="252"/>
                </a:lnTo>
                <a:lnTo>
                  <a:pt x="721" y="252"/>
                </a:lnTo>
                <a:lnTo>
                  <a:pt x="701" y="252"/>
                </a:lnTo>
                <a:lnTo>
                  <a:pt x="682" y="252"/>
                </a:lnTo>
                <a:lnTo>
                  <a:pt x="664" y="252"/>
                </a:lnTo>
                <a:lnTo>
                  <a:pt x="648" y="252"/>
                </a:lnTo>
                <a:lnTo>
                  <a:pt x="634" y="252"/>
                </a:lnTo>
                <a:lnTo>
                  <a:pt x="621" y="252"/>
                </a:lnTo>
                <a:lnTo>
                  <a:pt x="610" y="252"/>
                </a:lnTo>
                <a:lnTo>
                  <a:pt x="601" y="252"/>
                </a:lnTo>
                <a:lnTo>
                  <a:pt x="594" y="252"/>
                </a:lnTo>
                <a:lnTo>
                  <a:pt x="589" y="252"/>
                </a:lnTo>
                <a:lnTo>
                  <a:pt x="586" y="252"/>
                </a:lnTo>
                <a:lnTo>
                  <a:pt x="584" y="252"/>
                </a:lnTo>
                <a:lnTo>
                  <a:pt x="555" y="251"/>
                </a:lnTo>
                <a:lnTo>
                  <a:pt x="529" y="247"/>
                </a:lnTo>
                <a:lnTo>
                  <a:pt x="506" y="241"/>
                </a:lnTo>
                <a:lnTo>
                  <a:pt x="488" y="234"/>
                </a:lnTo>
                <a:lnTo>
                  <a:pt x="471" y="224"/>
                </a:lnTo>
                <a:lnTo>
                  <a:pt x="456" y="212"/>
                </a:lnTo>
                <a:lnTo>
                  <a:pt x="443" y="199"/>
                </a:lnTo>
                <a:lnTo>
                  <a:pt x="431" y="183"/>
                </a:lnTo>
                <a:lnTo>
                  <a:pt x="420" y="166"/>
                </a:lnTo>
                <a:lnTo>
                  <a:pt x="408" y="147"/>
                </a:lnTo>
                <a:lnTo>
                  <a:pt x="397" y="127"/>
                </a:lnTo>
                <a:lnTo>
                  <a:pt x="390" y="115"/>
                </a:lnTo>
                <a:lnTo>
                  <a:pt x="378" y="95"/>
                </a:lnTo>
                <a:lnTo>
                  <a:pt x="372" y="84"/>
                </a:lnTo>
                <a:lnTo>
                  <a:pt x="353" y="59"/>
                </a:lnTo>
                <a:lnTo>
                  <a:pt x="331" y="40"/>
                </a:lnTo>
                <a:lnTo>
                  <a:pt x="306" y="25"/>
                </a:lnTo>
                <a:lnTo>
                  <a:pt x="281" y="14"/>
                </a:lnTo>
                <a:lnTo>
                  <a:pt x="256" y="7"/>
                </a:lnTo>
                <a:lnTo>
                  <a:pt x="232" y="3"/>
                </a:lnTo>
                <a:lnTo>
                  <a:pt x="211" y="1"/>
                </a:lnTo>
                <a:lnTo>
                  <a:pt x="194" y="0"/>
                </a:lnTo>
                <a:lnTo>
                  <a:pt x="181" y="1"/>
                </a:lnTo>
                <a:lnTo>
                  <a:pt x="175" y="1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15" name="Freeform 59"/>
          <p:cNvSpPr>
            <a:spLocks noChangeAspect="1"/>
          </p:cNvSpPr>
          <p:nvPr/>
        </p:nvSpPr>
        <p:spPr bwMode="auto">
          <a:xfrm>
            <a:off x="1122363" y="1784350"/>
            <a:ext cx="7908925" cy="976313"/>
          </a:xfrm>
          <a:custGeom>
            <a:avLst/>
            <a:gdLst>
              <a:gd name="T0" fmla="*/ 2147483647 w 1859"/>
              <a:gd name="T1" fmla="*/ 2147483647 h 273"/>
              <a:gd name="T2" fmla="*/ 2147483647 w 1859"/>
              <a:gd name="T3" fmla="*/ 2147483647 h 273"/>
              <a:gd name="T4" fmla="*/ 2147483647 w 1859"/>
              <a:gd name="T5" fmla="*/ 2147483647 h 273"/>
              <a:gd name="T6" fmla="*/ 2147483647 w 1859"/>
              <a:gd name="T7" fmla="*/ 2147483647 h 273"/>
              <a:gd name="T8" fmla="*/ 2147483647 w 1859"/>
              <a:gd name="T9" fmla="*/ 2147483647 h 273"/>
              <a:gd name="T10" fmla="*/ 2147483647 w 1859"/>
              <a:gd name="T11" fmla="*/ 2147483647 h 273"/>
              <a:gd name="T12" fmla="*/ 2147483647 w 1859"/>
              <a:gd name="T13" fmla="*/ 2147483647 h 273"/>
              <a:gd name="T14" fmla="*/ 2147483647 w 1859"/>
              <a:gd name="T15" fmla="*/ 2147483647 h 273"/>
              <a:gd name="T16" fmla="*/ 2147483647 w 1859"/>
              <a:gd name="T17" fmla="*/ 2147483647 h 273"/>
              <a:gd name="T18" fmla="*/ 2147483647 w 1859"/>
              <a:gd name="T19" fmla="*/ 2147483647 h 273"/>
              <a:gd name="T20" fmla="*/ 0 w 1859"/>
              <a:gd name="T21" fmla="*/ 2147483647 h 273"/>
              <a:gd name="T22" fmla="*/ 2147483647 w 1859"/>
              <a:gd name="T23" fmla="*/ 2147483647 h 273"/>
              <a:gd name="T24" fmla="*/ 2147483647 w 1859"/>
              <a:gd name="T25" fmla="*/ 2147483647 h 273"/>
              <a:gd name="T26" fmla="*/ 2147483647 w 1859"/>
              <a:gd name="T27" fmla="*/ 2147483647 h 273"/>
              <a:gd name="T28" fmla="*/ 2147483647 w 1859"/>
              <a:gd name="T29" fmla="*/ 2147483647 h 273"/>
              <a:gd name="T30" fmla="*/ 2147483647 w 1859"/>
              <a:gd name="T31" fmla="*/ 2147483647 h 273"/>
              <a:gd name="T32" fmla="*/ 2147483647 w 1859"/>
              <a:gd name="T33" fmla="*/ 2147483647 h 273"/>
              <a:gd name="T34" fmla="*/ 2147483647 w 1859"/>
              <a:gd name="T35" fmla="*/ 2147483647 h 273"/>
              <a:gd name="T36" fmla="*/ 2147483647 w 1859"/>
              <a:gd name="T37" fmla="*/ 2147483647 h 273"/>
              <a:gd name="T38" fmla="*/ 2147483647 w 1859"/>
              <a:gd name="T39" fmla="*/ 2147483647 h 273"/>
              <a:gd name="T40" fmla="*/ 2147483647 w 1859"/>
              <a:gd name="T41" fmla="*/ 2147483647 h 273"/>
              <a:gd name="T42" fmla="*/ 2147483647 w 1859"/>
              <a:gd name="T43" fmla="*/ 2147483647 h 273"/>
              <a:gd name="T44" fmla="*/ 2147483647 w 1859"/>
              <a:gd name="T45" fmla="*/ 2147483647 h 273"/>
              <a:gd name="T46" fmla="*/ 2147483647 w 1859"/>
              <a:gd name="T47" fmla="*/ 2147483647 h 273"/>
              <a:gd name="T48" fmla="*/ 2147483647 w 1859"/>
              <a:gd name="T49" fmla="*/ 2147483647 h 273"/>
              <a:gd name="T50" fmla="*/ 2147483647 w 1859"/>
              <a:gd name="T51" fmla="*/ 2147483647 h 273"/>
              <a:gd name="T52" fmla="*/ 2147483647 w 1859"/>
              <a:gd name="T53" fmla="*/ 2147483647 h 273"/>
              <a:gd name="T54" fmla="*/ 2147483647 w 1859"/>
              <a:gd name="T55" fmla="*/ 2147483647 h 273"/>
              <a:gd name="T56" fmla="*/ 2147483647 w 1859"/>
              <a:gd name="T57" fmla="*/ 2147483647 h 273"/>
              <a:gd name="T58" fmla="*/ 2147483647 w 1859"/>
              <a:gd name="T59" fmla="*/ 2147483647 h 273"/>
              <a:gd name="T60" fmla="*/ 2147483647 w 1859"/>
              <a:gd name="T61" fmla="*/ 2147483647 h 273"/>
              <a:gd name="T62" fmla="*/ 2147483647 w 1859"/>
              <a:gd name="T63" fmla="*/ 2147483647 h 273"/>
              <a:gd name="T64" fmla="*/ 2147483647 w 1859"/>
              <a:gd name="T65" fmla="*/ 2147483647 h 273"/>
              <a:gd name="T66" fmla="*/ 2147483647 w 1859"/>
              <a:gd name="T67" fmla="*/ 2147483647 h 273"/>
              <a:gd name="T68" fmla="*/ 2147483647 w 1859"/>
              <a:gd name="T69" fmla="*/ 2147483647 h 273"/>
              <a:gd name="T70" fmla="*/ 2147483647 w 1859"/>
              <a:gd name="T71" fmla="*/ 2147483647 h 273"/>
              <a:gd name="T72" fmla="*/ 2147483647 w 1859"/>
              <a:gd name="T73" fmla="*/ 2147483647 h 273"/>
              <a:gd name="T74" fmla="*/ 2147483647 w 1859"/>
              <a:gd name="T75" fmla="*/ 2147483647 h 273"/>
              <a:gd name="T76" fmla="*/ 2147483647 w 1859"/>
              <a:gd name="T77" fmla="*/ 2147483647 h 273"/>
              <a:gd name="T78" fmla="*/ 2147483647 w 1859"/>
              <a:gd name="T79" fmla="*/ 2147483647 h 273"/>
              <a:gd name="T80" fmla="*/ 2147483647 w 1859"/>
              <a:gd name="T81" fmla="*/ 2147483647 h 273"/>
              <a:gd name="T82" fmla="*/ 2147483647 w 1859"/>
              <a:gd name="T83" fmla="*/ 2147483647 h 273"/>
              <a:gd name="T84" fmla="*/ 2147483647 w 1859"/>
              <a:gd name="T85" fmla="*/ 2147483647 h 273"/>
              <a:gd name="T86" fmla="*/ 2147483647 w 1859"/>
              <a:gd name="T87" fmla="*/ 0 h 2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859"/>
              <a:gd name="T133" fmla="*/ 0 h 273"/>
              <a:gd name="T134" fmla="*/ 1859 w 1859"/>
              <a:gd name="T135" fmla="*/ 273 h 273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859" h="273">
                <a:moveTo>
                  <a:pt x="584" y="0"/>
                </a:moveTo>
                <a:lnTo>
                  <a:pt x="554" y="1"/>
                </a:lnTo>
                <a:lnTo>
                  <a:pt x="527" y="4"/>
                </a:lnTo>
                <a:lnTo>
                  <a:pt x="503" y="10"/>
                </a:lnTo>
                <a:lnTo>
                  <a:pt x="482" y="18"/>
                </a:lnTo>
                <a:lnTo>
                  <a:pt x="464" y="27"/>
                </a:lnTo>
                <a:lnTo>
                  <a:pt x="448" y="38"/>
                </a:lnTo>
                <a:lnTo>
                  <a:pt x="434" y="51"/>
                </a:lnTo>
                <a:lnTo>
                  <a:pt x="421" y="66"/>
                </a:lnTo>
                <a:lnTo>
                  <a:pt x="409" y="82"/>
                </a:lnTo>
                <a:lnTo>
                  <a:pt x="398" y="99"/>
                </a:lnTo>
                <a:lnTo>
                  <a:pt x="387" y="117"/>
                </a:lnTo>
                <a:lnTo>
                  <a:pt x="376" y="136"/>
                </a:lnTo>
                <a:lnTo>
                  <a:pt x="370" y="147"/>
                </a:lnTo>
                <a:lnTo>
                  <a:pt x="359" y="167"/>
                </a:lnTo>
                <a:lnTo>
                  <a:pt x="352" y="178"/>
                </a:lnTo>
                <a:lnTo>
                  <a:pt x="333" y="201"/>
                </a:lnTo>
                <a:lnTo>
                  <a:pt x="310" y="220"/>
                </a:lnTo>
                <a:lnTo>
                  <a:pt x="285" y="232"/>
                </a:lnTo>
                <a:lnTo>
                  <a:pt x="259" y="241"/>
                </a:lnTo>
                <a:lnTo>
                  <a:pt x="234" y="246"/>
                </a:lnTo>
                <a:lnTo>
                  <a:pt x="211" y="249"/>
                </a:lnTo>
                <a:lnTo>
                  <a:pt x="194" y="250"/>
                </a:lnTo>
                <a:lnTo>
                  <a:pt x="181" y="250"/>
                </a:lnTo>
                <a:lnTo>
                  <a:pt x="176" y="250"/>
                </a:lnTo>
                <a:lnTo>
                  <a:pt x="176" y="249"/>
                </a:lnTo>
                <a:lnTo>
                  <a:pt x="0" y="249"/>
                </a:lnTo>
                <a:lnTo>
                  <a:pt x="0" y="273"/>
                </a:lnTo>
                <a:lnTo>
                  <a:pt x="9" y="273"/>
                </a:lnTo>
                <a:lnTo>
                  <a:pt x="34" y="273"/>
                </a:lnTo>
                <a:lnTo>
                  <a:pt x="69" y="273"/>
                </a:lnTo>
                <a:lnTo>
                  <a:pt x="106" y="273"/>
                </a:lnTo>
                <a:lnTo>
                  <a:pt x="140" y="273"/>
                </a:lnTo>
                <a:lnTo>
                  <a:pt x="165" y="273"/>
                </a:lnTo>
                <a:lnTo>
                  <a:pt x="175" y="273"/>
                </a:lnTo>
                <a:lnTo>
                  <a:pt x="181" y="273"/>
                </a:lnTo>
                <a:lnTo>
                  <a:pt x="194" y="273"/>
                </a:lnTo>
                <a:lnTo>
                  <a:pt x="211" y="272"/>
                </a:lnTo>
                <a:lnTo>
                  <a:pt x="232" y="270"/>
                </a:lnTo>
                <a:lnTo>
                  <a:pt x="256" y="266"/>
                </a:lnTo>
                <a:lnTo>
                  <a:pt x="281" y="259"/>
                </a:lnTo>
                <a:lnTo>
                  <a:pt x="306" y="248"/>
                </a:lnTo>
                <a:lnTo>
                  <a:pt x="331" y="234"/>
                </a:lnTo>
                <a:lnTo>
                  <a:pt x="353" y="214"/>
                </a:lnTo>
                <a:lnTo>
                  <a:pt x="372" y="189"/>
                </a:lnTo>
                <a:lnTo>
                  <a:pt x="378" y="179"/>
                </a:lnTo>
                <a:lnTo>
                  <a:pt x="390" y="158"/>
                </a:lnTo>
                <a:lnTo>
                  <a:pt x="396" y="148"/>
                </a:lnTo>
                <a:lnTo>
                  <a:pt x="408" y="127"/>
                </a:lnTo>
                <a:lnTo>
                  <a:pt x="419" y="109"/>
                </a:lnTo>
                <a:lnTo>
                  <a:pt x="431" y="91"/>
                </a:lnTo>
                <a:lnTo>
                  <a:pt x="442" y="76"/>
                </a:lnTo>
                <a:lnTo>
                  <a:pt x="456" y="62"/>
                </a:lnTo>
                <a:lnTo>
                  <a:pt x="470" y="51"/>
                </a:lnTo>
                <a:lnTo>
                  <a:pt x="487" y="41"/>
                </a:lnTo>
                <a:lnTo>
                  <a:pt x="506" y="33"/>
                </a:lnTo>
                <a:lnTo>
                  <a:pt x="529" y="28"/>
                </a:lnTo>
                <a:lnTo>
                  <a:pt x="555" y="24"/>
                </a:lnTo>
                <a:lnTo>
                  <a:pt x="584" y="23"/>
                </a:lnTo>
                <a:lnTo>
                  <a:pt x="586" y="23"/>
                </a:lnTo>
                <a:lnTo>
                  <a:pt x="589" y="23"/>
                </a:lnTo>
                <a:lnTo>
                  <a:pt x="594" y="23"/>
                </a:lnTo>
                <a:lnTo>
                  <a:pt x="601" y="23"/>
                </a:lnTo>
                <a:lnTo>
                  <a:pt x="610" y="23"/>
                </a:lnTo>
                <a:lnTo>
                  <a:pt x="621" y="23"/>
                </a:lnTo>
                <a:lnTo>
                  <a:pt x="634" y="23"/>
                </a:lnTo>
                <a:lnTo>
                  <a:pt x="648" y="23"/>
                </a:lnTo>
                <a:lnTo>
                  <a:pt x="664" y="23"/>
                </a:lnTo>
                <a:lnTo>
                  <a:pt x="682" y="23"/>
                </a:lnTo>
                <a:lnTo>
                  <a:pt x="701" y="23"/>
                </a:lnTo>
                <a:lnTo>
                  <a:pt x="721" y="23"/>
                </a:lnTo>
                <a:lnTo>
                  <a:pt x="742" y="23"/>
                </a:lnTo>
                <a:lnTo>
                  <a:pt x="765" y="23"/>
                </a:lnTo>
                <a:lnTo>
                  <a:pt x="790" y="23"/>
                </a:lnTo>
                <a:lnTo>
                  <a:pt x="815" y="23"/>
                </a:lnTo>
                <a:lnTo>
                  <a:pt x="841" y="23"/>
                </a:lnTo>
                <a:lnTo>
                  <a:pt x="868" y="23"/>
                </a:lnTo>
                <a:lnTo>
                  <a:pt x="896" y="23"/>
                </a:lnTo>
                <a:lnTo>
                  <a:pt x="924" y="23"/>
                </a:lnTo>
                <a:lnTo>
                  <a:pt x="954" y="23"/>
                </a:lnTo>
                <a:lnTo>
                  <a:pt x="983" y="23"/>
                </a:lnTo>
                <a:lnTo>
                  <a:pt x="1014" y="23"/>
                </a:lnTo>
                <a:lnTo>
                  <a:pt x="1045" y="23"/>
                </a:lnTo>
                <a:lnTo>
                  <a:pt x="1077" y="23"/>
                </a:lnTo>
                <a:lnTo>
                  <a:pt x="1108" y="23"/>
                </a:lnTo>
                <a:lnTo>
                  <a:pt x="1140" y="23"/>
                </a:lnTo>
                <a:lnTo>
                  <a:pt x="1173" y="23"/>
                </a:lnTo>
                <a:lnTo>
                  <a:pt x="1205" y="23"/>
                </a:lnTo>
                <a:lnTo>
                  <a:pt x="1237" y="23"/>
                </a:lnTo>
                <a:lnTo>
                  <a:pt x="1270" y="23"/>
                </a:lnTo>
                <a:lnTo>
                  <a:pt x="1302" y="23"/>
                </a:lnTo>
                <a:lnTo>
                  <a:pt x="1334" y="23"/>
                </a:lnTo>
                <a:lnTo>
                  <a:pt x="1365" y="23"/>
                </a:lnTo>
                <a:lnTo>
                  <a:pt x="1397" y="23"/>
                </a:lnTo>
                <a:lnTo>
                  <a:pt x="1428" y="23"/>
                </a:lnTo>
                <a:lnTo>
                  <a:pt x="1459" y="23"/>
                </a:lnTo>
                <a:lnTo>
                  <a:pt x="1489" y="23"/>
                </a:lnTo>
                <a:lnTo>
                  <a:pt x="1518" y="23"/>
                </a:lnTo>
                <a:lnTo>
                  <a:pt x="1547" y="23"/>
                </a:lnTo>
                <a:lnTo>
                  <a:pt x="1575" y="23"/>
                </a:lnTo>
                <a:lnTo>
                  <a:pt x="1602" y="23"/>
                </a:lnTo>
                <a:lnTo>
                  <a:pt x="1628" y="23"/>
                </a:lnTo>
                <a:lnTo>
                  <a:pt x="1653" y="23"/>
                </a:lnTo>
                <a:lnTo>
                  <a:pt x="1677" y="23"/>
                </a:lnTo>
                <a:lnTo>
                  <a:pt x="1700" y="23"/>
                </a:lnTo>
                <a:lnTo>
                  <a:pt x="1721" y="23"/>
                </a:lnTo>
                <a:lnTo>
                  <a:pt x="1742" y="23"/>
                </a:lnTo>
                <a:lnTo>
                  <a:pt x="1761" y="23"/>
                </a:lnTo>
                <a:lnTo>
                  <a:pt x="1778" y="23"/>
                </a:lnTo>
                <a:lnTo>
                  <a:pt x="1795" y="23"/>
                </a:lnTo>
                <a:lnTo>
                  <a:pt x="1809" y="23"/>
                </a:lnTo>
                <a:lnTo>
                  <a:pt x="1821" y="23"/>
                </a:lnTo>
                <a:lnTo>
                  <a:pt x="1833" y="23"/>
                </a:lnTo>
                <a:lnTo>
                  <a:pt x="1842" y="23"/>
                </a:lnTo>
                <a:lnTo>
                  <a:pt x="1849" y="23"/>
                </a:lnTo>
                <a:lnTo>
                  <a:pt x="1854" y="23"/>
                </a:lnTo>
                <a:lnTo>
                  <a:pt x="1857" y="23"/>
                </a:lnTo>
                <a:lnTo>
                  <a:pt x="1859" y="23"/>
                </a:lnTo>
                <a:lnTo>
                  <a:pt x="1859" y="0"/>
                </a:lnTo>
                <a:lnTo>
                  <a:pt x="584" y="0"/>
                </a:lnTo>
                <a:close/>
              </a:path>
            </a:pathLst>
          </a:custGeom>
          <a:solidFill>
            <a:srgbClr val="4D94C3"/>
          </a:solidFill>
          <a:ln w="19050">
            <a:solidFill>
              <a:srgbClr val="4D94C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716" name="Group 60"/>
          <p:cNvGrpSpPr>
            <a:grpSpLocks/>
          </p:cNvGrpSpPr>
          <p:nvPr/>
        </p:nvGrpSpPr>
        <p:grpSpPr bwMode="auto">
          <a:xfrm>
            <a:off x="3489325" y="1827213"/>
            <a:ext cx="4086225" cy="339725"/>
            <a:chOff x="2896" y="1474"/>
            <a:chExt cx="1445" cy="143"/>
          </a:xfrm>
        </p:grpSpPr>
        <p:sp>
          <p:nvSpPr>
            <p:cNvPr id="28771" name="Rectangle 61"/>
            <p:cNvSpPr>
              <a:spLocks noChangeAspect="1" noChangeArrowheads="1"/>
            </p:cNvSpPr>
            <p:nvPr/>
          </p:nvSpPr>
          <p:spPr bwMode="auto">
            <a:xfrm>
              <a:off x="2968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2" name="Rectangle 62"/>
            <p:cNvSpPr>
              <a:spLocks noChangeAspect="1" noChangeArrowheads="1"/>
            </p:cNvSpPr>
            <p:nvPr/>
          </p:nvSpPr>
          <p:spPr bwMode="auto">
            <a:xfrm>
              <a:off x="2896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3" name="Rectangle 63"/>
            <p:cNvSpPr>
              <a:spLocks noChangeAspect="1" noChangeArrowheads="1"/>
            </p:cNvSpPr>
            <p:nvPr/>
          </p:nvSpPr>
          <p:spPr bwMode="auto">
            <a:xfrm>
              <a:off x="3039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4" name="Rectangle 64"/>
            <p:cNvSpPr>
              <a:spLocks noChangeAspect="1" noChangeArrowheads="1"/>
            </p:cNvSpPr>
            <p:nvPr/>
          </p:nvSpPr>
          <p:spPr bwMode="auto">
            <a:xfrm>
              <a:off x="3111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5" name="Rectangle 65"/>
            <p:cNvSpPr>
              <a:spLocks noChangeAspect="1" noChangeArrowheads="1"/>
            </p:cNvSpPr>
            <p:nvPr/>
          </p:nvSpPr>
          <p:spPr bwMode="auto">
            <a:xfrm>
              <a:off x="3182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6" name="Rectangle 66"/>
            <p:cNvSpPr>
              <a:spLocks noChangeAspect="1" noChangeArrowheads="1"/>
            </p:cNvSpPr>
            <p:nvPr/>
          </p:nvSpPr>
          <p:spPr bwMode="auto">
            <a:xfrm>
              <a:off x="3254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7" name="Rectangle 67"/>
            <p:cNvSpPr>
              <a:spLocks noChangeAspect="1" noChangeArrowheads="1"/>
            </p:cNvSpPr>
            <p:nvPr/>
          </p:nvSpPr>
          <p:spPr bwMode="auto">
            <a:xfrm>
              <a:off x="3326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8" name="Rectangle 68"/>
            <p:cNvSpPr>
              <a:spLocks noChangeAspect="1" noChangeArrowheads="1"/>
            </p:cNvSpPr>
            <p:nvPr/>
          </p:nvSpPr>
          <p:spPr bwMode="auto">
            <a:xfrm>
              <a:off x="3397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9" name="Rectangle 69"/>
            <p:cNvSpPr>
              <a:spLocks noChangeAspect="1" noChangeArrowheads="1"/>
            </p:cNvSpPr>
            <p:nvPr/>
          </p:nvSpPr>
          <p:spPr bwMode="auto">
            <a:xfrm>
              <a:off x="3469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0" name="Rectangle 70"/>
            <p:cNvSpPr>
              <a:spLocks noChangeAspect="1" noChangeArrowheads="1"/>
            </p:cNvSpPr>
            <p:nvPr/>
          </p:nvSpPr>
          <p:spPr bwMode="auto">
            <a:xfrm>
              <a:off x="3540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1" name="Rectangle 71"/>
            <p:cNvSpPr>
              <a:spLocks noChangeAspect="1" noChangeArrowheads="1"/>
            </p:cNvSpPr>
            <p:nvPr/>
          </p:nvSpPr>
          <p:spPr bwMode="auto">
            <a:xfrm>
              <a:off x="3612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2" name="Rectangle 72"/>
            <p:cNvSpPr>
              <a:spLocks noChangeAspect="1" noChangeArrowheads="1"/>
            </p:cNvSpPr>
            <p:nvPr/>
          </p:nvSpPr>
          <p:spPr bwMode="auto">
            <a:xfrm>
              <a:off x="3683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3" name="Rectangle 73"/>
            <p:cNvSpPr>
              <a:spLocks noChangeAspect="1" noChangeArrowheads="1"/>
            </p:cNvSpPr>
            <p:nvPr/>
          </p:nvSpPr>
          <p:spPr bwMode="auto">
            <a:xfrm>
              <a:off x="3755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4" name="Rectangle 74"/>
            <p:cNvSpPr>
              <a:spLocks noChangeAspect="1" noChangeArrowheads="1"/>
            </p:cNvSpPr>
            <p:nvPr/>
          </p:nvSpPr>
          <p:spPr bwMode="auto">
            <a:xfrm>
              <a:off x="3826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5" name="Rectangle 75"/>
            <p:cNvSpPr>
              <a:spLocks noChangeAspect="1" noChangeArrowheads="1"/>
            </p:cNvSpPr>
            <p:nvPr/>
          </p:nvSpPr>
          <p:spPr bwMode="auto">
            <a:xfrm>
              <a:off x="3898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6" name="Rectangle 76"/>
            <p:cNvSpPr>
              <a:spLocks noChangeAspect="1" noChangeArrowheads="1"/>
            </p:cNvSpPr>
            <p:nvPr/>
          </p:nvSpPr>
          <p:spPr bwMode="auto">
            <a:xfrm>
              <a:off x="3970" y="1474"/>
              <a:ext cx="11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7" name="Rectangle 77"/>
            <p:cNvSpPr>
              <a:spLocks noChangeAspect="1" noChangeArrowheads="1"/>
            </p:cNvSpPr>
            <p:nvPr/>
          </p:nvSpPr>
          <p:spPr bwMode="auto">
            <a:xfrm>
              <a:off x="4043" y="1474"/>
              <a:ext cx="10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8" name="Rectangle 78"/>
            <p:cNvSpPr>
              <a:spLocks noChangeAspect="1" noChangeArrowheads="1"/>
            </p:cNvSpPr>
            <p:nvPr/>
          </p:nvSpPr>
          <p:spPr bwMode="auto">
            <a:xfrm>
              <a:off x="4113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89" name="Rectangle 79"/>
            <p:cNvSpPr>
              <a:spLocks noChangeAspect="1" noChangeArrowheads="1"/>
            </p:cNvSpPr>
            <p:nvPr/>
          </p:nvSpPr>
          <p:spPr bwMode="auto">
            <a:xfrm>
              <a:off x="4186" y="1474"/>
              <a:ext cx="10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0" name="Rectangle 80"/>
            <p:cNvSpPr>
              <a:spLocks noChangeAspect="1" noChangeArrowheads="1"/>
            </p:cNvSpPr>
            <p:nvPr/>
          </p:nvSpPr>
          <p:spPr bwMode="auto">
            <a:xfrm>
              <a:off x="4256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91" name="Rectangle 81"/>
            <p:cNvSpPr>
              <a:spLocks noChangeAspect="1" noChangeArrowheads="1"/>
            </p:cNvSpPr>
            <p:nvPr/>
          </p:nvSpPr>
          <p:spPr bwMode="auto">
            <a:xfrm>
              <a:off x="4329" y="1474"/>
              <a:ext cx="12" cy="143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17" name="Group 82"/>
          <p:cNvGrpSpPr>
            <a:grpSpLocks/>
          </p:cNvGrpSpPr>
          <p:nvPr/>
        </p:nvGrpSpPr>
        <p:grpSpPr bwMode="auto">
          <a:xfrm>
            <a:off x="7745413" y="1827213"/>
            <a:ext cx="1249362" cy="177800"/>
            <a:chOff x="4401" y="1474"/>
            <a:chExt cx="442" cy="75"/>
          </a:xfrm>
        </p:grpSpPr>
        <p:sp>
          <p:nvSpPr>
            <p:cNvPr id="28764" name="Rectangle 83"/>
            <p:cNvSpPr>
              <a:spLocks noChangeAspect="1" noChangeArrowheads="1"/>
            </p:cNvSpPr>
            <p:nvPr/>
          </p:nvSpPr>
          <p:spPr bwMode="auto">
            <a:xfrm>
              <a:off x="4401" y="1474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5" name="Rectangle 84"/>
            <p:cNvSpPr>
              <a:spLocks noChangeAspect="1" noChangeArrowheads="1"/>
            </p:cNvSpPr>
            <p:nvPr/>
          </p:nvSpPr>
          <p:spPr bwMode="auto">
            <a:xfrm>
              <a:off x="4472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6" name="Rectangle 85"/>
            <p:cNvSpPr>
              <a:spLocks noChangeAspect="1" noChangeArrowheads="1"/>
            </p:cNvSpPr>
            <p:nvPr/>
          </p:nvSpPr>
          <p:spPr bwMode="auto">
            <a:xfrm>
              <a:off x="4544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7" name="Rectangle 86"/>
            <p:cNvSpPr>
              <a:spLocks noChangeAspect="1" noChangeArrowheads="1"/>
            </p:cNvSpPr>
            <p:nvPr/>
          </p:nvSpPr>
          <p:spPr bwMode="auto">
            <a:xfrm>
              <a:off x="4615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8" name="Rectangle 87"/>
            <p:cNvSpPr>
              <a:spLocks noChangeAspect="1" noChangeArrowheads="1"/>
            </p:cNvSpPr>
            <p:nvPr/>
          </p:nvSpPr>
          <p:spPr bwMode="auto">
            <a:xfrm>
              <a:off x="4687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9" name="Rectangle 88"/>
            <p:cNvSpPr>
              <a:spLocks noChangeAspect="1" noChangeArrowheads="1"/>
            </p:cNvSpPr>
            <p:nvPr/>
          </p:nvSpPr>
          <p:spPr bwMode="auto">
            <a:xfrm>
              <a:off x="4759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70" name="Rectangle 89"/>
            <p:cNvSpPr>
              <a:spLocks noChangeAspect="1" noChangeArrowheads="1"/>
            </p:cNvSpPr>
            <p:nvPr/>
          </p:nvSpPr>
          <p:spPr bwMode="auto">
            <a:xfrm>
              <a:off x="4831" y="1474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18" name="Group 90"/>
          <p:cNvGrpSpPr>
            <a:grpSpLocks/>
          </p:cNvGrpSpPr>
          <p:nvPr/>
        </p:nvGrpSpPr>
        <p:grpSpPr bwMode="auto">
          <a:xfrm>
            <a:off x="3489325" y="3787775"/>
            <a:ext cx="4694238" cy="179388"/>
            <a:chOff x="2896" y="2299"/>
            <a:chExt cx="1660" cy="75"/>
          </a:xfrm>
        </p:grpSpPr>
        <p:sp>
          <p:nvSpPr>
            <p:cNvPr id="28746" name="Rectangle 91"/>
            <p:cNvSpPr>
              <a:spLocks noChangeAspect="1" noChangeArrowheads="1"/>
            </p:cNvSpPr>
            <p:nvPr/>
          </p:nvSpPr>
          <p:spPr bwMode="auto">
            <a:xfrm>
              <a:off x="2968" y="2299"/>
              <a:ext cx="11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7" name="Rectangle 92"/>
            <p:cNvSpPr>
              <a:spLocks noChangeAspect="1" noChangeArrowheads="1"/>
            </p:cNvSpPr>
            <p:nvPr/>
          </p:nvSpPr>
          <p:spPr bwMode="auto">
            <a:xfrm>
              <a:off x="2896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8" name="Rectangle 93"/>
            <p:cNvSpPr>
              <a:spLocks noChangeAspect="1" noChangeArrowheads="1"/>
            </p:cNvSpPr>
            <p:nvPr/>
          </p:nvSpPr>
          <p:spPr bwMode="auto">
            <a:xfrm>
              <a:off x="3039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9" name="Rectangle 94"/>
            <p:cNvSpPr>
              <a:spLocks noChangeAspect="1" noChangeArrowheads="1"/>
            </p:cNvSpPr>
            <p:nvPr/>
          </p:nvSpPr>
          <p:spPr bwMode="auto">
            <a:xfrm>
              <a:off x="3111" y="2299"/>
              <a:ext cx="11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0" name="Rectangle 95"/>
            <p:cNvSpPr>
              <a:spLocks noChangeAspect="1" noChangeArrowheads="1"/>
            </p:cNvSpPr>
            <p:nvPr/>
          </p:nvSpPr>
          <p:spPr bwMode="auto">
            <a:xfrm>
              <a:off x="3182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1" name="Rectangle 96"/>
            <p:cNvSpPr>
              <a:spLocks noChangeAspect="1" noChangeArrowheads="1"/>
            </p:cNvSpPr>
            <p:nvPr/>
          </p:nvSpPr>
          <p:spPr bwMode="auto">
            <a:xfrm>
              <a:off x="3254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2" name="Rectangle 97"/>
            <p:cNvSpPr>
              <a:spLocks noChangeAspect="1" noChangeArrowheads="1"/>
            </p:cNvSpPr>
            <p:nvPr/>
          </p:nvSpPr>
          <p:spPr bwMode="auto">
            <a:xfrm>
              <a:off x="3469" y="2299"/>
              <a:ext cx="11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3" name="Rectangle 98"/>
            <p:cNvSpPr>
              <a:spLocks noChangeAspect="1" noChangeArrowheads="1"/>
            </p:cNvSpPr>
            <p:nvPr/>
          </p:nvSpPr>
          <p:spPr bwMode="auto">
            <a:xfrm>
              <a:off x="3540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4" name="Rectangle 99"/>
            <p:cNvSpPr>
              <a:spLocks noChangeAspect="1" noChangeArrowheads="1"/>
            </p:cNvSpPr>
            <p:nvPr/>
          </p:nvSpPr>
          <p:spPr bwMode="auto">
            <a:xfrm>
              <a:off x="3612" y="2299"/>
              <a:ext cx="11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5" name="Rectangle 100"/>
            <p:cNvSpPr>
              <a:spLocks noChangeAspect="1" noChangeArrowheads="1"/>
            </p:cNvSpPr>
            <p:nvPr/>
          </p:nvSpPr>
          <p:spPr bwMode="auto">
            <a:xfrm>
              <a:off x="3683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6" name="Rectangle 101"/>
            <p:cNvSpPr>
              <a:spLocks noChangeAspect="1" noChangeArrowheads="1"/>
            </p:cNvSpPr>
            <p:nvPr/>
          </p:nvSpPr>
          <p:spPr bwMode="auto">
            <a:xfrm>
              <a:off x="3755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7" name="Rectangle 102"/>
            <p:cNvSpPr>
              <a:spLocks noChangeAspect="1" noChangeArrowheads="1"/>
            </p:cNvSpPr>
            <p:nvPr/>
          </p:nvSpPr>
          <p:spPr bwMode="auto">
            <a:xfrm>
              <a:off x="3826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8" name="Rectangle 103"/>
            <p:cNvSpPr>
              <a:spLocks noChangeAspect="1" noChangeArrowheads="1"/>
            </p:cNvSpPr>
            <p:nvPr/>
          </p:nvSpPr>
          <p:spPr bwMode="auto">
            <a:xfrm>
              <a:off x="3898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59" name="Rectangle 104"/>
            <p:cNvSpPr>
              <a:spLocks noChangeAspect="1" noChangeArrowheads="1"/>
            </p:cNvSpPr>
            <p:nvPr/>
          </p:nvSpPr>
          <p:spPr bwMode="auto">
            <a:xfrm>
              <a:off x="4256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0" name="Rectangle 105"/>
            <p:cNvSpPr>
              <a:spLocks noChangeAspect="1" noChangeArrowheads="1"/>
            </p:cNvSpPr>
            <p:nvPr/>
          </p:nvSpPr>
          <p:spPr bwMode="auto">
            <a:xfrm>
              <a:off x="4329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1" name="Rectangle 106"/>
            <p:cNvSpPr>
              <a:spLocks noChangeAspect="1" noChangeArrowheads="1"/>
            </p:cNvSpPr>
            <p:nvPr/>
          </p:nvSpPr>
          <p:spPr bwMode="auto">
            <a:xfrm>
              <a:off x="4401" y="2299"/>
              <a:ext cx="10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2" name="Rectangle 107"/>
            <p:cNvSpPr>
              <a:spLocks noChangeAspect="1" noChangeArrowheads="1"/>
            </p:cNvSpPr>
            <p:nvPr/>
          </p:nvSpPr>
          <p:spPr bwMode="auto">
            <a:xfrm>
              <a:off x="4472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63" name="Rectangle 108"/>
            <p:cNvSpPr>
              <a:spLocks noChangeAspect="1" noChangeArrowheads="1"/>
            </p:cNvSpPr>
            <p:nvPr/>
          </p:nvSpPr>
          <p:spPr bwMode="auto">
            <a:xfrm>
              <a:off x="4544" y="2299"/>
              <a:ext cx="12" cy="75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19" name="Group 109"/>
          <p:cNvGrpSpPr>
            <a:grpSpLocks/>
          </p:cNvGrpSpPr>
          <p:nvPr/>
        </p:nvGrpSpPr>
        <p:grpSpPr bwMode="auto">
          <a:xfrm>
            <a:off x="1214438" y="2720975"/>
            <a:ext cx="857250" cy="347663"/>
            <a:chOff x="2091" y="1850"/>
            <a:chExt cx="303" cy="146"/>
          </a:xfrm>
        </p:grpSpPr>
        <p:sp>
          <p:nvSpPr>
            <p:cNvPr id="28741" name="Rectangle 110"/>
            <p:cNvSpPr>
              <a:spLocks noChangeAspect="1" noChangeArrowheads="1"/>
            </p:cNvSpPr>
            <p:nvPr/>
          </p:nvSpPr>
          <p:spPr bwMode="auto">
            <a:xfrm>
              <a:off x="2382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2" name="Rectangle 111"/>
            <p:cNvSpPr>
              <a:spLocks noChangeAspect="1" noChangeArrowheads="1"/>
            </p:cNvSpPr>
            <p:nvPr/>
          </p:nvSpPr>
          <p:spPr bwMode="auto">
            <a:xfrm>
              <a:off x="2310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3" name="Rectangle 112"/>
            <p:cNvSpPr>
              <a:spLocks noChangeAspect="1" noChangeArrowheads="1"/>
            </p:cNvSpPr>
            <p:nvPr/>
          </p:nvSpPr>
          <p:spPr bwMode="auto">
            <a:xfrm>
              <a:off x="2236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4" name="Rectangle 113"/>
            <p:cNvSpPr>
              <a:spLocks noChangeAspect="1" noChangeArrowheads="1"/>
            </p:cNvSpPr>
            <p:nvPr/>
          </p:nvSpPr>
          <p:spPr bwMode="auto">
            <a:xfrm>
              <a:off x="2164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5" name="Rectangle 114"/>
            <p:cNvSpPr>
              <a:spLocks noChangeAspect="1" noChangeArrowheads="1"/>
            </p:cNvSpPr>
            <p:nvPr/>
          </p:nvSpPr>
          <p:spPr bwMode="auto">
            <a:xfrm>
              <a:off x="2091" y="1850"/>
              <a:ext cx="12" cy="146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720" name="Group 115"/>
          <p:cNvGrpSpPr>
            <a:grpSpLocks/>
          </p:cNvGrpSpPr>
          <p:nvPr/>
        </p:nvGrpSpPr>
        <p:grpSpPr bwMode="auto">
          <a:xfrm>
            <a:off x="4700588" y="3629025"/>
            <a:ext cx="4294187" cy="334963"/>
            <a:chOff x="3324" y="2232"/>
            <a:chExt cx="1519" cy="141"/>
          </a:xfrm>
        </p:grpSpPr>
        <p:sp>
          <p:nvSpPr>
            <p:cNvPr id="28731" name="Rectangle 116"/>
            <p:cNvSpPr>
              <a:spLocks noChangeAspect="1" noChangeArrowheads="1"/>
            </p:cNvSpPr>
            <p:nvPr/>
          </p:nvSpPr>
          <p:spPr bwMode="auto">
            <a:xfrm>
              <a:off x="4186" y="2232"/>
              <a:ext cx="10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2" name="Rectangle 117"/>
            <p:cNvSpPr>
              <a:spLocks noChangeAspect="1" noChangeArrowheads="1"/>
            </p:cNvSpPr>
            <p:nvPr/>
          </p:nvSpPr>
          <p:spPr bwMode="auto">
            <a:xfrm>
              <a:off x="4113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3" name="Rectangle 118"/>
            <p:cNvSpPr>
              <a:spLocks noChangeAspect="1" noChangeArrowheads="1"/>
            </p:cNvSpPr>
            <p:nvPr/>
          </p:nvSpPr>
          <p:spPr bwMode="auto">
            <a:xfrm>
              <a:off x="4043" y="2232"/>
              <a:ext cx="10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4" name="Rectangle 119"/>
            <p:cNvSpPr>
              <a:spLocks noChangeAspect="1" noChangeArrowheads="1"/>
            </p:cNvSpPr>
            <p:nvPr/>
          </p:nvSpPr>
          <p:spPr bwMode="auto">
            <a:xfrm>
              <a:off x="3970" y="2232"/>
              <a:ext cx="11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5" name="Rectangle 120"/>
            <p:cNvSpPr>
              <a:spLocks noChangeAspect="1" noChangeArrowheads="1"/>
            </p:cNvSpPr>
            <p:nvPr/>
          </p:nvSpPr>
          <p:spPr bwMode="auto">
            <a:xfrm>
              <a:off x="4615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6" name="Rectangle 121"/>
            <p:cNvSpPr>
              <a:spLocks noChangeAspect="1" noChangeArrowheads="1"/>
            </p:cNvSpPr>
            <p:nvPr/>
          </p:nvSpPr>
          <p:spPr bwMode="auto">
            <a:xfrm>
              <a:off x="4687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7" name="Rectangle 122"/>
            <p:cNvSpPr>
              <a:spLocks noChangeAspect="1" noChangeArrowheads="1"/>
            </p:cNvSpPr>
            <p:nvPr/>
          </p:nvSpPr>
          <p:spPr bwMode="auto">
            <a:xfrm>
              <a:off x="4759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8" name="Rectangle 123"/>
            <p:cNvSpPr>
              <a:spLocks noChangeAspect="1" noChangeArrowheads="1"/>
            </p:cNvSpPr>
            <p:nvPr/>
          </p:nvSpPr>
          <p:spPr bwMode="auto">
            <a:xfrm>
              <a:off x="4831" y="2232"/>
              <a:ext cx="12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9" name="Rectangle 124"/>
            <p:cNvSpPr>
              <a:spLocks noChangeAspect="1" noChangeArrowheads="1"/>
            </p:cNvSpPr>
            <p:nvPr/>
          </p:nvSpPr>
          <p:spPr bwMode="auto">
            <a:xfrm>
              <a:off x="3397" y="2232"/>
              <a:ext cx="10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40" name="Rectangle 125"/>
            <p:cNvSpPr>
              <a:spLocks noChangeAspect="1" noChangeArrowheads="1"/>
            </p:cNvSpPr>
            <p:nvPr/>
          </p:nvSpPr>
          <p:spPr bwMode="auto">
            <a:xfrm>
              <a:off x="3324" y="2232"/>
              <a:ext cx="11" cy="14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721" name="Line 126"/>
          <p:cNvSpPr>
            <a:spLocks noChangeAspect="1" noChangeShapeType="1"/>
          </p:cNvSpPr>
          <p:nvPr/>
        </p:nvSpPr>
        <p:spPr bwMode="auto">
          <a:xfrm>
            <a:off x="7888288" y="3400425"/>
            <a:ext cx="506412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2" name="Rectangle 127"/>
          <p:cNvSpPr>
            <a:spLocks noChangeArrowheads="1"/>
          </p:cNvSpPr>
          <p:nvPr/>
        </p:nvSpPr>
        <p:spPr bwMode="auto">
          <a:xfrm>
            <a:off x="8156575" y="3548063"/>
            <a:ext cx="862013" cy="80962"/>
          </a:xfrm>
          <a:prstGeom prst="rect">
            <a:avLst/>
          </a:prstGeom>
          <a:solidFill>
            <a:srgbClr val="4D94C3"/>
          </a:solidFill>
          <a:ln w="19050">
            <a:solidFill>
              <a:srgbClr val="4D94C3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8723" name="Group 128"/>
          <p:cNvGrpSpPr>
            <a:grpSpLocks noChangeAspect="1"/>
          </p:cNvGrpSpPr>
          <p:nvPr/>
        </p:nvGrpSpPr>
        <p:grpSpPr bwMode="auto">
          <a:xfrm>
            <a:off x="7616825" y="3548063"/>
            <a:ext cx="660400" cy="209550"/>
            <a:chOff x="3109" y="911"/>
            <a:chExt cx="156" cy="59"/>
          </a:xfrm>
        </p:grpSpPr>
        <p:sp>
          <p:nvSpPr>
            <p:cNvPr id="28727" name="Rectangle 129"/>
            <p:cNvSpPr>
              <a:spLocks noChangeAspect="1" noChangeArrowheads="1"/>
            </p:cNvSpPr>
            <p:nvPr/>
          </p:nvSpPr>
          <p:spPr bwMode="auto">
            <a:xfrm>
              <a:off x="3109" y="911"/>
              <a:ext cx="156" cy="23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l" eaLnBrk="0" hangingPunct="0"/>
              <a:endParaRPr lang="en-US" sz="1800">
                <a:latin typeface="Times" charset="0"/>
              </a:endParaRPr>
            </a:p>
          </p:txBody>
        </p:sp>
        <p:sp>
          <p:nvSpPr>
            <p:cNvPr id="28728" name="Rectangle 130"/>
            <p:cNvSpPr>
              <a:spLocks noChangeAspect="1" noChangeArrowheads="1"/>
            </p:cNvSpPr>
            <p:nvPr/>
          </p:nvSpPr>
          <p:spPr bwMode="auto">
            <a:xfrm>
              <a:off x="3232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29" name="Rectangle 131"/>
            <p:cNvSpPr>
              <a:spLocks noChangeAspect="1" noChangeArrowheads="1"/>
            </p:cNvSpPr>
            <p:nvPr/>
          </p:nvSpPr>
          <p:spPr bwMode="auto">
            <a:xfrm>
              <a:off x="3184" y="922"/>
              <a:ext cx="8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730" name="Rectangle 132"/>
            <p:cNvSpPr>
              <a:spLocks noChangeAspect="1" noChangeArrowheads="1"/>
            </p:cNvSpPr>
            <p:nvPr/>
          </p:nvSpPr>
          <p:spPr bwMode="auto">
            <a:xfrm>
              <a:off x="3137" y="922"/>
              <a:ext cx="7" cy="48"/>
            </a:xfrm>
            <a:prstGeom prst="rect">
              <a:avLst/>
            </a:prstGeom>
            <a:solidFill>
              <a:srgbClr val="437631"/>
            </a:solidFill>
            <a:ln w="19050">
              <a:solidFill>
                <a:srgbClr val="43763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724" name="Text Box 133"/>
          <p:cNvSpPr txBox="1">
            <a:spLocks noChangeArrowheads="1"/>
          </p:cNvSpPr>
          <p:nvPr/>
        </p:nvSpPr>
        <p:spPr bwMode="auto">
          <a:xfrm>
            <a:off x="911225" y="4467225"/>
            <a:ext cx="6069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Leading strand synthesis continues in a </a:t>
            </a:r>
          </a:p>
          <a:p>
            <a:pPr algn="l"/>
            <a:r>
              <a:rPr lang="en-US" b="1">
                <a:latin typeface="Helvetica" charset="0"/>
              </a:rPr>
              <a:t>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direction</a:t>
            </a:r>
          </a:p>
        </p:txBody>
      </p:sp>
      <p:sp>
        <p:nvSpPr>
          <p:cNvPr id="28725" name="Text Box 134"/>
          <p:cNvSpPr txBox="1">
            <a:spLocks noChangeArrowheads="1"/>
          </p:cNvSpPr>
          <p:nvPr/>
        </p:nvSpPr>
        <p:spPr bwMode="auto">
          <a:xfrm>
            <a:off x="923925" y="5381625"/>
            <a:ext cx="7118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Discontinuous synthesis produces 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DNA </a:t>
            </a:r>
          </a:p>
          <a:p>
            <a:pPr algn="l"/>
            <a:r>
              <a:rPr lang="en-US" b="1">
                <a:latin typeface="Helvetica" charset="0"/>
              </a:rPr>
              <a:t>segments called Okazaki fragments</a:t>
            </a:r>
          </a:p>
        </p:txBody>
      </p:sp>
      <p:sp>
        <p:nvSpPr>
          <p:cNvPr id="28726" name="Rectangle 135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spect="1" noChangeArrowheads="1"/>
          </p:cNvSpPr>
          <p:nvPr/>
        </p:nvSpPr>
        <p:spPr bwMode="auto">
          <a:xfrm>
            <a:off x="8928100" y="3348038"/>
            <a:ext cx="419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9699" name="Text Box 3"/>
          <p:cNvSpPr txBox="1">
            <a:spLocks noChangeAspect="1" noChangeArrowheads="1"/>
          </p:cNvSpPr>
          <p:nvPr/>
        </p:nvSpPr>
        <p:spPr bwMode="auto">
          <a:xfrm>
            <a:off x="8940800" y="373062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5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sp>
        <p:nvSpPr>
          <p:cNvPr id="29700" name="Text Box 4"/>
          <p:cNvSpPr txBox="1">
            <a:spLocks noChangeAspect="1" noChangeArrowheads="1"/>
          </p:cNvSpPr>
          <p:nvPr/>
        </p:nvSpPr>
        <p:spPr bwMode="auto">
          <a:xfrm>
            <a:off x="8928100" y="1660525"/>
            <a:ext cx="41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800" b="1">
                <a:latin typeface="Palatino Linotype" charset="0"/>
              </a:rPr>
              <a:t> 3</a:t>
            </a:r>
            <a:r>
              <a:rPr lang="ja-JP" altLang="en-US" sz="1800" b="1">
                <a:latin typeface="Palatino Linotype" charset="0"/>
              </a:rPr>
              <a:t>’</a:t>
            </a:r>
            <a:endParaRPr lang="en-US" sz="1800" b="1">
              <a:latin typeface="Palatino Linotype" charset="0"/>
            </a:endParaRPr>
          </a:p>
        </p:txBody>
      </p:sp>
      <p:grpSp>
        <p:nvGrpSpPr>
          <p:cNvPr id="29701" name="Group 5"/>
          <p:cNvGrpSpPr>
            <a:grpSpLocks/>
          </p:cNvGrpSpPr>
          <p:nvPr/>
        </p:nvGrpSpPr>
        <p:grpSpPr bwMode="auto">
          <a:xfrm>
            <a:off x="584200" y="1511300"/>
            <a:ext cx="8447088" cy="2792413"/>
            <a:chOff x="327" y="952"/>
            <a:chExt cx="4730" cy="1759"/>
          </a:xfrm>
        </p:grpSpPr>
        <p:grpSp>
          <p:nvGrpSpPr>
            <p:cNvPr id="29705" name="Group 6"/>
            <p:cNvGrpSpPr>
              <a:grpSpLocks/>
            </p:cNvGrpSpPr>
            <p:nvPr/>
          </p:nvGrpSpPr>
          <p:grpSpPr bwMode="auto">
            <a:xfrm>
              <a:off x="1919" y="952"/>
              <a:ext cx="366" cy="639"/>
              <a:chOff x="4063" y="1341"/>
              <a:chExt cx="231" cy="427"/>
            </a:xfrm>
          </p:grpSpPr>
          <p:sp>
            <p:nvSpPr>
              <p:cNvPr id="29833" name="Freeform 7"/>
              <p:cNvSpPr>
                <a:spLocks noChangeAspect="1"/>
              </p:cNvSpPr>
              <p:nvPr/>
            </p:nvSpPr>
            <p:spPr bwMode="auto">
              <a:xfrm>
                <a:off x="4063" y="1341"/>
                <a:ext cx="231" cy="427"/>
              </a:xfrm>
              <a:custGeom>
                <a:avLst/>
                <a:gdLst>
                  <a:gd name="T0" fmla="*/ 60 w 154"/>
                  <a:gd name="T1" fmla="*/ 973 h 284"/>
                  <a:gd name="T2" fmla="*/ 22 w 154"/>
                  <a:gd name="T3" fmla="*/ 1045 h 284"/>
                  <a:gd name="T4" fmla="*/ 0 w 154"/>
                  <a:gd name="T5" fmla="*/ 1140 h 284"/>
                  <a:gd name="T6" fmla="*/ 0 w 154"/>
                  <a:gd name="T7" fmla="*/ 1248 h 284"/>
                  <a:gd name="T8" fmla="*/ 31 w 154"/>
                  <a:gd name="T9" fmla="*/ 1343 h 284"/>
                  <a:gd name="T10" fmla="*/ 101 w 154"/>
                  <a:gd name="T11" fmla="*/ 1419 h 284"/>
                  <a:gd name="T12" fmla="*/ 227 w 154"/>
                  <a:gd name="T13" fmla="*/ 1451 h 284"/>
                  <a:gd name="T14" fmla="*/ 227 w 154"/>
                  <a:gd name="T15" fmla="*/ 1451 h 284"/>
                  <a:gd name="T16" fmla="*/ 392 w 154"/>
                  <a:gd name="T17" fmla="*/ 1433 h 284"/>
                  <a:gd name="T18" fmla="*/ 517 w 154"/>
                  <a:gd name="T19" fmla="*/ 1370 h 284"/>
                  <a:gd name="T20" fmla="*/ 616 w 154"/>
                  <a:gd name="T21" fmla="*/ 1270 h 284"/>
                  <a:gd name="T22" fmla="*/ 694 w 154"/>
                  <a:gd name="T23" fmla="*/ 1168 h 284"/>
                  <a:gd name="T24" fmla="*/ 738 w 154"/>
                  <a:gd name="T25" fmla="*/ 1074 h 284"/>
                  <a:gd name="T26" fmla="*/ 770 w 154"/>
                  <a:gd name="T27" fmla="*/ 1004 h 284"/>
                  <a:gd name="T28" fmla="*/ 779 w 154"/>
                  <a:gd name="T29" fmla="*/ 973 h 284"/>
                  <a:gd name="T30" fmla="*/ 779 w 154"/>
                  <a:gd name="T31" fmla="*/ 973 h 284"/>
                  <a:gd name="T32" fmla="*/ 779 w 154"/>
                  <a:gd name="T33" fmla="*/ 486 h 284"/>
                  <a:gd name="T34" fmla="*/ 779 w 154"/>
                  <a:gd name="T35" fmla="*/ 486 h 284"/>
                  <a:gd name="T36" fmla="*/ 770 w 154"/>
                  <a:gd name="T37" fmla="*/ 454 h 284"/>
                  <a:gd name="T38" fmla="*/ 738 w 154"/>
                  <a:gd name="T39" fmla="*/ 385 h 284"/>
                  <a:gd name="T40" fmla="*/ 694 w 154"/>
                  <a:gd name="T41" fmla="*/ 284 h 284"/>
                  <a:gd name="T42" fmla="*/ 616 w 154"/>
                  <a:gd name="T43" fmla="*/ 180 h 284"/>
                  <a:gd name="T44" fmla="*/ 517 w 154"/>
                  <a:gd name="T45" fmla="*/ 89 h 284"/>
                  <a:gd name="T46" fmla="*/ 392 w 154"/>
                  <a:gd name="T47" fmla="*/ 21 h 284"/>
                  <a:gd name="T48" fmla="*/ 227 w 154"/>
                  <a:gd name="T49" fmla="*/ 0 h 284"/>
                  <a:gd name="T50" fmla="*/ 227 w 154"/>
                  <a:gd name="T51" fmla="*/ 0 h 284"/>
                  <a:gd name="T52" fmla="*/ 101 w 154"/>
                  <a:gd name="T53" fmla="*/ 39 h 284"/>
                  <a:gd name="T54" fmla="*/ 31 w 154"/>
                  <a:gd name="T55" fmla="*/ 113 h 284"/>
                  <a:gd name="T56" fmla="*/ 0 w 154"/>
                  <a:gd name="T57" fmla="*/ 210 h 284"/>
                  <a:gd name="T58" fmla="*/ 0 w 154"/>
                  <a:gd name="T59" fmla="*/ 316 h 284"/>
                  <a:gd name="T60" fmla="*/ 22 w 154"/>
                  <a:gd name="T61" fmla="*/ 413 h 284"/>
                  <a:gd name="T62" fmla="*/ 60 w 154"/>
                  <a:gd name="T63" fmla="*/ 486 h 284"/>
                  <a:gd name="T64" fmla="*/ 60 w 154"/>
                  <a:gd name="T65" fmla="*/ 486 h 284"/>
                  <a:gd name="T66" fmla="*/ 60 w 154"/>
                  <a:gd name="T67" fmla="*/ 612 h 284"/>
                  <a:gd name="T68" fmla="*/ 60 w 154"/>
                  <a:gd name="T69" fmla="*/ 843 h 284"/>
                  <a:gd name="T70" fmla="*/ 60 w 154"/>
                  <a:gd name="T71" fmla="*/ 973 h 284"/>
                  <a:gd name="T72" fmla="*/ 60 w 154"/>
                  <a:gd name="T73" fmla="*/ 973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2" y="190"/>
                    </a:moveTo>
                    <a:lnTo>
                      <a:pt x="5" y="204"/>
                    </a:lnTo>
                    <a:lnTo>
                      <a:pt x="0" y="223"/>
                    </a:lnTo>
                    <a:lnTo>
                      <a:pt x="0" y="244"/>
                    </a:lnTo>
                    <a:lnTo>
                      <a:pt x="6" y="263"/>
                    </a:lnTo>
                    <a:lnTo>
                      <a:pt x="20" y="278"/>
                    </a:lnTo>
                    <a:lnTo>
                      <a:pt x="45" y="284"/>
                    </a:lnTo>
                    <a:lnTo>
                      <a:pt x="77" y="281"/>
                    </a:lnTo>
                    <a:lnTo>
                      <a:pt x="102" y="268"/>
                    </a:lnTo>
                    <a:lnTo>
                      <a:pt x="122" y="249"/>
                    </a:lnTo>
                    <a:lnTo>
                      <a:pt x="137" y="229"/>
                    </a:lnTo>
                    <a:lnTo>
                      <a:pt x="146" y="210"/>
                    </a:lnTo>
                    <a:lnTo>
                      <a:pt x="152" y="196"/>
                    </a:lnTo>
                    <a:lnTo>
                      <a:pt x="154" y="190"/>
                    </a:lnTo>
                    <a:lnTo>
                      <a:pt x="154" y="95"/>
                    </a:lnTo>
                    <a:lnTo>
                      <a:pt x="152" y="89"/>
                    </a:lnTo>
                    <a:lnTo>
                      <a:pt x="146" y="75"/>
                    </a:lnTo>
                    <a:lnTo>
                      <a:pt x="137" y="56"/>
                    </a:lnTo>
                    <a:lnTo>
                      <a:pt x="122" y="35"/>
                    </a:lnTo>
                    <a:lnTo>
                      <a:pt x="102" y="17"/>
                    </a:lnTo>
                    <a:lnTo>
                      <a:pt x="77" y="4"/>
                    </a:lnTo>
                    <a:lnTo>
                      <a:pt x="45" y="0"/>
                    </a:lnTo>
                    <a:lnTo>
                      <a:pt x="20" y="7"/>
                    </a:lnTo>
                    <a:lnTo>
                      <a:pt x="6" y="22"/>
                    </a:lnTo>
                    <a:lnTo>
                      <a:pt x="0" y="41"/>
                    </a:lnTo>
                    <a:lnTo>
                      <a:pt x="0" y="62"/>
                    </a:lnTo>
                    <a:lnTo>
                      <a:pt x="5" y="81"/>
                    </a:lnTo>
                    <a:lnTo>
                      <a:pt x="12" y="95"/>
                    </a:lnTo>
                    <a:lnTo>
                      <a:pt x="12" y="120"/>
                    </a:lnTo>
                    <a:lnTo>
                      <a:pt x="12" y="165"/>
                    </a:lnTo>
                    <a:lnTo>
                      <a:pt x="12" y="190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34" name="Freeform 8"/>
              <p:cNvSpPr>
                <a:spLocks noChangeAspect="1"/>
              </p:cNvSpPr>
              <p:nvPr/>
            </p:nvSpPr>
            <p:spPr bwMode="auto">
              <a:xfrm>
                <a:off x="4086" y="1358"/>
                <a:ext cx="72" cy="100"/>
              </a:xfrm>
              <a:custGeom>
                <a:avLst/>
                <a:gdLst>
                  <a:gd name="T0" fmla="*/ 243 w 48"/>
                  <a:gd name="T1" fmla="*/ 0 h 67"/>
                  <a:gd name="T2" fmla="*/ 102 w 48"/>
                  <a:gd name="T3" fmla="*/ 28 h 67"/>
                  <a:gd name="T4" fmla="*/ 27 w 48"/>
                  <a:gd name="T5" fmla="*/ 109 h 67"/>
                  <a:gd name="T6" fmla="*/ 0 w 48"/>
                  <a:gd name="T7" fmla="*/ 213 h 67"/>
                  <a:gd name="T8" fmla="*/ 21 w 48"/>
                  <a:gd name="T9" fmla="*/ 318 h 67"/>
                  <a:gd name="T10" fmla="*/ 21 w 48"/>
                  <a:gd name="T11" fmla="*/ 318 h 67"/>
                  <a:gd name="T12" fmla="*/ 27 w 48"/>
                  <a:gd name="T13" fmla="*/ 322 h 67"/>
                  <a:gd name="T14" fmla="*/ 32 w 48"/>
                  <a:gd name="T15" fmla="*/ 330 h 67"/>
                  <a:gd name="T16" fmla="*/ 40 w 48"/>
                  <a:gd name="T17" fmla="*/ 331 h 67"/>
                  <a:gd name="T18" fmla="*/ 40 w 48"/>
                  <a:gd name="T19" fmla="*/ 331 h 67"/>
                  <a:gd name="T20" fmla="*/ 50 w 48"/>
                  <a:gd name="T21" fmla="*/ 330 h 67"/>
                  <a:gd name="T22" fmla="*/ 59 w 48"/>
                  <a:gd name="T23" fmla="*/ 322 h 67"/>
                  <a:gd name="T24" fmla="*/ 59 w 48"/>
                  <a:gd name="T25" fmla="*/ 312 h 67"/>
                  <a:gd name="T26" fmla="*/ 59 w 48"/>
                  <a:gd name="T27" fmla="*/ 312 h 67"/>
                  <a:gd name="T28" fmla="*/ 50 w 48"/>
                  <a:gd name="T29" fmla="*/ 190 h 67"/>
                  <a:gd name="T30" fmla="*/ 102 w 48"/>
                  <a:gd name="T31" fmla="*/ 69 h 67"/>
                  <a:gd name="T32" fmla="*/ 243 w 48"/>
                  <a:gd name="T33" fmla="*/ 0 h 67"/>
                  <a:gd name="T34" fmla="*/ 243 w 48"/>
                  <a:gd name="T35" fmla="*/ 0 h 67"/>
                  <a:gd name="T36" fmla="*/ 243 w 48"/>
                  <a:gd name="T37" fmla="*/ 0 h 67"/>
                  <a:gd name="T38" fmla="*/ 243 w 48"/>
                  <a:gd name="T39" fmla="*/ 0 h 67"/>
                  <a:gd name="T40" fmla="*/ 243 w 48"/>
                  <a:gd name="T41" fmla="*/ 0 h 67"/>
                  <a:gd name="T42" fmla="*/ 243 w 48"/>
                  <a:gd name="T43" fmla="*/ 0 h 67"/>
                  <a:gd name="T44" fmla="*/ 243 w 48"/>
                  <a:gd name="T45" fmla="*/ 0 h 67"/>
                  <a:gd name="T46" fmla="*/ 243 w 48"/>
                  <a:gd name="T47" fmla="*/ 0 h 67"/>
                  <a:gd name="T48" fmla="*/ 243 w 48"/>
                  <a:gd name="T49" fmla="*/ 0 h 67"/>
                  <a:gd name="T50" fmla="*/ 243 w 48"/>
                  <a:gd name="T51" fmla="*/ 0 h 67"/>
                  <a:gd name="T52" fmla="*/ 243 w 48"/>
                  <a:gd name="T53" fmla="*/ 0 h 6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48"/>
                  <a:gd name="T82" fmla="*/ 0 h 67"/>
                  <a:gd name="T83" fmla="*/ 48 w 48"/>
                  <a:gd name="T84" fmla="*/ 67 h 6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48" h="67">
                    <a:moveTo>
                      <a:pt x="48" y="0"/>
                    </a:moveTo>
                    <a:lnTo>
                      <a:pt x="20" y="6"/>
                    </a:lnTo>
                    <a:lnTo>
                      <a:pt x="5" y="22"/>
                    </a:lnTo>
                    <a:lnTo>
                      <a:pt x="0" y="43"/>
                    </a:lnTo>
                    <a:lnTo>
                      <a:pt x="4" y="64"/>
                    </a:lnTo>
                    <a:lnTo>
                      <a:pt x="5" y="65"/>
                    </a:lnTo>
                    <a:lnTo>
                      <a:pt x="6" y="66"/>
                    </a:lnTo>
                    <a:lnTo>
                      <a:pt x="8" y="67"/>
                    </a:lnTo>
                    <a:lnTo>
                      <a:pt x="10" y="66"/>
                    </a:lnTo>
                    <a:lnTo>
                      <a:pt x="11" y="65"/>
                    </a:lnTo>
                    <a:lnTo>
                      <a:pt x="11" y="63"/>
                    </a:lnTo>
                    <a:lnTo>
                      <a:pt x="10" y="38"/>
                    </a:lnTo>
                    <a:lnTo>
                      <a:pt x="20" y="14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06" name="Line 9"/>
            <p:cNvSpPr>
              <a:spLocks noChangeAspect="1" noChangeShapeType="1"/>
            </p:cNvSpPr>
            <p:nvPr/>
          </p:nvSpPr>
          <p:spPr bwMode="auto">
            <a:xfrm flipH="1">
              <a:off x="2283" y="1483"/>
              <a:ext cx="2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7" name="Rectangle 10"/>
            <p:cNvSpPr>
              <a:spLocks noChangeArrowheads="1"/>
            </p:cNvSpPr>
            <p:nvPr/>
          </p:nvSpPr>
          <p:spPr bwMode="auto">
            <a:xfrm>
              <a:off x="1908" y="1340"/>
              <a:ext cx="2370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8" name="Freeform 11"/>
            <p:cNvSpPr>
              <a:spLocks noChangeAspect="1"/>
            </p:cNvSpPr>
            <p:nvPr/>
          </p:nvSpPr>
          <p:spPr bwMode="auto">
            <a:xfrm>
              <a:off x="4264" y="1259"/>
              <a:ext cx="361" cy="131"/>
            </a:xfrm>
            <a:custGeom>
              <a:avLst/>
              <a:gdLst>
                <a:gd name="T0" fmla="*/ 4168 w 152"/>
                <a:gd name="T1" fmla="*/ 877 h 59"/>
                <a:gd name="T2" fmla="*/ 4168 w 152"/>
                <a:gd name="T3" fmla="*/ 0 h 59"/>
                <a:gd name="T4" fmla="*/ 3914 w 152"/>
                <a:gd name="T5" fmla="*/ 0 h 59"/>
                <a:gd name="T6" fmla="*/ 3914 w 152"/>
                <a:gd name="T7" fmla="*/ 877 h 59"/>
                <a:gd name="T8" fmla="*/ 2639 w 152"/>
                <a:gd name="T9" fmla="*/ 877 h 59"/>
                <a:gd name="T10" fmla="*/ 2639 w 152"/>
                <a:gd name="T11" fmla="*/ 0 h 59"/>
                <a:gd name="T12" fmla="*/ 2387 w 152"/>
                <a:gd name="T13" fmla="*/ 0 h 59"/>
                <a:gd name="T14" fmla="*/ 2387 w 152"/>
                <a:gd name="T15" fmla="*/ 877 h 59"/>
                <a:gd name="T16" fmla="*/ 1111 w 152"/>
                <a:gd name="T17" fmla="*/ 877 h 59"/>
                <a:gd name="T18" fmla="*/ 1111 w 152"/>
                <a:gd name="T19" fmla="*/ 0 h 59"/>
                <a:gd name="T20" fmla="*/ 886 w 152"/>
                <a:gd name="T21" fmla="*/ 0 h 59"/>
                <a:gd name="T22" fmla="*/ 886 w 152"/>
                <a:gd name="T23" fmla="*/ 877 h 59"/>
                <a:gd name="T24" fmla="*/ 0 w 152"/>
                <a:gd name="T25" fmla="*/ 877 h 59"/>
                <a:gd name="T26" fmla="*/ 0 w 152"/>
                <a:gd name="T27" fmla="*/ 1434 h 59"/>
                <a:gd name="T28" fmla="*/ 4833 w 152"/>
                <a:gd name="T29" fmla="*/ 1434 h 59"/>
                <a:gd name="T30" fmla="*/ 4833 w 152"/>
                <a:gd name="T31" fmla="*/ 877 h 59"/>
                <a:gd name="T32" fmla="*/ 4168 w 152"/>
                <a:gd name="T33" fmla="*/ 87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59"/>
                <a:gd name="T53" fmla="*/ 152 w 15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59">
                  <a:moveTo>
                    <a:pt x="131" y="36"/>
                  </a:moveTo>
                  <a:lnTo>
                    <a:pt x="131" y="0"/>
                  </a:lnTo>
                  <a:lnTo>
                    <a:pt x="123" y="0"/>
                  </a:lnTo>
                  <a:lnTo>
                    <a:pt x="123" y="36"/>
                  </a:lnTo>
                  <a:lnTo>
                    <a:pt x="83" y="36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36"/>
                  </a:lnTo>
                  <a:lnTo>
                    <a:pt x="35" y="36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36"/>
                  </a:lnTo>
                  <a:lnTo>
                    <a:pt x="0" y="36"/>
                  </a:lnTo>
                  <a:lnTo>
                    <a:pt x="0" y="59"/>
                  </a:lnTo>
                  <a:lnTo>
                    <a:pt x="152" y="59"/>
                  </a:lnTo>
                  <a:lnTo>
                    <a:pt x="152" y="36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437631"/>
            </a:solidFill>
            <a:ln w="19050">
              <a:solidFill>
                <a:srgbClr val="43763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09" name="Text Box 12"/>
            <p:cNvSpPr txBox="1">
              <a:spLocks noChangeAspect="1" noChangeArrowheads="1"/>
            </p:cNvSpPr>
            <p:nvPr/>
          </p:nvSpPr>
          <p:spPr bwMode="auto">
            <a:xfrm>
              <a:off x="4567" y="125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grpSp>
          <p:nvGrpSpPr>
            <p:cNvPr id="29710" name="Group 13"/>
            <p:cNvGrpSpPr>
              <a:grpSpLocks/>
            </p:cNvGrpSpPr>
            <p:nvPr/>
          </p:nvGrpSpPr>
          <p:grpSpPr bwMode="auto">
            <a:xfrm>
              <a:off x="1122" y="1509"/>
              <a:ext cx="536" cy="645"/>
              <a:chOff x="3561" y="1713"/>
              <a:chExt cx="339" cy="431"/>
            </a:xfrm>
          </p:grpSpPr>
          <p:sp>
            <p:nvSpPr>
              <p:cNvPr id="29829" name="Freeform 14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30" name="Freeform 15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31" name="Freeform 16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32" name="Freeform 17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1" name="Line 18"/>
            <p:cNvSpPr>
              <a:spLocks noChangeAspect="1" noChangeShapeType="1"/>
            </p:cNvSpPr>
            <p:nvPr/>
          </p:nvSpPr>
          <p:spPr bwMode="auto">
            <a:xfrm>
              <a:off x="2323" y="2168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12" name="Group 19"/>
            <p:cNvGrpSpPr>
              <a:grpSpLocks/>
            </p:cNvGrpSpPr>
            <p:nvPr/>
          </p:nvGrpSpPr>
          <p:grpSpPr bwMode="auto">
            <a:xfrm>
              <a:off x="2670" y="2073"/>
              <a:ext cx="366" cy="638"/>
              <a:chOff x="4459" y="2091"/>
              <a:chExt cx="231" cy="426"/>
            </a:xfrm>
          </p:grpSpPr>
          <p:sp>
            <p:nvSpPr>
              <p:cNvPr id="29827" name="Freeform 20"/>
              <p:cNvSpPr>
                <a:spLocks noChangeAspect="1"/>
              </p:cNvSpPr>
              <p:nvPr/>
            </p:nvSpPr>
            <p:spPr bwMode="auto">
              <a:xfrm>
                <a:off x="4459" y="2091"/>
                <a:ext cx="231" cy="426"/>
              </a:xfrm>
              <a:custGeom>
                <a:avLst/>
                <a:gdLst>
                  <a:gd name="T0" fmla="*/ 717 w 154"/>
                  <a:gd name="T1" fmla="*/ 955 h 284"/>
                  <a:gd name="T2" fmla="*/ 756 w 154"/>
                  <a:gd name="T3" fmla="*/ 1032 h 284"/>
                  <a:gd name="T4" fmla="*/ 779 w 154"/>
                  <a:gd name="T5" fmla="*/ 1122 h 284"/>
                  <a:gd name="T6" fmla="*/ 779 w 154"/>
                  <a:gd name="T7" fmla="*/ 1228 h 284"/>
                  <a:gd name="T8" fmla="*/ 748 w 154"/>
                  <a:gd name="T9" fmla="*/ 1324 h 284"/>
                  <a:gd name="T10" fmla="*/ 678 w 154"/>
                  <a:gd name="T11" fmla="*/ 1404 h 284"/>
                  <a:gd name="T12" fmla="*/ 549 w 154"/>
                  <a:gd name="T13" fmla="*/ 1437 h 284"/>
                  <a:gd name="T14" fmla="*/ 549 w 154"/>
                  <a:gd name="T15" fmla="*/ 1437 h 284"/>
                  <a:gd name="T16" fmla="*/ 392 w 154"/>
                  <a:gd name="T17" fmla="*/ 1417 h 284"/>
                  <a:gd name="T18" fmla="*/ 262 w 154"/>
                  <a:gd name="T19" fmla="*/ 1356 h 284"/>
                  <a:gd name="T20" fmla="*/ 162 w 154"/>
                  <a:gd name="T21" fmla="*/ 1258 h 284"/>
                  <a:gd name="T22" fmla="*/ 87 w 154"/>
                  <a:gd name="T23" fmla="*/ 1155 h 284"/>
                  <a:gd name="T24" fmla="*/ 40 w 154"/>
                  <a:gd name="T25" fmla="*/ 1054 h 284"/>
                  <a:gd name="T26" fmla="*/ 9 w 154"/>
                  <a:gd name="T27" fmla="*/ 985 h 284"/>
                  <a:gd name="T28" fmla="*/ 0 w 154"/>
                  <a:gd name="T29" fmla="*/ 960 h 284"/>
                  <a:gd name="T30" fmla="*/ 0 w 154"/>
                  <a:gd name="T31" fmla="*/ 960 h 284"/>
                  <a:gd name="T32" fmla="*/ 0 w 154"/>
                  <a:gd name="T33" fmla="*/ 477 h 284"/>
                  <a:gd name="T34" fmla="*/ 0 w 154"/>
                  <a:gd name="T35" fmla="*/ 477 h 284"/>
                  <a:gd name="T36" fmla="*/ 9 w 154"/>
                  <a:gd name="T37" fmla="*/ 450 h 284"/>
                  <a:gd name="T38" fmla="*/ 40 w 154"/>
                  <a:gd name="T39" fmla="*/ 378 h 284"/>
                  <a:gd name="T40" fmla="*/ 87 w 154"/>
                  <a:gd name="T41" fmla="*/ 283 h 284"/>
                  <a:gd name="T42" fmla="*/ 162 w 154"/>
                  <a:gd name="T43" fmla="*/ 177 h 284"/>
                  <a:gd name="T44" fmla="*/ 262 w 154"/>
                  <a:gd name="T45" fmla="*/ 87 h 284"/>
                  <a:gd name="T46" fmla="*/ 392 w 154"/>
                  <a:gd name="T47" fmla="*/ 19 h 284"/>
                  <a:gd name="T48" fmla="*/ 549 w 154"/>
                  <a:gd name="T49" fmla="*/ 0 h 284"/>
                  <a:gd name="T50" fmla="*/ 549 w 154"/>
                  <a:gd name="T51" fmla="*/ 0 h 284"/>
                  <a:gd name="T52" fmla="*/ 678 w 154"/>
                  <a:gd name="T53" fmla="*/ 33 h 284"/>
                  <a:gd name="T54" fmla="*/ 748 w 154"/>
                  <a:gd name="T55" fmla="*/ 112 h 284"/>
                  <a:gd name="T56" fmla="*/ 779 w 154"/>
                  <a:gd name="T57" fmla="*/ 204 h 284"/>
                  <a:gd name="T58" fmla="*/ 779 w 154"/>
                  <a:gd name="T59" fmla="*/ 306 h 284"/>
                  <a:gd name="T60" fmla="*/ 756 w 154"/>
                  <a:gd name="T61" fmla="*/ 407 h 284"/>
                  <a:gd name="T62" fmla="*/ 717 w 154"/>
                  <a:gd name="T63" fmla="*/ 477 h 284"/>
                  <a:gd name="T64" fmla="*/ 717 w 154"/>
                  <a:gd name="T65" fmla="*/ 477 h 284"/>
                  <a:gd name="T66" fmla="*/ 717 w 154"/>
                  <a:gd name="T67" fmla="*/ 601 h 284"/>
                  <a:gd name="T68" fmla="*/ 717 w 154"/>
                  <a:gd name="T69" fmla="*/ 833 h 284"/>
                  <a:gd name="T70" fmla="*/ 717 w 154"/>
                  <a:gd name="T71" fmla="*/ 955 h 284"/>
                  <a:gd name="T72" fmla="*/ 717 w 154"/>
                  <a:gd name="T73" fmla="*/ 955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42" y="189"/>
                    </a:moveTo>
                    <a:lnTo>
                      <a:pt x="149" y="204"/>
                    </a:lnTo>
                    <a:lnTo>
                      <a:pt x="154" y="222"/>
                    </a:lnTo>
                    <a:lnTo>
                      <a:pt x="154" y="243"/>
                    </a:lnTo>
                    <a:lnTo>
                      <a:pt x="148" y="262"/>
                    </a:lnTo>
                    <a:lnTo>
                      <a:pt x="134" y="277"/>
                    </a:lnTo>
                    <a:lnTo>
                      <a:pt x="109" y="284"/>
                    </a:lnTo>
                    <a:lnTo>
                      <a:pt x="77" y="280"/>
                    </a:lnTo>
                    <a:lnTo>
                      <a:pt x="52" y="268"/>
                    </a:lnTo>
                    <a:lnTo>
                      <a:pt x="32" y="249"/>
                    </a:lnTo>
                    <a:lnTo>
                      <a:pt x="17" y="228"/>
                    </a:lnTo>
                    <a:lnTo>
                      <a:pt x="8" y="209"/>
                    </a:lnTo>
                    <a:lnTo>
                      <a:pt x="2" y="195"/>
                    </a:lnTo>
                    <a:lnTo>
                      <a:pt x="0" y="190"/>
                    </a:lnTo>
                    <a:lnTo>
                      <a:pt x="0" y="94"/>
                    </a:lnTo>
                    <a:lnTo>
                      <a:pt x="2" y="89"/>
                    </a:lnTo>
                    <a:lnTo>
                      <a:pt x="8" y="75"/>
                    </a:lnTo>
                    <a:lnTo>
                      <a:pt x="17" y="56"/>
                    </a:lnTo>
                    <a:lnTo>
                      <a:pt x="32" y="35"/>
                    </a:lnTo>
                    <a:lnTo>
                      <a:pt x="52" y="17"/>
                    </a:lnTo>
                    <a:lnTo>
                      <a:pt x="77" y="4"/>
                    </a:lnTo>
                    <a:lnTo>
                      <a:pt x="109" y="0"/>
                    </a:lnTo>
                    <a:lnTo>
                      <a:pt x="134" y="7"/>
                    </a:lnTo>
                    <a:lnTo>
                      <a:pt x="148" y="22"/>
                    </a:lnTo>
                    <a:lnTo>
                      <a:pt x="154" y="41"/>
                    </a:lnTo>
                    <a:lnTo>
                      <a:pt x="154" y="61"/>
                    </a:lnTo>
                    <a:lnTo>
                      <a:pt x="149" y="81"/>
                    </a:lnTo>
                    <a:lnTo>
                      <a:pt x="142" y="94"/>
                    </a:lnTo>
                    <a:lnTo>
                      <a:pt x="142" y="119"/>
                    </a:lnTo>
                    <a:lnTo>
                      <a:pt x="142" y="165"/>
                    </a:lnTo>
                    <a:lnTo>
                      <a:pt x="142" y="189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8" name="Freeform 21"/>
              <p:cNvSpPr>
                <a:spLocks noChangeAspect="1"/>
              </p:cNvSpPr>
              <p:nvPr/>
            </p:nvSpPr>
            <p:spPr bwMode="auto">
              <a:xfrm>
                <a:off x="4515" y="2114"/>
                <a:ext cx="123" cy="66"/>
              </a:xfrm>
              <a:custGeom>
                <a:avLst/>
                <a:gdLst>
                  <a:gd name="T0" fmla="*/ 0 w 82"/>
                  <a:gd name="T1" fmla="*/ 222 h 44"/>
                  <a:gd name="T2" fmla="*/ 90 w 82"/>
                  <a:gd name="T3" fmla="*/ 132 h 44"/>
                  <a:gd name="T4" fmla="*/ 216 w 82"/>
                  <a:gd name="T5" fmla="*/ 65 h 44"/>
                  <a:gd name="T6" fmla="*/ 354 w 82"/>
                  <a:gd name="T7" fmla="*/ 48 h 44"/>
                  <a:gd name="T8" fmla="*/ 354 w 82"/>
                  <a:gd name="T9" fmla="*/ 48 h 44"/>
                  <a:gd name="T10" fmla="*/ 393 w 82"/>
                  <a:gd name="T11" fmla="*/ 33 h 44"/>
                  <a:gd name="T12" fmla="*/ 414 w 82"/>
                  <a:gd name="T13" fmla="*/ 14 h 44"/>
                  <a:gd name="T14" fmla="*/ 360 w 82"/>
                  <a:gd name="T15" fmla="*/ 0 h 44"/>
                  <a:gd name="T16" fmla="*/ 360 w 82"/>
                  <a:gd name="T17" fmla="*/ 0 h 44"/>
                  <a:gd name="T18" fmla="*/ 156 w 82"/>
                  <a:gd name="T19" fmla="*/ 48 h 44"/>
                  <a:gd name="T20" fmla="*/ 33 w 82"/>
                  <a:gd name="T21" fmla="*/ 162 h 44"/>
                  <a:gd name="T22" fmla="*/ 0 w 82"/>
                  <a:gd name="T23" fmla="*/ 222 h 44"/>
                  <a:gd name="T24" fmla="*/ 0 w 82"/>
                  <a:gd name="T25" fmla="*/ 22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2"/>
                  <a:gd name="T40" fmla="*/ 0 h 44"/>
                  <a:gd name="T41" fmla="*/ 82 w 8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2" h="44">
                    <a:moveTo>
                      <a:pt x="0" y="44"/>
                    </a:moveTo>
                    <a:lnTo>
                      <a:pt x="18" y="26"/>
                    </a:lnTo>
                    <a:lnTo>
                      <a:pt x="43" y="13"/>
                    </a:lnTo>
                    <a:lnTo>
                      <a:pt x="70" y="9"/>
                    </a:lnTo>
                    <a:lnTo>
                      <a:pt x="78" y="7"/>
                    </a:lnTo>
                    <a:lnTo>
                      <a:pt x="82" y="3"/>
                    </a:lnTo>
                    <a:lnTo>
                      <a:pt x="71" y="0"/>
                    </a:lnTo>
                    <a:lnTo>
                      <a:pt x="31" y="9"/>
                    </a:lnTo>
                    <a:lnTo>
                      <a:pt x="7" y="3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13" name="Group 22"/>
            <p:cNvGrpSpPr>
              <a:grpSpLocks noChangeAspect="1"/>
            </p:cNvGrpSpPr>
            <p:nvPr/>
          </p:nvGrpSpPr>
          <p:grpSpPr bwMode="auto">
            <a:xfrm>
              <a:off x="2227" y="2254"/>
              <a:ext cx="370" cy="132"/>
              <a:chOff x="3109" y="911"/>
              <a:chExt cx="156" cy="59"/>
            </a:xfrm>
          </p:grpSpPr>
          <p:sp>
            <p:nvSpPr>
              <p:cNvPr id="29823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9824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5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6" name="Rectangle 26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14" name="Rectangle 27"/>
            <p:cNvSpPr>
              <a:spLocks noChangeArrowheads="1"/>
            </p:cNvSpPr>
            <p:nvPr/>
          </p:nvSpPr>
          <p:spPr bwMode="auto">
            <a:xfrm>
              <a:off x="2613" y="2254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Text Box 28"/>
            <p:cNvSpPr txBox="1">
              <a:spLocks noChangeAspect="1" noChangeArrowheads="1"/>
            </p:cNvSpPr>
            <p:nvPr/>
          </p:nvSpPr>
          <p:spPr bwMode="auto">
            <a:xfrm>
              <a:off x="1935" y="210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16" name="Text Box 29"/>
            <p:cNvSpPr txBox="1">
              <a:spLocks noChangeAspect="1" noChangeArrowheads="1"/>
            </p:cNvSpPr>
            <p:nvPr/>
          </p:nvSpPr>
          <p:spPr bwMode="auto">
            <a:xfrm>
              <a:off x="2921" y="2147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17" name="Text Box 30"/>
            <p:cNvSpPr txBox="1">
              <a:spLocks noChangeAspect="1" noChangeArrowheads="1"/>
            </p:cNvSpPr>
            <p:nvPr/>
          </p:nvSpPr>
          <p:spPr bwMode="auto">
            <a:xfrm>
              <a:off x="378" y="1606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18" name="Text Box 31"/>
            <p:cNvSpPr txBox="1">
              <a:spLocks noChangeAspect="1" noChangeArrowheads="1"/>
            </p:cNvSpPr>
            <p:nvPr/>
          </p:nvSpPr>
          <p:spPr bwMode="auto">
            <a:xfrm>
              <a:off x="327" y="1826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19" name="Text Box 32"/>
            <p:cNvSpPr txBox="1">
              <a:spLocks noChangeAspect="1" noChangeArrowheads="1"/>
            </p:cNvSpPr>
            <p:nvPr/>
          </p:nvSpPr>
          <p:spPr bwMode="auto">
            <a:xfrm>
              <a:off x="1674" y="1288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20" name="Text Box 33"/>
            <p:cNvSpPr txBox="1">
              <a:spLocks noChangeAspect="1" noChangeArrowheads="1"/>
            </p:cNvSpPr>
            <p:nvPr/>
          </p:nvSpPr>
          <p:spPr bwMode="auto">
            <a:xfrm>
              <a:off x="3034" y="214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21" name="Text Box 34"/>
            <p:cNvSpPr txBox="1">
              <a:spLocks noChangeAspect="1" noChangeArrowheads="1"/>
            </p:cNvSpPr>
            <p:nvPr/>
          </p:nvSpPr>
          <p:spPr bwMode="auto">
            <a:xfrm>
              <a:off x="4046" y="211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22" name="Text Box 35"/>
            <p:cNvSpPr txBox="1">
              <a:spLocks noChangeAspect="1" noChangeArrowheads="1"/>
            </p:cNvSpPr>
            <p:nvPr/>
          </p:nvSpPr>
          <p:spPr bwMode="auto">
            <a:xfrm>
              <a:off x="3934" y="211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29723" name="Line 36"/>
            <p:cNvSpPr>
              <a:spLocks noChangeAspect="1" noChangeShapeType="1"/>
            </p:cNvSpPr>
            <p:nvPr/>
          </p:nvSpPr>
          <p:spPr bwMode="auto">
            <a:xfrm>
              <a:off x="3391" y="2142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24" name="Rectangle 37"/>
            <p:cNvSpPr>
              <a:spLocks noChangeArrowheads="1"/>
            </p:cNvSpPr>
            <p:nvPr/>
          </p:nvSpPr>
          <p:spPr bwMode="auto">
            <a:xfrm>
              <a:off x="3543" y="2235"/>
              <a:ext cx="483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25" name="Group 38"/>
            <p:cNvGrpSpPr>
              <a:grpSpLocks noChangeAspect="1"/>
            </p:cNvGrpSpPr>
            <p:nvPr/>
          </p:nvGrpSpPr>
          <p:grpSpPr bwMode="auto">
            <a:xfrm>
              <a:off x="3239" y="2235"/>
              <a:ext cx="371" cy="132"/>
              <a:chOff x="3109" y="911"/>
              <a:chExt cx="156" cy="59"/>
            </a:xfrm>
          </p:grpSpPr>
          <p:sp>
            <p:nvSpPr>
              <p:cNvPr id="29819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9820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1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22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26" name="Freeform 43"/>
            <p:cNvSpPr>
              <a:spLocks noChangeAspect="1"/>
            </p:cNvSpPr>
            <p:nvPr/>
          </p:nvSpPr>
          <p:spPr bwMode="auto">
            <a:xfrm>
              <a:off x="1252" y="1692"/>
              <a:ext cx="33" cy="117"/>
            </a:xfrm>
            <a:custGeom>
              <a:avLst/>
              <a:gdLst>
                <a:gd name="T0" fmla="*/ 0 w 14"/>
                <a:gd name="T1" fmla="*/ 0 h 52"/>
                <a:gd name="T2" fmla="*/ 184 w 14"/>
                <a:gd name="T3" fmla="*/ 1332 h 52"/>
                <a:gd name="T4" fmla="*/ 434 w 14"/>
                <a:gd name="T5" fmla="*/ 1312 h 52"/>
                <a:gd name="T6" fmla="*/ 222 w 14"/>
                <a:gd name="T7" fmla="*/ 0 h 52"/>
                <a:gd name="T8" fmla="*/ 0 w 1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0"/>
                  </a:moveTo>
                  <a:lnTo>
                    <a:pt x="6" y="52"/>
                  </a:lnTo>
                  <a:lnTo>
                    <a:pt x="14" y="5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7" name="Freeform 44"/>
            <p:cNvSpPr>
              <a:spLocks noChangeAspect="1"/>
            </p:cNvSpPr>
            <p:nvPr/>
          </p:nvSpPr>
          <p:spPr bwMode="auto">
            <a:xfrm>
              <a:off x="1323" y="1668"/>
              <a:ext cx="73" cy="109"/>
            </a:xfrm>
            <a:custGeom>
              <a:avLst/>
              <a:gdLst>
                <a:gd name="T0" fmla="*/ 0 w 31"/>
                <a:gd name="T1" fmla="*/ 80 h 49"/>
                <a:gd name="T2" fmla="*/ 744 w 31"/>
                <a:gd name="T3" fmla="*/ 1197 h 49"/>
                <a:gd name="T4" fmla="*/ 954 w 31"/>
                <a:gd name="T5" fmla="*/ 1123 h 49"/>
                <a:gd name="T6" fmla="*/ 250 w 31"/>
                <a:gd name="T7" fmla="*/ 0 h 49"/>
                <a:gd name="T8" fmla="*/ 0 w 31"/>
                <a:gd name="T9" fmla="*/ 8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9"/>
                <a:gd name="T17" fmla="*/ 31 w 3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9">
                  <a:moveTo>
                    <a:pt x="0" y="3"/>
                  </a:moveTo>
                  <a:lnTo>
                    <a:pt x="24" y="49"/>
                  </a:lnTo>
                  <a:lnTo>
                    <a:pt x="31" y="46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8" name="Freeform 45"/>
            <p:cNvSpPr>
              <a:spLocks noChangeAspect="1"/>
            </p:cNvSpPr>
            <p:nvPr/>
          </p:nvSpPr>
          <p:spPr bwMode="auto">
            <a:xfrm>
              <a:off x="1398" y="1611"/>
              <a:ext cx="95" cy="97"/>
            </a:xfrm>
            <a:custGeom>
              <a:avLst/>
              <a:gdLst>
                <a:gd name="T0" fmla="*/ 0 w 40"/>
                <a:gd name="T1" fmla="*/ 126 h 43"/>
                <a:gd name="T2" fmla="*/ 1111 w 40"/>
                <a:gd name="T3" fmla="*/ 1114 h 43"/>
                <a:gd name="T4" fmla="*/ 1275 w 40"/>
                <a:gd name="T5" fmla="*/ 988 h 43"/>
                <a:gd name="T6" fmla="*/ 185 w 40"/>
                <a:gd name="T7" fmla="*/ 0 h 43"/>
                <a:gd name="T8" fmla="*/ 0 w 40"/>
                <a:gd name="T9" fmla="*/ 126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5"/>
                  </a:moveTo>
                  <a:lnTo>
                    <a:pt x="35" y="43"/>
                  </a:lnTo>
                  <a:lnTo>
                    <a:pt x="40" y="38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29" name="Freeform 46"/>
            <p:cNvSpPr>
              <a:spLocks noChangeAspect="1"/>
            </p:cNvSpPr>
            <p:nvPr/>
          </p:nvSpPr>
          <p:spPr bwMode="auto">
            <a:xfrm>
              <a:off x="1474" y="1533"/>
              <a:ext cx="112" cy="81"/>
            </a:xfrm>
            <a:custGeom>
              <a:avLst/>
              <a:gdLst>
                <a:gd name="T0" fmla="*/ 0 w 47"/>
                <a:gd name="T1" fmla="*/ 146 h 36"/>
                <a:gd name="T2" fmla="*/ 1380 w 47"/>
                <a:gd name="T3" fmla="*/ 920 h 36"/>
                <a:gd name="T4" fmla="*/ 1516 w 47"/>
                <a:gd name="T5" fmla="*/ 765 h 36"/>
                <a:gd name="T6" fmla="*/ 164 w 47"/>
                <a:gd name="T7" fmla="*/ 0 h 36"/>
                <a:gd name="T8" fmla="*/ 0 w 47"/>
                <a:gd name="T9" fmla="*/ 1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6"/>
                <a:gd name="T17" fmla="*/ 47 w 4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6">
                  <a:moveTo>
                    <a:pt x="0" y="6"/>
                  </a:moveTo>
                  <a:lnTo>
                    <a:pt x="43" y="36"/>
                  </a:lnTo>
                  <a:lnTo>
                    <a:pt x="47" y="3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0" name="Freeform 47"/>
            <p:cNvSpPr>
              <a:spLocks noChangeAspect="1"/>
            </p:cNvSpPr>
            <p:nvPr/>
          </p:nvSpPr>
          <p:spPr bwMode="auto">
            <a:xfrm>
              <a:off x="1539" y="1436"/>
              <a:ext cx="115" cy="74"/>
            </a:xfrm>
            <a:custGeom>
              <a:avLst/>
              <a:gdLst>
                <a:gd name="T0" fmla="*/ 0 w 49"/>
                <a:gd name="T1" fmla="*/ 182 h 33"/>
                <a:gd name="T2" fmla="*/ 1371 w 49"/>
                <a:gd name="T3" fmla="*/ 834 h 33"/>
                <a:gd name="T4" fmla="*/ 1488 w 49"/>
                <a:gd name="T5" fmla="*/ 688 h 33"/>
                <a:gd name="T6" fmla="*/ 155 w 49"/>
                <a:gd name="T7" fmla="*/ 0 h 33"/>
                <a:gd name="T8" fmla="*/ 0 w 49"/>
                <a:gd name="T9" fmla="*/ 18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7"/>
                  </a:moveTo>
                  <a:lnTo>
                    <a:pt x="45" y="33"/>
                  </a:lnTo>
                  <a:lnTo>
                    <a:pt x="49" y="27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1" name="Freeform 48"/>
            <p:cNvSpPr>
              <a:spLocks noChangeAspect="1"/>
            </p:cNvSpPr>
            <p:nvPr/>
          </p:nvSpPr>
          <p:spPr bwMode="auto">
            <a:xfrm>
              <a:off x="1605" y="1335"/>
              <a:ext cx="105" cy="83"/>
            </a:xfrm>
            <a:custGeom>
              <a:avLst/>
              <a:gdLst>
                <a:gd name="T0" fmla="*/ 0 w 44"/>
                <a:gd name="T1" fmla="*/ 182 h 37"/>
                <a:gd name="T2" fmla="*/ 1265 w 44"/>
                <a:gd name="T3" fmla="*/ 935 h 37"/>
                <a:gd name="T4" fmla="*/ 1429 w 44"/>
                <a:gd name="T5" fmla="*/ 754 h 37"/>
                <a:gd name="T6" fmla="*/ 165 w 44"/>
                <a:gd name="T7" fmla="*/ 0 h 37"/>
                <a:gd name="T8" fmla="*/ 0 w 44"/>
                <a:gd name="T9" fmla="*/ 18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7"/>
                  </a:moveTo>
                  <a:lnTo>
                    <a:pt x="39" y="37"/>
                  </a:lnTo>
                  <a:lnTo>
                    <a:pt x="44" y="30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2" name="Freeform 49"/>
            <p:cNvSpPr>
              <a:spLocks noChangeAspect="1"/>
            </p:cNvSpPr>
            <p:nvPr/>
          </p:nvSpPr>
          <p:spPr bwMode="auto">
            <a:xfrm>
              <a:off x="1697" y="1238"/>
              <a:ext cx="82" cy="102"/>
            </a:xfrm>
            <a:custGeom>
              <a:avLst/>
              <a:gdLst>
                <a:gd name="T0" fmla="*/ 0 w 35"/>
                <a:gd name="T1" fmla="*/ 129 h 45"/>
                <a:gd name="T2" fmla="*/ 874 w 35"/>
                <a:gd name="T3" fmla="*/ 1188 h 45"/>
                <a:gd name="T4" fmla="*/ 1054 w 35"/>
                <a:gd name="T5" fmla="*/ 1059 h 45"/>
                <a:gd name="T6" fmla="*/ 180 w 35"/>
                <a:gd name="T7" fmla="*/ 0 h 45"/>
                <a:gd name="T8" fmla="*/ 0 w 35"/>
                <a:gd name="T9" fmla="*/ 12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5"/>
                <a:gd name="T17" fmla="*/ 35 w 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5">
                  <a:moveTo>
                    <a:pt x="0" y="5"/>
                  </a:moveTo>
                  <a:lnTo>
                    <a:pt x="29" y="45"/>
                  </a:lnTo>
                  <a:lnTo>
                    <a:pt x="35" y="4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3" name="Freeform 50"/>
            <p:cNvSpPr>
              <a:spLocks noChangeAspect="1"/>
            </p:cNvSpPr>
            <p:nvPr/>
          </p:nvSpPr>
          <p:spPr bwMode="auto">
            <a:xfrm>
              <a:off x="1819" y="1184"/>
              <a:ext cx="52" cy="108"/>
            </a:xfrm>
            <a:custGeom>
              <a:avLst/>
              <a:gdLst>
                <a:gd name="T0" fmla="*/ 0 w 22"/>
                <a:gd name="T1" fmla="*/ 56 h 48"/>
                <a:gd name="T2" fmla="*/ 463 w 22"/>
                <a:gd name="T3" fmla="*/ 1231 h 48"/>
                <a:gd name="T4" fmla="*/ 688 w 22"/>
                <a:gd name="T5" fmla="*/ 1184 h 48"/>
                <a:gd name="T6" fmla="*/ 225 w 22"/>
                <a:gd name="T7" fmla="*/ 0 h 48"/>
                <a:gd name="T8" fmla="*/ 0 w 22"/>
                <a:gd name="T9" fmla="*/ 5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8"/>
                <a:gd name="T17" fmla="*/ 22 w 2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8">
                  <a:moveTo>
                    <a:pt x="0" y="2"/>
                  </a:moveTo>
                  <a:lnTo>
                    <a:pt x="15" y="48"/>
                  </a:lnTo>
                  <a:lnTo>
                    <a:pt x="22" y="46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4" name="Freeform 51"/>
            <p:cNvSpPr>
              <a:spLocks noChangeAspect="1"/>
            </p:cNvSpPr>
            <p:nvPr/>
          </p:nvSpPr>
          <p:spPr bwMode="auto">
            <a:xfrm>
              <a:off x="1252" y="1838"/>
              <a:ext cx="33" cy="117"/>
            </a:xfrm>
            <a:custGeom>
              <a:avLst/>
              <a:gdLst>
                <a:gd name="T0" fmla="*/ 0 w 14"/>
                <a:gd name="T1" fmla="*/ 1312 h 52"/>
                <a:gd name="T2" fmla="*/ 222 w 14"/>
                <a:gd name="T3" fmla="*/ 1332 h 52"/>
                <a:gd name="T4" fmla="*/ 434 w 14"/>
                <a:gd name="T5" fmla="*/ 25 h 52"/>
                <a:gd name="T6" fmla="*/ 184 w 14"/>
                <a:gd name="T7" fmla="*/ 0 h 52"/>
                <a:gd name="T8" fmla="*/ 0 w 14"/>
                <a:gd name="T9" fmla="*/ 131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51"/>
                  </a:moveTo>
                  <a:lnTo>
                    <a:pt x="7" y="52"/>
                  </a:lnTo>
                  <a:lnTo>
                    <a:pt x="14" y="1"/>
                  </a:lnTo>
                  <a:lnTo>
                    <a:pt x="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5" name="Freeform 52"/>
            <p:cNvSpPr>
              <a:spLocks noChangeAspect="1"/>
            </p:cNvSpPr>
            <p:nvPr/>
          </p:nvSpPr>
          <p:spPr bwMode="auto">
            <a:xfrm>
              <a:off x="1323" y="1867"/>
              <a:ext cx="73" cy="112"/>
            </a:xfrm>
            <a:custGeom>
              <a:avLst/>
              <a:gdLst>
                <a:gd name="T0" fmla="*/ 0 w 31"/>
                <a:gd name="T1" fmla="*/ 1158 h 50"/>
                <a:gd name="T2" fmla="*/ 250 w 31"/>
                <a:gd name="T3" fmla="*/ 1259 h 50"/>
                <a:gd name="T4" fmla="*/ 954 w 31"/>
                <a:gd name="T5" fmla="*/ 101 h 50"/>
                <a:gd name="T6" fmla="*/ 744 w 31"/>
                <a:gd name="T7" fmla="*/ 0 h 50"/>
                <a:gd name="T8" fmla="*/ 0 w 31"/>
                <a:gd name="T9" fmla="*/ 1158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50"/>
                <a:gd name="T17" fmla="*/ 31 w 3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50">
                  <a:moveTo>
                    <a:pt x="0" y="46"/>
                  </a:moveTo>
                  <a:lnTo>
                    <a:pt x="8" y="5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6" name="Freeform 53"/>
            <p:cNvSpPr>
              <a:spLocks noChangeAspect="1"/>
            </p:cNvSpPr>
            <p:nvPr/>
          </p:nvSpPr>
          <p:spPr bwMode="auto">
            <a:xfrm>
              <a:off x="1398" y="1939"/>
              <a:ext cx="95" cy="97"/>
            </a:xfrm>
            <a:custGeom>
              <a:avLst/>
              <a:gdLst>
                <a:gd name="T0" fmla="*/ 0 w 40"/>
                <a:gd name="T1" fmla="*/ 988 h 43"/>
                <a:gd name="T2" fmla="*/ 185 w 40"/>
                <a:gd name="T3" fmla="*/ 1114 h 43"/>
                <a:gd name="T4" fmla="*/ 1275 w 40"/>
                <a:gd name="T5" fmla="*/ 126 h 43"/>
                <a:gd name="T6" fmla="*/ 1111 w 40"/>
                <a:gd name="T7" fmla="*/ 0 h 43"/>
                <a:gd name="T8" fmla="*/ 0 w 40"/>
                <a:gd name="T9" fmla="*/ 98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38"/>
                  </a:moveTo>
                  <a:lnTo>
                    <a:pt x="6" y="43"/>
                  </a:lnTo>
                  <a:lnTo>
                    <a:pt x="40" y="5"/>
                  </a:lnTo>
                  <a:lnTo>
                    <a:pt x="3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7" name="Freeform 54"/>
            <p:cNvSpPr>
              <a:spLocks noChangeAspect="1"/>
            </p:cNvSpPr>
            <p:nvPr/>
          </p:nvSpPr>
          <p:spPr bwMode="auto">
            <a:xfrm>
              <a:off x="1474" y="2033"/>
              <a:ext cx="112" cy="80"/>
            </a:xfrm>
            <a:custGeom>
              <a:avLst/>
              <a:gdLst>
                <a:gd name="T0" fmla="*/ 0 w 47"/>
                <a:gd name="T1" fmla="*/ 789 h 35"/>
                <a:gd name="T2" fmla="*/ 164 w 47"/>
                <a:gd name="T3" fmla="*/ 955 h 35"/>
                <a:gd name="T4" fmla="*/ 1516 w 47"/>
                <a:gd name="T5" fmla="*/ 167 h 35"/>
                <a:gd name="T6" fmla="*/ 1380 w 47"/>
                <a:gd name="T7" fmla="*/ 0 h 35"/>
                <a:gd name="T8" fmla="*/ 0 w 47"/>
                <a:gd name="T9" fmla="*/ 78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0" y="29"/>
                  </a:moveTo>
                  <a:lnTo>
                    <a:pt x="5" y="35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8" name="Freeform 55"/>
            <p:cNvSpPr>
              <a:spLocks noChangeAspect="1"/>
            </p:cNvSpPr>
            <p:nvPr/>
          </p:nvSpPr>
          <p:spPr bwMode="auto">
            <a:xfrm>
              <a:off x="1539" y="2135"/>
              <a:ext cx="115" cy="73"/>
            </a:xfrm>
            <a:custGeom>
              <a:avLst/>
              <a:gdLst>
                <a:gd name="T0" fmla="*/ 0 w 49"/>
                <a:gd name="T1" fmla="*/ 650 h 33"/>
                <a:gd name="T2" fmla="*/ 155 w 49"/>
                <a:gd name="T3" fmla="*/ 788 h 33"/>
                <a:gd name="T4" fmla="*/ 1488 w 49"/>
                <a:gd name="T5" fmla="*/ 161 h 33"/>
                <a:gd name="T6" fmla="*/ 1371 w 49"/>
                <a:gd name="T7" fmla="*/ 0 h 33"/>
                <a:gd name="T8" fmla="*/ 0 w 49"/>
                <a:gd name="T9" fmla="*/ 65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27"/>
                  </a:moveTo>
                  <a:lnTo>
                    <a:pt x="5" y="33"/>
                  </a:lnTo>
                  <a:lnTo>
                    <a:pt x="49" y="7"/>
                  </a:lnTo>
                  <a:lnTo>
                    <a:pt x="4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39" name="Freeform 56"/>
            <p:cNvSpPr>
              <a:spLocks noChangeAspect="1"/>
            </p:cNvSpPr>
            <p:nvPr/>
          </p:nvSpPr>
          <p:spPr bwMode="auto">
            <a:xfrm>
              <a:off x="1605" y="2229"/>
              <a:ext cx="105" cy="83"/>
            </a:xfrm>
            <a:custGeom>
              <a:avLst/>
              <a:gdLst>
                <a:gd name="T0" fmla="*/ 0 w 44"/>
                <a:gd name="T1" fmla="*/ 790 h 37"/>
                <a:gd name="T2" fmla="*/ 165 w 44"/>
                <a:gd name="T3" fmla="*/ 935 h 37"/>
                <a:gd name="T4" fmla="*/ 1429 w 44"/>
                <a:gd name="T5" fmla="*/ 146 h 37"/>
                <a:gd name="T6" fmla="*/ 1265 w 44"/>
                <a:gd name="T7" fmla="*/ 0 h 37"/>
                <a:gd name="T8" fmla="*/ 0 w 44"/>
                <a:gd name="T9" fmla="*/ 7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31"/>
                  </a:moveTo>
                  <a:lnTo>
                    <a:pt x="5" y="37"/>
                  </a:lnTo>
                  <a:lnTo>
                    <a:pt x="44" y="6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0" name="Freeform 57"/>
            <p:cNvSpPr>
              <a:spLocks noChangeAspect="1"/>
            </p:cNvSpPr>
            <p:nvPr/>
          </p:nvSpPr>
          <p:spPr bwMode="auto">
            <a:xfrm>
              <a:off x="1697" y="2310"/>
              <a:ext cx="82" cy="99"/>
            </a:xfrm>
            <a:custGeom>
              <a:avLst/>
              <a:gdLst>
                <a:gd name="T0" fmla="*/ 0 w 35"/>
                <a:gd name="T1" fmla="*/ 1001 h 44"/>
                <a:gd name="T2" fmla="*/ 180 w 35"/>
                <a:gd name="T3" fmla="*/ 1129 h 44"/>
                <a:gd name="T4" fmla="*/ 1054 w 35"/>
                <a:gd name="T5" fmla="*/ 101 h 44"/>
                <a:gd name="T6" fmla="*/ 874 w 35"/>
                <a:gd name="T7" fmla="*/ 0 h 44"/>
                <a:gd name="T8" fmla="*/ 0 w 35"/>
                <a:gd name="T9" fmla="*/ 100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4"/>
                <a:gd name="T17" fmla="*/ 35 w 3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4">
                  <a:moveTo>
                    <a:pt x="0" y="39"/>
                  </a:moveTo>
                  <a:lnTo>
                    <a:pt x="6" y="4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1" name="Freeform 58"/>
            <p:cNvSpPr>
              <a:spLocks noChangeAspect="1"/>
            </p:cNvSpPr>
            <p:nvPr/>
          </p:nvSpPr>
          <p:spPr bwMode="auto">
            <a:xfrm>
              <a:off x="1819" y="2352"/>
              <a:ext cx="52" cy="111"/>
            </a:xfrm>
            <a:custGeom>
              <a:avLst/>
              <a:gdLst>
                <a:gd name="T0" fmla="*/ 0 w 22"/>
                <a:gd name="T1" fmla="*/ 1232 h 49"/>
                <a:gd name="T2" fmla="*/ 225 w 22"/>
                <a:gd name="T3" fmla="*/ 1289 h 49"/>
                <a:gd name="T4" fmla="*/ 688 w 22"/>
                <a:gd name="T5" fmla="*/ 82 h 49"/>
                <a:gd name="T6" fmla="*/ 463 w 22"/>
                <a:gd name="T7" fmla="*/ 0 h 49"/>
                <a:gd name="T8" fmla="*/ 0 w 22"/>
                <a:gd name="T9" fmla="*/ 1232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9"/>
                <a:gd name="T17" fmla="*/ 22 w 2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9">
                  <a:moveTo>
                    <a:pt x="0" y="47"/>
                  </a:moveTo>
                  <a:lnTo>
                    <a:pt x="7" y="4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2" name="Freeform 59"/>
            <p:cNvSpPr>
              <a:spLocks noChangeAspect="1"/>
            </p:cNvSpPr>
            <p:nvPr/>
          </p:nvSpPr>
          <p:spPr bwMode="auto">
            <a:xfrm>
              <a:off x="628" y="1903"/>
              <a:ext cx="4429" cy="618"/>
            </a:xfrm>
            <a:custGeom>
              <a:avLst/>
              <a:gdLst>
                <a:gd name="T0" fmla="*/ 3424 w 1859"/>
                <a:gd name="T1" fmla="*/ 25 h 274"/>
                <a:gd name="T2" fmla="*/ 0 w 1859"/>
                <a:gd name="T3" fmla="*/ 25 h 274"/>
                <a:gd name="T4" fmla="*/ 5665 w 1859"/>
                <a:gd name="T5" fmla="*/ 620 h 274"/>
                <a:gd name="T6" fmla="*/ 5665 w 1859"/>
                <a:gd name="T7" fmla="*/ 620 h 274"/>
                <a:gd name="T8" fmla="*/ 7533 w 1859"/>
                <a:gd name="T9" fmla="*/ 701 h 274"/>
                <a:gd name="T10" fmla="*/ 10721 w 1859"/>
                <a:gd name="T11" fmla="*/ 1856 h 274"/>
                <a:gd name="T12" fmla="*/ 11927 w 1859"/>
                <a:gd name="T13" fmla="*/ 3282 h 274"/>
                <a:gd name="T14" fmla="*/ 12863 w 1859"/>
                <a:gd name="T15" fmla="*/ 4534 h 274"/>
                <a:gd name="T16" fmla="*/ 14428 w 1859"/>
                <a:gd name="T17" fmla="*/ 6106 h 274"/>
                <a:gd name="T18" fmla="*/ 16982 w 1859"/>
                <a:gd name="T19" fmla="*/ 6990 h 274"/>
                <a:gd name="T20" fmla="*/ 18879 w 1859"/>
                <a:gd name="T21" fmla="*/ 7091 h 274"/>
                <a:gd name="T22" fmla="*/ 19651 w 1859"/>
                <a:gd name="T23" fmla="*/ 7091 h 274"/>
                <a:gd name="T24" fmla="*/ 21395 w 1859"/>
                <a:gd name="T25" fmla="*/ 7091 h 274"/>
                <a:gd name="T26" fmla="*/ 23908 w 1859"/>
                <a:gd name="T27" fmla="*/ 7091 h 274"/>
                <a:gd name="T28" fmla="*/ 27098 w 1859"/>
                <a:gd name="T29" fmla="*/ 7091 h 274"/>
                <a:gd name="T30" fmla="*/ 30736 w 1859"/>
                <a:gd name="T31" fmla="*/ 7091 h 274"/>
                <a:gd name="T32" fmla="*/ 34698 w 1859"/>
                <a:gd name="T33" fmla="*/ 7091 h 274"/>
                <a:gd name="T34" fmla="*/ 38825 w 1859"/>
                <a:gd name="T35" fmla="*/ 7091 h 274"/>
                <a:gd name="T36" fmla="*/ 42975 w 1859"/>
                <a:gd name="T37" fmla="*/ 7091 h 274"/>
                <a:gd name="T38" fmla="*/ 47004 w 1859"/>
                <a:gd name="T39" fmla="*/ 7091 h 274"/>
                <a:gd name="T40" fmla="*/ 50739 w 1859"/>
                <a:gd name="T41" fmla="*/ 7091 h 274"/>
                <a:gd name="T42" fmla="*/ 54025 w 1859"/>
                <a:gd name="T43" fmla="*/ 7091 h 274"/>
                <a:gd name="T44" fmla="*/ 56743 w 1859"/>
                <a:gd name="T45" fmla="*/ 7091 h 274"/>
                <a:gd name="T46" fmla="*/ 58663 w 1859"/>
                <a:gd name="T47" fmla="*/ 7091 h 274"/>
                <a:gd name="T48" fmla="*/ 59731 w 1859"/>
                <a:gd name="T49" fmla="*/ 7091 h 274"/>
                <a:gd name="T50" fmla="*/ 59895 w 1859"/>
                <a:gd name="T51" fmla="*/ 6516 h 274"/>
                <a:gd name="T52" fmla="*/ 59571 w 1859"/>
                <a:gd name="T53" fmla="*/ 6516 h 274"/>
                <a:gd name="T54" fmla="*/ 58282 w 1859"/>
                <a:gd name="T55" fmla="*/ 6516 h 274"/>
                <a:gd name="T56" fmla="*/ 56119 w 1859"/>
                <a:gd name="T57" fmla="*/ 6516 h 274"/>
                <a:gd name="T58" fmla="*/ 53253 w 1859"/>
                <a:gd name="T59" fmla="*/ 6516 h 274"/>
                <a:gd name="T60" fmla="*/ 49848 w 1859"/>
                <a:gd name="T61" fmla="*/ 6516 h 274"/>
                <a:gd name="T62" fmla="*/ 46005 w 1859"/>
                <a:gd name="T63" fmla="*/ 6516 h 274"/>
                <a:gd name="T64" fmla="*/ 41946 w 1859"/>
                <a:gd name="T65" fmla="*/ 6516 h 274"/>
                <a:gd name="T66" fmla="*/ 37798 w 1859"/>
                <a:gd name="T67" fmla="*/ 6516 h 274"/>
                <a:gd name="T68" fmla="*/ 33671 w 1859"/>
                <a:gd name="T69" fmla="*/ 6516 h 274"/>
                <a:gd name="T70" fmla="*/ 29767 w 1859"/>
                <a:gd name="T71" fmla="*/ 6516 h 274"/>
                <a:gd name="T72" fmla="*/ 26264 w 1859"/>
                <a:gd name="T73" fmla="*/ 6516 h 274"/>
                <a:gd name="T74" fmla="*/ 23231 w 1859"/>
                <a:gd name="T75" fmla="*/ 6516 h 274"/>
                <a:gd name="T76" fmla="*/ 20882 w 1859"/>
                <a:gd name="T77" fmla="*/ 6516 h 274"/>
                <a:gd name="T78" fmla="*/ 19367 w 1859"/>
                <a:gd name="T79" fmla="*/ 6516 h 274"/>
                <a:gd name="T80" fmla="*/ 18810 w 1859"/>
                <a:gd name="T81" fmla="*/ 6516 h 274"/>
                <a:gd name="T82" fmla="*/ 16308 w 1859"/>
                <a:gd name="T83" fmla="*/ 6241 h 274"/>
                <a:gd name="T84" fmla="*/ 14264 w 1859"/>
                <a:gd name="T85" fmla="*/ 5154 h 274"/>
                <a:gd name="T86" fmla="*/ 12794 w 1859"/>
                <a:gd name="T87" fmla="*/ 3282 h 274"/>
                <a:gd name="T88" fmla="*/ 11981 w 1859"/>
                <a:gd name="T89" fmla="*/ 2168 h 274"/>
                <a:gd name="T90" fmla="*/ 9859 w 1859"/>
                <a:gd name="T91" fmla="*/ 641 h 274"/>
                <a:gd name="T92" fmla="*/ 6800 w 1859"/>
                <a:gd name="T93" fmla="*/ 25 h 274"/>
                <a:gd name="T94" fmla="*/ 5637 w 1859"/>
                <a:gd name="T95" fmla="*/ 25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59"/>
                <a:gd name="T145" fmla="*/ 0 h 274"/>
                <a:gd name="T146" fmla="*/ 1859 w 185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59" h="274">
                  <a:moveTo>
                    <a:pt x="175" y="1"/>
                  </a:moveTo>
                  <a:lnTo>
                    <a:pt x="165" y="1"/>
                  </a:lnTo>
                  <a:lnTo>
                    <a:pt x="140" y="1"/>
                  </a:lnTo>
                  <a:lnTo>
                    <a:pt x="106" y="1"/>
                  </a:lnTo>
                  <a:lnTo>
                    <a:pt x="69" y="1"/>
                  </a:lnTo>
                  <a:lnTo>
                    <a:pt x="34" y="1"/>
                  </a:lnTo>
                  <a:lnTo>
                    <a:pt x="9" y="1"/>
                  </a:lnTo>
                  <a:lnTo>
                    <a:pt x="0" y="1"/>
                  </a:lnTo>
                  <a:lnTo>
                    <a:pt x="0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94" y="24"/>
                  </a:lnTo>
                  <a:lnTo>
                    <a:pt x="211" y="24"/>
                  </a:lnTo>
                  <a:lnTo>
                    <a:pt x="234" y="27"/>
                  </a:lnTo>
                  <a:lnTo>
                    <a:pt x="259" y="32"/>
                  </a:lnTo>
                  <a:lnTo>
                    <a:pt x="285" y="41"/>
                  </a:lnTo>
                  <a:lnTo>
                    <a:pt x="310" y="53"/>
                  </a:lnTo>
                  <a:lnTo>
                    <a:pt x="333" y="72"/>
                  </a:lnTo>
                  <a:lnTo>
                    <a:pt x="352" y="96"/>
                  </a:lnTo>
                  <a:lnTo>
                    <a:pt x="359" y="107"/>
                  </a:lnTo>
                  <a:lnTo>
                    <a:pt x="370" y="127"/>
                  </a:lnTo>
                  <a:lnTo>
                    <a:pt x="377" y="138"/>
                  </a:lnTo>
                  <a:lnTo>
                    <a:pt x="388" y="157"/>
                  </a:lnTo>
                  <a:lnTo>
                    <a:pt x="399" y="175"/>
                  </a:lnTo>
                  <a:lnTo>
                    <a:pt x="410" y="193"/>
                  </a:lnTo>
                  <a:lnTo>
                    <a:pt x="422" y="208"/>
                  </a:lnTo>
                  <a:lnTo>
                    <a:pt x="434" y="223"/>
                  </a:lnTo>
                  <a:lnTo>
                    <a:pt x="448" y="236"/>
                  </a:lnTo>
                  <a:lnTo>
                    <a:pt x="464" y="247"/>
                  </a:lnTo>
                  <a:lnTo>
                    <a:pt x="482" y="257"/>
                  </a:lnTo>
                  <a:lnTo>
                    <a:pt x="503" y="264"/>
                  </a:lnTo>
                  <a:lnTo>
                    <a:pt x="527" y="270"/>
                  </a:lnTo>
                  <a:lnTo>
                    <a:pt x="554" y="273"/>
                  </a:lnTo>
                  <a:lnTo>
                    <a:pt x="584" y="274"/>
                  </a:lnTo>
                  <a:lnTo>
                    <a:pt x="586" y="274"/>
                  </a:lnTo>
                  <a:lnTo>
                    <a:pt x="589" y="274"/>
                  </a:lnTo>
                  <a:lnTo>
                    <a:pt x="594" y="274"/>
                  </a:lnTo>
                  <a:lnTo>
                    <a:pt x="601" y="274"/>
                  </a:lnTo>
                  <a:lnTo>
                    <a:pt x="610" y="274"/>
                  </a:lnTo>
                  <a:lnTo>
                    <a:pt x="621" y="274"/>
                  </a:lnTo>
                  <a:lnTo>
                    <a:pt x="634" y="274"/>
                  </a:lnTo>
                  <a:lnTo>
                    <a:pt x="648" y="274"/>
                  </a:lnTo>
                  <a:lnTo>
                    <a:pt x="664" y="274"/>
                  </a:lnTo>
                  <a:lnTo>
                    <a:pt x="682" y="274"/>
                  </a:lnTo>
                  <a:lnTo>
                    <a:pt x="701" y="274"/>
                  </a:lnTo>
                  <a:lnTo>
                    <a:pt x="721" y="274"/>
                  </a:lnTo>
                  <a:lnTo>
                    <a:pt x="742" y="274"/>
                  </a:lnTo>
                  <a:lnTo>
                    <a:pt x="765" y="274"/>
                  </a:lnTo>
                  <a:lnTo>
                    <a:pt x="790" y="274"/>
                  </a:lnTo>
                  <a:lnTo>
                    <a:pt x="815" y="274"/>
                  </a:lnTo>
                  <a:lnTo>
                    <a:pt x="841" y="274"/>
                  </a:lnTo>
                  <a:lnTo>
                    <a:pt x="868" y="274"/>
                  </a:lnTo>
                  <a:lnTo>
                    <a:pt x="896" y="274"/>
                  </a:lnTo>
                  <a:lnTo>
                    <a:pt x="924" y="274"/>
                  </a:lnTo>
                  <a:lnTo>
                    <a:pt x="954" y="274"/>
                  </a:lnTo>
                  <a:lnTo>
                    <a:pt x="983" y="274"/>
                  </a:lnTo>
                  <a:lnTo>
                    <a:pt x="1014" y="274"/>
                  </a:lnTo>
                  <a:lnTo>
                    <a:pt x="1045" y="274"/>
                  </a:lnTo>
                  <a:lnTo>
                    <a:pt x="1077" y="274"/>
                  </a:lnTo>
                  <a:lnTo>
                    <a:pt x="1108" y="274"/>
                  </a:lnTo>
                  <a:lnTo>
                    <a:pt x="1140" y="274"/>
                  </a:lnTo>
                  <a:lnTo>
                    <a:pt x="1173" y="274"/>
                  </a:lnTo>
                  <a:lnTo>
                    <a:pt x="1205" y="274"/>
                  </a:lnTo>
                  <a:lnTo>
                    <a:pt x="1237" y="274"/>
                  </a:lnTo>
                  <a:lnTo>
                    <a:pt x="1270" y="274"/>
                  </a:lnTo>
                  <a:lnTo>
                    <a:pt x="1302" y="274"/>
                  </a:lnTo>
                  <a:lnTo>
                    <a:pt x="1334" y="274"/>
                  </a:lnTo>
                  <a:lnTo>
                    <a:pt x="1365" y="274"/>
                  </a:lnTo>
                  <a:lnTo>
                    <a:pt x="1397" y="274"/>
                  </a:lnTo>
                  <a:lnTo>
                    <a:pt x="1428" y="274"/>
                  </a:lnTo>
                  <a:lnTo>
                    <a:pt x="1459" y="274"/>
                  </a:lnTo>
                  <a:lnTo>
                    <a:pt x="1489" y="274"/>
                  </a:lnTo>
                  <a:lnTo>
                    <a:pt x="1518" y="274"/>
                  </a:lnTo>
                  <a:lnTo>
                    <a:pt x="1547" y="274"/>
                  </a:lnTo>
                  <a:lnTo>
                    <a:pt x="1575" y="274"/>
                  </a:lnTo>
                  <a:lnTo>
                    <a:pt x="1602" y="274"/>
                  </a:lnTo>
                  <a:lnTo>
                    <a:pt x="1628" y="274"/>
                  </a:lnTo>
                  <a:lnTo>
                    <a:pt x="1653" y="274"/>
                  </a:lnTo>
                  <a:lnTo>
                    <a:pt x="1677" y="274"/>
                  </a:lnTo>
                  <a:lnTo>
                    <a:pt x="1700" y="274"/>
                  </a:lnTo>
                  <a:lnTo>
                    <a:pt x="1721" y="274"/>
                  </a:lnTo>
                  <a:lnTo>
                    <a:pt x="1742" y="274"/>
                  </a:lnTo>
                  <a:lnTo>
                    <a:pt x="1761" y="274"/>
                  </a:lnTo>
                  <a:lnTo>
                    <a:pt x="1778" y="274"/>
                  </a:lnTo>
                  <a:lnTo>
                    <a:pt x="1795" y="274"/>
                  </a:lnTo>
                  <a:lnTo>
                    <a:pt x="1809" y="274"/>
                  </a:lnTo>
                  <a:lnTo>
                    <a:pt x="1821" y="274"/>
                  </a:lnTo>
                  <a:lnTo>
                    <a:pt x="1833" y="274"/>
                  </a:lnTo>
                  <a:lnTo>
                    <a:pt x="1842" y="274"/>
                  </a:lnTo>
                  <a:lnTo>
                    <a:pt x="1849" y="274"/>
                  </a:lnTo>
                  <a:lnTo>
                    <a:pt x="1854" y="274"/>
                  </a:lnTo>
                  <a:lnTo>
                    <a:pt x="1857" y="274"/>
                  </a:lnTo>
                  <a:lnTo>
                    <a:pt x="1859" y="274"/>
                  </a:lnTo>
                  <a:lnTo>
                    <a:pt x="1859" y="252"/>
                  </a:lnTo>
                  <a:lnTo>
                    <a:pt x="1857" y="252"/>
                  </a:lnTo>
                  <a:lnTo>
                    <a:pt x="1854" y="252"/>
                  </a:lnTo>
                  <a:lnTo>
                    <a:pt x="1849" y="252"/>
                  </a:lnTo>
                  <a:lnTo>
                    <a:pt x="1842" y="252"/>
                  </a:lnTo>
                  <a:lnTo>
                    <a:pt x="1833" y="252"/>
                  </a:lnTo>
                  <a:lnTo>
                    <a:pt x="1821" y="252"/>
                  </a:lnTo>
                  <a:lnTo>
                    <a:pt x="1809" y="252"/>
                  </a:lnTo>
                  <a:lnTo>
                    <a:pt x="1795" y="252"/>
                  </a:lnTo>
                  <a:lnTo>
                    <a:pt x="1778" y="252"/>
                  </a:lnTo>
                  <a:lnTo>
                    <a:pt x="1761" y="252"/>
                  </a:lnTo>
                  <a:lnTo>
                    <a:pt x="1742" y="252"/>
                  </a:lnTo>
                  <a:lnTo>
                    <a:pt x="1721" y="252"/>
                  </a:lnTo>
                  <a:lnTo>
                    <a:pt x="1700" y="252"/>
                  </a:lnTo>
                  <a:lnTo>
                    <a:pt x="1677" y="252"/>
                  </a:lnTo>
                  <a:lnTo>
                    <a:pt x="1653" y="252"/>
                  </a:lnTo>
                  <a:lnTo>
                    <a:pt x="1628" y="252"/>
                  </a:lnTo>
                  <a:lnTo>
                    <a:pt x="1602" y="252"/>
                  </a:lnTo>
                  <a:lnTo>
                    <a:pt x="1575" y="252"/>
                  </a:lnTo>
                  <a:lnTo>
                    <a:pt x="1547" y="252"/>
                  </a:lnTo>
                  <a:lnTo>
                    <a:pt x="1518" y="252"/>
                  </a:lnTo>
                  <a:lnTo>
                    <a:pt x="1489" y="252"/>
                  </a:lnTo>
                  <a:lnTo>
                    <a:pt x="1459" y="252"/>
                  </a:lnTo>
                  <a:lnTo>
                    <a:pt x="1428" y="252"/>
                  </a:lnTo>
                  <a:lnTo>
                    <a:pt x="1397" y="252"/>
                  </a:lnTo>
                  <a:lnTo>
                    <a:pt x="1365" y="252"/>
                  </a:lnTo>
                  <a:lnTo>
                    <a:pt x="1334" y="252"/>
                  </a:lnTo>
                  <a:lnTo>
                    <a:pt x="1302" y="252"/>
                  </a:lnTo>
                  <a:lnTo>
                    <a:pt x="1270" y="252"/>
                  </a:lnTo>
                  <a:lnTo>
                    <a:pt x="1237" y="252"/>
                  </a:lnTo>
                  <a:lnTo>
                    <a:pt x="1205" y="252"/>
                  </a:lnTo>
                  <a:lnTo>
                    <a:pt x="1173" y="252"/>
                  </a:lnTo>
                  <a:lnTo>
                    <a:pt x="1140" y="252"/>
                  </a:lnTo>
                  <a:lnTo>
                    <a:pt x="1108" y="252"/>
                  </a:lnTo>
                  <a:lnTo>
                    <a:pt x="1077" y="252"/>
                  </a:lnTo>
                  <a:lnTo>
                    <a:pt x="1045" y="252"/>
                  </a:lnTo>
                  <a:lnTo>
                    <a:pt x="1014" y="252"/>
                  </a:lnTo>
                  <a:lnTo>
                    <a:pt x="983" y="252"/>
                  </a:lnTo>
                  <a:lnTo>
                    <a:pt x="954" y="252"/>
                  </a:lnTo>
                  <a:lnTo>
                    <a:pt x="924" y="252"/>
                  </a:lnTo>
                  <a:lnTo>
                    <a:pt x="896" y="252"/>
                  </a:lnTo>
                  <a:lnTo>
                    <a:pt x="868" y="252"/>
                  </a:lnTo>
                  <a:lnTo>
                    <a:pt x="841" y="252"/>
                  </a:lnTo>
                  <a:lnTo>
                    <a:pt x="815" y="252"/>
                  </a:lnTo>
                  <a:lnTo>
                    <a:pt x="790" y="252"/>
                  </a:lnTo>
                  <a:lnTo>
                    <a:pt x="765" y="252"/>
                  </a:lnTo>
                  <a:lnTo>
                    <a:pt x="742" y="252"/>
                  </a:lnTo>
                  <a:lnTo>
                    <a:pt x="721" y="252"/>
                  </a:lnTo>
                  <a:lnTo>
                    <a:pt x="701" y="252"/>
                  </a:lnTo>
                  <a:lnTo>
                    <a:pt x="682" y="252"/>
                  </a:lnTo>
                  <a:lnTo>
                    <a:pt x="664" y="252"/>
                  </a:lnTo>
                  <a:lnTo>
                    <a:pt x="648" y="252"/>
                  </a:lnTo>
                  <a:lnTo>
                    <a:pt x="634" y="252"/>
                  </a:lnTo>
                  <a:lnTo>
                    <a:pt x="621" y="252"/>
                  </a:lnTo>
                  <a:lnTo>
                    <a:pt x="610" y="252"/>
                  </a:lnTo>
                  <a:lnTo>
                    <a:pt x="601" y="252"/>
                  </a:lnTo>
                  <a:lnTo>
                    <a:pt x="594" y="252"/>
                  </a:lnTo>
                  <a:lnTo>
                    <a:pt x="589" y="252"/>
                  </a:lnTo>
                  <a:lnTo>
                    <a:pt x="586" y="252"/>
                  </a:lnTo>
                  <a:lnTo>
                    <a:pt x="584" y="252"/>
                  </a:lnTo>
                  <a:lnTo>
                    <a:pt x="555" y="251"/>
                  </a:lnTo>
                  <a:lnTo>
                    <a:pt x="529" y="247"/>
                  </a:lnTo>
                  <a:lnTo>
                    <a:pt x="506" y="241"/>
                  </a:lnTo>
                  <a:lnTo>
                    <a:pt x="488" y="234"/>
                  </a:lnTo>
                  <a:lnTo>
                    <a:pt x="471" y="224"/>
                  </a:lnTo>
                  <a:lnTo>
                    <a:pt x="456" y="212"/>
                  </a:lnTo>
                  <a:lnTo>
                    <a:pt x="443" y="199"/>
                  </a:lnTo>
                  <a:lnTo>
                    <a:pt x="431" y="183"/>
                  </a:lnTo>
                  <a:lnTo>
                    <a:pt x="420" y="166"/>
                  </a:lnTo>
                  <a:lnTo>
                    <a:pt x="408" y="147"/>
                  </a:lnTo>
                  <a:lnTo>
                    <a:pt x="397" y="127"/>
                  </a:lnTo>
                  <a:lnTo>
                    <a:pt x="390" y="115"/>
                  </a:lnTo>
                  <a:lnTo>
                    <a:pt x="378" y="95"/>
                  </a:lnTo>
                  <a:lnTo>
                    <a:pt x="372" y="84"/>
                  </a:lnTo>
                  <a:lnTo>
                    <a:pt x="353" y="59"/>
                  </a:lnTo>
                  <a:lnTo>
                    <a:pt x="331" y="40"/>
                  </a:lnTo>
                  <a:lnTo>
                    <a:pt x="306" y="25"/>
                  </a:lnTo>
                  <a:lnTo>
                    <a:pt x="281" y="14"/>
                  </a:lnTo>
                  <a:lnTo>
                    <a:pt x="256" y="7"/>
                  </a:lnTo>
                  <a:lnTo>
                    <a:pt x="232" y="3"/>
                  </a:lnTo>
                  <a:lnTo>
                    <a:pt x="211" y="1"/>
                  </a:lnTo>
                  <a:lnTo>
                    <a:pt x="194" y="0"/>
                  </a:lnTo>
                  <a:lnTo>
                    <a:pt x="181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3" name="Freeform 60"/>
            <p:cNvSpPr>
              <a:spLocks noChangeAspect="1"/>
            </p:cNvSpPr>
            <p:nvPr/>
          </p:nvSpPr>
          <p:spPr bwMode="auto">
            <a:xfrm>
              <a:off x="628" y="1124"/>
              <a:ext cx="4429" cy="615"/>
            </a:xfrm>
            <a:custGeom>
              <a:avLst/>
              <a:gdLst>
                <a:gd name="T0" fmla="*/ 16982 w 1859"/>
                <a:gd name="T1" fmla="*/ 101 h 273"/>
                <a:gd name="T2" fmla="*/ 14945 w 1859"/>
                <a:gd name="T3" fmla="*/ 696 h 273"/>
                <a:gd name="T4" fmla="*/ 13566 w 1859"/>
                <a:gd name="T5" fmla="*/ 1705 h 273"/>
                <a:gd name="T6" fmla="*/ 12470 w 1859"/>
                <a:gd name="T7" fmla="*/ 3019 h 273"/>
                <a:gd name="T8" fmla="*/ 11927 w 1859"/>
                <a:gd name="T9" fmla="*/ 3787 h 273"/>
                <a:gd name="T10" fmla="*/ 11348 w 1859"/>
                <a:gd name="T11" fmla="*/ 4582 h 273"/>
                <a:gd name="T12" fmla="*/ 9184 w 1859"/>
                <a:gd name="T13" fmla="*/ 5979 h 273"/>
                <a:gd name="T14" fmla="*/ 6800 w 1859"/>
                <a:gd name="T15" fmla="*/ 6414 h 273"/>
                <a:gd name="T16" fmla="*/ 5665 w 1859"/>
                <a:gd name="T17" fmla="*/ 6434 h 273"/>
                <a:gd name="T18" fmla="*/ 5665 w 1859"/>
                <a:gd name="T19" fmla="*/ 6414 h 273"/>
                <a:gd name="T20" fmla="*/ 0 w 1859"/>
                <a:gd name="T21" fmla="*/ 6414 h 273"/>
                <a:gd name="T22" fmla="*/ 284 w 1859"/>
                <a:gd name="T23" fmla="*/ 7029 h 273"/>
                <a:gd name="T24" fmla="*/ 3424 w 1859"/>
                <a:gd name="T25" fmla="*/ 7029 h 273"/>
                <a:gd name="T26" fmla="*/ 5637 w 1859"/>
                <a:gd name="T27" fmla="*/ 7029 h 273"/>
                <a:gd name="T28" fmla="*/ 6249 w 1859"/>
                <a:gd name="T29" fmla="*/ 7029 h 273"/>
                <a:gd name="T30" fmla="*/ 8248 w 1859"/>
                <a:gd name="T31" fmla="*/ 6846 h 273"/>
                <a:gd name="T32" fmla="*/ 10671 w 1859"/>
                <a:gd name="T33" fmla="*/ 6024 h 273"/>
                <a:gd name="T34" fmla="*/ 11981 w 1859"/>
                <a:gd name="T35" fmla="*/ 4873 h 273"/>
                <a:gd name="T36" fmla="*/ 12753 w 1859"/>
                <a:gd name="T37" fmla="*/ 3807 h 273"/>
                <a:gd name="T38" fmla="*/ 13497 w 1859"/>
                <a:gd name="T39" fmla="*/ 2811 h 273"/>
                <a:gd name="T40" fmla="*/ 14683 w 1859"/>
                <a:gd name="T41" fmla="*/ 1599 h 273"/>
                <a:gd name="T42" fmla="*/ 16308 w 1859"/>
                <a:gd name="T43" fmla="*/ 847 h 273"/>
                <a:gd name="T44" fmla="*/ 18810 w 1859"/>
                <a:gd name="T45" fmla="*/ 595 h 273"/>
                <a:gd name="T46" fmla="*/ 18976 w 1859"/>
                <a:gd name="T47" fmla="*/ 595 h 273"/>
                <a:gd name="T48" fmla="*/ 19651 w 1859"/>
                <a:gd name="T49" fmla="*/ 595 h 273"/>
                <a:gd name="T50" fmla="*/ 20882 w 1859"/>
                <a:gd name="T51" fmla="*/ 595 h 273"/>
                <a:gd name="T52" fmla="*/ 22586 w 1859"/>
                <a:gd name="T53" fmla="*/ 595 h 273"/>
                <a:gd name="T54" fmla="*/ 24651 w 1859"/>
                <a:gd name="T55" fmla="*/ 595 h 273"/>
                <a:gd name="T56" fmla="*/ 27098 w 1859"/>
                <a:gd name="T57" fmla="*/ 595 h 273"/>
                <a:gd name="T58" fmla="*/ 29767 w 1859"/>
                <a:gd name="T59" fmla="*/ 595 h 273"/>
                <a:gd name="T60" fmla="*/ 32671 w 1859"/>
                <a:gd name="T61" fmla="*/ 595 h 273"/>
                <a:gd name="T62" fmla="*/ 35704 w 1859"/>
                <a:gd name="T63" fmla="*/ 595 h 273"/>
                <a:gd name="T64" fmla="*/ 38825 w 1859"/>
                <a:gd name="T65" fmla="*/ 595 h 273"/>
                <a:gd name="T66" fmla="*/ 41946 w 1859"/>
                <a:gd name="T67" fmla="*/ 595 h 273"/>
                <a:gd name="T68" fmla="*/ 45007 w 1859"/>
                <a:gd name="T69" fmla="*/ 595 h 273"/>
                <a:gd name="T70" fmla="*/ 47969 w 1859"/>
                <a:gd name="T71" fmla="*/ 595 h 273"/>
                <a:gd name="T72" fmla="*/ 50739 w 1859"/>
                <a:gd name="T73" fmla="*/ 595 h 273"/>
                <a:gd name="T74" fmla="*/ 53253 w 1859"/>
                <a:gd name="T75" fmla="*/ 595 h 273"/>
                <a:gd name="T76" fmla="*/ 55445 w 1859"/>
                <a:gd name="T77" fmla="*/ 595 h 273"/>
                <a:gd name="T78" fmla="*/ 57284 w 1859"/>
                <a:gd name="T79" fmla="*/ 595 h 273"/>
                <a:gd name="T80" fmla="*/ 58663 w 1859"/>
                <a:gd name="T81" fmla="*/ 595 h 273"/>
                <a:gd name="T82" fmla="*/ 59571 w 1859"/>
                <a:gd name="T83" fmla="*/ 595 h 273"/>
                <a:gd name="T84" fmla="*/ 59895 w 1859"/>
                <a:gd name="T85" fmla="*/ 595 h 273"/>
                <a:gd name="T86" fmla="*/ 18810 w 1859"/>
                <a:gd name="T87" fmla="*/ 0 h 2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59"/>
                <a:gd name="T133" fmla="*/ 0 h 273"/>
                <a:gd name="T134" fmla="*/ 1859 w 1859"/>
                <a:gd name="T135" fmla="*/ 273 h 2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59" h="273">
                  <a:moveTo>
                    <a:pt x="584" y="0"/>
                  </a:moveTo>
                  <a:lnTo>
                    <a:pt x="554" y="1"/>
                  </a:lnTo>
                  <a:lnTo>
                    <a:pt x="527" y="4"/>
                  </a:lnTo>
                  <a:lnTo>
                    <a:pt x="503" y="10"/>
                  </a:lnTo>
                  <a:lnTo>
                    <a:pt x="482" y="18"/>
                  </a:lnTo>
                  <a:lnTo>
                    <a:pt x="464" y="27"/>
                  </a:lnTo>
                  <a:lnTo>
                    <a:pt x="448" y="38"/>
                  </a:lnTo>
                  <a:lnTo>
                    <a:pt x="434" y="51"/>
                  </a:lnTo>
                  <a:lnTo>
                    <a:pt x="421" y="66"/>
                  </a:lnTo>
                  <a:lnTo>
                    <a:pt x="409" y="82"/>
                  </a:lnTo>
                  <a:lnTo>
                    <a:pt x="398" y="99"/>
                  </a:lnTo>
                  <a:lnTo>
                    <a:pt x="387" y="117"/>
                  </a:lnTo>
                  <a:lnTo>
                    <a:pt x="376" y="136"/>
                  </a:lnTo>
                  <a:lnTo>
                    <a:pt x="370" y="147"/>
                  </a:lnTo>
                  <a:lnTo>
                    <a:pt x="359" y="167"/>
                  </a:lnTo>
                  <a:lnTo>
                    <a:pt x="352" y="178"/>
                  </a:lnTo>
                  <a:lnTo>
                    <a:pt x="333" y="201"/>
                  </a:lnTo>
                  <a:lnTo>
                    <a:pt x="310" y="220"/>
                  </a:lnTo>
                  <a:lnTo>
                    <a:pt x="285" y="232"/>
                  </a:lnTo>
                  <a:lnTo>
                    <a:pt x="259" y="241"/>
                  </a:lnTo>
                  <a:lnTo>
                    <a:pt x="234" y="246"/>
                  </a:lnTo>
                  <a:lnTo>
                    <a:pt x="211" y="249"/>
                  </a:lnTo>
                  <a:lnTo>
                    <a:pt x="194" y="250"/>
                  </a:lnTo>
                  <a:lnTo>
                    <a:pt x="181" y="250"/>
                  </a:lnTo>
                  <a:lnTo>
                    <a:pt x="176" y="250"/>
                  </a:lnTo>
                  <a:lnTo>
                    <a:pt x="176" y="249"/>
                  </a:lnTo>
                  <a:lnTo>
                    <a:pt x="0" y="249"/>
                  </a:lnTo>
                  <a:lnTo>
                    <a:pt x="0" y="273"/>
                  </a:lnTo>
                  <a:lnTo>
                    <a:pt x="9" y="273"/>
                  </a:lnTo>
                  <a:lnTo>
                    <a:pt x="34" y="273"/>
                  </a:lnTo>
                  <a:lnTo>
                    <a:pt x="69" y="273"/>
                  </a:lnTo>
                  <a:lnTo>
                    <a:pt x="106" y="273"/>
                  </a:lnTo>
                  <a:lnTo>
                    <a:pt x="140" y="273"/>
                  </a:lnTo>
                  <a:lnTo>
                    <a:pt x="165" y="273"/>
                  </a:lnTo>
                  <a:lnTo>
                    <a:pt x="175" y="273"/>
                  </a:lnTo>
                  <a:lnTo>
                    <a:pt x="181" y="273"/>
                  </a:lnTo>
                  <a:lnTo>
                    <a:pt x="194" y="273"/>
                  </a:lnTo>
                  <a:lnTo>
                    <a:pt x="211" y="272"/>
                  </a:lnTo>
                  <a:lnTo>
                    <a:pt x="232" y="270"/>
                  </a:lnTo>
                  <a:lnTo>
                    <a:pt x="256" y="266"/>
                  </a:lnTo>
                  <a:lnTo>
                    <a:pt x="281" y="259"/>
                  </a:lnTo>
                  <a:lnTo>
                    <a:pt x="306" y="248"/>
                  </a:lnTo>
                  <a:lnTo>
                    <a:pt x="331" y="234"/>
                  </a:lnTo>
                  <a:lnTo>
                    <a:pt x="353" y="214"/>
                  </a:lnTo>
                  <a:lnTo>
                    <a:pt x="372" y="189"/>
                  </a:lnTo>
                  <a:lnTo>
                    <a:pt x="378" y="179"/>
                  </a:lnTo>
                  <a:lnTo>
                    <a:pt x="390" y="158"/>
                  </a:lnTo>
                  <a:lnTo>
                    <a:pt x="396" y="148"/>
                  </a:lnTo>
                  <a:lnTo>
                    <a:pt x="408" y="127"/>
                  </a:lnTo>
                  <a:lnTo>
                    <a:pt x="419" y="109"/>
                  </a:lnTo>
                  <a:lnTo>
                    <a:pt x="431" y="91"/>
                  </a:lnTo>
                  <a:lnTo>
                    <a:pt x="442" y="76"/>
                  </a:lnTo>
                  <a:lnTo>
                    <a:pt x="456" y="62"/>
                  </a:lnTo>
                  <a:lnTo>
                    <a:pt x="470" y="51"/>
                  </a:lnTo>
                  <a:lnTo>
                    <a:pt x="487" y="41"/>
                  </a:lnTo>
                  <a:lnTo>
                    <a:pt x="506" y="33"/>
                  </a:lnTo>
                  <a:lnTo>
                    <a:pt x="529" y="28"/>
                  </a:lnTo>
                  <a:lnTo>
                    <a:pt x="555" y="24"/>
                  </a:lnTo>
                  <a:lnTo>
                    <a:pt x="584" y="23"/>
                  </a:lnTo>
                  <a:lnTo>
                    <a:pt x="586" y="23"/>
                  </a:lnTo>
                  <a:lnTo>
                    <a:pt x="589" y="23"/>
                  </a:lnTo>
                  <a:lnTo>
                    <a:pt x="594" y="23"/>
                  </a:lnTo>
                  <a:lnTo>
                    <a:pt x="601" y="23"/>
                  </a:lnTo>
                  <a:lnTo>
                    <a:pt x="610" y="23"/>
                  </a:lnTo>
                  <a:lnTo>
                    <a:pt x="621" y="23"/>
                  </a:lnTo>
                  <a:lnTo>
                    <a:pt x="634" y="23"/>
                  </a:lnTo>
                  <a:lnTo>
                    <a:pt x="648" y="23"/>
                  </a:lnTo>
                  <a:lnTo>
                    <a:pt x="664" y="23"/>
                  </a:lnTo>
                  <a:lnTo>
                    <a:pt x="682" y="23"/>
                  </a:lnTo>
                  <a:lnTo>
                    <a:pt x="701" y="23"/>
                  </a:lnTo>
                  <a:lnTo>
                    <a:pt x="721" y="23"/>
                  </a:lnTo>
                  <a:lnTo>
                    <a:pt x="742" y="23"/>
                  </a:lnTo>
                  <a:lnTo>
                    <a:pt x="765" y="23"/>
                  </a:lnTo>
                  <a:lnTo>
                    <a:pt x="790" y="23"/>
                  </a:lnTo>
                  <a:lnTo>
                    <a:pt x="815" y="23"/>
                  </a:lnTo>
                  <a:lnTo>
                    <a:pt x="841" y="23"/>
                  </a:lnTo>
                  <a:lnTo>
                    <a:pt x="868" y="23"/>
                  </a:lnTo>
                  <a:lnTo>
                    <a:pt x="896" y="23"/>
                  </a:lnTo>
                  <a:lnTo>
                    <a:pt x="924" y="23"/>
                  </a:lnTo>
                  <a:lnTo>
                    <a:pt x="954" y="23"/>
                  </a:lnTo>
                  <a:lnTo>
                    <a:pt x="983" y="23"/>
                  </a:lnTo>
                  <a:lnTo>
                    <a:pt x="1014" y="23"/>
                  </a:lnTo>
                  <a:lnTo>
                    <a:pt x="1045" y="23"/>
                  </a:lnTo>
                  <a:lnTo>
                    <a:pt x="1077" y="23"/>
                  </a:lnTo>
                  <a:lnTo>
                    <a:pt x="1108" y="23"/>
                  </a:lnTo>
                  <a:lnTo>
                    <a:pt x="1140" y="23"/>
                  </a:lnTo>
                  <a:lnTo>
                    <a:pt x="1173" y="23"/>
                  </a:lnTo>
                  <a:lnTo>
                    <a:pt x="1205" y="23"/>
                  </a:lnTo>
                  <a:lnTo>
                    <a:pt x="1237" y="23"/>
                  </a:lnTo>
                  <a:lnTo>
                    <a:pt x="1270" y="23"/>
                  </a:lnTo>
                  <a:lnTo>
                    <a:pt x="1302" y="23"/>
                  </a:lnTo>
                  <a:lnTo>
                    <a:pt x="1334" y="23"/>
                  </a:lnTo>
                  <a:lnTo>
                    <a:pt x="1365" y="23"/>
                  </a:lnTo>
                  <a:lnTo>
                    <a:pt x="1397" y="23"/>
                  </a:lnTo>
                  <a:lnTo>
                    <a:pt x="1428" y="23"/>
                  </a:lnTo>
                  <a:lnTo>
                    <a:pt x="1459" y="23"/>
                  </a:lnTo>
                  <a:lnTo>
                    <a:pt x="1489" y="23"/>
                  </a:lnTo>
                  <a:lnTo>
                    <a:pt x="1518" y="23"/>
                  </a:lnTo>
                  <a:lnTo>
                    <a:pt x="1547" y="23"/>
                  </a:lnTo>
                  <a:lnTo>
                    <a:pt x="1575" y="23"/>
                  </a:lnTo>
                  <a:lnTo>
                    <a:pt x="1602" y="23"/>
                  </a:lnTo>
                  <a:lnTo>
                    <a:pt x="1628" y="23"/>
                  </a:lnTo>
                  <a:lnTo>
                    <a:pt x="1653" y="23"/>
                  </a:lnTo>
                  <a:lnTo>
                    <a:pt x="1677" y="23"/>
                  </a:lnTo>
                  <a:lnTo>
                    <a:pt x="1700" y="23"/>
                  </a:lnTo>
                  <a:lnTo>
                    <a:pt x="1721" y="23"/>
                  </a:lnTo>
                  <a:lnTo>
                    <a:pt x="1742" y="23"/>
                  </a:lnTo>
                  <a:lnTo>
                    <a:pt x="1761" y="23"/>
                  </a:lnTo>
                  <a:lnTo>
                    <a:pt x="1778" y="23"/>
                  </a:lnTo>
                  <a:lnTo>
                    <a:pt x="1795" y="23"/>
                  </a:lnTo>
                  <a:lnTo>
                    <a:pt x="1809" y="23"/>
                  </a:lnTo>
                  <a:lnTo>
                    <a:pt x="1821" y="23"/>
                  </a:lnTo>
                  <a:lnTo>
                    <a:pt x="1833" y="23"/>
                  </a:lnTo>
                  <a:lnTo>
                    <a:pt x="1842" y="23"/>
                  </a:lnTo>
                  <a:lnTo>
                    <a:pt x="1849" y="23"/>
                  </a:lnTo>
                  <a:lnTo>
                    <a:pt x="1854" y="23"/>
                  </a:lnTo>
                  <a:lnTo>
                    <a:pt x="1857" y="23"/>
                  </a:lnTo>
                  <a:lnTo>
                    <a:pt x="1859" y="23"/>
                  </a:lnTo>
                  <a:lnTo>
                    <a:pt x="185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44" name="Group 61"/>
            <p:cNvGrpSpPr>
              <a:grpSpLocks/>
            </p:cNvGrpSpPr>
            <p:nvPr/>
          </p:nvGrpSpPr>
          <p:grpSpPr bwMode="auto">
            <a:xfrm>
              <a:off x="1954" y="1151"/>
              <a:ext cx="2288" cy="214"/>
              <a:chOff x="2896" y="1474"/>
              <a:chExt cx="1445" cy="143"/>
            </a:xfrm>
          </p:grpSpPr>
          <p:sp>
            <p:nvSpPr>
              <p:cNvPr id="29798" name="Rectangle 62"/>
              <p:cNvSpPr>
                <a:spLocks noChangeAspect="1" noChangeArrowheads="1"/>
              </p:cNvSpPr>
              <p:nvPr/>
            </p:nvSpPr>
            <p:spPr bwMode="auto">
              <a:xfrm>
                <a:off x="2968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9" name="Rectangle 63"/>
              <p:cNvSpPr>
                <a:spLocks noChangeAspect="1" noChangeArrowheads="1"/>
              </p:cNvSpPr>
              <p:nvPr/>
            </p:nvSpPr>
            <p:spPr bwMode="auto">
              <a:xfrm>
                <a:off x="289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0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303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1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3111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2" name="Rectangle 66"/>
              <p:cNvSpPr>
                <a:spLocks noChangeAspect="1" noChangeArrowheads="1"/>
              </p:cNvSpPr>
              <p:nvPr/>
            </p:nvSpPr>
            <p:spPr bwMode="auto">
              <a:xfrm>
                <a:off x="3182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3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3254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4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3326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5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3397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6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3469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7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3540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8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3612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09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368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0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3755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1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82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2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898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3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970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4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043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5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6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7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818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45" name="Group 83"/>
            <p:cNvGrpSpPr>
              <a:grpSpLocks/>
            </p:cNvGrpSpPr>
            <p:nvPr/>
          </p:nvGrpSpPr>
          <p:grpSpPr bwMode="auto">
            <a:xfrm>
              <a:off x="4337" y="1151"/>
              <a:ext cx="699" cy="112"/>
              <a:chOff x="4401" y="1474"/>
              <a:chExt cx="442" cy="75"/>
            </a:xfrm>
          </p:grpSpPr>
          <p:sp>
            <p:nvSpPr>
              <p:cNvPr id="29791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2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3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4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5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6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7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46" name="Group 91"/>
            <p:cNvGrpSpPr>
              <a:grpSpLocks/>
            </p:cNvGrpSpPr>
            <p:nvPr/>
          </p:nvGrpSpPr>
          <p:grpSpPr bwMode="auto">
            <a:xfrm>
              <a:off x="1954" y="2386"/>
              <a:ext cx="2628" cy="113"/>
              <a:chOff x="2896" y="2299"/>
              <a:chExt cx="1660" cy="75"/>
            </a:xfrm>
          </p:grpSpPr>
          <p:sp>
            <p:nvSpPr>
              <p:cNvPr id="29773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2968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4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89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5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303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6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111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7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18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8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25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9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3469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0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540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1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612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2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683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3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3755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4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382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5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3898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6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7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8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89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90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747" name="Group 110"/>
            <p:cNvGrpSpPr>
              <a:grpSpLocks/>
            </p:cNvGrpSpPr>
            <p:nvPr/>
          </p:nvGrpSpPr>
          <p:grpSpPr bwMode="auto">
            <a:xfrm>
              <a:off x="680" y="1714"/>
              <a:ext cx="480" cy="219"/>
              <a:chOff x="2091" y="1850"/>
              <a:chExt cx="303" cy="146"/>
            </a:xfrm>
          </p:grpSpPr>
          <p:sp>
            <p:nvSpPr>
              <p:cNvPr id="29768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69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0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1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72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48" name="Rectangle 116"/>
            <p:cNvSpPr>
              <a:spLocks noChangeAspect="1" noChangeArrowheads="1"/>
            </p:cNvSpPr>
            <p:nvPr/>
          </p:nvSpPr>
          <p:spPr bwMode="auto">
            <a:xfrm>
              <a:off x="3996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49" name="Rectangle 117"/>
            <p:cNvSpPr>
              <a:spLocks noChangeAspect="1" noChangeArrowheads="1"/>
            </p:cNvSpPr>
            <p:nvPr/>
          </p:nvSpPr>
          <p:spPr bwMode="auto">
            <a:xfrm>
              <a:off x="3881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0" name="Rectangle 118"/>
            <p:cNvSpPr>
              <a:spLocks noChangeAspect="1" noChangeArrowheads="1"/>
            </p:cNvSpPr>
            <p:nvPr/>
          </p:nvSpPr>
          <p:spPr bwMode="auto">
            <a:xfrm>
              <a:off x="3770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1" name="Rectangle 119"/>
            <p:cNvSpPr>
              <a:spLocks noChangeAspect="1" noChangeArrowheads="1"/>
            </p:cNvSpPr>
            <p:nvPr/>
          </p:nvSpPr>
          <p:spPr bwMode="auto">
            <a:xfrm>
              <a:off x="3654" y="2286"/>
              <a:ext cx="18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2" name="Rectangle 120"/>
            <p:cNvSpPr>
              <a:spLocks noChangeAspect="1" noChangeArrowheads="1"/>
            </p:cNvSpPr>
            <p:nvPr/>
          </p:nvSpPr>
          <p:spPr bwMode="auto">
            <a:xfrm>
              <a:off x="4675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3" name="Rectangle 121"/>
            <p:cNvSpPr>
              <a:spLocks noChangeAspect="1" noChangeArrowheads="1"/>
            </p:cNvSpPr>
            <p:nvPr/>
          </p:nvSpPr>
          <p:spPr bwMode="auto">
            <a:xfrm>
              <a:off x="4789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4" name="Rectangle 122"/>
            <p:cNvSpPr>
              <a:spLocks noChangeAspect="1" noChangeArrowheads="1"/>
            </p:cNvSpPr>
            <p:nvPr/>
          </p:nvSpPr>
          <p:spPr bwMode="auto">
            <a:xfrm>
              <a:off x="4903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5" name="Rectangle 123"/>
            <p:cNvSpPr>
              <a:spLocks noChangeAspect="1" noChangeArrowheads="1"/>
            </p:cNvSpPr>
            <p:nvPr/>
          </p:nvSpPr>
          <p:spPr bwMode="auto">
            <a:xfrm>
              <a:off x="5017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6" name="Rectangle 124"/>
            <p:cNvSpPr>
              <a:spLocks noChangeAspect="1" noChangeArrowheads="1"/>
            </p:cNvSpPr>
            <p:nvPr/>
          </p:nvSpPr>
          <p:spPr bwMode="auto">
            <a:xfrm>
              <a:off x="2748" y="2286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7" name="Rectangle 125"/>
            <p:cNvSpPr>
              <a:spLocks noChangeAspect="1" noChangeArrowheads="1"/>
            </p:cNvSpPr>
            <p:nvPr/>
          </p:nvSpPr>
          <p:spPr bwMode="auto">
            <a:xfrm>
              <a:off x="2632" y="2286"/>
              <a:ext cx="17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58" name="Line 126"/>
            <p:cNvSpPr>
              <a:spLocks noChangeAspect="1" noChangeShapeType="1"/>
            </p:cNvSpPr>
            <p:nvPr/>
          </p:nvSpPr>
          <p:spPr bwMode="auto">
            <a:xfrm>
              <a:off x="4417" y="2142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59" name="Rectangle 127"/>
            <p:cNvSpPr>
              <a:spLocks noChangeArrowheads="1"/>
            </p:cNvSpPr>
            <p:nvPr/>
          </p:nvSpPr>
          <p:spPr bwMode="auto">
            <a:xfrm>
              <a:off x="4567" y="2235"/>
              <a:ext cx="483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60" name="Group 128"/>
            <p:cNvGrpSpPr>
              <a:grpSpLocks noChangeAspect="1"/>
            </p:cNvGrpSpPr>
            <p:nvPr/>
          </p:nvGrpSpPr>
          <p:grpSpPr bwMode="auto">
            <a:xfrm>
              <a:off x="4265" y="2235"/>
              <a:ext cx="370" cy="132"/>
              <a:chOff x="3109" y="911"/>
              <a:chExt cx="156" cy="59"/>
            </a:xfrm>
          </p:grpSpPr>
          <p:sp>
            <p:nvSpPr>
              <p:cNvPr id="29764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29765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66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67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61" name="Rectangle 133"/>
            <p:cNvSpPr>
              <a:spLocks noChangeArrowheads="1"/>
            </p:cNvSpPr>
            <p:nvPr/>
          </p:nvSpPr>
          <p:spPr bwMode="auto">
            <a:xfrm>
              <a:off x="2800" y="2252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2" name="Rectangle 134"/>
            <p:cNvSpPr>
              <a:spLocks noChangeAspect="1" noChangeArrowheads="1"/>
            </p:cNvSpPr>
            <p:nvPr/>
          </p:nvSpPr>
          <p:spPr bwMode="auto">
            <a:xfrm>
              <a:off x="2865" y="2305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763" name="Rectangle 135"/>
            <p:cNvSpPr>
              <a:spLocks noChangeAspect="1" noChangeArrowheads="1"/>
            </p:cNvSpPr>
            <p:nvPr/>
          </p:nvSpPr>
          <p:spPr bwMode="auto">
            <a:xfrm>
              <a:off x="2975" y="2282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702" name="Text Box 136"/>
          <p:cNvSpPr txBox="1">
            <a:spLocks noChangeArrowheads="1"/>
          </p:cNvSpPr>
          <p:nvPr/>
        </p:nvSpPr>
        <p:spPr bwMode="auto">
          <a:xfrm>
            <a:off x="911225" y="4467225"/>
            <a:ext cx="6069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Leading strand synthesis continues in a </a:t>
            </a:r>
          </a:p>
          <a:p>
            <a:pPr algn="l"/>
            <a:r>
              <a:rPr lang="en-US" b="1">
                <a:latin typeface="Helvetica" charset="0"/>
              </a:rPr>
              <a:t>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direction</a:t>
            </a:r>
          </a:p>
        </p:txBody>
      </p:sp>
      <p:sp>
        <p:nvSpPr>
          <p:cNvPr id="29703" name="Text Box 137"/>
          <p:cNvSpPr txBox="1">
            <a:spLocks noChangeArrowheads="1"/>
          </p:cNvSpPr>
          <p:nvPr/>
        </p:nvSpPr>
        <p:spPr bwMode="auto">
          <a:xfrm>
            <a:off x="923925" y="5381625"/>
            <a:ext cx="71183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b="1">
                <a:latin typeface="Helvetica" charset="0"/>
              </a:rPr>
              <a:t>Discontinuous synthesis produces 5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to 3</a:t>
            </a:r>
            <a:r>
              <a:rPr lang="ja-JP" altLang="en-US" b="1">
                <a:latin typeface="Helvetica" charset="0"/>
              </a:rPr>
              <a:t>’</a:t>
            </a:r>
            <a:r>
              <a:rPr lang="en-US" b="1">
                <a:latin typeface="Helvetica" charset="0"/>
              </a:rPr>
              <a:t> DNA </a:t>
            </a:r>
          </a:p>
          <a:p>
            <a:pPr algn="l"/>
            <a:r>
              <a:rPr lang="en-US" b="1">
                <a:latin typeface="Helvetica" charset="0"/>
              </a:rPr>
              <a:t>segments called Okazaki fragments</a:t>
            </a:r>
          </a:p>
        </p:txBody>
      </p:sp>
      <p:sp>
        <p:nvSpPr>
          <p:cNvPr id="29704" name="Rectangle 138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39000" y="1552575"/>
            <a:ext cx="1250950" cy="2598738"/>
            <a:chOff x="4053" y="978"/>
            <a:chExt cx="701" cy="1637"/>
          </a:xfrm>
        </p:grpSpPr>
        <p:grpSp>
          <p:nvGrpSpPr>
            <p:cNvPr id="30858" name="Group 3"/>
            <p:cNvGrpSpPr>
              <a:grpSpLocks/>
            </p:cNvGrpSpPr>
            <p:nvPr/>
          </p:nvGrpSpPr>
          <p:grpSpPr bwMode="auto">
            <a:xfrm>
              <a:off x="4125" y="978"/>
              <a:ext cx="629" cy="1637"/>
              <a:chOff x="4118" y="978"/>
              <a:chExt cx="629" cy="1637"/>
            </a:xfrm>
          </p:grpSpPr>
          <p:grpSp>
            <p:nvGrpSpPr>
              <p:cNvPr id="30860" name="Group 4"/>
              <p:cNvGrpSpPr>
                <a:grpSpLocks/>
              </p:cNvGrpSpPr>
              <p:nvPr/>
            </p:nvGrpSpPr>
            <p:grpSpPr bwMode="auto">
              <a:xfrm>
                <a:off x="4124" y="2047"/>
                <a:ext cx="623" cy="568"/>
                <a:chOff x="1007" y="2960"/>
                <a:chExt cx="623" cy="568"/>
              </a:xfrm>
            </p:grpSpPr>
            <p:sp>
              <p:nvSpPr>
                <p:cNvPr id="30864" name="Freeform 5"/>
                <p:cNvSpPr>
                  <a:spLocks/>
                </p:cNvSpPr>
                <p:nvPr/>
              </p:nvSpPr>
              <p:spPr bwMode="auto">
                <a:xfrm>
                  <a:off x="1007" y="2960"/>
                  <a:ext cx="623" cy="568"/>
                </a:xfrm>
                <a:custGeom>
                  <a:avLst/>
                  <a:gdLst>
                    <a:gd name="T0" fmla="*/ 36 w 623"/>
                    <a:gd name="T1" fmla="*/ 524 h 568"/>
                    <a:gd name="T2" fmla="*/ 73 w 623"/>
                    <a:gd name="T3" fmla="*/ 241 h 568"/>
                    <a:gd name="T4" fmla="*/ 305 w 623"/>
                    <a:gd name="T5" fmla="*/ 1 h 568"/>
                    <a:gd name="T6" fmla="*/ 552 w 623"/>
                    <a:gd name="T7" fmla="*/ 249 h 568"/>
                    <a:gd name="T8" fmla="*/ 589 w 623"/>
                    <a:gd name="T9" fmla="*/ 517 h 568"/>
                    <a:gd name="T10" fmla="*/ 348 w 623"/>
                    <a:gd name="T11" fmla="*/ 552 h 568"/>
                    <a:gd name="T12" fmla="*/ 292 w 623"/>
                    <a:gd name="T13" fmla="*/ 552 h 568"/>
                    <a:gd name="T14" fmla="*/ 36 w 623"/>
                    <a:gd name="T15" fmla="*/ 524 h 5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3"/>
                    <a:gd name="T25" fmla="*/ 0 h 568"/>
                    <a:gd name="T26" fmla="*/ 623 w 623"/>
                    <a:gd name="T27" fmla="*/ 568 h 56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3" h="568">
                      <a:moveTo>
                        <a:pt x="36" y="524"/>
                      </a:moveTo>
                      <a:cubicBezTo>
                        <a:pt x="0" y="472"/>
                        <a:pt x="28" y="328"/>
                        <a:pt x="73" y="241"/>
                      </a:cubicBezTo>
                      <a:cubicBezTo>
                        <a:pt x="118" y="154"/>
                        <a:pt x="225" y="0"/>
                        <a:pt x="305" y="1"/>
                      </a:cubicBezTo>
                      <a:cubicBezTo>
                        <a:pt x="385" y="2"/>
                        <a:pt x="505" y="163"/>
                        <a:pt x="552" y="249"/>
                      </a:cubicBezTo>
                      <a:cubicBezTo>
                        <a:pt x="599" y="335"/>
                        <a:pt x="623" y="466"/>
                        <a:pt x="589" y="517"/>
                      </a:cubicBezTo>
                      <a:cubicBezTo>
                        <a:pt x="555" y="568"/>
                        <a:pt x="397" y="546"/>
                        <a:pt x="348" y="552"/>
                      </a:cubicBezTo>
                      <a:cubicBezTo>
                        <a:pt x="299" y="558"/>
                        <a:pt x="344" y="557"/>
                        <a:pt x="292" y="552"/>
                      </a:cubicBezTo>
                      <a:cubicBezTo>
                        <a:pt x="240" y="547"/>
                        <a:pt x="89" y="530"/>
                        <a:pt x="36" y="524"/>
                      </a:cubicBezTo>
                      <a:close/>
                    </a:path>
                  </a:pathLst>
                </a:custGeom>
                <a:solidFill>
                  <a:srgbClr val="FFE51C"/>
                </a:solidFill>
                <a:ln w="9525">
                  <a:solidFill>
                    <a:srgbClr val="CF67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5" name="Freeform 6"/>
                <p:cNvSpPr>
                  <a:spLocks/>
                </p:cNvSpPr>
                <p:nvPr/>
              </p:nvSpPr>
              <p:spPr bwMode="auto">
                <a:xfrm>
                  <a:off x="1170" y="3000"/>
                  <a:ext cx="133" cy="127"/>
                </a:xfrm>
                <a:custGeom>
                  <a:avLst/>
                  <a:gdLst>
                    <a:gd name="T0" fmla="*/ 133 w 133"/>
                    <a:gd name="T1" fmla="*/ 0 h 127"/>
                    <a:gd name="T2" fmla="*/ 53 w 133"/>
                    <a:gd name="T3" fmla="*/ 52 h 127"/>
                    <a:gd name="T4" fmla="*/ 1 w 133"/>
                    <a:gd name="T5" fmla="*/ 124 h 127"/>
                    <a:gd name="T6" fmla="*/ 45 w 133"/>
                    <a:gd name="T7" fmla="*/ 72 h 127"/>
                    <a:gd name="T8" fmla="*/ 97 w 133"/>
                    <a:gd name="T9" fmla="*/ 32 h 127"/>
                    <a:gd name="T10" fmla="*/ 133 w 133"/>
                    <a:gd name="T11" fmla="*/ 0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3"/>
                    <a:gd name="T19" fmla="*/ 0 h 127"/>
                    <a:gd name="T20" fmla="*/ 133 w 133"/>
                    <a:gd name="T21" fmla="*/ 127 h 1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3" h="127">
                      <a:moveTo>
                        <a:pt x="133" y="0"/>
                      </a:moveTo>
                      <a:cubicBezTo>
                        <a:pt x="125" y="1"/>
                        <a:pt x="75" y="31"/>
                        <a:pt x="53" y="52"/>
                      </a:cubicBezTo>
                      <a:cubicBezTo>
                        <a:pt x="31" y="73"/>
                        <a:pt x="2" y="121"/>
                        <a:pt x="1" y="124"/>
                      </a:cubicBezTo>
                      <a:cubicBezTo>
                        <a:pt x="0" y="127"/>
                        <a:pt x="29" y="87"/>
                        <a:pt x="45" y="72"/>
                      </a:cubicBezTo>
                      <a:cubicBezTo>
                        <a:pt x="61" y="57"/>
                        <a:pt x="82" y="44"/>
                        <a:pt x="97" y="32"/>
                      </a:cubicBezTo>
                      <a:cubicBezTo>
                        <a:pt x="112" y="20"/>
                        <a:pt x="125" y="7"/>
                        <a:pt x="1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861" name="Group 7"/>
              <p:cNvGrpSpPr>
                <a:grpSpLocks/>
              </p:cNvGrpSpPr>
              <p:nvPr/>
            </p:nvGrpSpPr>
            <p:grpSpPr bwMode="auto">
              <a:xfrm>
                <a:off x="4118" y="978"/>
                <a:ext cx="623" cy="568"/>
                <a:chOff x="1007" y="2960"/>
                <a:chExt cx="623" cy="568"/>
              </a:xfrm>
            </p:grpSpPr>
            <p:sp>
              <p:nvSpPr>
                <p:cNvPr id="30862" name="Freeform 8"/>
                <p:cNvSpPr>
                  <a:spLocks/>
                </p:cNvSpPr>
                <p:nvPr/>
              </p:nvSpPr>
              <p:spPr bwMode="auto">
                <a:xfrm>
                  <a:off x="1007" y="2960"/>
                  <a:ext cx="623" cy="568"/>
                </a:xfrm>
                <a:custGeom>
                  <a:avLst/>
                  <a:gdLst>
                    <a:gd name="T0" fmla="*/ 36 w 623"/>
                    <a:gd name="T1" fmla="*/ 524 h 568"/>
                    <a:gd name="T2" fmla="*/ 73 w 623"/>
                    <a:gd name="T3" fmla="*/ 241 h 568"/>
                    <a:gd name="T4" fmla="*/ 305 w 623"/>
                    <a:gd name="T5" fmla="*/ 1 h 568"/>
                    <a:gd name="T6" fmla="*/ 552 w 623"/>
                    <a:gd name="T7" fmla="*/ 249 h 568"/>
                    <a:gd name="T8" fmla="*/ 589 w 623"/>
                    <a:gd name="T9" fmla="*/ 517 h 568"/>
                    <a:gd name="T10" fmla="*/ 348 w 623"/>
                    <a:gd name="T11" fmla="*/ 552 h 568"/>
                    <a:gd name="T12" fmla="*/ 292 w 623"/>
                    <a:gd name="T13" fmla="*/ 552 h 568"/>
                    <a:gd name="T14" fmla="*/ 36 w 623"/>
                    <a:gd name="T15" fmla="*/ 524 h 5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3"/>
                    <a:gd name="T25" fmla="*/ 0 h 568"/>
                    <a:gd name="T26" fmla="*/ 623 w 623"/>
                    <a:gd name="T27" fmla="*/ 568 h 56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3" h="568">
                      <a:moveTo>
                        <a:pt x="36" y="524"/>
                      </a:moveTo>
                      <a:cubicBezTo>
                        <a:pt x="0" y="472"/>
                        <a:pt x="28" y="328"/>
                        <a:pt x="73" y="241"/>
                      </a:cubicBezTo>
                      <a:cubicBezTo>
                        <a:pt x="118" y="154"/>
                        <a:pt x="225" y="0"/>
                        <a:pt x="305" y="1"/>
                      </a:cubicBezTo>
                      <a:cubicBezTo>
                        <a:pt x="385" y="2"/>
                        <a:pt x="505" y="163"/>
                        <a:pt x="552" y="249"/>
                      </a:cubicBezTo>
                      <a:cubicBezTo>
                        <a:pt x="599" y="335"/>
                        <a:pt x="623" y="466"/>
                        <a:pt x="589" y="517"/>
                      </a:cubicBezTo>
                      <a:cubicBezTo>
                        <a:pt x="555" y="568"/>
                        <a:pt x="397" y="546"/>
                        <a:pt x="348" y="552"/>
                      </a:cubicBezTo>
                      <a:cubicBezTo>
                        <a:pt x="299" y="558"/>
                        <a:pt x="344" y="557"/>
                        <a:pt x="292" y="552"/>
                      </a:cubicBezTo>
                      <a:cubicBezTo>
                        <a:pt x="240" y="547"/>
                        <a:pt x="89" y="530"/>
                        <a:pt x="36" y="524"/>
                      </a:cubicBezTo>
                      <a:close/>
                    </a:path>
                  </a:pathLst>
                </a:custGeom>
                <a:solidFill>
                  <a:srgbClr val="FFE51C"/>
                </a:solidFill>
                <a:ln w="9525">
                  <a:solidFill>
                    <a:srgbClr val="CF67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63" name="Freeform 9"/>
                <p:cNvSpPr>
                  <a:spLocks/>
                </p:cNvSpPr>
                <p:nvPr/>
              </p:nvSpPr>
              <p:spPr bwMode="auto">
                <a:xfrm>
                  <a:off x="1170" y="3000"/>
                  <a:ext cx="133" cy="127"/>
                </a:xfrm>
                <a:custGeom>
                  <a:avLst/>
                  <a:gdLst>
                    <a:gd name="T0" fmla="*/ 133 w 133"/>
                    <a:gd name="T1" fmla="*/ 0 h 127"/>
                    <a:gd name="T2" fmla="*/ 53 w 133"/>
                    <a:gd name="T3" fmla="*/ 52 h 127"/>
                    <a:gd name="T4" fmla="*/ 1 w 133"/>
                    <a:gd name="T5" fmla="*/ 124 h 127"/>
                    <a:gd name="T6" fmla="*/ 45 w 133"/>
                    <a:gd name="T7" fmla="*/ 72 h 127"/>
                    <a:gd name="T8" fmla="*/ 97 w 133"/>
                    <a:gd name="T9" fmla="*/ 32 h 127"/>
                    <a:gd name="T10" fmla="*/ 133 w 133"/>
                    <a:gd name="T11" fmla="*/ 0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3"/>
                    <a:gd name="T19" fmla="*/ 0 h 127"/>
                    <a:gd name="T20" fmla="*/ 133 w 133"/>
                    <a:gd name="T21" fmla="*/ 127 h 1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3" h="127">
                      <a:moveTo>
                        <a:pt x="133" y="0"/>
                      </a:moveTo>
                      <a:cubicBezTo>
                        <a:pt x="125" y="1"/>
                        <a:pt x="75" y="31"/>
                        <a:pt x="53" y="52"/>
                      </a:cubicBezTo>
                      <a:cubicBezTo>
                        <a:pt x="31" y="73"/>
                        <a:pt x="2" y="121"/>
                        <a:pt x="1" y="124"/>
                      </a:cubicBezTo>
                      <a:cubicBezTo>
                        <a:pt x="0" y="127"/>
                        <a:pt x="29" y="87"/>
                        <a:pt x="45" y="72"/>
                      </a:cubicBezTo>
                      <a:cubicBezTo>
                        <a:pt x="61" y="57"/>
                        <a:pt x="82" y="44"/>
                        <a:pt x="97" y="32"/>
                      </a:cubicBezTo>
                      <a:cubicBezTo>
                        <a:pt x="112" y="20"/>
                        <a:pt x="125" y="7"/>
                        <a:pt x="1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0859" name="Text Box 10"/>
            <p:cNvSpPr txBox="1">
              <a:spLocks noChangeAspect="1" noChangeArrowheads="1"/>
            </p:cNvSpPr>
            <p:nvPr/>
          </p:nvSpPr>
          <p:spPr bwMode="auto">
            <a:xfrm>
              <a:off x="4053" y="211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</p:grpSp>
      <p:grpSp>
        <p:nvGrpSpPr>
          <p:cNvPr id="30723" name="Group 11"/>
          <p:cNvGrpSpPr>
            <a:grpSpLocks/>
          </p:cNvGrpSpPr>
          <p:nvPr/>
        </p:nvGrpSpPr>
        <p:grpSpPr bwMode="auto">
          <a:xfrm>
            <a:off x="7038975" y="1987550"/>
            <a:ext cx="1536700" cy="1782763"/>
            <a:chOff x="3941" y="1252"/>
            <a:chExt cx="861" cy="1123"/>
          </a:xfrm>
        </p:grpSpPr>
        <p:sp>
          <p:nvSpPr>
            <p:cNvPr id="30849" name="Freeform 12"/>
            <p:cNvSpPr>
              <a:spLocks noChangeAspect="1"/>
            </p:cNvSpPr>
            <p:nvPr/>
          </p:nvSpPr>
          <p:spPr bwMode="auto">
            <a:xfrm>
              <a:off x="4271" y="1267"/>
              <a:ext cx="361" cy="131"/>
            </a:xfrm>
            <a:custGeom>
              <a:avLst/>
              <a:gdLst>
                <a:gd name="T0" fmla="*/ 4168 w 152"/>
                <a:gd name="T1" fmla="*/ 877 h 59"/>
                <a:gd name="T2" fmla="*/ 4168 w 152"/>
                <a:gd name="T3" fmla="*/ 0 h 59"/>
                <a:gd name="T4" fmla="*/ 3914 w 152"/>
                <a:gd name="T5" fmla="*/ 0 h 59"/>
                <a:gd name="T6" fmla="*/ 3914 w 152"/>
                <a:gd name="T7" fmla="*/ 877 h 59"/>
                <a:gd name="T8" fmla="*/ 2639 w 152"/>
                <a:gd name="T9" fmla="*/ 877 h 59"/>
                <a:gd name="T10" fmla="*/ 2639 w 152"/>
                <a:gd name="T11" fmla="*/ 0 h 59"/>
                <a:gd name="T12" fmla="*/ 2387 w 152"/>
                <a:gd name="T13" fmla="*/ 0 h 59"/>
                <a:gd name="T14" fmla="*/ 2387 w 152"/>
                <a:gd name="T15" fmla="*/ 877 h 59"/>
                <a:gd name="T16" fmla="*/ 1111 w 152"/>
                <a:gd name="T17" fmla="*/ 877 h 59"/>
                <a:gd name="T18" fmla="*/ 1111 w 152"/>
                <a:gd name="T19" fmla="*/ 0 h 59"/>
                <a:gd name="T20" fmla="*/ 886 w 152"/>
                <a:gd name="T21" fmla="*/ 0 h 59"/>
                <a:gd name="T22" fmla="*/ 886 w 152"/>
                <a:gd name="T23" fmla="*/ 877 h 59"/>
                <a:gd name="T24" fmla="*/ 0 w 152"/>
                <a:gd name="T25" fmla="*/ 877 h 59"/>
                <a:gd name="T26" fmla="*/ 0 w 152"/>
                <a:gd name="T27" fmla="*/ 1434 h 59"/>
                <a:gd name="T28" fmla="*/ 4833 w 152"/>
                <a:gd name="T29" fmla="*/ 1434 h 59"/>
                <a:gd name="T30" fmla="*/ 4833 w 152"/>
                <a:gd name="T31" fmla="*/ 877 h 59"/>
                <a:gd name="T32" fmla="*/ 4168 w 152"/>
                <a:gd name="T33" fmla="*/ 877 h 5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52"/>
                <a:gd name="T52" fmla="*/ 0 h 59"/>
                <a:gd name="T53" fmla="*/ 152 w 152"/>
                <a:gd name="T54" fmla="*/ 59 h 5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52" h="59">
                  <a:moveTo>
                    <a:pt x="131" y="36"/>
                  </a:moveTo>
                  <a:lnTo>
                    <a:pt x="131" y="0"/>
                  </a:lnTo>
                  <a:lnTo>
                    <a:pt x="123" y="0"/>
                  </a:lnTo>
                  <a:lnTo>
                    <a:pt x="123" y="36"/>
                  </a:lnTo>
                  <a:lnTo>
                    <a:pt x="83" y="36"/>
                  </a:lnTo>
                  <a:lnTo>
                    <a:pt x="83" y="0"/>
                  </a:lnTo>
                  <a:lnTo>
                    <a:pt x="75" y="0"/>
                  </a:lnTo>
                  <a:lnTo>
                    <a:pt x="75" y="36"/>
                  </a:lnTo>
                  <a:lnTo>
                    <a:pt x="35" y="36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8" y="36"/>
                  </a:lnTo>
                  <a:lnTo>
                    <a:pt x="0" y="36"/>
                  </a:lnTo>
                  <a:lnTo>
                    <a:pt x="0" y="59"/>
                  </a:lnTo>
                  <a:lnTo>
                    <a:pt x="152" y="59"/>
                  </a:lnTo>
                  <a:lnTo>
                    <a:pt x="152" y="36"/>
                  </a:lnTo>
                  <a:lnTo>
                    <a:pt x="131" y="36"/>
                  </a:lnTo>
                  <a:close/>
                </a:path>
              </a:pathLst>
            </a:custGeom>
            <a:solidFill>
              <a:srgbClr val="437631"/>
            </a:solidFill>
            <a:ln w="19050">
              <a:solidFill>
                <a:srgbClr val="43763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50" name="Text Box 13"/>
            <p:cNvSpPr txBox="1">
              <a:spLocks noChangeAspect="1" noChangeArrowheads="1"/>
            </p:cNvSpPr>
            <p:nvPr/>
          </p:nvSpPr>
          <p:spPr bwMode="auto">
            <a:xfrm>
              <a:off x="4567" y="1252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851" name="Text Box 14"/>
            <p:cNvSpPr txBox="1">
              <a:spLocks noChangeAspect="1" noChangeArrowheads="1"/>
            </p:cNvSpPr>
            <p:nvPr/>
          </p:nvSpPr>
          <p:spPr bwMode="auto">
            <a:xfrm>
              <a:off x="3941" y="211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852" name="Line 15"/>
            <p:cNvSpPr>
              <a:spLocks noChangeAspect="1" noChangeShapeType="1"/>
            </p:cNvSpPr>
            <p:nvPr/>
          </p:nvSpPr>
          <p:spPr bwMode="auto">
            <a:xfrm>
              <a:off x="4424" y="2142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853" name="Group 16"/>
            <p:cNvGrpSpPr>
              <a:grpSpLocks noChangeAspect="1"/>
            </p:cNvGrpSpPr>
            <p:nvPr/>
          </p:nvGrpSpPr>
          <p:grpSpPr bwMode="auto">
            <a:xfrm>
              <a:off x="4272" y="2243"/>
              <a:ext cx="370" cy="132"/>
              <a:chOff x="3109" y="911"/>
              <a:chExt cx="156" cy="59"/>
            </a:xfrm>
          </p:grpSpPr>
          <p:sp>
            <p:nvSpPr>
              <p:cNvPr id="30854" name="Rectangle 17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30855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56" name="Rectangle 19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57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30724" name="Group 21"/>
          <p:cNvGrpSpPr>
            <a:grpSpLocks/>
          </p:cNvGrpSpPr>
          <p:nvPr/>
        </p:nvGrpSpPr>
        <p:grpSpPr bwMode="auto">
          <a:xfrm>
            <a:off x="584200" y="1511300"/>
            <a:ext cx="8775700" cy="2792413"/>
            <a:chOff x="327" y="952"/>
            <a:chExt cx="4914" cy="1759"/>
          </a:xfrm>
        </p:grpSpPr>
        <p:sp>
          <p:nvSpPr>
            <p:cNvPr id="30727" name="Text Box 22"/>
            <p:cNvSpPr txBox="1">
              <a:spLocks noChangeAspect="1" noChangeArrowheads="1"/>
            </p:cNvSpPr>
            <p:nvPr/>
          </p:nvSpPr>
          <p:spPr bwMode="auto">
            <a:xfrm>
              <a:off x="4999" y="2109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28" name="Text Box 23"/>
            <p:cNvSpPr txBox="1">
              <a:spLocks noChangeAspect="1" noChangeArrowheads="1"/>
            </p:cNvSpPr>
            <p:nvPr/>
          </p:nvSpPr>
          <p:spPr bwMode="auto">
            <a:xfrm>
              <a:off x="5006" y="2350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29" name="Text Box 24"/>
            <p:cNvSpPr txBox="1">
              <a:spLocks noChangeAspect="1" noChangeArrowheads="1"/>
            </p:cNvSpPr>
            <p:nvPr/>
          </p:nvSpPr>
          <p:spPr bwMode="auto">
            <a:xfrm>
              <a:off x="4999" y="1046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30" name="Freeform 25"/>
            <p:cNvSpPr>
              <a:spLocks noChangeAspect="1"/>
            </p:cNvSpPr>
            <p:nvPr/>
          </p:nvSpPr>
          <p:spPr bwMode="auto">
            <a:xfrm>
              <a:off x="1919" y="952"/>
              <a:ext cx="366" cy="639"/>
            </a:xfrm>
            <a:custGeom>
              <a:avLst/>
              <a:gdLst>
                <a:gd name="T0" fmla="*/ 390 w 154"/>
                <a:gd name="T1" fmla="*/ 4865 h 284"/>
                <a:gd name="T2" fmla="*/ 164 w 154"/>
                <a:gd name="T3" fmla="*/ 5229 h 284"/>
                <a:gd name="T4" fmla="*/ 0 w 154"/>
                <a:gd name="T5" fmla="*/ 5715 h 284"/>
                <a:gd name="T6" fmla="*/ 0 w 154"/>
                <a:gd name="T7" fmla="*/ 6253 h 284"/>
                <a:gd name="T8" fmla="*/ 185 w 154"/>
                <a:gd name="T9" fmla="*/ 6743 h 284"/>
                <a:gd name="T10" fmla="*/ 644 w 154"/>
                <a:gd name="T11" fmla="*/ 7128 h 284"/>
                <a:gd name="T12" fmla="*/ 1435 w 154"/>
                <a:gd name="T13" fmla="*/ 7279 h 284"/>
                <a:gd name="T14" fmla="*/ 1435 w 154"/>
                <a:gd name="T15" fmla="*/ 7279 h 284"/>
                <a:gd name="T16" fmla="*/ 2457 w 154"/>
                <a:gd name="T17" fmla="*/ 7198 h 284"/>
                <a:gd name="T18" fmla="*/ 3249 w 154"/>
                <a:gd name="T19" fmla="*/ 6869 h 284"/>
                <a:gd name="T20" fmla="*/ 3891 w 154"/>
                <a:gd name="T21" fmla="*/ 6379 h 284"/>
                <a:gd name="T22" fmla="*/ 4378 w 154"/>
                <a:gd name="T23" fmla="*/ 5868 h 284"/>
                <a:gd name="T24" fmla="*/ 4661 w 154"/>
                <a:gd name="T25" fmla="*/ 5377 h 284"/>
                <a:gd name="T26" fmla="*/ 4846 w 154"/>
                <a:gd name="T27" fmla="*/ 5022 h 284"/>
                <a:gd name="T28" fmla="*/ 4915 w 154"/>
                <a:gd name="T29" fmla="*/ 4865 h 284"/>
                <a:gd name="T30" fmla="*/ 4915 w 154"/>
                <a:gd name="T31" fmla="*/ 4865 h 284"/>
                <a:gd name="T32" fmla="*/ 4915 w 154"/>
                <a:gd name="T33" fmla="*/ 2435 h 284"/>
                <a:gd name="T34" fmla="*/ 4915 w 154"/>
                <a:gd name="T35" fmla="*/ 2435 h 284"/>
                <a:gd name="T36" fmla="*/ 4846 w 154"/>
                <a:gd name="T37" fmla="*/ 2277 h 284"/>
                <a:gd name="T38" fmla="*/ 4661 w 154"/>
                <a:gd name="T39" fmla="*/ 1924 h 284"/>
                <a:gd name="T40" fmla="*/ 4378 w 154"/>
                <a:gd name="T41" fmla="*/ 1433 h 284"/>
                <a:gd name="T42" fmla="*/ 3891 w 154"/>
                <a:gd name="T43" fmla="*/ 900 h 284"/>
                <a:gd name="T44" fmla="*/ 3249 w 154"/>
                <a:gd name="T45" fmla="*/ 430 h 284"/>
                <a:gd name="T46" fmla="*/ 2457 w 154"/>
                <a:gd name="T47" fmla="*/ 101 h 284"/>
                <a:gd name="T48" fmla="*/ 1435 w 154"/>
                <a:gd name="T49" fmla="*/ 0 h 284"/>
                <a:gd name="T50" fmla="*/ 1435 w 154"/>
                <a:gd name="T51" fmla="*/ 0 h 284"/>
                <a:gd name="T52" fmla="*/ 644 w 154"/>
                <a:gd name="T53" fmla="*/ 182 h 284"/>
                <a:gd name="T54" fmla="*/ 185 w 154"/>
                <a:gd name="T55" fmla="*/ 556 h 284"/>
                <a:gd name="T56" fmla="*/ 0 w 154"/>
                <a:gd name="T57" fmla="*/ 1048 h 284"/>
                <a:gd name="T58" fmla="*/ 0 w 154"/>
                <a:gd name="T59" fmla="*/ 1584 h 284"/>
                <a:gd name="T60" fmla="*/ 164 w 154"/>
                <a:gd name="T61" fmla="*/ 2070 h 284"/>
                <a:gd name="T62" fmla="*/ 390 w 154"/>
                <a:gd name="T63" fmla="*/ 2435 h 284"/>
                <a:gd name="T64" fmla="*/ 390 w 154"/>
                <a:gd name="T65" fmla="*/ 2435 h 284"/>
                <a:gd name="T66" fmla="*/ 390 w 154"/>
                <a:gd name="T67" fmla="*/ 3078 h 284"/>
                <a:gd name="T68" fmla="*/ 390 w 154"/>
                <a:gd name="T69" fmla="*/ 4228 h 284"/>
                <a:gd name="T70" fmla="*/ 390 w 154"/>
                <a:gd name="T71" fmla="*/ 4865 h 284"/>
                <a:gd name="T72" fmla="*/ 390 w 154"/>
                <a:gd name="T73" fmla="*/ 4865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2" y="190"/>
                  </a:moveTo>
                  <a:lnTo>
                    <a:pt x="5" y="204"/>
                  </a:lnTo>
                  <a:lnTo>
                    <a:pt x="0" y="223"/>
                  </a:lnTo>
                  <a:lnTo>
                    <a:pt x="0" y="244"/>
                  </a:lnTo>
                  <a:lnTo>
                    <a:pt x="6" y="263"/>
                  </a:lnTo>
                  <a:lnTo>
                    <a:pt x="20" y="278"/>
                  </a:lnTo>
                  <a:lnTo>
                    <a:pt x="45" y="284"/>
                  </a:lnTo>
                  <a:lnTo>
                    <a:pt x="77" y="281"/>
                  </a:lnTo>
                  <a:lnTo>
                    <a:pt x="102" y="268"/>
                  </a:lnTo>
                  <a:lnTo>
                    <a:pt x="122" y="249"/>
                  </a:lnTo>
                  <a:lnTo>
                    <a:pt x="137" y="229"/>
                  </a:lnTo>
                  <a:lnTo>
                    <a:pt x="146" y="210"/>
                  </a:lnTo>
                  <a:lnTo>
                    <a:pt x="152" y="196"/>
                  </a:lnTo>
                  <a:lnTo>
                    <a:pt x="154" y="190"/>
                  </a:lnTo>
                  <a:lnTo>
                    <a:pt x="154" y="95"/>
                  </a:lnTo>
                  <a:lnTo>
                    <a:pt x="152" y="89"/>
                  </a:lnTo>
                  <a:lnTo>
                    <a:pt x="146" y="75"/>
                  </a:lnTo>
                  <a:lnTo>
                    <a:pt x="137" y="56"/>
                  </a:lnTo>
                  <a:lnTo>
                    <a:pt x="122" y="35"/>
                  </a:lnTo>
                  <a:lnTo>
                    <a:pt x="102" y="17"/>
                  </a:lnTo>
                  <a:lnTo>
                    <a:pt x="77" y="4"/>
                  </a:lnTo>
                  <a:lnTo>
                    <a:pt x="45" y="0"/>
                  </a:lnTo>
                  <a:lnTo>
                    <a:pt x="20" y="7"/>
                  </a:lnTo>
                  <a:lnTo>
                    <a:pt x="6" y="22"/>
                  </a:lnTo>
                  <a:lnTo>
                    <a:pt x="0" y="41"/>
                  </a:lnTo>
                  <a:lnTo>
                    <a:pt x="0" y="62"/>
                  </a:lnTo>
                  <a:lnTo>
                    <a:pt x="5" y="81"/>
                  </a:lnTo>
                  <a:lnTo>
                    <a:pt x="12" y="95"/>
                  </a:lnTo>
                  <a:lnTo>
                    <a:pt x="12" y="120"/>
                  </a:lnTo>
                  <a:lnTo>
                    <a:pt x="12" y="165"/>
                  </a:lnTo>
                  <a:lnTo>
                    <a:pt x="12" y="190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1" name="Freeform 26"/>
            <p:cNvSpPr>
              <a:spLocks noChangeAspect="1"/>
            </p:cNvSpPr>
            <p:nvPr/>
          </p:nvSpPr>
          <p:spPr bwMode="auto">
            <a:xfrm>
              <a:off x="1955" y="977"/>
              <a:ext cx="115" cy="150"/>
            </a:xfrm>
            <a:custGeom>
              <a:avLst/>
              <a:gdLst>
                <a:gd name="T0" fmla="*/ 1584 w 48"/>
                <a:gd name="T1" fmla="*/ 0 h 67"/>
                <a:gd name="T2" fmla="*/ 661 w 48"/>
                <a:gd name="T3" fmla="*/ 146 h 67"/>
                <a:gd name="T4" fmla="*/ 165 w 48"/>
                <a:gd name="T5" fmla="*/ 551 h 67"/>
                <a:gd name="T6" fmla="*/ 0 w 48"/>
                <a:gd name="T7" fmla="*/ 1077 h 67"/>
                <a:gd name="T8" fmla="*/ 137 w 48"/>
                <a:gd name="T9" fmla="*/ 1603 h 67"/>
                <a:gd name="T10" fmla="*/ 137 w 48"/>
                <a:gd name="T11" fmla="*/ 1603 h 67"/>
                <a:gd name="T12" fmla="*/ 165 w 48"/>
                <a:gd name="T13" fmla="*/ 1639 h 67"/>
                <a:gd name="T14" fmla="*/ 194 w 48"/>
                <a:gd name="T15" fmla="*/ 1659 h 67"/>
                <a:gd name="T16" fmla="*/ 264 w 48"/>
                <a:gd name="T17" fmla="*/ 1684 h 67"/>
                <a:gd name="T18" fmla="*/ 264 w 48"/>
                <a:gd name="T19" fmla="*/ 1684 h 67"/>
                <a:gd name="T20" fmla="*/ 328 w 48"/>
                <a:gd name="T21" fmla="*/ 1659 h 67"/>
                <a:gd name="T22" fmla="*/ 357 w 48"/>
                <a:gd name="T23" fmla="*/ 1639 h 67"/>
                <a:gd name="T24" fmla="*/ 357 w 48"/>
                <a:gd name="T25" fmla="*/ 1583 h 67"/>
                <a:gd name="T26" fmla="*/ 357 w 48"/>
                <a:gd name="T27" fmla="*/ 1583 h 67"/>
                <a:gd name="T28" fmla="*/ 328 w 48"/>
                <a:gd name="T29" fmla="*/ 951 h 67"/>
                <a:gd name="T30" fmla="*/ 661 w 48"/>
                <a:gd name="T31" fmla="*/ 345 h 67"/>
                <a:gd name="T32" fmla="*/ 1584 w 48"/>
                <a:gd name="T33" fmla="*/ 0 h 67"/>
                <a:gd name="T34" fmla="*/ 1584 w 48"/>
                <a:gd name="T35" fmla="*/ 0 h 67"/>
                <a:gd name="T36" fmla="*/ 1584 w 48"/>
                <a:gd name="T37" fmla="*/ 0 h 67"/>
                <a:gd name="T38" fmla="*/ 1584 w 48"/>
                <a:gd name="T39" fmla="*/ 0 h 67"/>
                <a:gd name="T40" fmla="*/ 1584 w 48"/>
                <a:gd name="T41" fmla="*/ 0 h 67"/>
                <a:gd name="T42" fmla="*/ 1584 w 48"/>
                <a:gd name="T43" fmla="*/ 0 h 67"/>
                <a:gd name="T44" fmla="*/ 1584 w 48"/>
                <a:gd name="T45" fmla="*/ 0 h 67"/>
                <a:gd name="T46" fmla="*/ 1584 w 48"/>
                <a:gd name="T47" fmla="*/ 0 h 67"/>
                <a:gd name="T48" fmla="*/ 1584 w 48"/>
                <a:gd name="T49" fmla="*/ 0 h 67"/>
                <a:gd name="T50" fmla="*/ 1584 w 48"/>
                <a:gd name="T51" fmla="*/ 0 h 67"/>
                <a:gd name="T52" fmla="*/ 1584 w 48"/>
                <a:gd name="T53" fmla="*/ 0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67"/>
                <a:gd name="T83" fmla="*/ 48 w 48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67">
                  <a:moveTo>
                    <a:pt x="48" y="0"/>
                  </a:moveTo>
                  <a:lnTo>
                    <a:pt x="20" y="6"/>
                  </a:lnTo>
                  <a:lnTo>
                    <a:pt x="5" y="22"/>
                  </a:lnTo>
                  <a:lnTo>
                    <a:pt x="0" y="43"/>
                  </a:lnTo>
                  <a:lnTo>
                    <a:pt x="4" y="64"/>
                  </a:lnTo>
                  <a:lnTo>
                    <a:pt x="5" y="65"/>
                  </a:lnTo>
                  <a:lnTo>
                    <a:pt x="6" y="66"/>
                  </a:lnTo>
                  <a:lnTo>
                    <a:pt x="8" y="67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0" y="38"/>
                  </a:lnTo>
                  <a:lnTo>
                    <a:pt x="20" y="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2" name="Line 27"/>
            <p:cNvSpPr>
              <a:spLocks noChangeAspect="1" noChangeShapeType="1"/>
            </p:cNvSpPr>
            <p:nvPr/>
          </p:nvSpPr>
          <p:spPr bwMode="auto">
            <a:xfrm flipH="1">
              <a:off x="2283" y="1483"/>
              <a:ext cx="2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3" name="Rectangle 28"/>
            <p:cNvSpPr>
              <a:spLocks noChangeArrowheads="1"/>
            </p:cNvSpPr>
            <p:nvPr/>
          </p:nvSpPr>
          <p:spPr bwMode="auto">
            <a:xfrm>
              <a:off x="1908" y="1340"/>
              <a:ext cx="2370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34" name="Group 29"/>
            <p:cNvGrpSpPr>
              <a:grpSpLocks/>
            </p:cNvGrpSpPr>
            <p:nvPr/>
          </p:nvGrpSpPr>
          <p:grpSpPr bwMode="auto">
            <a:xfrm>
              <a:off x="1122" y="1509"/>
              <a:ext cx="536" cy="645"/>
              <a:chOff x="3561" y="1713"/>
              <a:chExt cx="339" cy="431"/>
            </a:xfrm>
          </p:grpSpPr>
          <p:sp>
            <p:nvSpPr>
              <p:cNvPr id="30845" name="Freeform 30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6" name="Freeform 31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7" name="Freeform 32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8" name="Freeform 33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5" name="Line 34"/>
            <p:cNvSpPr>
              <a:spLocks noChangeAspect="1" noChangeShapeType="1"/>
            </p:cNvSpPr>
            <p:nvPr/>
          </p:nvSpPr>
          <p:spPr bwMode="auto">
            <a:xfrm>
              <a:off x="2323" y="2168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36" name="Group 35"/>
            <p:cNvGrpSpPr>
              <a:grpSpLocks/>
            </p:cNvGrpSpPr>
            <p:nvPr/>
          </p:nvGrpSpPr>
          <p:grpSpPr bwMode="auto">
            <a:xfrm>
              <a:off x="2670" y="2073"/>
              <a:ext cx="366" cy="638"/>
              <a:chOff x="4459" y="2091"/>
              <a:chExt cx="231" cy="426"/>
            </a:xfrm>
          </p:grpSpPr>
          <p:sp>
            <p:nvSpPr>
              <p:cNvPr id="30843" name="Freeform 36"/>
              <p:cNvSpPr>
                <a:spLocks noChangeAspect="1"/>
              </p:cNvSpPr>
              <p:nvPr/>
            </p:nvSpPr>
            <p:spPr bwMode="auto">
              <a:xfrm>
                <a:off x="4459" y="2091"/>
                <a:ext cx="231" cy="426"/>
              </a:xfrm>
              <a:custGeom>
                <a:avLst/>
                <a:gdLst>
                  <a:gd name="T0" fmla="*/ 717 w 154"/>
                  <a:gd name="T1" fmla="*/ 955 h 284"/>
                  <a:gd name="T2" fmla="*/ 756 w 154"/>
                  <a:gd name="T3" fmla="*/ 1032 h 284"/>
                  <a:gd name="T4" fmla="*/ 779 w 154"/>
                  <a:gd name="T5" fmla="*/ 1122 h 284"/>
                  <a:gd name="T6" fmla="*/ 779 w 154"/>
                  <a:gd name="T7" fmla="*/ 1228 h 284"/>
                  <a:gd name="T8" fmla="*/ 748 w 154"/>
                  <a:gd name="T9" fmla="*/ 1324 h 284"/>
                  <a:gd name="T10" fmla="*/ 678 w 154"/>
                  <a:gd name="T11" fmla="*/ 1404 h 284"/>
                  <a:gd name="T12" fmla="*/ 549 w 154"/>
                  <a:gd name="T13" fmla="*/ 1437 h 284"/>
                  <a:gd name="T14" fmla="*/ 549 w 154"/>
                  <a:gd name="T15" fmla="*/ 1437 h 284"/>
                  <a:gd name="T16" fmla="*/ 392 w 154"/>
                  <a:gd name="T17" fmla="*/ 1417 h 284"/>
                  <a:gd name="T18" fmla="*/ 262 w 154"/>
                  <a:gd name="T19" fmla="*/ 1356 h 284"/>
                  <a:gd name="T20" fmla="*/ 162 w 154"/>
                  <a:gd name="T21" fmla="*/ 1258 h 284"/>
                  <a:gd name="T22" fmla="*/ 87 w 154"/>
                  <a:gd name="T23" fmla="*/ 1155 h 284"/>
                  <a:gd name="T24" fmla="*/ 40 w 154"/>
                  <a:gd name="T25" fmla="*/ 1054 h 284"/>
                  <a:gd name="T26" fmla="*/ 9 w 154"/>
                  <a:gd name="T27" fmla="*/ 985 h 284"/>
                  <a:gd name="T28" fmla="*/ 0 w 154"/>
                  <a:gd name="T29" fmla="*/ 960 h 284"/>
                  <a:gd name="T30" fmla="*/ 0 w 154"/>
                  <a:gd name="T31" fmla="*/ 960 h 284"/>
                  <a:gd name="T32" fmla="*/ 0 w 154"/>
                  <a:gd name="T33" fmla="*/ 477 h 284"/>
                  <a:gd name="T34" fmla="*/ 0 w 154"/>
                  <a:gd name="T35" fmla="*/ 477 h 284"/>
                  <a:gd name="T36" fmla="*/ 9 w 154"/>
                  <a:gd name="T37" fmla="*/ 450 h 284"/>
                  <a:gd name="T38" fmla="*/ 40 w 154"/>
                  <a:gd name="T39" fmla="*/ 378 h 284"/>
                  <a:gd name="T40" fmla="*/ 87 w 154"/>
                  <a:gd name="T41" fmla="*/ 283 h 284"/>
                  <a:gd name="T42" fmla="*/ 162 w 154"/>
                  <a:gd name="T43" fmla="*/ 177 h 284"/>
                  <a:gd name="T44" fmla="*/ 262 w 154"/>
                  <a:gd name="T45" fmla="*/ 87 h 284"/>
                  <a:gd name="T46" fmla="*/ 392 w 154"/>
                  <a:gd name="T47" fmla="*/ 19 h 284"/>
                  <a:gd name="T48" fmla="*/ 549 w 154"/>
                  <a:gd name="T49" fmla="*/ 0 h 284"/>
                  <a:gd name="T50" fmla="*/ 549 w 154"/>
                  <a:gd name="T51" fmla="*/ 0 h 284"/>
                  <a:gd name="T52" fmla="*/ 678 w 154"/>
                  <a:gd name="T53" fmla="*/ 33 h 284"/>
                  <a:gd name="T54" fmla="*/ 748 w 154"/>
                  <a:gd name="T55" fmla="*/ 112 h 284"/>
                  <a:gd name="T56" fmla="*/ 779 w 154"/>
                  <a:gd name="T57" fmla="*/ 204 h 284"/>
                  <a:gd name="T58" fmla="*/ 779 w 154"/>
                  <a:gd name="T59" fmla="*/ 306 h 284"/>
                  <a:gd name="T60" fmla="*/ 756 w 154"/>
                  <a:gd name="T61" fmla="*/ 407 h 284"/>
                  <a:gd name="T62" fmla="*/ 717 w 154"/>
                  <a:gd name="T63" fmla="*/ 477 h 284"/>
                  <a:gd name="T64" fmla="*/ 717 w 154"/>
                  <a:gd name="T65" fmla="*/ 477 h 284"/>
                  <a:gd name="T66" fmla="*/ 717 w 154"/>
                  <a:gd name="T67" fmla="*/ 601 h 284"/>
                  <a:gd name="T68" fmla="*/ 717 w 154"/>
                  <a:gd name="T69" fmla="*/ 833 h 284"/>
                  <a:gd name="T70" fmla="*/ 717 w 154"/>
                  <a:gd name="T71" fmla="*/ 955 h 284"/>
                  <a:gd name="T72" fmla="*/ 717 w 154"/>
                  <a:gd name="T73" fmla="*/ 955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42" y="189"/>
                    </a:moveTo>
                    <a:lnTo>
                      <a:pt x="149" y="204"/>
                    </a:lnTo>
                    <a:lnTo>
                      <a:pt x="154" y="222"/>
                    </a:lnTo>
                    <a:lnTo>
                      <a:pt x="154" y="243"/>
                    </a:lnTo>
                    <a:lnTo>
                      <a:pt x="148" y="262"/>
                    </a:lnTo>
                    <a:lnTo>
                      <a:pt x="134" y="277"/>
                    </a:lnTo>
                    <a:lnTo>
                      <a:pt x="109" y="284"/>
                    </a:lnTo>
                    <a:lnTo>
                      <a:pt x="77" y="280"/>
                    </a:lnTo>
                    <a:lnTo>
                      <a:pt x="52" y="268"/>
                    </a:lnTo>
                    <a:lnTo>
                      <a:pt x="32" y="249"/>
                    </a:lnTo>
                    <a:lnTo>
                      <a:pt x="17" y="228"/>
                    </a:lnTo>
                    <a:lnTo>
                      <a:pt x="8" y="209"/>
                    </a:lnTo>
                    <a:lnTo>
                      <a:pt x="2" y="195"/>
                    </a:lnTo>
                    <a:lnTo>
                      <a:pt x="0" y="190"/>
                    </a:lnTo>
                    <a:lnTo>
                      <a:pt x="0" y="94"/>
                    </a:lnTo>
                    <a:lnTo>
                      <a:pt x="2" y="89"/>
                    </a:lnTo>
                    <a:lnTo>
                      <a:pt x="8" y="75"/>
                    </a:lnTo>
                    <a:lnTo>
                      <a:pt x="17" y="56"/>
                    </a:lnTo>
                    <a:lnTo>
                      <a:pt x="32" y="35"/>
                    </a:lnTo>
                    <a:lnTo>
                      <a:pt x="52" y="17"/>
                    </a:lnTo>
                    <a:lnTo>
                      <a:pt x="77" y="4"/>
                    </a:lnTo>
                    <a:lnTo>
                      <a:pt x="109" y="0"/>
                    </a:lnTo>
                    <a:lnTo>
                      <a:pt x="134" y="7"/>
                    </a:lnTo>
                    <a:lnTo>
                      <a:pt x="148" y="22"/>
                    </a:lnTo>
                    <a:lnTo>
                      <a:pt x="154" y="41"/>
                    </a:lnTo>
                    <a:lnTo>
                      <a:pt x="154" y="61"/>
                    </a:lnTo>
                    <a:lnTo>
                      <a:pt x="149" y="81"/>
                    </a:lnTo>
                    <a:lnTo>
                      <a:pt x="142" y="94"/>
                    </a:lnTo>
                    <a:lnTo>
                      <a:pt x="142" y="119"/>
                    </a:lnTo>
                    <a:lnTo>
                      <a:pt x="142" y="165"/>
                    </a:lnTo>
                    <a:lnTo>
                      <a:pt x="142" y="189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4" name="Freeform 37"/>
              <p:cNvSpPr>
                <a:spLocks noChangeAspect="1"/>
              </p:cNvSpPr>
              <p:nvPr/>
            </p:nvSpPr>
            <p:spPr bwMode="auto">
              <a:xfrm>
                <a:off x="4515" y="2114"/>
                <a:ext cx="123" cy="66"/>
              </a:xfrm>
              <a:custGeom>
                <a:avLst/>
                <a:gdLst>
                  <a:gd name="T0" fmla="*/ 0 w 82"/>
                  <a:gd name="T1" fmla="*/ 222 h 44"/>
                  <a:gd name="T2" fmla="*/ 90 w 82"/>
                  <a:gd name="T3" fmla="*/ 132 h 44"/>
                  <a:gd name="T4" fmla="*/ 216 w 82"/>
                  <a:gd name="T5" fmla="*/ 65 h 44"/>
                  <a:gd name="T6" fmla="*/ 354 w 82"/>
                  <a:gd name="T7" fmla="*/ 48 h 44"/>
                  <a:gd name="T8" fmla="*/ 354 w 82"/>
                  <a:gd name="T9" fmla="*/ 48 h 44"/>
                  <a:gd name="T10" fmla="*/ 393 w 82"/>
                  <a:gd name="T11" fmla="*/ 33 h 44"/>
                  <a:gd name="T12" fmla="*/ 414 w 82"/>
                  <a:gd name="T13" fmla="*/ 14 h 44"/>
                  <a:gd name="T14" fmla="*/ 360 w 82"/>
                  <a:gd name="T15" fmla="*/ 0 h 44"/>
                  <a:gd name="T16" fmla="*/ 360 w 82"/>
                  <a:gd name="T17" fmla="*/ 0 h 44"/>
                  <a:gd name="T18" fmla="*/ 156 w 82"/>
                  <a:gd name="T19" fmla="*/ 48 h 44"/>
                  <a:gd name="T20" fmla="*/ 33 w 82"/>
                  <a:gd name="T21" fmla="*/ 162 h 44"/>
                  <a:gd name="T22" fmla="*/ 0 w 82"/>
                  <a:gd name="T23" fmla="*/ 222 h 44"/>
                  <a:gd name="T24" fmla="*/ 0 w 82"/>
                  <a:gd name="T25" fmla="*/ 22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2"/>
                  <a:gd name="T40" fmla="*/ 0 h 44"/>
                  <a:gd name="T41" fmla="*/ 82 w 8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2" h="44">
                    <a:moveTo>
                      <a:pt x="0" y="44"/>
                    </a:moveTo>
                    <a:lnTo>
                      <a:pt x="18" y="26"/>
                    </a:lnTo>
                    <a:lnTo>
                      <a:pt x="43" y="13"/>
                    </a:lnTo>
                    <a:lnTo>
                      <a:pt x="70" y="9"/>
                    </a:lnTo>
                    <a:lnTo>
                      <a:pt x="78" y="7"/>
                    </a:lnTo>
                    <a:lnTo>
                      <a:pt x="82" y="3"/>
                    </a:lnTo>
                    <a:lnTo>
                      <a:pt x="71" y="0"/>
                    </a:lnTo>
                    <a:lnTo>
                      <a:pt x="31" y="9"/>
                    </a:lnTo>
                    <a:lnTo>
                      <a:pt x="7" y="3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37" name="Group 38"/>
            <p:cNvGrpSpPr>
              <a:grpSpLocks noChangeAspect="1"/>
            </p:cNvGrpSpPr>
            <p:nvPr/>
          </p:nvGrpSpPr>
          <p:grpSpPr bwMode="auto">
            <a:xfrm>
              <a:off x="2227" y="2254"/>
              <a:ext cx="370" cy="132"/>
              <a:chOff x="3109" y="911"/>
              <a:chExt cx="156" cy="59"/>
            </a:xfrm>
          </p:grpSpPr>
          <p:sp>
            <p:nvSpPr>
              <p:cNvPr id="30839" name="Rectangle 39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30840" name="Rectangle 40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1" name="Rectangle 41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42" name="Rectangle 42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38" name="Rectangle 43"/>
            <p:cNvSpPr>
              <a:spLocks noChangeArrowheads="1"/>
            </p:cNvSpPr>
            <p:nvPr/>
          </p:nvSpPr>
          <p:spPr bwMode="auto">
            <a:xfrm>
              <a:off x="2613" y="2254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39" name="Text Box 44"/>
            <p:cNvSpPr txBox="1">
              <a:spLocks noChangeAspect="1" noChangeArrowheads="1"/>
            </p:cNvSpPr>
            <p:nvPr/>
          </p:nvSpPr>
          <p:spPr bwMode="auto">
            <a:xfrm>
              <a:off x="1935" y="210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0" name="Text Box 45"/>
            <p:cNvSpPr txBox="1">
              <a:spLocks noChangeAspect="1" noChangeArrowheads="1"/>
            </p:cNvSpPr>
            <p:nvPr/>
          </p:nvSpPr>
          <p:spPr bwMode="auto">
            <a:xfrm>
              <a:off x="2921" y="2147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1" name="Text Box 46"/>
            <p:cNvSpPr txBox="1">
              <a:spLocks noChangeAspect="1" noChangeArrowheads="1"/>
            </p:cNvSpPr>
            <p:nvPr/>
          </p:nvSpPr>
          <p:spPr bwMode="auto">
            <a:xfrm>
              <a:off x="378" y="1606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2" name="Text Box 47"/>
            <p:cNvSpPr txBox="1">
              <a:spLocks noChangeAspect="1" noChangeArrowheads="1"/>
            </p:cNvSpPr>
            <p:nvPr/>
          </p:nvSpPr>
          <p:spPr bwMode="auto">
            <a:xfrm>
              <a:off x="327" y="1826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3" name="Text Box 48"/>
            <p:cNvSpPr txBox="1">
              <a:spLocks noChangeAspect="1" noChangeArrowheads="1"/>
            </p:cNvSpPr>
            <p:nvPr/>
          </p:nvSpPr>
          <p:spPr bwMode="auto">
            <a:xfrm>
              <a:off x="1674" y="1288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4" name="Text Box 49"/>
            <p:cNvSpPr txBox="1">
              <a:spLocks noChangeAspect="1" noChangeArrowheads="1"/>
            </p:cNvSpPr>
            <p:nvPr/>
          </p:nvSpPr>
          <p:spPr bwMode="auto">
            <a:xfrm>
              <a:off x="3034" y="214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0745" name="Line 50"/>
            <p:cNvSpPr>
              <a:spLocks noChangeAspect="1" noChangeShapeType="1"/>
            </p:cNvSpPr>
            <p:nvPr/>
          </p:nvSpPr>
          <p:spPr bwMode="auto">
            <a:xfrm>
              <a:off x="3391" y="2142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46" name="Rectangle 51"/>
            <p:cNvSpPr>
              <a:spLocks noChangeArrowheads="1"/>
            </p:cNvSpPr>
            <p:nvPr/>
          </p:nvSpPr>
          <p:spPr bwMode="auto">
            <a:xfrm>
              <a:off x="3543" y="2235"/>
              <a:ext cx="483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47" name="Group 52"/>
            <p:cNvGrpSpPr>
              <a:grpSpLocks noChangeAspect="1"/>
            </p:cNvGrpSpPr>
            <p:nvPr/>
          </p:nvGrpSpPr>
          <p:grpSpPr bwMode="auto">
            <a:xfrm>
              <a:off x="3239" y="2235"/>
              <a:ext cx="371" cy="132"/>
              <a:chOff x="3109" y="911"/>
              <a:chExt cx="156" cy="59"/>
            </a:xfrm>
          </p:grpSpPr>
          <p:sp>
            <p:nvSpPr>
              <p:cNvPr id="30835" name="Rectangle 53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30836" name="Rectangle 54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7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8" name="Rectangle 56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48" name="Freeform 57"/>
            <p:cNvSpPr>
              <a:spLocks noChangeAspect="1"/>
            </p:cNvSpPr>
            <p:nvPr/>
          </p:nvSpPr>
          <p:spPr bwMode="auto">
            <a:xfrm>
              <a:off x="1252" y="1692"/>
              <a:ext cx="33" cy="117"/>
            </a:xfrm>
            <a:custGeom>
              <a:avLst/>
              <a:gdLst>
                <a:gd name="T0" fmla="*/ 0 w 14"/>
                <a:gd name="T1" fmla="*/ 0 h 52"/>
                <a:gd name="T2" fmla="*/ 184 w 14"/>
                <a:gd name="T3" fmla="*/ 1332 h 52"/>
                <a:gd name="T4" fmla="*/ 434 w 14"/>
                <a:gd name="T5" fmla="*/ 1312 h 52"/>
                <a:gd name="T6" fmla="*/ 222 w 14"/>
                <a:gd name="T7" fmla="*/ 0 h 52"/>
                <a:gd name="T8" fmla="*/ 0 w 1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0"/>
                  </a:moveTo>
                  <a:lnTo>
                    <a:pt x="6" y="52"/>
                  </a:lnTo>
                  <a:lnTo>
                    <a:pt x="14" y="5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Freeform 58"/>
            <p:cNvSpPr>
              <a:spLocks noChangeAspect="1"/>
            </p:cNvSpPr>
            <p:nvPr/>
          </p:nvSpPr>
          <p:spPr bwMode="auto">
            <a:xfrm>
              <a:off x="1323" y="1668"/>
              <a:ext cx="73" cy="109"/>
            </a:xfrm>
            <a:custGeom>
              <a:avLst/>
              <a:gdLst>
                <a:gd name="T0" fmla="*/ 0 w 31"/>
                <a:gd name="T1" fmla="*/ 80 h 49"/>
                <a:gd name="T2" fmla="*/ 744 w 31"/>
                <a:gd name="T3" fmla="*/ 1197 h 49"/>
                <a:gd name="T4" fmla="*/ 954 w 31"/>
                <a:gd name="T5" fmla="*/ 1123 h 49"/>
                <a:gd name="T6" fmla="*/ 250 w 31"/>
                <a:gd name="T7" fmla="*/ 0 h 49"/>
                <a:gd name="T8" fmla="*/ 0 w 31"/>
                <a:gd name="T9" fmla="*/ 8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9"/>
                <a:gd name="T17" fmla="*/ 31 w 3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9">
                  <a:moveTo>
                    <a:pt x="0" y="3"/>
                  </a:moveTo>
                  <a:lnTo>
                    <a:pt x="24" y="49"/>
                  </a:lnTo>
                  <a:lnTo>
                    <a:pt x="31" y="46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0" name="Freeform 59"/>
            <p:cNvSpPr>
              <a:spLocks noChangeAspect="1"/>
            </p:cNvSpPr>
            <p:nvPr/>
          </p:nvSpPr>
          <p:spPr bwMode="auto">
            <a:xfrm>
              <a:off x="1398" y="1611"/>
              <a:ext cx="95" cy="97"/>
            </a:xfrm>
            <a:custGeom>
              <a:avLst/>
              <a:gdLst>
                <a:gd name="T0" fmla="*/ 0 w 40"/>
                <a:gd name="T1" fmla="*/ 126 h 43"/>
                <a:gd name="T2" fmla="*/ 1111 w 40"/>
                <a:gd name="T3" fmla="*/ 1114 h 43"/>
                <a:gd name="T4" fmla="*/ 1275 w 40"/>
                <a:gd name="T5" fmla="*/ 988 h 43"/>
                <a:gd name="T6" fmla="*/ 185 w 40"/>
                <a:gd name="T7" fmla="*/ 0 h 43"/>
                <a:gd name="T8" fmla="*/ 0 w 40"/>
                <a:gd name="T9" fmla="*/ 126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5"/>
                  </a:moveTo>
                  <a:lnTo>
                    <a:pt x="35" y="43"/>
                  </a:lnTo>
                  <a:lnTo>
                    <a:pt x="40" y="38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Freeform 60"/>
            <p:cNvSpPr>
              <a:spLocks noChangeAspect="1"/>
            </p:cNvSpPr>
            <p:nvPr/>
          </p:nvSpPr>
          <p:spPr bwMode="auto">
            <a:xfrm>
              <a:off x="1474" y="1533"/>
              <a:ext cx="112" cy="81"/>
            </a:xfrm>
            <a:custGeom>
              <a:avLst/>
              <a:gdLst>
                <a:gd name="T0" fmla="*/ 0 w 47"/>
                <a:gd name="T1" fmla="*/ 146 h 36"/>
                <a:gd name="T2" fmla="*/ 1380 w 47"/>
                <a:gd name="T3" fmla="*/ 920 h 36"/>
                <a:gd name="T4" fmla="*/ 1516 w 47"/>
                <a:gd name="T5" fmla="*/ 765 h 36"/>
                <a:gd name="T6" fmla="*/ 164 w 47"/>
                <a:gd name="T7" fmla="*/ 0 h 36"/>
                <a:gd name="T8" fmla="*/ 0 w 47"/>
                <a:gd name="T9" fmla="*/ 1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6"/>
                <a:gd name="T17" fmla="*/ 47 w 4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6">
                  <a:moveTo>
                    <a:pt x="0" y="6"/>
                  </a:moveTo>
                  <a:lnTo>
                    <a:pt x="43" y="36"/>
                  </a:lnTo>
                  <a:lnTo>
                    <a:pt x="47" y="3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2" name="Freeform 61"/>
            <p:cNvSpPr>
              <a:spLocks noChangeAspect="1"/>
            </p:cNvSpPr>
            <p:nvPr/>
          </p:nvSpPr>
          <p:spPr bwMode="auto">
            <a:xfrm>
              <a:off x="1539" y="1436"/>
              <a:ext cx="115" cy="74"/>
            </a:xfrm>
            <a:custGeom>
              <a:avLst/>
              <a:gdLst>
                <a:gd name="T0" fmla="*/ 0 w 49"/>
                <a:gd name="T1" fmla="*/ 182 h 33"/>
                <a:gd name="T2" fmla="*/ 1371 w 49"/>
                <a:gd name="T3" fmla="*/ 834 h 33"/>
                <a:gd name="T4" fmla="*/ 1488 w 49"/>
                <a:gd name="T5" fmla="*/ 688 h 33"/>
                <a:gd name="T6" fmla="*/ 155 w 49"/>
                <a:gd name="T7" fmla="*/ 0 h 33"/>
                <a:gd name="T8" fmla="*/ 0 w 49"/>
                <a:gd name="T9" fmla="*/ 18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7"/>
                  </a:moveTo>
                  <a:lnTo>
                    <a:pt x="45" y="33"/>
                  </a:lnTo>
                  <a:lnTo>
                    <a:pt x="49" y="27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3" name="Freeform 62"/>
            <p:cNvSpPr>
              <a:spLocks noChangeAspect="1"/>
            </p:cNvSpPr>
            <p:nvPr/>
          </p:nvSpPr>
          <p:spPr bwMode="auto">
            <a:xfrm>
              <a:off x="1605" y="1335"/>
              <a:ext cx="105" cy="83"/>
            </a:xfrm>
            <a:custGeom>
              <a:avLst/>
              <a:gdLst>
                <a:gd name="T0" fmla="*/ 0 w 44"/>
                <a:gd name="T1" fmla="*/ 182 h 37"/>
                <a:gd name="T2" fmla="*/ 1265 w 44"/>
                <a:gd name="T3" fmla="*/ 935 h 37"/>
                <a:gd name="T4" fmla="*/ 1429 w 44"/>
                <a:gd name="T5" fmla="*/ 754 h 37"/>
                <a:gd name="T6" fmla="*/ 165 w 44"/>
                <a:gd name="T7" fmla="*/ 0 h 37"/>
                <a:gd name="T8" fmla="*/ 0 w 44"/>
                <a:gd name="T9" fmla="*/ 18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7"/>
                  </a:moveTo>
                  <a:lnTo>
                    <a:pt x="39" y="37"/>
                  </a:lnTo>
                  <a:lnTo>
                    <a:pt x="44" y="30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4" name="Freeform 63"/>
            <p:cNvSpPr>
              <a:spLocks noChangeAspect="1"/>
            </p:cNvSpPr>
            <p:nvPr/>
          </p:nvSpPr>
          <p:spPr bwMode="auto">
            <a:xfrm>
              <a:off x="1697" y="1238"/>
              <a:ext cx="82" cy="102"/>
            </a:xfrm>
            <a:custGeom>
              <a:avLst/>
              <a:gdLst>
                <a:gd name="T0" fmla="*/ 0 w 35"/>
                <a:gd name="T1" fmla="*/ 129 h 45"/>
                <a:gd name="T2" fmla="*/ 874 w 35"/>
                <a:gd name="T3" fmla="*/ 1188 h 45"/>
                <a:gd name="T4" fmla="*/ 1054 w 35"/>
                <a:gd name="T5" fmla="*/ 1059 h 45"/>
                <a:gd name="T6" fmla="*/ 180 w 35"/>
                <a:gd name="T7" fmla="*/ 0 h 45"/>
                <a:gd name="T8" fmla="*/ 0 w 35"/>
                <a:gd name="T9" fmla="*/ 12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5"/>
                <a:gd name="T17" fmla="*/ 35 w 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5">
                  <a:moveTo>
                    <a:pt x="0" y="5"/>
                  </a:moveTo>
                  <a:lnTo>
                    <a:pt x="29" y="45"/>
                  </a:lnTo>
                  <a:lnTo>
                    <a:pt x="35" y="4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5" name="Freeform 64"/>
            <p:cNvSpPr>
              <a:spLocks noChangeAspect="1"/>
            </p:cNvSpPr>
            <p:nvPr/>
          </p:nvSpPr>
          <p:spPr bwMode="auto">
            <a:xfrm>
              <a:off x="1819" y="1184"/>
              <a:ext cx="52" cy="108"/>
            </a:xfrm>
            <a:custGeom>
              <a:avLst/>
              <a:gdLst>
                <a:gd name="T0" fmla="*/ 0 w 22"/>
                <a:gd name="T1" fmla="*/ 56 h 48"/>
                <a:gd name="T2" fmla="*/ 463 w 22"/>
                <a:gd name="T3" fmla="*/ 1231 h 48"/>
                <a:gd name="T4" fmla="*/ 688 w 22"/>
                <a:gd name="T5" fmla="*/ 1184 h 48"/>
                <a:gd name="T6" fmla="*/ 225 w 22"/>
                <a:gd name="T7" fmla="*/ 0 h 48"/>
                <a:gd name="T8" fmla="*/ 0 w 22"/>
                <a:gd name="T9" fmla="*/ 5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8"/>
                <a:gd name="T17" fmla="*/ 22 w 2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8">
                  <a:moveTo>
                    <a:pt x="0" y="2"/>
                  </a:moveTo>
                  <a:lnTo>
                    <a:pt x="15" y="48"/>
                  </a:lnTo>
                  <a:lnTo>
                    <a:pt x="22" y="46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6" name="Freeform 65"/>
            <p:cNvSpPr>
              <a:spLocks noChangeAspect="1"/>
            </p:cNvSpPr>
            <p:nvPr/>
          </p:nvSpPr>
          <p:spPr bwMode="auto">
            <a:xfrm>
              <a:off x="1252" y="1838"/>
              <a:ext cx="33" cy="117"/>
            </a:xfrm>
            <a:custGeom>
              <a:avLst/>
              <a:gdLst>
                <a:gd name="T0" fmla="*/ 0 w 14"/>
                <a:gd name="T1" fmla="*/ 1312 h 52"/>
                <a:gd name="T2" fmla="*/ 222 w 14"/>
                <a:gd name="T3" fmla="*/ 1332 h 52"/>
                <a:gd name="T4" fmla="*/ 434 w 14"/>
                <a:gd name="T5" fmla="*/ 25 h 52"/>
                <a:gd name="T6" fmla="*/ 184 w 14"/>
                <a:gd name="T7" fmla="*/ 0 h 52"/>
                <a:gd name="T8" fmla="*/ 0 w 14"/>
                <a:gd name="T9" fmla="*/ 131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51"/>
                  </a:moveTo>
                  <a:lnTo>
                    <a:pt x="7" y="52"/>
                  </a:lnTo>
                  <a:lnTo>
                    <a:pt x="14" y="1"/>
                  </a:lnTo>
                  <a:lnTo>
                    <a:pt x="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7" name="Freeform 66"/>
            <p:cNvSpPr>
              <a:spLocks noChangeAspect="1"/>
            </p:cNvSpPr>
            <p:nvPr/>
          </p:nvSpPr>
          <p:spPr bwMode="auto">
            <a:xfrm>
              <a:off x="1323" y="1867"/>
              <a:ext cx="73" cy="112"/>
            </a:xfrm>
            <a:custGeom>
              <a:avLst/>
              <a:gdLst>
                <a:gd name="T0" fmla="*/ 0 w 31"/>
                <a:gd name="T1" fmla="*/ 1158 h 50"/>
                <a:gd name="T2" fmla="*/ 250 w 31"/>
                <a:gd name="T3" fmla="*/ 1259 h 50"/>
                <a:gd name="T4" fmla="*/ 954 w 31"/>
                <a:gd name="T5" fmla="*/ 101 h 50"/>
                <a:gd name="T6" fmla="*/ 744 w 31"/>
                <a:gd name="T7" fmla="*/ 0 h 50"/>
                <a:gd name="T8" fmla="*/ 0 w 31"/>
                <a:gd name="T9" fmla="*/ 1158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50"/>
                <a:gd name="T17" fmla="*/ 31 w 3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50">
                  <a:moveTo>
                    <a:pt x="0" y="46"/>
                  </a:moveTo>
                  <a:lnTo>
                    <a:pt x="8" y="5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8" name="Freeform 67"/>
            <p:cNvSpPr>
              <a:spLocks noChangeAspect="1"/>
            </p:cNvSpPr>
            <p:nvPr/>
          </p:nvSpPr>
          <p:spPr bwMode="auto">
            <a:xfrm>
              <a:off x="1398" y="1939"/>
              <a:ext cx="95" cy="97"/>
            </a:xfrm>
            <a:custGeom>
              <a:avLst/>
              <a:gdLst>
                <a:gd name="T0" fmla="*/ 0 w 40"/>
                <a:gd name="T1" fmla="*/ 988 h 43"/>
                <a:gd name="T2" fmla="*/ 185 w 40"/>
                <a:gd name="T3" fmla="*/ 1114 h 43"/>
                <a:gd name="T4" fmla="*/ 1275 w 40"/>
                <a:gd name="T5" fmla="*/ 126 h 43"/>
                <a:gd name="T6" fmla="*/ 1111 w 40"/>
                <a:gd name="T7" fmla="*/ 0 h 43"/>
                <a:gd name="T8" fmla="*/ 0 w 40"/>
                <a:gd name="T9" fmla="*/ 98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38"/>
                  </a:moveTo>
                  <a:lnTo>
                    <a:pt x="6" y="43"/>
                  </a:lnTo>
                  <a:lnTo>
                    <a:pt x="40" y="5"/>
                  </a:lnTo>
                  <a:lnTo>
                    <a:pt x="3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9" name="Freeform 68"/>
            <p:cNvSpPr>
              <a:spLocks noChangeAspect="1"/>
            </p:cNvSpPr>
            <p:nvPr/>
          </p:nvSpPr>
          <p:spPr bwMode="auto">
            <a:xfrm>
              <a:off x="1474" y="2033"/>
              <a:ext cx="112" cy="80"/>
            </a:xfrm>
            <a:custGeom>
              <a:avLst/>
              <a:gdLst>
                <a:gd name="T0" fmla="*/ 0 w 47"/>
                <a:gd name="T1" fmla="*/ 789 h 35"/>
                <a:gd name="T2" fmla="*/ 164 w 47"/>
                <a:gd name="T3" fmla="*/ 955 h 35"/>
                <a:gd name="T4" fmla="*/ 1516 w 47"/>
                <a:gd name="T5" fmla="*/ 167 h 35"/>
                <a:gd name="T6" fmla="*/ 1380 w 47"/>
                <a:gd name="T7" fmla="*/ 0 h 35"/>
                <a:gd name="T8" fmla="*/ 0 w 47"/>
                <a:gd name="T9" fmla="*/ 78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0" y="29"/>
                  </a:moveTo>
                  <a:lnTo>
                    <a:pt x="5" y="35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0" name="Freeform 69"/>
            <p:cNvSpPr>
              <a:spLocks noChangeAspect="1"/>
            </p:cNvSpPr>
            <p:nvPr/>
          </p:nvSpPr>
          <p:spPr bwMode="auto">
            <a:xfrm>
              <a:off x="1539" y="2135"/>
              <a:ext cx="115" cy="73"/>
            </a:xfrm>
            <a:custGeom>
              <a:avLst/>
              <a:gdLst>
                <a:gd name="T0" fmla="*/ 0 w 49"/>
                <a:gd name="T1" fmla="*/ 650 h 33"/>
                <a:gd name="T2" fmla="*/ 155 w 49"/>
                <a:gd name="T3" fmla="*/ 788 h 33"/>
                <a:gd name="T4" fmla="*/ 1488 w 49"/>
                <a:gd name="T5" fmla="*/ 161 h 33"/>
                <a:gd name="T6" fmla="*/ 1371 w 49"/>
                <a:gd name="T7" fmla="*/ 0 h 33"/>
                <a:gd name="T8" fmla="*/ 0 w 49"/>
                <a:gd name="T9" fmla="*/ 65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27"/>
                  </a:moveTo>
                  <a:lnTo>
                    <a:pt x="5" y="33"/>
                  </a:lnTo>
                  <a:lnTo>
                    <a:pt x="49" y="7"/>
                  </a:lnTo>
                  <a:lnTo>
                    <a:pt x="4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1" name="Freeform 70"/>
            <p:cNvSpPr>
              <a:spLocks noChangeAspect="1"/>
            </p:cNvSpPr>
            <p:nvPr/>
          </p:nvSpPr>
          <p:spPr bwMode="auto">
            <a:xfrm>
              <a:off x="1605" y="2229"/>
              <a:ext cx="105" cy="83"/>
            </a:xfrm>
            <a:custGeom>
              <a:avLst/>
              <a:gdLst>
                <a:gd name="T0" fmla="*/ 0 w 44"/>
                <a:gd name="T1" fmla="*/ 790 h 37"/>
                <a:gd name="T2" fmla="*/ 165 w 44"/>
                <a:gd name="T3" fmla="*/ 935 h 37"/>
                <a:gd name="T4" fmla="*/ 1429 w 44"/>
                <a:gd name="T5" fmla="*/ 146 h 37"/>
                <a:gd name="T6" fmla="*/ 1265 w 44"/>
                <a:gd name="T7" fmla="*/ 0 h 37"/>
                <a:gd name="T8" fmla="*/ 0 w 44"/>
                <a:gd name="T9" fmla="*/ 7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31"/>
                  </a:moveTo>
                  <a:lnTo>
                    <a:pt x="5" y="37"/>
                  </a:lnTo>
                  <a:lnTo>
                    <a:pt x="44" y="6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2" name="Freeform 71"/>
            <p:cNvSpPr>
              <a:spLocks noChangeAspect="1"/>
            </p:cNvSpPr>
            <p:nvPr/>
          </p:nvSpPr>
          <p:spPr bwMode="auto">
            <a:xfrm>
              <a:off x="1697" y="2310"/>
              <a:ext cx="82" cy="99"/>
            </a:xfrm>
            <a:custGeom>
              <a:avLst/>
              <a:gdLst>
                <a:gd name="T0" fmla="*/ 0 w 35"/>
                <a:gd name="T1" fmla="*/ 1001 h 44"/>
                <a:gd name="T2" fmla="*/ 180 w 35"/>
                <a:gd name="T3" fmla="*/ 1129 h 44"/>
                <a:gd name="T4" fmla="*/ 1054 w 35"/>
                <a:gd name="T5" fmla="*/ 101 h 44"/>
                <a:gd name="T6" fmla="*/ 874 w 35"/>
                <a:gd name="T7" fmla="*/ 0 h 44"/>
                <a:gd name="T8" fmla="*/ 0 w 35"/>
                <a:gd name="T9" fmla="*/ 100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4"/>
                <a:gd name="T17" fmla="*/ 35 w 3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4">
                  <a:moveTo>
                    <a:pt x="0" y="39"/>
                  </a:moveTo>
                  <a:lnTo>
                    <a:pt x="6" y="4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3" name="Freeform 72"/>
            <p:cNvSpPr>
              <a:spLocks noChangeAspect="1"/>
            </p:cNvSpPr>
            <p:nvPr/>
          </p:nvSpPr>
          <p:spPr bwMode="auto">
            <a:xfrm>
              <a:off x="1819" y="2352"/>
              <a:ext cx="52" cy="111"/>
            </a:xfrm>
            <a:custGeom>
              <a:avLst/>
              <a:gdLst>
                <a:gd name="T0" fmla="*/ 0 w 22"/>
                <a:gd name="T1" fmla="*/ 1232 h 49"/>
                <a:gd name="T2" fmla="*/ 225 w 22"/>
                <a:gd name="T3" fmla="*/ 1289 h 49"/>
                <a:gd name="T4" fmla="*/ 688 w 22"/>
                <a:gd name="T5" fmla="*/ 82 h 49"/>
                <a:gd name="T6" fmla="*/ 463 w 22"/>
                <a:gd name="T7" fmla="*/ 0 h 49"/>
                <a:gd name="T8" fmla="*/ 0 w 22"/>
                <a:gd name="T9" fmla="*/ 1232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9"/>
                <a:gd name="T17" fmla="*/ 22 w 2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9">
                  <a:moveTo>
                    <a:pt x="0" y="47"/>
                  </a:moveTo>
                  <a:lnTo>
                    <a:pt x="7" y="4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4" name="Freeform 73"/>
            <p:cNvSpPr>
              <a:spLocks noChangeAspect="1"/>
            </p:cNvSpPr>
            <p:nvPr/>
          </p:nvSpPr>
          <p:spPr bwMode="auto">
            <a:xfrm>
              <a:off x="628" y="1903"/>
              <a:ext cx="4429" cy="618"/>
            </a:xfrm>
            <a:custGeom>
              <a:avLst/>
              <a:gdLst>
                <a:gd name="T0" fmla="*/ 3424 w 1859"/>
                <a:gd name="T1" fmla="*/ 25 h 274"/>
                <a:gd name="T2" fmla="*/ 0 w 1859"/>
                <a:gd name="T3" fmla="*/ 25 h 274"/>
                <a:gd name="T4" fmla="*/ 5665 w 1859"/>
                <a:gd name="T5" fmla="*/ 620 h 274"/>
                <a:gd name="T6" fmla="*/ 5665 w 1859"/>
                <a:gd name="T7" fmla="*/ 620 h 274"/>
                <a:gd name="T8" fmla="*/ 7533 w 1859"/>
                <a:gd name="T9" fmla="*/ 701 h 274"/>
                <a:gd name="T10" fmla="*/ 10721 w 1859"/>
                <a:gd name="T11" fmla="*/ 1856 h 274"/>
                <a:gd name="T12" fmla="*/ 11927 w 1859"/>
                <a:gd name="T13" fmla="*/ 3282 h 274"/>
                <a:gd name="T14" fmla="*/ 12863 w 1859"/>
                <a:gd name="T15" fmla="*/ 4534 h 274"/>
                <a:gd name="T16" fmla="*/ 14428 w 1859"/>
                <a:gd name="T17" fmla="*/ 6106 h 274"/>
                <a:gd name="T18" fmla="*/ 16982 w 1859"/>
                <a:gd name="T19" fmla="*/ 6990 h 274"/>
                <a:gd name="T20" fmla="*/ 18879 w 1859"/>
                <a:gd name="T21" fmla="*/ 7091 h 274"/>
                <a:gd name="T22" fmla="*/ 19651 w 1859"/>
                <a:gd name="T23" fmla="*/ 7091 h 274"/>
                <a:gd name="T24" fmla="*/ 21395 w 1859"/>
                <a:gd name="T25" fmla="*/ 7091 h 274"/>
                <a:gd name="T26" fmla="*/ 23908 w 1859"/>
                <a:gd name="T27" fmla="*/ 7091 h 274"/>
                <a:gd name="T28" fmla="*/ 27098 w 1859"/>
                <a:gd name="T29" fmla="*/ 7091 h 274"/>
                <a:gd name="T30" fmla="*/ 30736 w 1859"/>
                <a:gd name="T31" fmla="*/ 7091 h 274"/>
                <a:gd name="T32" fmla="*/ 34698 w 1859"/>
                <a:gd name="T33" fmla="*/ 7091 h 274"/>
                <a:gd name="T34" fmla="*/ 38825 w 1859"/>
                <a:gd name="T35" fmla="*/ 7091 h 274"/>
                <a:gd name="T36" fmla="*/ 42975 w 1859"/>
                <a:gd name="T37" fmla="*/ 7091 h 274"/>
                <a:gd name="T38" fmla="*/ 47004 w 1859"/>
                <a:gd name="T39" fmla="*/ 7091 h 274"/>
                <a:gd name="T40" fmla="*/ 50739 w 1859"/>
                <a:gd name="T41" fmla="*/ 7091 h 274"/>
                <a:gd name="T42" fmla="*/ 54025 w 1859"/>
                <a:gd name="T43" fmla="*/ 7091 h 274"/>
                <a:gd name="T44" fmla="*/ 56743 w 1859"/>
                <a:gd name="T45" fmla="*/ 7091 h 274"/>
                <a:gd name="T46" fmla="*/ 58663 w 1859"/>
                <a:gd name="T47" fmla="*/ 7091 h 274"/>
                <a:gd name="T48" fmla="*/ 59731 w 1859"/>
                <a:gd name="T49" fmla="*/ 7091 h 274"/>
                <a:gd name="T50" fmla="*/ 59895 w 1859"/>
                <a:gd name="T51" fmla="*/ 6516 h 274"/>
                <a:gd name="T52" fmla="*/ 59571 w 1859"/>
                <a:gd name="T53" fmla="*/ 6516 h 274"/>
                <a:gd name="T54" fmla="*/ 58282 w 1859"/>
                <a:gd name="T55" fmla="*/ 6516 h 274"/>
                <a:gd name="T56" fmla="*/ 56119 w 1859"/>
                <a:gd name="T57" fmla="*/ 6516 h 274"/>
                <a:gd name="T58" fmla="*/ 53253 w 1859"/>
                <a:gd name="T59" fmla="*/ 6516 h 274"/>
                <a:gd name="T60" fmla="*/ 49848 w 1859"/>
                <a:gd name="T61" fmla="*/ 6516 h 274"/>
                <a:gd name="T62" fmla="*/ 46005 w 1859"/>
                <a:gd name="T63" fmla="*/ 6516 h 274"/>
                <a:gd name="T64" fmla="*/ 41946 w 1859"/>
                <a:gd name="T65" fmla="*/ 6516 h 274"/>
                <a:gd name="T66" fmla="*/ 37798 w 1859"/>
                <a:gd name="T67" fmla="*/ 6516 h 274"/>
                <a:gd name="T68" fmla="*/ 33671 w 1859"/>
                <a:gd name="T69" fmla="*/ 6516 h 274"/>
                <a:gd name="T70" fmla="*/ 29767 w 1859"/>
                <a:gd name="T71" fmla="*/ 6516 h 274"/>
                <a:gd name="T72" fmla="*/ 26264 w 1859"/>
                <a:gd name="T73" fmla="*/ 6516 h 274"/>
                <a:gd name="T74" fmla="*/ 23231 w 1859"/>
                <a:gd name="T75" fmla="*/ 6516 h 274"/>
                <a:gd name="T76" fmla="*/ 20882 w 1859"/>
                <a:gd name="T77" fmla="*/ 6516 h 274"/>
                <a:gd name="T78" fmla="*/ 19367 w 1859"/>
                <a:gd name="T79" fmla="*/ 6516 h 274"/>
                <a:gd name="T80" fmla="*/ 18810 w 1859"/>
                <a:gd name="T81" fmla="*/ 6516 h 274"/>
                <a:gd name="T82" fmla="*/ 16308 w 1859"/>
                <a:gd name="T83" fmla="*/ 6241 h 274"/>
                <a:gd name="T84" fmla="*/ 14264 w 1859"/>
                <a:gd name="T85" fmla="*/ 5154 h 274"/>
                <a:gd name="T86" fmla="*/ 12794 w 1859"/>
                <a:gd name="T87" fmla="*/ 3282 h 274"/>
                <a:gd name="T88" fmla="*/ 11981 w 1859"/>
                <a:gd name="T89" fmla="*/ 2168 h 274"/>
                <a:gd name="T90" fmla="*/ 9859 w 1859"/>
                <a:gd name="T91" fmla="*/ 641 h 274"/>
                <a:gd name="T92" fmla="*/ 6800 w 1859"/>
                <a:gd name="T93" fmla="*/ 25 h 274"/>
                <a:gd name="T94" fmla="*/ 5637 w 1859"/>
                <a:gd name="T95" fmla="*/ 25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59"/>
                <a:gd name="T145" fmla="*/ 0 h 274"/>
                <a:gd name="T146" fmla="*/ 1859 w 185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59" h="274">
                  <a:moveTo>
                    <a:pt x="175" y="1"/>
                  </a:moveTo>
                  <a:lnTo>
                    <a:pt x="165" y="1"/>
                  </a:lnTo>
                  <a:lnTo>
                    <a:pt x="140" y="1"/>
                  </a:lnTo>
                  <a:lnTo>
                    <a:pt x="106" y="1"/>
                  </a:lnTo>
                  <a:lnTo>
                    <a:pt x="69" y="1"/>
                  </a:lnTo>
                  <a:lnTo>
                    <a:pt x="34" y="1"/>
                  </a:lnTo>
                  <a:lnTo>
                    <a:pt x="9" y="1"/>
                  </a:lnTo>
                  <a:lnTo>
                    <a:pt x="0" y="1"/>
                  </a:lnTo>
                  <a:lnTo>
                    <a:pt x="0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94" y="24"/>
                  </a:lnTo>
                  <a:lnTo>
                    <a:pt x="211" y="24"/>
                  </a:lnTo>
                  <a:lnTo>
                    <a:pt x="234" y="27"/>
                  </a:lnTo>
                  <a:lnTo>
                    <a:pt x="259" y="32"/>
                  </a:lnTo>
                  <a:lnTo>
                    <a:pt x="285" y="41"/>
                  </a:lnTo>
                  <a:lnTo>
                    <a:pt x="310" y="53"/>
                  </a:lnTo>
                  <a:lnTo>
                    <a:pt x="333" y="72"/>
                  </a:lnTo>
                  <a:lnTo>
                    <a:pt x="352" y="96"/>
                  </a:lnTo>
                  <a:lnTo>
                    <a:pt x="359" y="107"/>
                  </a:lnTo>
                  <a:lnTo>
                    <a:pt x="370" y="127"/>
                  </a:lnTo>
                  <a:lnTo>
                    <a:pt x="377" y="138"/>
                  </a:lnTo>
                  <a:lnTo>
                    <a:pt x="388" y="157"/>
                  </a:lnTo>
                  <a:lnTo>
                    <a:pt x="399" y="175"/>
                  </a:lnTo>
                  <a:lnTo>
                    <a:pt x="410" y="193"/>
                  </a:lnTo>
                  <a:lnTo>
                    <a:pt x="422" y="208"/>
                  </a:lnTo>
                  <a:lnTo>
                    <a:pt x="434" y="223"/>
                  </a:lnTo>
                  <a:lnTo>
                    <a:pt x="448" y="236"/>
                  </a:lnTo>
                  <a:lnTo>
                    <a:pt x="464" y="247"/>
                  </a:lnTo>
                  <a:lnTo>
                    <a:pt x="482" y="257"/>
                  </a:lnTo>
                  <a:lnTo>
                    <a:pt x="503" y="264"/>
                  </a:lnTo>
                  <a:lnTo>
                    <a:pt x="527" y="270"/>
                  </a:lnTo>
                  <a:lnTo>
                    <a:pt x="554" y="273"/>
                  </a:lnTo>
                  <a:lnTo>
                    <a:pt x="584" y="274"/>
                  </a:lnTo>
                  <a:lnTo>
                    <a:pt x="586" y="274"/>
                  </a:lnTo>
                  <a:lnTo>
                    <a:pt x="589" y="274"/>
                  </a:lnTo>
                  <a:lnTo>
                    <a:pt x="594" y="274"/>
                  </a:lnTo>
                  <a:lnTo>
                    <a:pt x="601" y="274"/>
                  </a:lnTo>
                  <a:lnTo>
                    <a:pt x="610" y="274"/>
                  </a:lnTo>
                  <a:lnTo>
                    <a:pt x="621" y="274"/>
                  </a:lnTo>
                  <a:lnTo>
                    <a:pt x="634" y="274"/>
                  </a:lnTo>
                  <a:lnTo>
                    <a:pt x="648" y="274"/>
                  </a:lnTo>
                  <a:lnTo>
                    <a:pt x="664" y="274"/>
                  </a:lnTo>
                  <a:lnTo>
                    <a:pt x="682" y="274"/>
                  </a:lnTo>
                  <a:lnTo>
                    <a:pt x="701" y="274"/>
                  </a:lnTo>
                  <a:lnTo>
                    <a:pt x="721" y="274"/>
                  </a:lnTo>
                  <a:lnTo>
                    <a:pt x="742" y="274"/>
                  </a:lnTo>
                  <a:lnTo>
                    <a:pt x="765" y="274"/>
                  </a:lnTo>
                  <a:lnTo>
                    <a:pt x="790" y="274"/>
                  </a:lnTo>
                  <a:lnTo>
                    <a:pt x="815" y="274"/>
                  </a:lnTo>
                  <a:lnTo>
                    <a:pt x="841" y="274"/>
                  </a:lnTo>
                  <a:lnTo>
                    <a:pt x="868" y="274"/>
                  </a:lnTo>
                  <a:lnTo>
                    <a:pt x="896" y="274"/>
                  </a:lnTo>
                  <a:lnTo>
                    <a:pt x="924" y="274"/>
                  </a:lnTo>
                  <a:lnTo>
                    <a:pt x="954" y="274"/>
                  </a:lnTo>
                  <a:lnTo>
                    <a:pt x="983" y="274"/>
                  </a:lnTo>
                  <a:lnTo>
                    <a:pt x="1014" y="274"/>
                  </a:lnTo>
                  <a:lnTo>
                    <a:pt x="1045" y="274"/>
                  </a:lnTo>
                  <a:lnTo>
                    <a:pt x="1077" y="274"/>
                  </a:lnTo>
                  <a:lnTo>
                    <a:pt x="1108" y="274"/>
                  </a:lnTo>
                  <a:lnTo>
                    <a:pt x="1140" y="274"/>
                  </a:lnTo>
                  <a:lnTo>
                    <a:pt x="1173" y="274"/>
                  </a:lnTo>
                  <a:lnTo>
                    <a:pt x="1205" y="274"/>
                  </a:lnTo>
                  <a:lnTo>
                    <a:pt x="1237" y="274"/>
                  </a:lnTo>
                  <a:lnTo>
                    <a:pt x="1270" y="274"/>
                  </a:lnTo>
                  <a:lnTo>
                    <a:pt x="1302" y="274"/>
                  </a:lnTo>
                  <a:lnTo>
                    <a:pt x="1334" y="274"/>
                  </a:lnTo>
                  <a:lnTo>
                    <a:pt x="1365" y="274"/>
                  </a:lnTo>
                  <a:lnTo>
                    <a:pt x="1397" y="274"/>
                  </a:lnTo>
                  <a:lnTo>
                    <a:pt x="1428" y="274"/>
                  </a:lnTo>
                  <a:lnTo>
                    <a:pt x="1459" y="274"/>
                  </a:lnTo>
                  <a:lnTo>
                    <a:pt x="1489" y="274"/>
                  </a:lnTo>
                  <a:lnTo>
                    <a:pt x="1518" y="274"/>
                  </a:lnTo>
                  <a:lnTo>
                    <a:pt x="1547" y="274"/>
                  </a:lnTo>
                  <a:lnTo>
                    <a:pt x="1575" y="274"/>
                  </a:lnTo>
                  <a:lnTo>
                    <a:pt x="1602" y="274"/>
                  </a:lnTo>
                  <a:lnTo>
                    <a:pt x="1628" y="274"/>
                  </a:lnTo>
                  <a:lnTo>
                    <a:pt x="1653" y="274"/>
                  </a:lnTo>
                  <a:lnTo>
                    <a:pt x="1677" y="274"/>
                  </a:lnTo>
                  <a:lnTo>
                    <a:pt x="1700" y="274"/>
                  </a:lnTo>
                  <a:lnTo>
                    <a:pt x="1721" y="274"/>
                  </a:lnTo>
                  <a:lnTo>
                    <a:pt x="1742" y="274"/>
                  </a:lnTo>
                  <a:lnTo>
                    <a:pt x="1761" y="274"/>
                  </a:lnTo>
                  <a:lnTo>
                    <a:pt x="1778" y="274"/>
                  </a:lnTo>
                  <a:lnTo>
                    <a:pt x="1795" y="274"/>
                  </a:lnTo>
                  <a:lnTo>
                    <a:pt x="1809" y="274"/>
                  </a:lnTo>
                  <a:lnTo>
                    <a:pt x="1821" y="274"/>
                  </a:lnTo>
                  <a:lnTo>
                    <a:pt x="1833" y="274"/>
                  </a:lnTo>
                  <a:lnTo>
                    <a:pt x="1842" y="274"/>
                  </a:lnTo>
                  <a:lnTo>
                    <a:pt x="1849" y="274"/>
                  </a:lnTo>
                  <a:lnTo>
                    <a:pt x="1854" y="274"/>
                  </a:lnTo>
                  <a:lnTo>
                    <a:pt x="1857" y="274"/>
                  </a:lnTo>
                  <a:lnTo>
                    <a:pt x="1859" y="274"/>
                  </a:lnTo>
                  <a:lnTo>
                    <a:pt x="1859" y="252"/>
                  </a:lnTo>
                  <a:lnTo>
                    <a:pt x="1857" y="252"/>
                  </a:lnTo>
                  <a:lnTo>
                    <a:pt x="1854" y="252"/>
                  </a:lnTo>
                  <a:lnTo>
                    <a:pt x="1849" y="252"/>
                  </a:lnTo>
                  <a:lnTo>
                    <a:pt x="1842" y="252"/>
                  </a:lnTo>
                  <a:lnTo>
                    <a:pt x="1833" y="252"/>
                  </a:lnTo>
                  <a:lnTo>
                    <a:pt x="1821" y="252"/>
                  </a:lnTo>
                  <a:lnTo>
                    <a:pt x="1809" y="252"/>
                  </a:lnTo>
                  <a:lnTo>
                    <a:pt x="1795" y="252"/>
                  </a:lnTo>
                  <a:lnTo>
                    <a:pt x="1778" y="252"/>
                  </a:lnTo>
                  <a:lnTo>
                    <a:pt x="1761" y="252"/>
                  </a:lnTo>
                  <a:lnTo>
                    <a:pt x="1742" y="252"/>
                  </a:lnTo>
                  <a:lnTo>
                    <a:pt x="1721" y="252"/>
                  </a:lnTo>
                  <a:lnTo>
                    <a:pt x="1700" y="252"/>
                  </a:lnTo>
                  <a:lnTo>
                    <a:pt x="1677" y="252"/>
                  </a:lnTo>
                  <a:lnTo>
                    <a:pt x="1653" y="252"/>
                  </a:lnTo>
                  <a:lnTo>
                    <a:pt x="1628" y="252"/>
                  </a:lnTo>
                  <a:lnTo>
                    <a:pt x="1602" y="252"/>
                  </a:lnTo>
                  <a:lnTo>
                    <a:pt x="1575" y="252"/>
                  </a:lnTo>
                  <a:lnTo>
                    <a:pt x="1547" y="252"/>
                  </a:lnTo>
                  <a:lnTo>
                    <a:pt x="1518" y="252"/>
                  </a:lnTo>
                  <a:lnTo>
                    <a:pt x="1489" y="252"/>
                  </a:lnTo>
                  <a:lnTo>
                    <a:pt x="1459" y="252"/>
                  </a:lnTo>
                  <a:lnTo>
                    <a:pt x="1428" y="252"/>
                  </a:lnTo>
                  <a:lnTo>
                    <a:pt x="1397" y="252"/>
                  </a:lnTo>
                  <a:lnTo>
                    <a:pt x="1365" y="252"/>
                  </a:lnTo>
                  <a:lnTo>
                    <a:pt x="1334" y="252"/>
                  </a:lnTo>
                  <a:lnTo>
                    <a:pt x="1302" y="252"/>
                  </a:lnTo>
                  <a:lnTo>
                    <a:pt x="1270" y="252"/>
                  </a:lnTo>
                  <a:lnTo>
                    <a:pt x="1237" y="252"/>
                  </a:lnTo>
                  <a:lnTo>
                    <a:pt x="1205" y="252"/>
                  </a:lnTo>
                  <a:lnTo>
                    <a:pt x="1173" y="252"/>
                  </a:lnTo>
                  <a:lnTo>
                    <a:pt x="1140" y="252"/>
                  </a:lnTo>
                  <a:lnTo>
                    <a:pt x="1108" y="252"/>
                  </a:lnTo>
                  <a:lnTo>
                    <a:pt x="1077" y="252"/>
                  </a:lnTo>
                  <a:lnTo>
                    <a:pt x="1045" y="252"/>
                  </a:lnTo>
                  <a:lnTo>
                    <a:pt x="1014" y="252"/>
                  </a:lnTo>
                  <a:lnTo>
                    <a:pt x="983" y="252"/>
                  </a:lnTo>
                  <a:lnTo>
                    <a:pt x="954" y="252"/>
                  </a:lnTo>
                  <a:lnTo>
                    <a:pt x="924" y="252"/>
                  </a:lnTo>
                  <a:lnTo>
                    <a:pt x="896" y="252"/>
                  </a:lnTo>
                  <a:lnTo>
                    <a:pt x="868" y="252"/>
                  </a:lnTo>
                  <a:lnTo>
                    <a:pt x="841" y="252"/>
                  </a:lnTo>
                  <a:lnTo>
                    <a:pt x="815" y="252"/>
                  </a:lnTo>
                  <a:lnTo>
                    <a:pt x="790" y="252"/>
                  </a:lnTo>
                  <a:lnTo>
                    <a:pt x="765" y="252"/>
                  </a:lnTo>
                  <a:lnTo>
                    <a:pt x="742" y="252"/>
                  </a:lnTo>
                  <a:lnTo>
                    <a:pt x="721" y="252"/>
                  </a:lnTo>
                  <a:lnTo>
                    <a:pt x="701" y="252"/>
                  </a:lnTo>
                  <a:lnTo>
                    <a:pt x="682" y="252"/>
                  </a:lnTo>
                  <a:lnTo>
                    <a:pt x="664" y="252"/>
                  </a:lnTo>
                  <a:lnTo>
                    <a:pt x="648" y="252"/>
                  </a:lnTo>
                  <a:lnTo>
                    <a:pt x="634" y="252"/>
                  </a:lnTo>
                  <a:lnTo>
                    <a:pt x="621" y="252"/>
                  </a:lnTo>
                  <a:lnTo>
                    <a:pt x="610" y="252"/>
                  </a:lnTo>
                  <a:lnTo>
                    <a:pt x="601" y="252"/>
                  </a:lnTo>
                  <a:lnTo>
                    <a:pt x="594" y="252"/>
                  </a:lnTo>
                  <a:lnTo>
                    <a:pt x="589" y="252"/>
                  </a:lnTo>
                  <a:lnTo>
                    <a:pt x="586" y="252"/>
                  </a:lnTo>
                  <a:lnTo>
                    <a:pt x="584" y="252"/>
                  </a:lnTo>
                  <a:lnTo>
                    <a:pt x="555" y="251"/>
                  </a:lnTo>
                  <a:lnTo>
                    <a:pt x="529" y="247"/>
                  </a:lnTo>
                  <a:lnTo>
                    <a:pt x="506" y="241"/>
                  </a:lnTo>
                  <a:lnTo>
                    <a:pt x="488" y="234"/>
                  </a:lnTo>
                  <a:lnTo>
                    <a:pt x="471" y="224"/>
                  </a:lnTo>
                  <a:lnTo>
                    <a:pt x="456" y="212"/>
                  </a:lnTo>
                  <a:lnTo>
                    <a:pt x="443" y="199"/>
                  </a:lnTo>
                  <a:lnTo>
                    <a:pt x="431" y="183"/>
                  </a:lnTo>
                  <a:lnTo>
                    <a:pt x="420" y="166"/>
                  </a:lnTo>
                  <a:lnTo>
                    <a:pt x="408" y="147"/>
                  </a:lnTo>
                  <a:lnTo>
                    <a:pt x="397" y="127"/>
                  </a:lnTo>
                  <a:lnTo>
                    <a:pt x="390" y="115"/>
                  </a:lnTo>
                  <a:lnTo>
                    <a:pt x="378" y="95"/>
                  </a:lnTo>
                  <a:lnTo>
                    <a:pt x="372" y="84"/>
                  </a:lnTo>
                  <a:lnTo>
                    <a:pt x="353" y="59"/>
                  </a:lnTo>
                  <a:lnTo>
                    <a:pt x="331" y="40"/>
                  </a:lnTo>
                  <a:lnTo>
                    <a:pt x="306" y="25"/>
                  </a:lnTo>
                  <a:lnTo>
                    <a:pt x="281" y="14"/>
                  </a:lnTo>
                  <a:lnTo>
                    <a:pt x="256" y="7"/>
                  </a:lnTo>
                  <a:lnTo>
                    <a:pt x="232" y="3"/>
                  </a:lnTo>
                  <a:lnTo>
                    <a:pt x="211" y="1"/>
                  </a:lnTo>
                  <a:lnTo>
                    <a:pt x="194" y="0"/>
                  </a:lnTo>
                  <a:lnTo>
                    <a:pt x="181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65" name="Freeform 74"/>
            <p:cNvSpPr>
              <a:spLocks noChangeAspect="1"/>
            </p:cNvSpPr>
            <p:nvPr/>
          </p:nvSpPr>
          <p:spPr bwMode="auto">
            <a:xfrm>
              <a:off x="628" y="1124"/>
              <a:ext cx="4429" cy="615"/>
            </a:xfrm>
            <a:custGeom>
              <a:avLst/>
              <a:gdLst>
                <a:gd name="T0" fmla="*/ 16982 w 1859"/>
                <a:gd name="T1" fmla="*/ 101 h 273"/>
                <a:gd name="T2" fmla="*/ 14945 w 1859"/>
                <a:gd name="T3" fmla="*/ 696 h 273"/>
                <a:gd name="T4" fmla="*/ 13566 w 1859"/>
                <a:gd name="T5" fmla="*/ 1705 h 273"/>
                <a:gd name="T6" fmla="*/ 12470 w 1859"/>
                <a:gd name="T7" fmla="*/ 3019 h 273"/>
                <a:gd name="T8" fmla="*/ 11927 w 1859"/>
                <a:gd name="T9" fmla="*/ 3787 h 273"/>
                <a:gd name="T10" fmla="*/ 11348 w 1859"/>
                <a:gd name="T11" fmla="*/ 4582 h 273"/>
                <a:gd name="T12" fmla="*/ 9184 w 1859"/>
                <a:gd name="T13" fmla="*/ 5979 h 273"/>
                <a:gd name="T14" fmla="*/ 6800 w 1859"/>
                <a:gd name="T15" fmla="*/ 6414 h 273"/>
                <a:gd name="T16" fmla="*/ 5665 w 1859"/>
                <a:gd name="T17" fmla="*/ 6434 h 273"/>
                <a:gd name="T18" fmla="*/ 5665 w 1859"/>
                <a:gd name="T19" fmla="*/ 6414 h 273"/>
                <a:gd name="T20" fmla="*/ 0 w 1859"/>
                <a:gd name="T21" fmla="*/ 6414 h 273"/>
                <a:gd name="T22" fmla="*/ 284 w 1859"/>
                <a:gd name="T23" fmla="*/ 7029 h 273"/>
                <a:gd name="T24" fmla="*/ 3424 w 1859"/>
                <a:gd name="T25" fmla="*/ 7029 h 273"/>
                <a:gd name="T26" fmla="*/ 5637 w 1859"/>
                <a:gd name="T27" fmla="*/ 7029 h 273"/>
                <a:gd name="T28" fmla="*/ 6249 w 1859"/>
                <a:gd name="T29" fmla="*/ 7029 h 273"/>
                <a:gd name="T30" fmla="*/ 8248 w 1859"/>
                <a:gd name="T31" fmla="*/ 6846 h 273"/>
                <a:gd name="T32" fmla="*/ 10671 w 1859"/>
                <a:gd name="T33" fmla="*/ 6024 h 273"/>
                <a:gd name="T34" fmla="*/ 11981 w 1859"/>
                <a:gd name="T35" fmla="*/ 4873 h 273"/>
                <a:gd name="T36" fmla="*/ 12753 w 1859"/>
                <a:gd name="T37" fmla="*/ 3807 h 273"/>
                <a:gd name="T38" fmla="*/ 13497 w 1859"/>
                <a:gd name="T39" fmla="*/ 2811 h 273"/>
                <a:gd name="T40" fmla="*/ 14683 w 1859"/>
                <a:gd name="T41" fmla="*/ 1599 h 273"/>
                <a:gd name="T42" fmla="*/ 16308 w 1859"/>
                <a:gd name="T43" fmla="*/ 847 h 273"/>
                <a:gd name="T44" fmla="*/ 18810 w 1859"/>
                <a:gd name="T45" fmla="*/ 595 h 273"/>
                <a:gd name="T46" fmla="*/ 18976 w 1859"/>
                <a:gd name="T47" fmla="*/ 595 h 273"/>
                <a:gd name="T48" fmla="*/ 19651 w 1859"/>
                <a:gd name="T49" fmla="*/ 595 h 273"/>
                <a:gd name="T50" fmla="*/ 20882 w 1859"/>
                <a:gd name="T51" fmla="*/ 595 h 273"/>
                <a:gd name="T52" fmla="*/ 22586 w 1859"/>
                <a:gd name="T53" fmla="*/ 595 h 273"/>
                <a:gd name="T54" fmla="*/ 24651 w 1859"/>
                <a:gd name="T55" fmla="*/ 595 h 273"/>
                <a:gd name="T56" fmla="*/ 27098 w 1859"/>
                <a:gd name="T57" fmla="*/ 595 h 273"/>
                <a:gd name="T58" fmla="*/ 29767 w 1859"/>
                <a:gd name="T59" fmla="*/ 595 h 273"/>
                <a:gd name="T60" fmla="*/ 32671 w 1859"/>
                <a:gd name="T61" fmla="*/ 595 h 273"/>
                <a:gd name="T62" fmla="*/ 35704 w 1859"/>
                <a:gd name="T63" fmla="*/ 595 h 273"/>
                <a:gd name="T64" fmla="*/ 38825 w 1859"/>
                <a:gd name="T65" fmla="*/ 595 h 273"/>
                <a:gd name="T66" fmla="*/ 41946 w 1859"/>
                <a:gd name="T67" fmla="*/ 595 h 273"/>
                <a:gd name="T68" fmla="*/ 45007 w 1859"/>
                <a:gd name="T69" fmla="*/ 595 h 273"/>
                <a:gd name="T70" fmla="*/ 47969 w 1859"/>
                <a:gd name="T71" fmla="*/ 595 h 273"/>
                <a:gd name="T72" fmla="*/ 50739 w 1859"/>
                <a:gd name="T73" fmla="*/ 595 h 273"/>
                <a:gd name="T74" fmla="*/ 53253 w 1859"/>
                <a:gd name="T75" fmla="*/ 595 h 273"/>
                <a:gd name="T76" fmla="*/ 55445 w 1859"/>
                <a:gd name="T77" fmla="*/ 595 h 273"/>
                <a:gd name="T78" fmla="*/ 57284 w 1859"/>
                <a:gd name="T79" fmla="*/ 595 h 273"/>
                <a:gd name="T80" fmla="*/ 58663 w 1859"/>
                <a:gd name="T81" fmla="*/ 595 h 273"/>
                <a:gd name="T82" fmla="*/ 59571 w 1859"/>
                <a:gd name="T83" fmla="*/ 595 h 273"/>
                <a:gd name="T84" fmla="*/ 59895 w 1859"/>
                <a:gd name="T85" fmla="*/ 595 h 273"/>
                <a:gd name="T86" fmla="*/ 18810 w 1859"/>
                <a:gd name="T87" fmla="*/ 0 h 2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59"/>
                <a:gd name="T133" fmla="*/ 0 h 273"/>
                <a:gd name="T134" fmla="*/ 1859 w 1859"/>
                <a:gd name="T135" fmla="*/ 273 h 2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59" h="273">
                  <a:moveTo>
                    <a:pt x="584" y="0"/>
                  </a:moveTo>
                  <a:lnTo>
                    <a:pt x="554" y="1"/>
                  </a:lnTo>
                  <a:lnTo>
                    <a:pt x="527" y="4"/>
                  </a:lnTo>
                  <a:lnTo>
                    <a:pt x="503" y="10"/>
                  </a:lnTo>
                  <a:lnTo>
                    <a:pt x="482" y="18"/>
                  </a:lnTo>
                  <a:lnTo>
                    <a:pt x="464" y="27"/>
                  </a:lnTo>
                  <a:lnTo>
                    <a:pt x="448" y="38"/>
                  </a:lnTo>
                  <a:lnTo>
                    <a:pt x="434" y="51"/>
                  </a:lnTo>
                  <a:lnTo>
                    <a:pt x="421" y="66"/>
                  </a:lnTo>
                  <a:lnTo>
                    <a:pt x="409" y="82"/>
                  </a:lnTo>
                  <a:lnTo>
                    <a:pt x="398" y="99"/>
                  </a:lnTo>
                  <a:lnTo>
                    <a:pt x="387" y="117"/>
                  </a:lnTo>
                  <a:lnTo>
                    <a:pt x="376" y="136"/>
                  </a:lnTo>
                  <a:lnTo>
                    <a:pt x="370" y="147"/>
                  </a:lnTo>
                  <a:lnTo>
                    <a:pt x="359" y="167"/>
                  </a:lnTo>
                  <a:lnTo>
                    <a:pt x="352" y="178"/>
                  </a:lnTo>
                  <a:lnTo>
                    <a:pt x="333" y="201"/>
                  </a:lnTo>
                  <a:lnTo>
                    <a:pt x="310" y="220"/>
                  </a:lnTo>
                  <a:lnTo>
                    <a:pt x="285" y="232"/>
                  </a:lnTo>
                  <a:lnTo>
                    <a:pt x="259" y="241"/>
                  </a:lnTo>
                  <a:lnTo>
                    <a:pt x="234" y="246"/>
                  </a:lnTo>
                  <a:lnTo>
                    <a:pt x="211" y="249"/>
                  </a:lnTo>
                  <a:lnTo>
                    <a:pt x="194" y="250"/>
                  </a:lnTo>
                  <a:lnTo>
                    <a:pt x="181" y="250"/>
                  </a:lnTo>
                  <a:lnTo>
                    <a:pt x="176" y="250"/>
                  </a:lnTo>
                  <a:lnTo>
                    <a:pt x="176" y="249"/>
                  </a:lnTo>
                  <a:lnTo>
                    <a:pt x="0" y="249"/>
                  </a:lnTo>
                  <a:lnTo>
                    <a:pt x="0" y="273"/>
                  </a:lnTo>
                  <a:lnTo>
                    <a:pt x="9" y="273"/>
                  </a:lnTo>
                  <a:lnTo>
                    <a:pt x="34" y="273"/>
                  </a:lnTo>
                  <a:lnTo>
                    <a:pt x="69" y="273"/>
                  </a:lnTo>
                  <a:lnTo>
                    <a:pt x="106" y="273"/>
                  </a:lnTo>
                  <a:lnTo>
                    <a:pt x="140" y="273"/>
                  </a:lnTo>
                  <a:lnTo>
                    <a:pt x="165" y="273"/>
                  </a:lnTo>
                  <a:lnTo>
                    <a:pt x="175" y="273"/>
                  </a:lnTo>
                  <a:lnTo>
                    <a:pt x="181" y="273"/>
                  </a:lnTo>
                  <a:lnTo>
                    <a:pt x="194" y="273"/>
                  </a:lnTo>
                  <a:lnTo>
                    <a:pt x="211" y="272"/>
                  </a:lnTo>
                  <a:lnTo>
                    <a:pt x="232" y="270"/>
                  </a:lnTo>
                  <a:lnTo>
                    <a:pt x="256" y="266"/>
                  </a:lnTo>
                  <a:lnTo>
                    <a:pt x="281" y="259"/>
                  </a:lnTo>
                  <a:lnTo>
                    <a:pt x="306" y="248"/>
                  </a:lnTo>
                  <a:lnTo>
                    <a:pt x="331" y="234"/>
                  </a:lnTo>
                  <a:lnTo>
                    <a:pt x="353" y="214"/>
                  </a:lnTo>
                  <a:lnTo>
                    <a:pt x="372" y="189"/>
                  </a:lnTo>
                  <a:lnTo>
                    <a:pt x="378" y="179"/>
                  </a:lnTo>
                  <a:lnTo>
                    <a:pt x="390" y="158"/>
                  </a:lnTo>
                  <a:lnTo>
                    <a:pt x="396" y="148"/>
                  </a:lnTo>
                  <a:lnTo>
                    <a:pt x="408" y="127"/>
                  </a:lnTo>
                  <a:lnTo>
                    <a:pt x="419" y="109"/>
                  </a:lnTo>
                  <a:lnTo>
                    <a:pt x="431" y="91"/>
                  </a:lnTo>
                  <a:lnTo>
                    <a:pt x="442" y="76"/>
                  </a:lnTo>
                  <a:lnTo>
                    <a:pt x="456" y="62"/>
                  </a:lnTo>
                  <a:lnTo>
                    <a:pt x="470" y="51"/>
                  </a:lnTo>
                  <a:lnTo>
                    <a:pt x="487" y="41"/>
                  </a:lnTo>
                  <a:lnTo>
                    <a:pt x="506" y="33"/>
                  </a:lnTo>
                  <a:lnTo>
                    <a:pt x="529" y="28"/>
                  </a:lnTo>
                  <a:lnTo>
                    <a:pt x="555" y="24"/>
                  </a:lnTo>
                  <a:lnTo>
                    <a:pt x="584" y="23"/>
                  </a:lnTo>
                  <a:lnTo>
                    <a:pt x="586" y="23"/>
                  </a:lnTo>
                  <a:lnTo>
                    <a:pt x="589" y="23"/>
                  </a:lnTo>
                  <a:lnTo>
                    <a:pt x="594" y="23"/>
                  </a:lnTo>
                  <a:lnTo>
                    <a:pt x="601" y="23"/>
                  </a:lnTo>
                  <a:lnTo>
                    <a:pt x="610" y="23"/>
                  </a:lnTo>
                  <a:lnTo>
                    <a:pt x="621" y="23"/>
                  </a:lnTo>
                  <a:lnTo>
                    <a:pt x="634" y="23"/>
                  </a:lnTo>
                  <a:lnTo>
                    <a:pt x="648" y="23"/>
                  </a:lnTo>
                  <a:lnTo>
                    <a:pt x="664" y="23"/>
                  </a:lnTo>
                  <a:lnTo>
                    <a:pt x="682" y="23"/>
                  </a:lnTo>
                  <a:lnTo>
                    <a:pt x="701" y="23"/>
                  </a:lnTo>
                  <a:lnTo>
                    <a:pt x="721" y="23"/>
                  </a:lnTo>
                  <a:lnTo>
                    <a:pt x="742" y="23"/>
                  </a:lnTo>
                  <a:lnTo>
                    <a:pt x="765" y="23"/>
                  </a:lnTo>
                  <a:lnTo>
                    <a:pt x="790" y="23"/>
                  </a:lnTo>
                  <a:lnTo>
                    <a:pt x="815" y="23"/>
                  </a:lnTo>
                  <a:lnTo>
                    <a:pt x="841" y="23"/>
                  </a:lnTo>
                  <a:lnTo>
                    <a:pt x="868" y="23"/>
                  </a:lnTo>
                  <a:lnTo>
                    <a:pt x="896" y="23"/>
                  </a:lnTo>
                  <a:lnTo>
                    <a:pt x="924" y="23"/>
                  </a:lnTo>
                  <a:lnTo>
                    <a:pt x="954" y="23"/>
                  </a:lnTo>
                  <a:lnTo>
                    <a:pt x="983" y="23"/>
                  </a:lnTo>
                  <a:lnTo>
                    <a:pt x="1014" y="23"/>
                  </a:lnTo>
                  <a:lnTo>
                    <a:pt x="1045" y="23"/>
                  </a:lnTo>
                  <a:lnTo>
                    <a:pt x="1077" y="23"/>
                  </a:lnTo>
                  <a:lnTo>
                    <a:pt x="1108" y="23"/>
                  </a:lnTo>
                  <a:lnTo>
                    <a:pt x="1140" y="23"/>
                  </a:lnTo>
                  <a:lnTo>
                    <a:pt x="1173" y="23"/>
                  </a:lnTo>
                  <a:lnTo>
                    <a:pt x="1205" y="23"/>
                  </a:lnTo>
                  <a:lnTo>
                    <a:pt x="1237" y="23"/>
                  </a:lnTo>
                  <a:lnTo>
                    <a:pt x="1270" y="23"/>
                  </a:lnTo>
                  <a:lnTo>
                    <a:pt x="1302" y="23"/>
                  </a:lnTo>
                  <a:lnTo>
                    <a:pt x="1334" y="23"/>
                  </a:lnTo>
                  <a:lnTo>
                    <a:pt x="1365" y="23"/>
                  </a:lnTo>
                  <a:lnTo>
                    <a:pt x="1397" y="23"/>
                  </a:lnTo>
                  <a:lnTo>
                    <a:pt x="1428" y="23"/>
                  </a:lnTo>
                  <a:lnTo>
                    <a:pt x="1459" y="23"/>
                  </a:lnTo>
                  <a:lnTo>
                    <a:pt x="1489" y="23"/>
                  </a:lnTo>
                  <a:lnTo>
                    <a:pt x="1518" y="23"/>
                  </a:lnTo>
                  <a:lnTo>
                    <a:pt x="1547" y="23"/>
                  </a:lnTo>
                  <a:lnTo>
                    <a:pt x="1575" y="23"/>
                  </a:lnTo>
                  <a:lnTo>
                    <a:pt x="1602" y="23"/>
                  </a:lnTo>
                  <a:lnTo>
                    <a:pt x="1628" y="23"/>
                  </a:lnTo>
                  <a:lnTo>
                    <a:pt x="1653" y="23"/>
                  </a:lnTo>
                  <a:lnTo>
                    <a:pt x="1677" y="23"/>
                  </a:lnTo>
                  <a:lnTo>
                    <a:pt x="1700" y="23"/>
                  </a:lnTo>
                  <a:lnTo>
                    <a:pt x="1721" y="23"/>
                  </a:lnTo>
                  <a:lnTo>
                    <a:pt x="1742" y="23"/>
                  </a:lnTo>
                  <a:lnTo>
                    <a:pt x="1761" y="23"/>
                  </a:lnTo>
                  <a:lnTo>
                    <a:pt x="1778" y="23"/>
                  </a:lnTo>
                  <a:lnTo>
                    <a:pt x="1795" y="23"/>
                  </a:lnTo>
                  <a:lnTo>
                    <a:pt x="1809" y="23"/>
                  </a:lnTo>
                  <a:lnTo>
                    <a:pt x="1821" y="23"/>
                  </a:lnTo>
                  <a:lnTo>
                    <a:pt x="1833" y="23"/>
                  </a:lnTo>
                  <a:lnTo>
                    <a:pt x="1842" y="23"/>
                  </a:lnTo>
                  <a:lnTo>
                    <a:pt x="1849" y="23"/>
                  </a:lnTo>
                  <a:lnTo>
                    <a:pt x="1854" y="23"/>
                  </a:lnTo>
                  <a:lnTo>
                    <a:pt x="1857" y="23"/>
                  </a:lnTo>
                  <a:lnTo>
                    <a:pt x="1859" y="23"/>
                  </a:lnTo>
                  <a:lnTo>
                    <a:pt x="185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0766" name="Group 75"/>
            <p:cNvGrpSpPr>
              <a:grpSpLocks/>
            </p:cNvGrpSpPr>
            <p:nvPr/>
          </p:nvGrpSpPr>
          <p:grpSpPr bwMode="auto">
            <a:xfrm>
              <a:off x="1954" y="1151"/>
              <a:ext cx="2288" cy="214"/>
              <a:chOff x="2896" y="1474"/>
              <a:chExt cx="1445" cy="143"/>
            </a:xfrm>
          </p:grpSpPr>
          <p:sp>
            <p:nvSpPr>
              <p:cNvPr id="30814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2968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5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289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6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03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7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3111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8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182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9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3254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0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3326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1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3397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2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3469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3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3540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4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3612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5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368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6" name="Rectangle 88"/>
              <p:cNvSpPr>
                <a:spLocks noChangeAspect="1" noChangeArrowheads="1"/>
              </p:cNvSpPr>
              <p:nvPr/>
            </p:nvSpPr>
            <p:spPr bwMode="auto">
              <a:xfrm>
                <a:off x="3755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7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382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8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3898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29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970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0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4043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1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2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3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34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67" name="Group 97"/>
            <p:cNvGrpSpPr>
              <a:grpSpLocks/>
            </p:cNvGrpSpPr>
            <p:nvPr/>
          </p:nvGrpSpPr>
          <p:grpSpPr bwMode="auto">
            <a:xfrm>
              <a:off x="4337" y="1151"/>
              <a:ext cx="699" cy="112"/>
              <a:chOff x="4401" y="1474"/>
              <a:chExt cx="442" cy="75"/>
            </a:xfrm>
          </p:grpSpPr>
          <p:sp>
            <p:nvSpPr>
              <p:cNvPr id="30807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8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9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0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1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2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13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68" name="Group 105"/>
            <p:cNvGrpSpPr>
              <a:grpSpLocks/>
            </p:cNvGrpSpPr>
            <p:nvPr/>
          </p:nvGrpSpPr>
          <p:grpSpPr bwMode="auto">
            <a:xfrm>
              <a:off x="1954" y="2386"/>
              <a:ext cx="2628" cy="113"/>
              <a:chOff x="2896" y="2299"/>
              <a:chExt cx="1660" cy="75"/>
            </a:xfrm>
          </p:grpSpPr>
          <p:sp>
            <p:nvSpPr>
              <p:cNvPr id="30789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2968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0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289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1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303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2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3111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3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318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4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325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5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3469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6" name="Rectangle 113"/>
              <p:cNvSpPr>
                <a:spLocks noChangeAspect="1" noChangeArrowheads="1"/>
              </p:cNvSpPr>
              <p:nvPr/>
            </p:nvSpPr>
            <p:spPr bwMode="auto">
              <a:xfrm>
                <a:off x="3540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7" name="Rectangle 114"/>
              <p:cNvSpPr>
                <a:spLocks noChangeAspect="1" noChangeArrowheads="1"/>
              </p:cNvSpPr>
              <p:nvPr/>
            </p:nvSpPr>
            <p:spPr bwMode="auto">
              <a:xfrm>
                <a:off x="3612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8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3683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99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3755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0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382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1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3898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2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3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4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5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806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769" name="Group 124"/>
            <p:cNvGrpSpPr>
              <a:grpSpLocks/>
            </p:cNvGrpSpPr>
            <p:nvPr/>
          </p:nvGrpSpPr>
          <p:grpSpPr bwMode="auto">
            <a:xfrm>
              <a:off x="680" y="1714"/>
              <a:ext cx="480" cy="219"/>
              <a:chOff x="2091" y="1850"/>
              <a:chExt cx="303" cy="146"/>
            </a:xfrm>
          </p:grpSpPr>
          <p:sp>
            <p:nvSpPr>
              <p:cNvPr id="30784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5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6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7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788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770" name="Rectangle 130"/>
            <p:cNvSpPr>
              <a:spLocks noChangeAspect="1" noChangeArrowheads="1"/>
            </p:cNvSpPr>
            <p:nvPr/>
          </p:nvSpPr>
          <p:spPr bwMode="auto">
            <a:xfrm>
              <a:off x="3996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1" name="Rectangle 131"/>
            <p:cNvSpPr>
              <a:spLocks noChangeAspect="1" noChangeArrowheads="1"/>
            </p:cNvSpPr>
            <p:nvPr/>
          </p:nvSpPr>
          <p:spPr bwMode="auto">
            <a:xfrm>
              <a:off x="3881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2" name="Rectangle 132"/>
            <p:cNvSpPr>
              <a:spLocks noChangeAspect="1" noChangeArrowheads="1"/>
            </p:cNvSpPr>
            <p:nvPr/>
          </p:nvSpPr>
          <p:spPr bwMode="auto">
            <a:xfrm>
              <a:off x="3770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3" name="Rectangle 133"/>
            <p:cNvSpPr>
              <a:spLocks noChangeAspect="1" noChangeArrowheads="1"/>
            </p:cNvSpPr>
            <p:nvPr/>
          </p:nvSpPr>
          <p:spPr bwMode="auto">
            <a:xfrm>
              <a:off x="3654" y="2286"/>
              <a:ext cx="18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4" name="Rectangle 134"/>
            <p:cNvSpPr>
              <a:spLocks noChangeAspect="1" noChangeArrowheads="1"/>
            </p:cNvSpPr>
            <p:nvPr/>
          </p:nvSpPr>
          <p:spPr bwMode="auto">
            <a:xfrm>
              <a:off x="4675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5" name="Rectangle 135"/>
            <p:cNvSpPr>
              <a:spLocks noChangeAspect="1" noChangeArrowheads="1"/>
            </p:cNvSpPr>
            <p:nvPr/>
          </p:nvSpPr>
          <p:spPr bwMode="auto">
            <a:xfrm>
              <a:off x="4789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6" name="Rectangle 136"/>
            <p:cNvSpPr>
              <a:spLocks noChangeAspect="1" noChangeArrowheads="1"/>
            </p:cNvSpPr>
            <p:nvPr/>
          </p:nvSpPr>
          <p:spPr bwMode="auto">
            <a:xfrm>
              <a:off x="4903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7" name="Rectangle 137"/>
            <p:cNvSpPr>
              <a:spLocks noChangeAspect="1" noChangeArrowheads="1"/>
            </p:cNvSpPr>
            <p:nvPr/>
          </p:nvSpPr>
          <p:spPr bwMode="auto">
            <a:xfrm>
              <a:off x="5017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8" name="Rectangle 138"/>
            <p:cNvSpPr>
              <a:spLocks noChangeAspect="1" noChangeArrowheads="1"/>
            </p:cNvSpPr>
            <p:nvPr/>
          </p:nvSpPr>
          <p:spPr bwMode="auto">
            <a:xfrm>
              <a:off x="2748" y="2286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79" name="Rectangle 139"/>
            <p:cNvSpPr>
              <a:spLocks noChangeAspect="1" noChangeArrowheads="1"/>
            </p:cNvSpPr>
            <p:nvPr/>
          </p:nvSpPr>
          <p:spPr bwMode="auto">
            <a:xfrm>
              <a:off x="2632" y="2286"/>
              <a:ext cx="17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0" name="Rectangle 140"/>
            <p:cNvSpPr>
              <a:spLocks noChangeArrowheads="1"/>
            </p:cNvSpPr>
            <p:nvPr/>
          </p:nvSpPr>
          <p:spPr bwMode="auto">
            <a:xfrm>
              <a:off x="4567" y="2235"/>
              <a:ext cx="483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1" name="Rectangle 141"/>
            <p:cNvSpPr>
              <a:spLocks noChangeArrowheads="1"/>
            </p:cNvSpPr>
            <p:nvPr/>
          </p:nvSpPr>
          <p:spPr bwMode="auto">
            <a:xfrm>
              <a:off x="2800" y="2252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2" name="Rectangle 142"/>
            <p:cNvSpPr>
              <a:spLocks noChangeAspect="1" noChangeArrowheads="1"/>
            </p:cNvSpPr>
            <p:nvPr/>
          </p:nvSpPr>
          <p:spPr bwMode="auto">
            <a:xfrm>
              <a:off x="2865" y="2305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83" name="Rectangle 143"/>
            <p:cNvSpPr>
              <a:spLocks noChangeAspect="1" noChangeArrowheads="1"/>
            </p:cNvSpPr>
            <p:nvPr/>
          </p:nvSpPr>
          <p:spPr bwMode="auto">
            <a:xfrm>
              <a:off x="2975" y="2282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9392" name="Text Box 144"/>
          <p:cNvSpPr txBox="1">
            <a:spLocks noChangeArrowheads="1"/>
          </p:cNvSpPr>
          <p:nvPr/>
        </p:nvSpPr>
        <p:spPr bwMode="auto">
          <a:xfrm>
            <a:off x="715963" y="4749800"/>
            <a:ext cx="764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Exonuclease activity of DNA polymerase I removes RNA primers</a:t>
            </a:r>
          </a:p>
        </p:txBody>
      </p:sp>
      <p:sp>
        <p:nvSpPr>
          <p:cNvPr id="30726" name="Rectangle 145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39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924300" y="482600"/>
            <a:ext cx="434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4000" b="1">
                <a:solidFill>
                  <a:srgbClr val="000000"/>
                </a:solidFill>
                <a:latin typeface="Palatino Linotype" charset="0"/>
              </a:rPr>
              <a:t>DNA is the Genetic Material</a:t>
            </a:r>
          </a:p>
        </p:txBody>
      </p:sp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3924300" y="2362200"/>
            <a:ext cx="5486400" cy="301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57238" indent="-757238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GB" sz="3200">
                <a:solidFill>
                  <a:srgbClr val="00008A"/>
                </a:solidFill>
                <a:latin typeface="Palatino Linotype" charset="0"/>
              </a:rPr>
              <a:t>Therefore it must:</a:t>
            </a:r>
          </a:p>
          <a:p>
            <a:pPr algn="l" eaLnBrk="1" hangingPunct="1">
              <a:spcBef>
                <a:spcPct val="50000"/>
              </a:spcBef>
              <a:buFontTx/>
              <a:buAutoNum type="arabicParenBoth"/>
            </a:pPr>
            <a:r>
              <a:rPr lang="en-GB" sz="3200">
                <a:solidFill>
                  <a:srgbClr val="00008A"/>
                </a:solidFill>
                <a:latin typeface="Palatino Linotype" charset="0"/>
              </a:rPr>
              <a:t>Replicate faithfully</a:t>
            </a:r>
          </a:p>
          <a:p>
            <a:pPr algn="l" eaLnBrk="1" hangingPunct="1">
              <a:spcBef>
                <a:spcPct val="50000"/>
              </a:spcBef>
              <a:buFontTx/>
              <a:buAutoNum type="arabicParenBoth"/>
            </a:pPr>
            <a:r>
              <a:rPr lang="en-GB" sz="3200">
                <a:solidFill>
                  <a:srgbClr val="00008A"/>
                </a:solidFill>
                <a:latin typeface="Palatino Linotype" charset="0"/>
              </a:rPr>
              <a:t>Have the coding ability to produce proteins for all cellular functions</a:t>
            </a:r>
          </a:p>
        </p:txBody>
      </p:sp>
      <p:pic>
        <p:nvPicPr>
          <p:cNvPr id="13316" name="Picture 4" descr="DNA_molecule_lefthanded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" b="7993"/>
          <a:stretch>
            <a:fillRect/>
          </a:stretch>
        </p:blipFill>
        <p:spPr bwMode="auto">
          <a:xfrm>
            <a:off x="438150" y="609600"/>
            <a:ext cx="302895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3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27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585788" y="4749800"/>
            <a:ext cx="912653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b="1">
                <a:latin typeface="Helvetica" charset="0"/>
              </a:rPr>
              <a:t>Polymerase activity of DNA polymerase I fills the gaps</a:t>
            </a:r>
          </a:p>
          <a:p>
            <a:pPr algn="l">
              <a:spcBef>
                <a:spcPct val="50000"/>
              </a:spcBef>
            </a:pPr>
            <a:r>
              <a:rPr lang="en-US" b="1">
                <a:solidFill>
                  <a:srgbClr val="33CC33"/>
                </a:solidFill>
                <a:latin typeface="Helvetica" charset="0"/>
              </a:rPr>
              <a:t>Ligase</a:t>
            </a:r>
            <a:r>
              <a:rPr lang="en-US" b="1">
                <a:latin typeface="Helvetica" charset="0"/>
              </a:rPr>
              <a:t> forms bonds between sugar-phosphate backbone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2625" y="1581150"/>
            <a:ext cx="7575550" cy="4341813"/>
            <a:chOff x="382" y="996"/>
            <a:chExt cx="4242" cy="2735"/>
          </a:xfrm>
        </p:grpSpPr>
        <p:grpSp>
          <p:nvGrpSpPr>
            <p:cNvPr id="31892" name="Group 4"/>
            <p:cNvGrpSpPr>
              <a:grpSpLocks/>
            </p:cNvGrpSpPr>
            <p:nvPr/>
          </p:nvGrpSpPr>
          <p:grpSpPr bwMode="auto">
            <a:xfrm>
              <a:off x="4080" y="996"/>
              <a:ext cx="544" cy="1672"/>
              <a:chOff x="4080" y="996"/>
              <a:chExt cx="544" cy="1672"/>
            </a:xfrm>
          </p:grpSpPr>
          <p:grpSp>
            <p:nvGrpSpPr>
              <p:cNvPr id="31894" name="Group 5"/>
              <p:cNvGrpSpPr>
                <a:grpSpLocks/>
              </p:cNvGrpSpPr>
              <p:nvPr/>
            </p:nvGrpSpPr>
            <p:grpSpPr bwMode="auto">
              <a:xfrm>
                <a:off x="4080" y="1990"/>
                <a:ext cx="442" cy="678"/>
                <a:chOff x="3713" y="3173"/>
                <a:chExt cx="442" cy="678"/>
              </a:xfrm>
            </p:grpSpPr>
            <p:sp>
              <p:nvSpPr>
                <p:cNvPr id="31898" name="Freeform 6"/>
                <p:cNvSpPr>
                  <a:spLocks noChangeAspect="1"/>
                </p:cNvSpPr>
                <p:nvPr/>
              </p:nvSpPr>
              <p:spPr bwMode="auto">
                <a:xfrm>
                  <a:off x="3713" y="3173"/>
                  <a:ext cx="442" cy="678"/>
                </a:xfrm>
                <a:custGeom>
                  <a:avLst/>
                  <a:gdLst>
                    <a:gd name="T0" fmla="*/ 9889 w 147"/>
                    <a:gd name="T1" fmla="*/ 0 h 225"/>
                    <a:gd name="T2" fmla="*/ 10957 w 147"/>
                    <a:gd name="T3" fmla="*/ 410 h 225"/>
                    <a:gd name="T4" fmla="*/ 11772 w 147"/>
                    <a:gd name="T5" fmla="*/ 1642 h 225"/>
                    <a:gd name="T6" fmla="*/ 12015 w 147"/>
                    <a:gd name="T7" fmla="*/ 3315 h 225"/>
                    <a:gd name="T8" fmla="*/ 12015 w 147"/>
                    <a:gd name="T9" fmla="*/ 3315 h 225"/>
                    <a:gd name="T10" fmla="*/ 12015 w 147"/>
                    <a:gd name="T11" fmla="*/ 4622 h 225"/>
                    <a:gd name="T12" fmla="*/ 12015 w 147"/>
                    <a:gd name="T13" fmla="*/ 7500 h 225"/>
                    <a:gd name="T14" fmla="*/ 12015 w 147"/>
                    <a:gd name="T15" fmla="*/ 11050 h 225"/>
                    <a:gd name="T16" fmla="*/ 12015 w 147"/>
                    <a:gd name="T17" fmla="*/ 14012 h 225"/>
                    <a:gd name="T18" fmla="*/ 12015 w 147"/>
                    <a:gd name="T19" fmla="*/ 15154 h 225"/>
                    <a:gd name="T20" fmla="*/ 12015 w 147"/>
                    <a:gd name="T21" fmla="*/ 15154 h 225"/>
                    <a:gd name="T22" fmla="*/ 11772 w 147"/>
                    <a:gd name="T23" fmla="*/ 16908 h 225"/>
                    <a:gd name="T24" fmla="*/ 10957 w 147"/>
                    <a:gd name="T25" fmla="*/ 18143 h 225"/>
                    <a:gd name="T26" fmla="*/ 9889 w 147"/>
                    <a:gd name="T27" fmla="*/ 18550 h 225"/>
                    <a:gd name="T28" fmla="*/ 9889 w 147"/>
                    <a:gd name="T29" fmla="*/ 18550 h 225"/>
                    <a:gd name="T30" fmla="*/ 7857 w 147"/>
                    <a:gd name="T31" fmla="*/ 18550 h 225"/>
                    <a:gd name="T32" fmla="*/ 4158 w 147"/>
                    <a:gd name="T33" fmla="*/ 18550 h 225"/>
                    <a:gd name="T34" fmla="*/ 2126 w 147"/>
                    <a:gd name="T35" fmla="*/ 18550 h 225"/>
                    <a:gd name="T36" fmla="*/ 2126 w 147"/>
                    <a:gd name="T37" fmla="*/ 18550 h 225"/>
                    <a:gd name="T38" fmla="*/ 1058 w 147"/>
                    <a:gd name="T39" fmla="*/ 18143 h 225"/>
                    <a:gd name="T40" fmla="*/ 325 w 147"/>
                    <a:gd name="T41" fmla="*/ 16908 h 225"/>
                    <a:gd name="T42" fmla="*/ 0 w 147"/>
                    <a:gd name="T43" fmla="*/ 15154 h 225"/>
                    <a:gd name="T44" fmla="*/ 0 w 147"/>
                    <a:gd name="T45" fmla="*/ 15154 h 225"/>
                    <a:gd name="T46" fmla="*/ 0 w 147"/>
                    <a:gd name="T47" fmla="*/ 14012 h 225"/>
                    <a:gd name="T48" fmla="*/ 0 w 147"/>
                    <a:gd name="T49" fmla="*/ 11050 h 225"/>
                    <a:gd name="T50" fmla="*/ 0 w 147"/>
                    <a:gd name="T51" fmla="*/ 7500 h 225"/>
                    <a:gd name="T52" fmla="*/ 0 w 147"/>
                    <a:gd name="T53" fmla="*/ 4622 h 225"/>
                    <a:gd name="T54" fmla="*/ 0 w 147"/>
                    <a:gd name="T55" fmla="*/ 3315 h 225"/>
                    <a:gd name="T56" fmla="*/ 0 w 147"/>
                    <a:gd name="T57" fmla="*/ 3315 h 225"/>
                    <a:gd name="T58" fmla="*/ 325 w 147"/>
                    <a:gd name="T59" fmla="*/ 1642 h 225"/>
                    <a:gd name="T60" fmla="*/ 1058 w 147"/>
                    <a:gd name="T61" fmla="*/ 410 h 225"/>
                    <a:gd name="T62" fmla="*/ 2126 w 147"/>
                    <a:gd name="T63" fmla="*/ 0 h 225"/>
                    <a:gd name="T64" fmla="*/ 2126 w 147"/>
                    <a:gd name="T65" fmla="*/ 0 h 225"/>
                    <a:gd name="T66" fmla="*/ 4158 w 147"/>
                    <a:gd name="T67" fmla="*/ 0 h 225"/>
                    <a:gd name="T68" fmla="*/ 7857 w 147"/>
                    <a:gd name="T69" fmla="*/ 0 h 225"/>
                    <a:gd name="T70" fmla="*/ 9889 w 147"/>
                    <a:gd name="T71" fmla="*/ 0 h 225"/>
                    <a:gd name="T72" fmla="*/ 9889 w 147"/>
                    <a:gd name="T73" fmla="*/ 0 h 22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7"/>
                    <a:gd name="T112" fmla="*/ 0 h 225"/>
                    <a:gd name="T113" fmla="*/ 147 w 147"/>
                    <a:gd name="T114" fmla="*/ 225 h 22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7" h="225">
                      <a:moveTo>
                        <a:pt x="121" y="0"/>
                      </a:moveTo>
                      <a:lnTo>
                        <a:pt x="134" y="5"/>
                      </a:lnTo>
                      <a:lnTo>
                        <a:pt x="144" y="20"/>
                      </a:lnTo>
                      <a:lnTo>
                        <a:pt x="147" y="40"/>
                      </a:lnTo>
                      <a:lnTo>
                        <a:pt x="147" y="56"/>
                      </a:lnTo>
                      <a:lnTo>
                        <a:pt x="147" y="91"/>
                      </a:lnTo>
                      <a:lnTo>
                        <a:pt x="147" y="134"/>
                      </a:lnTo>
                      <a:lnTo>
                        <a:pt x="147" y="170"/>
                      </a:lnTo>
                      <a:lnTo>
                        <a:pt x="147" y="184"/>
                      </a:lnTo>
                      <a:lnTo>
                        <a:pt x="144" y="205"/>
                      </a:lnTo>
                      <a:lnTo>
                        <a:pt x="134" y="220"/>
                      </a:lnTo>
                      <a:lnTo>
                        <a:pt x="121" y="225"/>
                      </a:lnTo>
                      <a:lnTo>
                        <a:pt x="96" y="225"/>
                      </a:lnTo>
                      <a:lnTo>
                        <a:pt x="51" y="225"/>
                      </a:lnTo>
                      <a:lnTo>
                        <a:pt x="26" y="225"/>
                      </a:lnTo>
                      <a:lnTo>
                        <a:pt x="13" y="220"/>
                      </a:lnTo>
                      <a:lnTo>
                        <a:pt x="4" y="205"/>
                      </a:lnTo>
                      <a:lnTo>
                        <a:pt x="0" y="184"/>
                      </a:lnTo>
                      <a:lnTo>
                        <a:pt x="0" y="170"/>
                      </a:lnTo>
                      <a:lnTo>
                        <a:pt x="0" y="134"/>
                      </a:lnTo>
                      <a:lnTo>
                        <a:pt x="0" y="91"/>
                      </a:lnTo>
                      <a:lnTo>
                        <a:pt x="0" y="56"/>
                      </a:lnTo>
                      <a:lnTo>
                        <a:pt x="0" y="40"/>
                      </a:lnTo>
                      <a:lnTo>
                        <a:pt x="4" y="20"/>
                      </a:lnTo>
                      <a:lnTo>
                        <a:pt x="13" y="5"/>
                      </a:lnTo>
                      <a:lnTo>
                        <a:pt x="26" y="0"/>
                      </a:lnTo>
                      <a:lnTo>
                        <a:pt x="51" y="0"/>
                      </a:lnTo>
                      <a:lnTo>
                        <a:pt x="96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64E375"/>
                </a:solidFill>
                <a:ln w="19050">
                  <a:solidFill>
                    <a:srgbClr val="6A7F6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9" name="Freeform 7"/>
                <p:cNvSpPr>
                  <a:spLocks noChangeAspect="1"/>
                </p:cNvSpPr>
                <p:nvPr/>
              </p:nvSpPr>
              <p:spPr bwMode="auto">
                <a:xfrm>
                  <a:off x="3764" y="3210"/>
                  <a:ext cx="168" cy="103"/>
                </a:xfrm>
                <a:custGeom>
                  <a:avLst/>
                  <a:gdLst>
                    <a:gd name="T0" fmla="*/ 0 w 56"/>
                    <a:gd name="T1" fmla="*/ 2863 h 34"/>
                    <a:gd name="T2" fmla="*/ 243 w 56"/>
                    <a:gd name="T3" fmla="*/ 2193 h 34"/>
                    <a:gd name="T4" fmla="*/ 729 w 56"/>
                    <a:gd name="T5" fmla="*/ 1696 h 34"/>
                    <a:gd name="T6" fmla="*/ 1377 w 56"/>
                    <a:gd name="T7" fmla="*/ 1166 h 34"/>
                    <a:gd name="T8" fmla="*/ 1377 w 56"/>
                    <a:gd name="T9" fmla="*/ 1166 h 34"/>
                    <a:gd name="T10" fmla="*/ 2349 w 56"/>
                    <a:gd name="T11" fmla="*/ 751 h 34"/>
                    <a:gd name="T12" fmla="*/ 3564 w 56"/>
                    <a:gd name="T13" fmla="*/ 588 h 34"/>
                    <a:gd name="T14" fmla="*/ 4536 w 56"/>
                    <a:gd name="T15" fmla="*/ 412 h 34"/>
                    <a:gd name="T16" fmla="*/ 4536 w 56"/>
                    <a:gd name="T17" fmla="*/ 412 h 34"/>
                    <a:gd name="T18" fmla="*/ 4374 w 56"/>
                    <a:gd name="T19" fmla="*/ 82 h 34"/>
                    <a:gd name="T20" fmla="*/ 2511 w 56"/>
                    <a:gd name="T21" fmla="*/ 0 h 34"/>
                    <a:gd name="T22" fmla="*/ 891 w 56"/>
                    <a:gd name="T23" fmla="*/ 506 h 34"/>
                    <a:gd name="T24" fmla="*/ 891 w 56"/>
                    <a:gd name="T25" fmla="*/ 506 h 34"/>
                    <a:gd name="T26" fmla="*/ 405 w 56"/>
                    <a:gd name="T27" fmla="*/ 1000 h 34"/>
                    <a:gd name="T28" fmla="*/ 0 w 56"/>
                    <a:gd name="T29" fmla="*/ 1451 h 34"/>
                    <a:gd name="T30" fmla="*/ 0 w 56"/>
                    <a:gd name="T31" fmla="*/ 2111 h 34"/>
                    <a:gd name="T32" fmla="*/ 0 w 56"/>
                    <a:gd name="T33" fmla="*/ 2111 h 34"/>
                    <a:gd name="T34" fmla="*/ 0 w 56"/>
                    <a:gd name="T35" fmla="*/ 2275 h 34"/>
                    <a:gd name="T36" fmla="*/ 0 w 56"/>
                    <a:gd name="T37" fmla="*/ 2614 h 34"/>
                    <a:gd name="T38" fmla="*/ 0 w 56"/>
                    <a:gd name="T39" fmla="*/ 2863 h 34"/>
                    <a:gd name="T40" fmla="*/ 0 w 56"/>
                    <a:gd name="T41" fmla="*/ 2863 h 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6"/>
                    <a:gd name="T64" fmla="*/ 0 h 34"/>
                    <a:gd name="T65" fmla="*/ 56 w 56"/>
                    <a:gd name="T66" fmla="*/ 34 h 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6" h="34">
                      <a:moveTo>
                        <a:pt x="0" y="34"/>
                      </a:moveTo>
                      <a:lnTo>
                        <a:pt x="3" y="26"/>
                      </a:lnTo>
                      <a:lnTo>
                        <a:pt x="9" y="20"/>
                      </a:lnTo>
                      <a:lnTo>
                        <a:pt x="17" y="14"/>
                      </a:lnTo>
                      <a:lnTo>
                        <a:pt x="29" y="9"/>
                      </a:lnTo>
                      <a:lnTo>
                        <a:pt x="44" y="7"/>
                      </a:lnTo>
                      <a:lnTo>
                        <a:pt x="56" y="5"/>
                      </a:lnTo>
                      <a:lnTo>
                        <a:pt x="54" y="1"/>
                      </a:lnTo>
                      <a:lnTo>
                        <a:pt x="31" y="0"/>
                      </a:lnTo>
                      <a:lnTo>
                        <a:pt x="11" y="6"/>
                      </a:lnTo>
                      <a:lnTo>
                        <a:pt x="5" y="12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1895" name="Group 8"/>
              <p:cNvGrpSpPr>
                <a:grpSpLocks/>
              </p:cNvGrpSpPr>
              <p:nvPr/>
            </p:nvGrpSpPr>
            <p:grpSpPr bwMode="auto">
              <a:xfrm>
                <a:off x="4182" y="996"/>
                <a:ext cx="442" cy="678"/>
                <a:chOff x="3713" y="3173"/>
                <a:chExt cx="442" cy="678"/>
              </a:xfrm>
            </p:grpSpPr>
            <p:sp>
              <p:nvSpPr>
                <p:cNvPr id="31896" name="Freeform 9"/>
                <p:cNvSpPr>
                  <a:spLocks noChangeAspect="1"/>
                </p:cNvSpPr>
                <p:nvPr/>
              </p:nvSpPr>
              <p:spPr bwMode="auto">
                <a:xfrm>
                  <a:off x="3713" y="3173"/>
                  <a:ext cx="442" cy="678"/>
                </a:xfrm>
                <a:custGeom>
                  <a:avLst/>
                  <a:gdLst>
                    <a:gd name="T0" fmla="*/ 9889 w 147"/>
                    <a:gd name="T1" fmla="*/ 0 h 225"/>
                    <a:gd name="T2" fmla="*/ 10957 w 147"/>
                    <a:gd name="T3" fmla="*/ 410 h 225"/>
                    <a:gd name="T4" fmla="*/ 11772 w 147"/>
                    <a:gd name="T5" fmla="*/ 1642 h 225"/>
                    <a:gd name="T6" fmla="*/ 12015 w 147"/>
                    <a:gd name="T7" fmla="*/ 3315 h 225"/>
                    <a:gd name="T8" fmla="*/ 12015 w 147"/>
                    <a:gd name="T9" fmla="*/ 3315 h 225"/>
                    <a:gd name="T10" fmla="*/ 12015 w 147"/>
                    <a:gd name="T11" fmla="*/ 4622 h 225"/>
                    <a:gd name="T12" fmla="*/ 12015 w 147"/>
                    <a:gd name="T13" fmla="*/ 7500 h 225"/>
                    <a:gd name="T14" fmla="*/ 12015 w 147"/>
                    <a:gd name="T15" fmla="*/ 11050 h 225"/>
                    <a:gd name="T16" fmla="*/ 12015 w 147"/>
                    <a:gd name="T17" fmla="*/ 14012 h 225"/>
                    <a:gd name="T18" fmla="*/ 12015 w 147"/>
                    <a:gd name="T19" fmla="*/ 15154 h 225"/>
                    <a:gd name="T20" fmla="*/ 12015 w 147"/>
                    <a:gd name="T21" fmla="*/ 15154 h 225"/>
                    <a:gd name="T22" fmla="*/ 11772 w 147"/>
                    <a:gd name="T23" fmla="*/ 16908 h 225"/>
                    <a:gd name="T24" fmla="*/ 10957 w 147"/>
                    <a:gd name="T25" fmla="*/ 18143 h 225"/>
                    <a:gd name="T26" fmla="*/ 9889 w 147"/>
                    <a:gd name="T27" fmla="*/ 18550 h 225"/>
                    <a:gd name="T28" fmla="*/ 9889 w 147"/>
                    <a:gd name="T29" fmla="*/ 18550 h 225"/>
                    <a:gd name="T30" fmla="*/ 7857 w 147"/>
                    <a:gd name="T31" fmla="*/ 18550 h 225"/>
                    <a:gd name="T32" fmla="*/ 4158 w 147"/>
                    <a:gd name="T33" fmla="*/ 18550 h 225"/>
                    <a:gd name="T34" fmla="*/ 2126 w 147"/>
                    <a:gd name="T35" fmla="*/ 18550 h 225"/>
                    <a:gd name="T36" fmla="*/ 2126 w 147"/>
                    <a:gd name="T37" fmla="*/ 18550 h 225"/>
                    <a:gd name="T38" fmla="*/ 1058 w 147"/>
                    <a:gd name="T39" fmla="*/ 18143 h 225"/>
                    <a:gd name="T40" fmla="*/ 325 w 147"/>
                    <a:gd name="T41" fmla="*/ 16908 h 225"/>
                    <a:gd name="T42" fmla="*/ 0 w 147"/>
                    <a:gd name="T43" fmla="*/ 15154 h 225"/>
                    <a:gd name="T44" fmla="*/ 0 w 147"/>
                    <a:gd name="T45" fmla="*/ 15154 h 225"/>
                    <a:gd name="T46" fmla="*/ 0 w 147"/>
                    <a:gd name="T47" fmla="*/ 14012 h 225"/>
                    <a:gd name="T48" fmla="*/ 0 w 147"/>
                    <a:gd name="T49" fmla="*/ 11050 h 225"/>
                    <a:gd name="T50" fmla="*/ 0 w 147"/>
                    <a:gd name="T51" fmla="*/ 7500 h 225"/>
                    <a:gd name="T52" fmla="*/ 0 w 147"/>
                    <a:gd name="T53" fmla="*/ 4622 h 225"/>
                    <a:gd name="T54" fmla="*/ 0 w 147"/>
                    <a:gd name="T55" fmla="*/ 3315 h 225"/>
                    <a:gd name="T56" fmla="*/ 0 w 147"/>
                    <a:gd name="T57" fmla="*/ 3315 h 225"/>
                    <a:gd name="T58" fmla="*/ 325 w 147"/>
                    <a:gd name="T59" fmla="*/ 1642 h 225"/>
                    <a:gd name="T60" fmla="*/ 1058 w 147"/>
                    <a:gd name="T61" fmla="*/ 410 h 225"/>
                    <a:gd name="T62" fmla="*/ 2126 w 147"/>
                    <a:gd name="T63" fmla="*/ 0 h 225"/>
                    <a:gd name="T64" fmla="*/ 2126 w 147"/>
                    <a:gd name="T65" fmla="*/ 0 h 225"/>
                    <a:gd name="T66" fmla="*/ 4158 w 147"/>
                    <a:gd name="T67" fmla="*/ 0 h 225"/>
                    <a:gd name="T68" fmla="*/ 7857 w 147"/>
                    <a:gd name="T69" fmla="*/ 0 h 225"/>
                    <a:gd name="T70" fmla="*/ 9889 w 147"/>
                    <a:gd name="T71" fmla="*/ 0 h 225"/>
                    <a:gd name="T72" fmla="*/ 9889 w 147"/>
                    <a:gd name="T73" fmla="*/ 0 h 22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7"/>
                    <a:gd name="T112" fmla="*/ 0 h 225"/>
                    <a:gd name="T113" fmla="*/ 147 w 147"/>
                    <a:gd name="T114" fmla="*/ 225 h 22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7" h="225">
                      <a:moveTo>
                        <a:pt x="121" y="0"/>
                      </a:moveTo>
                      <a:lnTo>
                        <a:pt x="134" y="5"/>
                      </a:lnTo>
                      <a:lnTo>
                        <a:pt x="144" y="20"/>
                      </a:lnTo>
                      <a:lnTo>
                        <a:pt x="147" y="40"/>
                      </a:lnTo>
                      <a:lnTo>
                        <a:pt x="147" y="56"/>
                      </a:lnTo>
                      <a:lnTo>
                        <a:pt x="147" y="91"/>
                      </a:lnTo>
                      <a:lnTo>
                        <a:pt x="147" y="134"/>
                      </a:lnTo>
                      <a:lnTo>
                        <a:pt x="147" y="170"/>
                      </a:lnTo>
                      <a:lnTo>
                        <a:pt x="147" y="184"/>
                      </a:lnTo>
                      <a:lnTo>
                        <a:pt x="144" y="205"/>
                      </a:lnTo>
                      <a:lnTo>
                        <a:pt x="134" y="220"/>
                      </a:lnTo>
                      <a:lnTo>
                        <a:pt x="121" y="225"/>
                      </a:lnTo>
                      <a:lnTo>
                        <a:pt x="96" y="225"/>
                      </a:lnTo>
                      <a:lnTo>
                        <a:pt x="51" y="225"/>
                      </a:lnTo>
                      <a:lnTo>
                        <a:pt x="26" y="225"/>
                      </a:lnTo>
                      <a:lnTo>
                        <a:pt x="13" y="220"/>
                      </a:lnTo>
                      <a:lnTo>
                        <a:pt x="4" y="205"/>
                      </a:lnTo>
                      <a:lnTo>
                        <a:pt x="0" y="184"/>
                      </a:lnTo>
                      <a:lnTo>
                        <a:pt x="0" y="170"/>
                      </a:lnTo>
                      <a:lnTo>
                        <a:pt x="0" y="134"/>
                      </a:lnTo>
                      <a:lnTo>
                        <a:pt x="0" y="91"/>
                      </a:lnTo>
                      <a:lnTo>
                        <a:pt x="0" y="56"/>
                      </a:lnTo>
                      <a:lnTo>
                        <a:pt x="0" y="40"/>
                      </a:lnTo>
                      <a:lnTo>
                        <a:pt x="4" y="20"/>
                      </a:lnTo>
                      <a:lnTo>
                        <a:pt x="13" y="5"/>
                      </a:lnTo>
                      <a:lnTo>
                        <a:pt x="26" y="0"/>
                      </a:lnTo>
                      <a:lnTo>
                        <a:pt x="51" y="0"/>
                      </a:lnTo>
                      <a:lnTo>
                        <a:pt x="96" y="0"/>
                      </a:lnTo>
                      <a:lnTo>
                        <a:pt x="121" y="0"/>
                      </a:lnTo>
                      <a:close/>
                    </a:path>
                  </a:pathLst>
                </a:custGeom>
                <a:solidFill>
                  <a:srgbClr val="64E375"/>
                </a:solidFill>
                <a:ln w="19050">
                  <a:solidFill>
                    <a:srgbClr val="6A7F6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897" name="Freeform 10"/>
                <p:cNvSpPr>
                  <a:spLocks noChangeAspect="1"/>
                </p:cNvSpPr>
                <p:nvPr/>
              </p:nvSpPr>
              <p:spPr bwMode="auto">
                <a:xfrm>
                  <a:off x="3764" y="3210"/>
                  <a:ext cx="168" cy="103"/>
                </a:xfrm>
                <a:custGeom>
                  <a:avLst/>
                  <a:gdLst>
                    <a:gd name="T0" fmla="*/ 0 w 56"/>
                    <a:gd name="T1" fmla="*/ 2863 h 34"/>
                    <a:gd name="T2" fmla="*/ 243 w 56"/>
                    <a:gd name="T3" fmla="*/ 2193 h 34"/>
                    <a:gd name="T4" fmla="*/ 729 w 56"/>
                    <a:gd name="T5" fmla="*/ 1696 h 34"/>
                    <a:gd name="T6" fmla="*/ 1377 w 56"/>
                    <a:gd name="T7" fmla="*/ 1166 h 34"/>
                    <a:gd name="T8" fmla="*/ 1377 w 56"/>
                    <a:gd name="T9" fmla="*/ 1166 h 34"/>
                    <a:gd name="T10" fmla="*/ 2349 w 56"/>
                    <a:gd name="T11" fmla="*/ 751 h 34"/>
                    <a:gd name="T12" fmla="*/ 3564 w 56"/>
                    <a:gd name="T13" fmla="*/ 588 h 34"/>
                    <a:gd name="T14" fmla="*/ 4536 w 56"/>
                    <a:gd name="T15" fmla="*/ 412 h 34"/>
                    <a:gd name="T16" fmla="*/ 4536 w 56"/>
                    <a:gd name="T17" fmla="*/ 412 h 34"/>
                    <a:gd name="T18" fmla="*/ 4374 w 56"/>
                    <a:gd name="T19" fmla="*/ 82 h 34"/>
                    <a:gd name="T20" fmla="*/ 2511 w 56"/>
                    <a:gd name="T21" fmla="*/ 0 h 34"/>
                    <a:gd name="T22" fmla="*/ 891 w 56"/>
                    <a:gd name="T23" fmla="*/ 506 h 34"/>
                    <a:gd name="T24" fmla="*/ 891 w 56"/>
                    <a:gd name="T25" fmla="*/ 506 h 34"/>
                    <a:gd name="T26" fmla="*/ 405 w 56"/>
                    <a:gd name="T27" fmla="*/ 1000 h 34"/>
                    <a:gd name="T28" fmla="*/ 0 w 56"/>
                    <a:gd name="T29" fmla="*/ 1451 h 34"/>
                    <a:gd name="T30" fmla="*/ 0 w 56"/>
                    <a:gd name="T31" fmla="*/ 2111 h 34"/>
                    <a:gd name="T32" fmla="*/ 0 w 56"/>
                    <a:gd name="T33" fmla="*/ 2111 h 34"/>
                    <a:gd name="T34" fmla="*/ 0 w 56"/>
                    <a:gd name="T35" fmla="*/ 2275 h 34"/>
                    <a:gd name="T36" fmla="*/ 0 w 56"/>
                    <a:gd name="T37" fmla="*/ 2614 h 34"/>
                    <a:gd name="T38" fmla="*/ 0 w 56"/>
                    <a:gd name="T39" fmla="*/ 2863 h 34"/>
                    <a:gd name="T40" fmla="*/ 0 w 56"/>
                    <a:gd name="T41" fmla="*/ 2863 h 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6"/>
                    <a:gd name="T64" fmla="*/ 0 h 34"/>
                    <a:gd name="T65" fmla="*/ 56 w 56"/>
                    <a:gd name="T66" fmla="*/ 34 h 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6" h="34">
                      <a:moveTo>
                        <a:pt x="0" y="34"/>
                      </a:moveTo>
                      <a:lnTo>
                        <a:pt x="3" y="26"/>
                      </a:lnTo>
                      <a:lnTo>
                        <a:pt x="9" y="20"/>
                      </a:lnTo>
                      <a:lnTo>
                        <a:pt x="17" y="14"/>
                      </a:lnTo>
                      <a:lnTo>
                        <a:pt x="29" y="9"/>
                      </a:lnTo>
                      <a:lnTo>
                        <a:pt x="44" y="7"/>
                      </a:lnTo>
                      <a:lnTo>
                        <a:pt x="56" y="5"/>
                      </a:lnTo>
                      <a:lnTo>
                        <a:pt x="54" y="1"/>
                      </a:lnTo>
                      <a:lnTo>
                        <a:pt x="31" y="0"/>
                      </a:lnTo>
                      <a:lnTo>
                        <a:pt x="11" y="6"/>
                      </a:lnTo>
                      <a:lnTo>
                        <a:pt x="5" y="12"/>
                      </a:lnTo>
                      <a:lnTo>
                        <a:pt x="0" y="17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0" y="31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1893" name="Text Box 11"/>
            <p:cNvSpPr txBox="1">
              <a:spLocks noChangeArrowheads="1"/>
            </p:cNvSpPr>
            <p:nvPr/>
          </p:nvSpPr>
          <p:spPr bwMode="auto">
            <a:xfrm>
              <a:off x="382" y="3443"/>
              <a:ext cx="10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endParaRPr lang="en-US" b="1">
                <a:latin typeface="Helvetica" charset="0"/>
              </a:endParaRPr>
            </a:p>
          </p:txBody>
        </p:sp>
      </p:grpSp>
      <p:grpSp>
        <p:nvGrpSpPr>
          <p:cNvPr id="31748" name="Group 12"/>
          <p:cNvGrpSpPr>
            <a:grpSpLocks/>
          </p:cNvGrpSpPr>
          <p:nvPr/>
        </p:nvGrpSpPr>
        <p:grpSpPr bwMode="auto">
          <a:xfrm>
            <a:off x="584200" y="1511300"/>
            <a:ext cx="8775700" cy="2792413"/>
            <a:chOff x="327" y="952"/>
            <a:chExt cx="4914" cy="1759"/>
          </a:xfrm>
        </p:grpSpPr>
        <p:sp>
          <p:nvSpPr>
            <p:cNvPr id="31762" name="Text Box 13"/>
            <p:cNvSpPr txBox="1">
              <a:spLocks noChangeAspect="1" noChangeArrowheads="1"/>
            </p:cNvSpPr>
            <p:nvPr/>
          </p:nvSpPr>
          <p:spPr bwMode="auto">
            <a:xfrm>
              <a:off x="4999" y="2109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63" name="Text Box 14"/>
            <p:cNvSpPr txBox="1">
              <a:spLocks noChangeAspect="1" noChangeArrowheads="1"/>
            </p:cNvSpPr>
            <p:nvPr/>
          </p:nvSpPr>
          <p:spPr bwMode="auto">
            <a:xfrm>
              <a:off x="5006" y="2350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64" name="Text Box 15"/>
            <p:cNvSpPr txBox="1">
              <a:spLocks noChangeAspect="1" noChangeArrowheads="1"/>
            </p:cNvSpPr>
            <p:nvPr/>
          </p:nvSpPr>
          <p:spPr bwMode="auto">
            <a:xfrm>
              <a:off x="4999" y="1046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65" name="Freeform 16"/>
            <p:cNvSpPr>
              <a:spLocks noChangeAspect="1"/>
            </p:cNvSpPr>
            <p:nvPr/>
          </p:nvSpPr>
          <p:spPr bwMode="auto">
            <a:xfrm>
              <a:off x="1919" y="952"/>
              <a:ext cx="366" cy="639"/>
            </a:xfrm>
            <a:custGeom>
              <a:avLst/>
              <a:gdLst>
                <a:gd name="T0" fmla="*/ 390 w 154"/>
                <a:gd name="T1" fmla="*/ 4865 h 284"/>
                <a:gd name="T2" fmla="*/ 164 w 154"/>
                <a:gd name="T3" fmla="*/ 5229 h 284"/>
                <a:gd name="T4" fmla="*/ 0 w 154"/>
                <a:gd name="T5" fmla="*/ 5715 h 284"/>
                <a:gd name="T6" fmla="*/ 0 w 154"/>
                <a:gd name="T7" fmla="*/ 6253 h 284"/>
                <a:gd name="T8" fmla="*/ 185 w 154"/>
                <a:gd name="T9" fmla="*/ 6743 h 284"/>
                <a:gd name="T10" fmla="*/ 644 w 154"/>
                <a:gd name="T11" fmla="*/ 7128 h 284"/>
                <a:gd name="T12" fmla="*/ 1435 w 154"/>
                <a:gd name="T13" fmla="*/ 7279 h 284"/>
                <a:gd name="T14" fmla="*/ 1435 w 154"/>
                <a:gd name="T15" fmla="*/ 7279 h 284"/>
                <a:gd name="T16" fmla="*/ 2457 w 154"/>
                <a:gd name="T17" fmla="*/ 7198 h 284"/>
                <a:gd name="T18" fmla="*/ 3249 w 154"/>
                <a:gd name="T19" fmla="*/ 6869 h 284"/>
                <a:gd name="T20" fmla="*/ 3891 w 154"/>
                <a:gd name="T21" fmla="*/ 6379 h 284"/>
                <a:gd name="T22" fmla="*/ 4378 w 154"/>
                <a:gd name="T23" fmla="*/ 5868 h 284"/>
                <a:gd name="T24" fmla="*/ 4661 w 154"/>
                <a:gd name="T25" fmla="*/ 5377 h 284"/>
                <a:gd name="T26" fmla="*/ 4846 w 154"/>
                <a:gd name="T27" fmla="*/ 5022 h 284"/>
                <a:gd name="T28" fmla="*/ 4915 w 154"/>
                <a:gd name="T29" fmla="*/ 4865 h 284"/>
                <a:gd name="T30" fmla="*/ 4915 w 154"/>
                <a:gd name="T31" fmla="*/ 4865 h 284"/>
                <a:gd name="T32" fmla="*/ 4915 w 154"/>
                <a:gd name="T33" fmla="*/ 2435 h 284"/>
                <a:gd name="T34" fmla="*/ 4915 w 154"/>
                <a:gd name="T35" fmla="*/ 2435 h 284"/>
                <a:gd name="T36" fmla="*/ 4846 w 154"/>
                <a:gd name="T37" fmla="*/ 2277 h 284"/>
                <a:gd name="T38" fmla="*/ 4661 w 154"/>
                <a:gd name="T39" fmla="*/ 1924 h 284"/>
                <a:gd name="T40" fmla="*/ 4378 w 154"/>
                <a:gd name="T41" fmla="*/ 1433 h 284"/>
                <a:gd name="T42" fmla="*/ 3891 w 154"/>
                <a:gd name="T43" fmla="*/ 900 h 284"/>
                <a:gd name="T44" fmla="*/ 3249 w 154"/>
                <a:gd name="T45" fmla="*/ 430 h 284"/>
                <a:gd name="T46" fmla="*/ 2457 w 154"/>
                <a:gd name="T47" fmla="*/ 101 h 284"/>
                <a:gd name="T48" fmla="*/ 1435 w 154"/>
                <a:gd name="T49" fmla="*/ 0 h 284"/>
                <a:gd name="T50" fmla="*/ 1435 w 154"/>
                <a:gd name="T51" fmla="*/ 0 h 284"/>
                <a:gd name="T52" fmla="*/ 644 w 154"/>
                <a:gd name="T53" fmla="*/ 182 h 284"/>
                <a:gd name="T54" fmla="*/ 185 w 154"/>
                <a:gd name="T55" fmla="*/ 556 h 284"/>
                <a:gd name="T56" fmla="*/ 0 w 154"/>
                <a:gd name="T57" fmla="*/ 1048 h 284"/>
                <a:gd name="T58" fmla="*/ 0 w 154"/>
                <a:gd name="T59" fmla="*/ 1584 h 284"/>
                <a:gd name="T60" fmla="*/ 164 w 154"/>
                <a:gd name="T61" fmla="*/ 2070 h 284"/>
                <a:gd name="T62" fmla="*/ 390 w 154"/>
                <a:gd name="T63" fmla="*/ 2435 h 284"/>
                <a:gd name="T64" fmla="*/ 390 w 154"/>
                <a:gd name="T65" fmla="*/ 2435 h 284"/>
                <a:gd name="T66" fmla="*/ 390 w 154"/>
                <a:gd name="T67" fmla="*/ 3078 h 284"/>
                <a:gd name="T68" fmla="*/ 390 w 154"/>
                <a:gd name="T69" fmla="*/ 4228 h 284"/>
                <a:gd name="T70" fmla="*/ 390 w 154"/>
                <a:gd name="T71" fmla="*/ 4865 h 284"/>
                <a:gd name="T72" fmla="*/ 390 w 154"/>
                <a:gd name="T73" fmla="*/ 4865 h 28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4"/>
                <a:gd name="T112" fmla="*/ 0 h 284"/>
                <a:gd name="T113" fmla="*/ 154 w 154"/>
                <a:gd name="T114" fmla="*/ 284 h 28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4" h="284">
                  <a:moveTo>
                    <a:pt x="12" y="190"/>
                  </a:moveTo>
                  <a:lnTo>
                    <a:pt x="5" y="204"/>
                  </a:lnTo>
                  <a:lnTo>
                    <a:pt x="0" y="223"/>
                  </a:lnTo>
                  <a:lnTo>
                    <a:pt x="0" y="244"/>
                  </a:lnTo>
                  <a:lnTo>
                    <a:pt x="6" y="263"/>
                  </a:lnTo>
                  <a:lnTo>
                    <a:pt x="20" y="278"/>
                  </a:lnTo>
                  <a:lnTo>
                    <a:pt x="45" y="284"/>
                  </a:lnTo>
                  <a:lnTo>
                    <a:pt x="77" y="281"/>
                  </a:lnTo>
                  <a:lnTo>
                    <a:pt x="102" y="268"/>
                  </a:lnTo>
                  <a:lnTo>
                    <a:pt x="122" y="249"/>
                  </a:lnTo>
                  <a:lnTo>
                    <a:pt x="137" y="229"/>
                  </a:lnTo>
                  <a:lnTo>
                    <a:pt x="146" y="210"/>
                  </a:lnTo>
                  <a:lnTo>
                    <a:pt x="152" y="196"/>
                  </a:lnTo>
                  <a:lnTo>
                    <a:pt x="154" y="190"/>
                  </a:lnTo>
                  <a:lnTo>
                    <a:pt x="154" y="95"/>
                  </a:lnTo>
                  <a:lnTo>
                    <a:pt x="152" y="89"/>
                  </a:lnTo>
                  <a:lnTo>
                    <a:pt x="146" y="75"/>
                  </a:lnTo>
                  <a:lnTo>
                    <a:pt x="137" y="56"/>
                  </a:lnTo>
                  <a:lnTo>
                    <a:pt x="122" y="35"/>
                  </a:lnTo>
                  <a:lnTo>
                    <a:pt x="102" y="17"/>
                  </a:lnTo>
                  <a:lnTo>
                    <a:pt x="77" y="4"/>
                  </a:lnTo>
                  <a:lnTo>
                    <a:pt x="45" y="0"/>
                  </a:lnTo>
                  <a:lnTo>
                    <a:pt x="20" y="7"/>
                  </a:lnTo>
                  <a:lnTo>
                    <a:pt x="6" y="22"/>
                  </a:lnTo>
                  <a:lnTo>
                    <a:pt x="0" y="41"/>
                  </a:lnTo>
                  <a:lnTo>
                    <a:pt x="0" y="62"/>
                  </a:lnTo>
                  <a:lnTo>
                    <a:pt x="5" y="81"/>
                  </a:lnTo>
                  <a:lnTo>
                    <a:pt x="12" y="95"/>
                  </a:lnTo>
                  <a:lnTo>
                    <a:pt x="12" y="120"/>
                  </a:lnTo>
                  <a:lnTo>
                    <a:pt x="12" y="165"/>
                  </a:lnTo>
                  <a:lnTo>
                    <a:pt x="12" y="190"/>
                  </a:lnTo>
                  <a:close/>
                </a:path>
              </a:pathLst>
            </a:custGeom>
            <a:solidFill>
              <a:srgbClr val="C3AAD2"/>
            </a:solidFill>
            <a:ln w="19050">
              <a:solidFill>
                <a:srgbClr val="9E7AB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6" name="Freeform 17"/>
            <p:cNvSpPr>
              <a:spLocks noChangeAspect="1"/>
            </p:cNvSpPr>
            <p:nvPr/>
          </p:nvSpPr>
          <p:spPr bwMode="auto">
            <a:xfrm>
              <a:off x="1955" y="977"/>
              <a:ext cx="115" cy="150"/>
            </a:xfrm>
            <a:custGeom>
              <a:avLst/>
              <a:gdLst>
                <a:gd name="T0" fmla="*/ 1584 w 48"/>
                <a:gd name="T1" fmla="*/ 0 h 67"/>
                <a:gd name="T2" fmla="*/ 661 w 48"/>
                <a:gd name="T3" fmla="*/ 146 h 67"/>
                <a:gd name="T4" fmla="*/ 165 w 48"/>
                <a:gd name="T5" fmla="*/ 551 h 67"/>
                <a:gd name="T6" fmla="*/ 0 w 48"/>
                <a:gd name="T7" fmla="*/ 1077 h 67"/>
                <a:gd name="T8" fmla="*/ 137 w 48"/>
                <a:gd name="T9" fmla="*/ 1603 h 67"/>
                <a:gd name="T10" fmla="*/ 137 w 48"/>
                <a:gd name="T11" fmla="*/ 1603 h 67"/>
                <a:gd name="T12" fmla="*/ 165 w 48"/>
                <a:gd name="T13" fmla="*/ 1639 h 67"/>
                <a:gd name="T14" fmla="*/ 194 w 48"/>
                <a:gd name="T15" fmla="*/ 1659 h 67"/>
                <a:gd name="T16" fmla="*/ 264 w 48"/>
                <a:gd name="T17" fmla="*/ 1684 h 67"/>
                <a:gd name="T18" fmla="*/ 264 w 48"/>
                <a:gd name="T19" fmla="*/ 1684 h 67"/>
                <a:gd name="T20" fmla="*/ 328 w 48"/>
                <a:gd name="T21" fmla="*/ 1659 h 67"/>
                <a:gd name="T22" fmla="*/ 357 w 48"/>
                <a:gd name="T23" fmla="*/ 1639 h 67"/>
                <a:gd name="T24" fmla="*/ 357 w 48"/>
                <a:gd name="T25" fmla="*/ 1583 h 67"/>
                <a:gd name="T26" fmla="*/ 357 w 48"/>
                <a:gd name="T27" fmla="*/ 1583 h 67"/>
                <a:gd name="T28" fmla="*/ 328 w 48"/>
                <a:gd name="T29" fmla="*/ 951 h 67"/>
                <a:gd name="T30" fmla="*/ 661 w 48"/>
                <a:gd name="T31" fmla="*/ 345 h 67"/>
                <a:gd name="T32" fmla="*/ 1584 w 48"/>
                <a:gd name="T33" fmla="*/ 0 h 67"/>
                <a:gd name="T34" fmla="*/ 1584 w 48"/>
                <a:gd name="T35" fmla="*/ 0 h 67"/>
                <a:gd name="T36" fmla="*/ 1584 w 48"/>
                <a:gd name="T37" fmla="*/ 0 h 67"/>
                <a:gd name="T38" fmla="*/ 1584 w 48"/>
                <a:gd name="T39" fmla="*/ 0 h 67"/>
                <a:gd name="T40" fmla="*/ 1584 w 48"/>
                <a:gd name="T41" fmla="*/ 0 h 67"/>
                <a:gd name="T42" fmla="*/ 1584 w 48"/>
                <a:gd name="T43" fmla="*/ 0 h 67"/>
                <a:gd name="T44" fmla="*/ 1584 w 48"/>
                <a:gd name="T45" fmla="*/ 0 h 67"/>
                <a:gd name="T46" fmla="*/ 1584 w 48"/>
                <a:gd name="T47" fmla="*/ 0 h 67"/>
                <a:gd name="T48" fmla="*/ 1584 w 48"/>
                <a:gd name="T49" fmla="*/ 0 h 67"/>
                <a:gd name="T50" fmla="*/ 1584 w 48"/>
                <a:gd name="T51" fmla="*/ 0 h 67"/>
                <a:gd name="T52" fmla="*/ 1584 w 48"/>
                <a:gd name="T53" fmla="*/ 0 h 6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48"/>
                <a:gd name="T82" fmla="*/ 0 h 67"/>
                <a:gd name="T83" fmla="*/ 48 w 48"/>
                <a:gd name="T84" fmla="*/ 67 h 6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48" h="67">
                  <a:moveTo>
                    <a:pt x="48" y="0"/>
                  </a:moveTo>
                  <a:lnTo>
                    <a:pt x="20" y="6"/>
                  </a:lnTo>
                  <a:lnTo>
                    <a:pt x="5" y="22"/>
                  </a:lnTo>
                  <a:lnTo>
                    <a:pt x="0" y="43"/>
                  </a:lnTo>
                  <a:lnTo>
                    <a:pt x="4" y="64"/>
                  </a:lnTo>
                  <a:lnTo>
                    <a:pt x="5" y="65"/>
                  </a:lnTo>
                  <a:lnTo>
                    <a:pt x="6" y="66"/>
                  </a:lnTo>
                  <a:lnTo>
                    <a:pt x="8" y="67"/>
                  </a:lnTo>
                  <a:lnTo>
                    <a:pt x="10" y="66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0" y="38"/>
                  </a:lnTo>
                  <a:lnTo>
                    <a:pt x="20" y="1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18"/>
            <p:cNvSpPr>
              <a:spLocks noChangeAspect="1" noChangeShapeType="1"/>
            </p:cNvSpPr>
            <p:nvPr/>
          </p:nvSpPr>
          <p:spPr bwMode="auto">
            <a:xfrm flipH="1">
              <a:off x="2283" y="1483"/>
              <a:ext cx="2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Rectangle 19"/>
            <p:cNvSpPr>
              <a:spLocks noChangeArrowheads="1"/>
            </p:cNvSpPr>
            <p:nvPr/>
          </p:nvSpPr>
          <p:spPr bwMode="auto">
            <a:xfrm>
              <a:off x="1908" y="1340"/>
              <a:ext cx="2370" cy="50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69" name="Group 20"/>
            <p:cNvGrpSpPr>
              <a:grpSpLocks/>
            </p:cNvGrpSpPr>
            <p:nvPr/>
          </p:nvGrpSpPr>
          <p:grpSpPr bwMode="auto">
            <a:xfrm>
              <a:off x="1122" y="1509"/>
              <a:ext cx="536" cy="645"/>
              <a:chOff x="3561" y="1713"/>
              <a:chExt cx="339" cy="431"/>
            </a:xfrm>
          </p:grpSpPr>
          <p:sp>
            <p:nvSpPr>
              <p:cNvPr id="31888" name="Freeform 21"/>
              <p:cNvSpPr>
                <a:spLocks noChangeAspect="1"/>
              </p:cNvSpPr>
              <p:nvPr/>
            </p:nvSpPr>
            <p:spPr bwMode="auto">
              <a:xfrm>
                <a:off x="3561" y="1713"/>
                <a:ext cx="339" cy="431"/>
              </a:xfrm>
              <a:custGeom>
                <a:avLst/>
                <a:gdLst>
                  <a:gd name="T0" fmla="*/ 573 w 226"/>
                  <a:gd name="T1" fmla="*/ 0 h 288"/>
                  <a:gd name="T2" fmla="*/ 675 w 226"/>
                  <a:gd name="T3" fmla="*/ 9 h 288"/>
                  <a:gd name="T4" fmla="*/ 770 w 226"/>
                  <a:gd name="T5" fmla="*/ 42 h 288"/>
                  <a:gd name="T6" fmla="*/ 860 w 226"/>
                  <a:gd name="T7" fmla="*/ 100 h 288"/>
                  <a:gd name="T8" fmla="*/ 944 w 226"/>
                  <a:gd name="T9" fmla="*/ 171 h 288"/>
                  <a:gd name="T10" fmla="*/ 1011 w 226"/>
                  <a:gd name="T11" fmla="*/ 256 h 288"/>
                  <a:gd name="T12" fmla="*/ 1064 w 226"/>
                  <a:gd name="T13" fmla="*/ 356 h 288"/>
                  <a:gd name="T14" fmla="*/ 1112 w 226"/>
                  <a:gd name="T15" fmla="*/ 473 h 288"/>
                  <a:gd name="T16" fmla="*/ 1134 w 226"/>
                  <a:gd name="T17" fmla="*/ 594 h 288"/>
                  <a:gd name="T18" fmla="*/ 1145 w 226"/>
                  <a:gd name="T19" fmla="*/ 723 h 288"/>
                  <a:gd name="T20" fmla="*/ 1145 w 226"/>
                  <a:gd name="T21" fmla="*/ 723 h 288"/>
                  <a:gd name="T22" fmla="*/ 1134 w 226"/>
                  <a:gd name="T23" fmla="*/ 852 h 288"/>
                  <a:gd name="T24" fmla="*/ 1112 w 226"/>
                  <a:gd name="T25" fmla="*/ 971 h 288"/>
                  <a:gd name="T26" fmla="*/ 1064 w 226"/>
                  <a:gd name="T27" fmla="*/ 1082 h 288"/>
                  <a:gd name="T28" fmla="*/ 1011 w 226"/>
                  <a:gd name="T29" fmla="*/ 1190 h 288"/>
                  <a:gd name="T30" fmla="*/ 944 w 226"/>
                  <a:gd name="T31" fmla="*/ 1275 h 288"/>
                  <a:gd name="T32" fmla="*/ 860 w 226"/>
                  <a:gd name="T33" fmla="*/ 1344 h 288"/>
                  <a:gd name="T34" fmla="*/ 770 w 226"/>
                  <a:gd name="T35" fmla="*/ 1402 h 288"/>
                  <a:gd name="T36" fmla="*/ 675 w 226"/>
                  <a:gd name="T37" fmla="*/ 1435 h 288"/>
                  <a:gd name="T38" fmla="*/ 573 w 226"/>
                  <a:gd name="T39" fmla="*/ 1444 h 288"/>
                  <a:gd name="T40" fmla="*/ 573 w 226"/>
                  <a:gd name="T41" fmla="*/ 1444 h 288"/>
                  <a:gd name="T42" fmla="*/ 473 w 226"/>
                  <a:gd name="T43" fmla="*/ 1435 h 288"/>
                  <a:gd name="T44" fmla="*/ 372 w 226"/>
                  <a:gd name="T45" fmla="*/ 1402 h 288"/>
                  <a:gd name="T46" fmla="*/ 284 w 226"/>
                  <a:gd name="T47" fmla="*/ 1344 h 288"/>
                  <a:gd name="T48" fmla="*/ 203 w 226"/>
                  <a:gd name="T49" fmla="*/ 1275 h 288"/>
                  <a:gd name="T50" fmla="*/ 140 w 226"/>
                  <a:gd name="T51" fmla="*/ 1190 h 288"/>
                  <a:gd name="T52" fmla="*/ 75 w 226"/>
                  <a:gd name="T53" fmla="*/ 1082 h 288"/>
                  <a:gd name="T54" fmla="*/ 39 w 226"/>
                  <a:gd name="T55" fmla="*/ 971 h 288"/>
                  <a:gd name="T56" fmla="*/ 12 w 226"/>
                  <a:gd name="T57" fmla="*/ 852 h 288"/>
                  <a:gd name="T58" fmla="*/ 0 w 226"/>
                  <a:gd name="T59" fmla="*/ 723 h 288"/>
                  <a:gd name="T60" fmla="*/ 0 w 226"/>
                  <a:gd name="T61" fmla="*/ 723 h 288"/>
                  <a:gd name="T62" fmla="*/ 12 w 226"/>
                  <a:gd name="T63" fmla="*/ 594 h 288"/>
                  <a:gd name="T64" fmla="*/ 39 w 226"/>
                  <a:gd name="T65" fmla="*/ 473 h 288"/>
                  <a:gd name="T66" fmla="*/ 75 w 226"/>
                  <a:gd name="T67" fmla="*/ 356 h 288"/>
                  <a:gd name="T68" fmla="*/ 140 w 226"/>
                  <a:gd name="T69" fmla="*/ 256 h 288"/>
                  <a:gd name="T70" fmla="*/ 203 w 226"/>
                  <a:gd name="T71" fmla="*/ 171 h 288"/>
                  <a:gd name="T72" fmla="*/ 284 w 226"/>
                  <a:gd name="T73" fmla="*/ 100 h 288"/>
                  <a:gd name="T74" fmla="*/ 372 w 226"/>
                  <a:gd name="T75" fmla="*/ 42 h 288"/>
                  <a:gd name="T76" fmla="*/ 473 w 226"/>
                  <a:gd name="T77" fmla="*/ 9 h 288"/>
                  <a:gd name="T78" fmla="*/ 573 w 226"/>
                  <a:gd name="T79" fmla="*/ 0 h 288"/>
                  <a:gd name="T80" fmla="*/ 573 w 226"/>
                  <a:gd name="T81" fmla="*/ 0 h 28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6"/>
                  <a:gd name="T124" fmla="*/ 0 h 288"/>
                  <a:gd name="T125" fmla="*/ 226 w 226"/>
                  <a:gd name="T126" fmla="*/ 288 h 28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6" h="288">
                    <a:moveTo>
                      <a:pt x="113" y="0"/>
                    </a:moveTo>
                    <a:lnTo>
                      <a:pt x="133" y="2"/>
                    </a:lnTo>
                    <a:lnTo>
                      <a:pt x="152" y="9"/>
                    </a:lnTo>
                    <a:lnTo>
                      <a:pt x="170" y="20"/>
                    </a:lnTo>
                    <a:lnTo>
                      <a:pt x="186" y="34"/>
                    </a:lnTo>
                    <a:lnTo>
                      <a:pt x="199" y="51"/>
                    </a:lnTo>
                    <a:lnTo>
                      <a:pt x="210" y="71"/>
                    </a:lnTo>
                    <a:lnTo>
                      <a:pt x="219" y="94"/>
                    </a:lnTo>
                    <a:lnTo>
                      <a:pt x="224" y="118"/>
                    </a:lnTo>
                    <a:lnTo>
                      <a:pt x="226" y="144"/>
                    </a:lnTo>
                    <a:lnTo>
                      <a:pt x="224" y="170"/>
                    </a:lnTo>
                    <a:lnTo>
                      <a:pt x="219" y="194"/>
                    </a:lnTo>
                    <a:lnTo>
                      <a:pt x="210" y="216"/>
                    </a:lnTo>
                    <a:lnTo>
                      <a:pt x="199" y="237"/>
                    </a:lnTo>
                    <a:lnTo>
                      <a:pt x="186" y="254"/>
                    </a:lnTo>
                    <a:lnTo>
                      <a:pt x="170" y="268"/>
                    </a:lnTo>
                    <a:lnTo>
                      <a:pt x="152" y="279"/>
                    </a:lnTo>
                    <a:lnTo>
                      <a:pt x="133" y="286"/>
                    </a:lnTo>
                    <a:lnTo>
                      <a:pt x="113" y="288"/>
                    </a:lnTo>
                    <a:lnTo>
                      <a:pt x="93" y="286"/>
                    </a:lnTo>
                    <a:lnTo>
                      <a:pt x="73" y="279"/>
                    </a:lnTo>
                    <a:lnTo>
                      <a:pt x="56" y="268"/>
                    </a:lnTo>
                    <a:lnTo>
                      <a:pt x="40" y="254"/>
                    </a:lnTo>
                    <a:lnTo>
                      <a:pt x="27" y="237"/>
                    </a:lnTo>
                    <a:lnTo>
                      <a:pt x="15" y="216"/>
                    </a:lnTo>
                    <a:lnTo>
                      <a:pt x="7" y="194"/>
                    </a:lnTo>
                    <a:lnTo>
                      <a:pt x="2" y="170"/>
                    </a:lnTo>
                    <a:lnTo>
                      <a:pt x="0" y="144"/>
                    </a:lnTo>
                    <a:lnTo>
                      <a:pt x="2" y="118"/>
                    </a:lnTo>
                    <a:lnTo>
                      <a:pt x="7" y="94"/>
                    </a:lnTo>
                    <a:lnTo>
                      <a:pt x="15" y="71"/>
                    </a:lnTo>
                    <a:lnTo>
                      <a:pt x="27" y="51"/>
                    </a:lnTo>
                    <a:lnTo>
                      <a:pt x="40" y="34"/>
                    </a:lnTo>
                    <a:lnTo>
                      <a:pt x="56" y="20"/>
                    </a:lnTo>
                    <a:lnTo>
                      <a:pt x="73" y="9"/>
                    </a:lnTo>
                    <a:lnTo>
                      <a:pt x="93" y="2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EAD4E4"/>
              </a:solidFill>
              <a:ln w="1905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9" name="Freeform 22"/>
              <p:cNvSpPr>
                <a:spLocks noChangeAspect="1"/>
              </p:cNvSpPr>
              <p:nvPr/>
            </p:nvSpPr>
            <p:spPr bwMode="auto">
              <a:xfrm>
                <a:off x="3749" y="1830"/>
                <a:ext cx="67" cy="202"/>
              </a:xfrm>
              <a:custGeom>
                <a:avLst/>
                <a:gdLst>
                  <a:gd name="T0" fmla="*/ 182 w 45"/>
                  <a:gd name="T1" fmla="*/ 542 h 135"/>
                  <a:gd name="T2" fmla="*/ 133 w 45"/>
                  <a:gd name="T3" fmla="*/ 482 h 135"/>
                  <a:gd name="T4" fmla="*/ 94 w 45"/>
                  <a:gd name="T5" fmla="*/ 416 h 135"/>
                  <a:gd name="T6" fmla="*/ 73 w 45"/>
                  <a:gd name="T7" fmla="*/ 331 h 135"/>
                  <a:gd name="T8" fmla="*/ 73 w 45"/>
                  <a:gd name="T9" fmla="*/ 331 h 135"/>
                  <a:gd name="T10" fmla="*/ 94 w 45"/>
                  <a:gd name="T11" fmla="*/ 256 h 135"/>
                  <a:gd name="T12" fmla="*/ 133 w 45"/>
                  <a:gd name="T13" fmla="*/ 190 h 135"/>
                  <a:gd name="T14" fmla="*/ 182 w 45"/>
                  <a:gd name="T15" fmla="*/ 135 h 135"/>
                  <a:gd name="T16" fmla="*/ 182 w 45"/>
                  <a:gd name="T17" fmla="*/ 135 h 135"/>
                  <a:gd name="T18" fmla="*/ 208 w 45"/>
                  <a:gd name="T19" fmla="*/ 94 h 135"/>
                  <a:gd name="T20" fmla="*/ 210 w 45"/>
                  <a:gd name="T21" fmla="*/ 42 h 135"/>
                  <a:gd name="T22" fmla="*/ 222 w 45"/>
                  <a:gd name="T23" fmla="*/ 0 h 135"/>
                  <a:gd name="T24" fmla="*/ 222 w 45"/>
                  <a:gd name="T25" fmla="*/ 0 h 135"/>
                  <a:gd name="T26" fmla="*/ 210 w 45"/>
                  <a:gd name="T27" fmla="*/ 33 h 135"/>
                  <a:gd name="T28" fmla="*/ 210 w 45"/>
                  <a:gd name="T29" fmla="*/ 42 h 135"/>
                  <a:gd name="T30" fmla="*/ 222 w 45"/>
                  <a:gd name="T31" fmla="*/ 0 h 135"/>
                  <a:gd name="T32" fmla="*/ 222 w 45"/>
                  <a:gd name="T33" fmla="*/ 0 h 135"/>
                  <a:gd name="T34" fmla="*/ 222 w 45"/>
                  <a:gd name="T35" fmla="*/ 0 h 135"/>
                  <a:gd name="T36" fmla="*/ 222 w 45"/>
                  <a:gd name="T37" fmla="*/ 0 h 135"/>
                  <a:gd name="T38" fmla="*/ 222 w 45"/>
                  <a:gd name="T39" fmla="*/ 0 h 135"/>
                  <a:gd name="T40" fmla="*/ 222 w 45"/>
                  <a:gd name="T41" fmla="*/ 0 h 135"/>
                  <a:gd name="T42" fmla="*/ 208 w 45"/>
                  <a:gd name="T43" fmla="*/ 40 h 135"/>
                  <a:gd name="T44" fmla="*/ 191 w 45"/>
                  <a:gd name="T45" fmla="*/ 82 h 135"/>
                  <a:gd name="T46" fmla="*/ 168 w 45"/>
                  <a:gd name="T47" fmla="*/ 121 h 135"/>
                  <a:gd name="T48" fmla="*/ 168 w 45"/>
                  <a:gd name="T49" fmla="*/ 121 h 135"/>
                  <a:gd name="T50" fmla="*/ 82 w 45"/>
                  <a:gd name="T51" fmla="*/ 181 h 135"/>
                  <a:gd name="T52" fmla="*/ 19 w 45"/>
                  <a:gd name="T53" fmla="*/ 262 h 135"/>
                  <a:gd name="T54" fmla="*/ 0 w 45"/>
                  <a:gd name="T55" fmla="*/ 356 h 135"/>
                  <a:gd name="T56" fmla="*/ 0 w 45"/>
                  <a:gd name="T57" fmla="*/ 356 h 135"/>
                  <a:gd name="T58" fmla="*/ 0 w 45"/>
                  <a:gd name="T59" fmla="*/ 356 h 135"/>
                  <a:gd name="T60" fmla="*/ 0 w 45"/>
                  <a:gd name="T61" fmla="*/ 356 h 135"/>
                  <a:gd name="T62" fmla="*/ 0 w 45"/>
                  <a:gd name="T63" fmla="*/ 362 h 135"/>
                  <a:gd name="T64" fmla="*/ 0 w 45"/>
                  <a:gd name="T65" fmla="*/ 362 h 135"/>
                  <a:gd name="T66" fmla="*/ 33 w 45"/>
                  <a:gd name="T67" fmla="*/ 437 h 135"/>
                  <a:gd name="T68" fmla="*/ 100 w 45"/>
                  <a:gd name="T69" fmla="*/ 501 h 135"/>
                  <a:gd name="T70" fmla="*/ 168 w 45"/>
                  <a:gd name="T71" fmla="*/ 555 h 135"/>
                  <a:gd name="T72" fmla="*/ 168 w 45"/>
                  <a:gd name="T73" fmla="*/ 555 h 135"/>
                  <a:gd name="T74" fmla="*/ 191 w 45"/>
                  <a:gd name="T75" fmla="*/ 594 h 135"/>
                  <a:gd name="T76" fmla="*/ 208 w 45"/>
                  <a:gd name="T77" fmla="*/ 633 h 135"/>
                  <a:gd name="T78" fmla="*/ 222 w 45"/>
                  <a:gd name="T79" fmla="*/ 676 h 135"/>
                  <a:gd name="T80" fmla="*/ 222 w 45"/>
                  <a:gd name="T81" fmla="*/ 676 h 135"/>
                  <a:gd name="T82" fmla="*/ 222 w 45"/>
                  <a:gd name="T83" fmla="*/ 676 h 135"/>
                  <a:gd name="T84" fmla="*/ 222 w 45"/>
                  <a:gd name="T85" fmla="*/ 676 h 135"/>
                  <a:gd name="T86" fmla="*/ 222 w 45"/>
                  <a:gd name="T87" fmla="*/ 676 h 135"/>
                  <a:gd name="T88" fmla="*/ 182 w 45"/>
                  <a:gd name="T89" fmla="*/ 542 h 13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5"/>
                  <a:gd name="T136" fmla="*/ 0 h 135"/>
                  <a:gd name="T137" fmla="*/ 45 w 45"/>
                  <a:gd name="T138" fmla="*/ 135 h 13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5" h="135">
                    <a:moveTo>
                      <a:pt x="37" y="108"/>
                    </a:moveTo>
                    <a:lnTo>
                      <a:pt x="27" y="96"/>
                    </a:lnTo>
                    <a:lnTo>
                      <a:pt x="19" y="83"/>
                    </a:lnTo>
                    <a:lnTo>
                      <a:pt x="15" y="66"/>
                    </a:lnTo>
                    <a:lnTo>
                      <a:pt x="19" y="51"/>
                    </a:lnTo>
                    <a:lnTo>
                      <a:pt x="27" y="38"/>
                    </a:lnTo>
                    <a:lnTo>
                      <a:pt x="37" y="27"/>
                    </a:lnTo>
                    <a:lnTo>
                      <a:pt x="42" y="19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5" y="0"/>
                    </a:lnTo>
                    <a:lnTo>
                      <a:pt x="42" y="8"/>
                    </a:lnTo>
                    <a:lnTo>
                      <a:pt x="39" y="17"/>
                    </a:lnTo>
                    <a:lnTo>
                      <a:pt x="34" y="24"/>
                    </a:lnTo>
                    <a:lnTo>
                      <a:pt x="17" y="36"/>
                    </a:lnTo>
                    <a:lnTo>
                      <a:pt x="4" y="52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7" y="87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39" y="118"/>
                    </a:lnTo>
                    <a:lnTo>
                      <a:pt x="42" y="126"/>
                    </a:lnTo>
                    <a:lnTo>
                      <a:pt x="45" y="135"/>
                    </a:lnTo>
                    <a:lnTo>
                      <a:pt x="37" y="108"/>
                    </a:lnTo>
                    <a:close/>
                  </a:path>
                </a:pathLst>
              </a:custGeom>
              <a:solidFill>
                <a:srgbClr val="E0BCD6"/>
              </a:solidFill>
              <a:ln w="38100">
                <a:solidFill>
                  <a:srgbClr val="DEB7D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0" name="Freeform 23"/>
              <p:cNvSpPr>
                <a:spLocks noChangeAspect="1"/>
              </p:cNvSpPr>
              <p:nvPr/>
            </p:nvSpPr>
            <p:spPr bwMode="auto">
              <a:xfrm>
                <a:off x="3599" y="1732"/>
                <a:ext cx="138" cy="113"/>
              </a:xfrm>
              <a:custGeom>
                <a:avLst/>
                <a:gdLst>
                  <a:gd name="T0" fmla="*/ 0 w 92"/>
                  <a:gd name="T1" fmla="*/ 386 h 75"/>
                  <a:gd name="T2" fmla="*/ 81 w 92"/>
                  <a:gd name="T3" fmla="*/ 277 h 75"/>
                  <a:gd name="T4" fmla="*/ 178 w 92"/>
                  <a:gd name="T5" fmla="*/ 184 h 75"/>
                  <a:gd name="T6" fmla="*/ 288 w 92"/>
                  <a:gd name="T7" fmla="*/ 113 h 75"/>
                  <a:gd name="T8" fmla="*/ 414 w 92"/>
                  <a:gd name="T9" fmla="*/ 72 h 75"/>
                  <a:gd name="T10" fmla="*/ 414 w 92"/>
                  <a:gd name="T11" fmla="*/ 72 h 75"/>
                  <a:gd name="T12" fmla="*/ 443 w 92"/>
                  <a:gd name="T13" fmla="*/ 59 h 75"/>
                  <a:gd name="T14" fmla="*/ 456 w 92"/>
                  <a:gd name="T15" fmla="*/ 39 h 75"/>
                  <a:gd name="T16" fmla="*/ 465 w 92"/>
                  <a:gd name="T17" fmla="*/ 21 h 75"/>
                  <a:gd name="T18" fmla="*/ 465 w 92"/>
                  <a:gd name="T19" fmla="*/ 21 h 75"/>
                  <a:gd name="T20" fmla="*/ 443 w 92"/>
                  <a:gd name="T21" fmla="*/ 0 h 75"/>
                  <a:gd name="T22" fmla="*/ 401 w 92"/>
                  <a:gd name="T23" fmla="*/ 0 h 75"/>
                  <a:gd name="T24" fmla="*/ 372 w 92"/>
                  <a:gd name="T25" fmla="*/ 0 h 75"/>
                  <a:gd name="T26" fmla="*/ 372 w 92"/>
                  <a:gd name="T27" fmla="*/ 0 h 75"/>
                  <a:gd name="T28" fmla="*/ 236 w 92"/>
                  <a:gd name="T29" fmla="*/ 59 h 75"/>
                  <a:gd name="T30" fmla="*/ 132 w 92"/>
                  <a:gd name="T31" fmla="*/ 149 h 75"/>
                  <a:gd name="T32" fmla="*/ 50 w 92"/>
                  <a:gd name="T33" fmla="*/ 268 h 75"/>
                  <a:gd name="T34" fmla="*/ 0 w 92"/>
                  <a:gd name="T35" fmla="*/ 386 h 75"/>
                  <a:gd name="T36" fmla="*/ 0 w 92"/>
                  <a:gd name="T37" fmla="*/ 386 h 75"/>
                  <a:gd name="T38" fmla="*/ 0 w 92"/>
                  <a:gd name="T39" fmla="*/ 386 h 75"/>
                  <a:gd name="T40" fmla="*/ 0 w 92"/>
                  <a:gd name="T41" fmla="*/ 386 h 75"/>
                  <a:gd name="T42" fmla="*/ 0 w 92"/>
                  <a:gd name="T43" fmla="*/ 386 h 75"/>
                  <a:gd name="T44" fmla="*/ 0 w 92"/>
                  <a:gd name="T45" fmla="*/ 386 h 75"/>
                  <a:gd name="T46" fmla="*/ 0 w 92"/>
                  <a:gd name="T47" fmla="*/ 386 h 75"/>
                  <a:gd name="T48" fmla="*/ 0 w 92"/>
                  <a:gd name="T49" fmla="*/ 386 h 75"/>
                  <a:gd name="T50" fmla="*/ 0 w 92"/>
                  <a:gd name="T51" fmla="*/ 386 h 75"/>
                  <a:gd name="T52" fmla="*/ 0 w 92"/>
                  <a:gd name="T53" fmla="*/ 386 h 7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92"/>
                  <a:gd name="T82" fmla="*/ 0 h 75"/>
                  <a:gd name="T83" fmla="*/ 92 w 92"/>
                  <a:gd name="T84" fmla="*/ 75 h 75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92" h="75">
                    <a:moveTo>
                      <a:pt x="0" y="75"/>
                    </a:moveTo>
                    <a:lnTo>
                      <a:pt x="16" y="54"/>
                    </a:lnTo>
                    <a:lnTo>
                      <a:pt x="35" y="36"/>
                    </a:lnTo>
                    <a:lnTo>
                      <a:pt x="57" y="22"/>
                    </a:lnTo>
                    <a:lnTo>
                      <a:pt x="82" y="14"/>
                    </a:lnTo>
                    <a:lnTo>
                      <a:pt x="87" y="11"/>
                    </a:lnTo>
                    <a:lnTo>
                      <a:pt x="90" y="7"/>
                    </a:lnTo>
                    <a:lnTo>
                      <a:pt x="92" y="4"/>
                    </a:lnTo>
                    <a:lnTo>
                      <a:pt x="87" y="0"/>
                    </a:lnTo>
                    <a:lnTo>
                      <a:pt x="79" y="0"/>
                    </a:lnTo>
                    <a:lnTo>
                      <a:pt x="73" y="0"/>
                    </a:lnTo>
                    <a:lnTo>
                      <a:pt x="47" y="11"/>
                    </a:lnTo>
                    <a:lnTo>
                      <a:pt x="26" y="29"/>
                    </a:lnTo>
                    <a:lnTo>
                      <a:pt x="10" y="5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91" name="Freeform 24"/>
              <p:cNvSpPr>
                <a:spLocks noChangeAspect="1"/>
              </p:cNvSpPr>
              <p:nvPr/>
            </p:nvSpPr>
            <p:spPr bwMode="auto">
              <a:xfrm>
                <a:off x="3735" y="1824"/>
                <a:ext cx="77" cy="202"/>
              </a:xfrm>
              <a:custGeom>
                <a:avLst/>
                <a:gdLst>
                  <a:gd name="T0" fmla="*/ 258 w 51"/>
                  <a:gd name="T1" fmla="*/ 0 h 135"/>
                  <a:gd name="T2" fmla="*/ 245 w 51"/>
                  <a:gd name="T3" fmla="*/ 40 h 135"/>
                  <a:gd name="T4" fmla="*/ 237 w 51"/>
                  <a:gd name="T5" fmla="*/ 49 h 135"/>
                  <a:gd name="T6" fmla="*/ 258 w 51"/>
                  <a:gd name="T7" fmla="*/ 0 h 135"/>
                  <a:gd name="T8" fmla="*/ 258 w 51"/>
                  <a:gd name="T9" fmla="*/ 0 h 135"/>
                  <a:gd name="T10" fmla="*/ 258 w 51"/>
                  <a:gd name="T11" fmla="*/ 0 h 135"/>
                  <a:gd name="T12" fmla="*/ 258 w 51"/>
                  <a:gd name="T13" fmla="*/ 0 h 135"/>
                  <a:gd name="T14" fmla="*/ 237 w 51"/>
                  <a:gd name="T15" fmla="*/ 42 h 135"/>
                  <a:gd name="T16" fmla="*/ 214 w 51"/>
                  <a:gd name="T17" fmla="*/ 82 h 135"/>
                  <a:gd name="T18" fmla="*/ 175 w 51"/>
                  <a:gd name="T19" fmla="*/ 121 h 135"/>
                  <a:gd name="T20" fmla="*/ 94 w 51"/>
                  <a:gd name="T21" fmla="*/ 184 h 135"/>
                  <a:gd name="T22" fmla="*/ 21 w 51"/>
                  <a:gd name="T23" fmla="*/ 262 h 135"/>
                  <a:gd name="T24" fmla="*/ 0 w 51"/>
                  <a:gd name="T25" fmla="*/ 362 h 135"/>
                  <a:gd name="T26" fmla="*/ 0 w 51"/>
                  <a:gd name="T27" fmla="*/ 362 h 135"/>
                  <a:gd name="T28" fmla="*/ 0 w 51"/>
                  <a:gd name="T29" fmla="*/ 362 h 135"/>
                  <a:gd name="T30" fmla="*/ 0 w 51"/>
                  <a:gd name="T31" fmla="*/ 362 h 135"/>
                  <a:gd name="T32" fmla="*/ 39 w 51"/>
                  <a:gd name="T33" fmla="*/ 443 h 135"/>
                  <a:gd name="T34" fmla="*/ 103 w 51"/>
                  <a:gd name="T35" fmla="*/ 501 h 135"/>
                  <a:gd name="T36" fmla="*/ 175 w 51"/>
                  <a:gd name="T37" fmla="*/ 555 h 135"/>
                  <a:gd name="T38" fmla="*/ 214 w 51"/>
                  <a:gd name="T39" fmla="*/ 596 h 135"/>
                  <a:gd name="T40" fmla="*/ 237 w 51"/>
                  <a:gd name="T41" fmla="*/ 636 h 135"/>
                  <a:gd name="T42" fmla="*/ 264 w 51"/>
                  <a:gd name="T43" fmla="*/ 676 h 13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51"/>
                  <a:gd name="T67" fmla="*/ 0 h 135"/>
                  <a:gd name="T68" fmla="*/ 51 w 51"/>
                  <a:gd name="T69" fmla="*/ 135 h 13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51" h="135">
                    <a:moveTo>
                      <a:pt x="50" y="0"/>
                    </a:moveTo>
                    <a:lnTo>
                      <a:pt x="47" y="8"/>
                    </a:lnTo>
                    <a:lnTo>
                      <a:pt x="46" y="10"/>
                    </a:lnTo>
                    <a:lnTo>
                      <a:pt x="50" y="0"/>
                    </a:lnTo>
                    <a:lnTo>
                      <a:pt x="46" y="9"/>
                    </a:lnTo>
                    <a:lnTo>
                      <a:pt x="41" y="17"/>
                    </a:lnTo>
                    <a:lnTo>
                      <a:pt x="34" y="24"/>
                    </a:lnTo>
                    <a:lnTo>
                      <a:pt x="18" y="37"/>
                    </a:lnTo>
                    <a:lnTo>
                      <a:pt x="4" y="52"/>
                    </a:lnTo>
                    <a:lnTo>
                      <a:pt x="0" y="72"/>
                    </a:lnTo>
                    <a:lnTo>
                      <a:pt x="7" y="88"/>
                    </a:lnTo>
                    <a:lnTo>
                      <a:pt x="20" y="100"/>
                    </a:lnTo>
                    <a:lnTo>
                      <a:pt x="34" y="111"/>
                    </a:lnTo>
                    <a:lnTo>
                      <a:pt x="41" y="119"/>
                    </a:lnTo>
                    <a:lnTo>
                      <a:pt x="46" y="127"/>
                    </a:lnTo>
                    <a:lnTo>
                      <a:pt x="51" y="135"/>
                    </a:lnTo>
                  </a:path>
                </a:pathLst>
              </a:custGeom>
              <a:noFill/>
              <a:ln w="19050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70" name="Line 25"/>
            <p:cNvSpPr>
              <a:spLocks noChangeAspect="1" noChangeShapeType="1"/>
            </p:cNvSpPr>
            <p:nvPr/>
          </p:nvSpPr>
          <p:spPr bwMode="auto">
            <a:xfrm>
              <a:off x="2323" y="2168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71" name="Group 26"/>
            <p:cNvGrpSpPr>
              <a:grpSpLocks/>
            </p:cNvGrpSpPr>
            <p:nvPr/>
          </p:nvGrpSpPr>
          <p:grpSpPr bwMode="auto">
            <a:xfrm>
              <a:off x="2670" y="2073"/>
              <a:ext cx="366" cy="638"/>
              <a:chOff x="4459" y="2091"/>
              <a:chExt cx="231" cy="426"/>
            </a:xfrm>
          </p:grpSpPr>
          <p:sp>
            <p:nvSpPr>
              <p:cNvPr id="31886" name="Freeform 27"/>
              <p:cNvSpPr>
                <a:spLocks noChangeAspect="1"/>
              </p:cNvSpPr>
              <p:nvPr/>
            </p:nvSpPr>
            <p:spPr bwMode="auto">
              <a:xfrm>
                <a:off x="4459" y="2091"/>
                <a:ext cx="231" cy="426"/>
              </a:xfrm>
              <a:custGeom>
                <a:avLst/>
                <a:gdLst>
                  <a:gd name="T0" fmla="*/ 717 w 154"/>
                  <a:gd name="T1" fmla="*/ 955 h 284"/>
                  <a:gd name="T2" fmla="*/ 756 w 154"/>
                  <a:gd name="T3" fmla="*/ 1032 h 284"/>
                  <a:gd name="T4" fmla="*/ 779 w 154"/>
                  <a:gd name="T5" fmla="*/ 1122 h 284"/>
                  <a:gd name="T6" fmla="*/ 779 w 154"/>
                  <a:gd name="T7" fmla="*/ 1228 h 284"/>
                  <a:gd name="T8" fmla="*/ 748 w 154"/>
                  <a:gd name="T9" fmla="*/ 1324 h 284"/>
                  <a:gd name="T10" fmla="*/ 678 w 154"/>
                  <a:gd name="T11" fmla="*/ 1404 h 284"/>
                  <a:gd name="T12" fmla="*/ 549 w 154"/>
                  <a:gd name="T13" fmla="*/ 1437 h 284"/>
                  <a:gd name="T14" fmla="*/ 549 w 154"/>
                  <a:gd name="T15" fmla="*/ 1437 h 284"/>
                  <a:gd name="T16" fmla="*/ 392 w 154"/>
                  <a:gd name="T17" fmla="*/ 1417 h 284"/>
                  <a:gd name="T18" fmla="*/ 262 w 154"/>
                  <a:gd name="T19" fmla="*/ 1356 h 284"/>
                  <a:gd name="T20" fmla="*/ 162 w 154"/>
                  <a:gd name="T21" fmla="*/ 1258 h 284"/>
                  <a:gd name="T22" fmla="*/ 87 w 154"/>
                  <a:gd name="T23" fmla="*/ 1155 h 284"/>
                  <a:gd name="T24" fmla="*/ 40 w 154"/>
                  <a:gd name="T25" fmla="*/ 1054 h 284"/>
                  <a:gd name="T26" fmla="*/ 9 w 154"/>
                  <a:gd name="T27" fmla="*/ 985 h 284"/>
                  <a:gd name="T28" fmla="*/ 0 w 154"/>
                  <a:gd name="T29" fmla="*/ 960 h 284"/>
                  <a:gd name="T30" fmla="*/ 0 w 154"/>
                  <a:gd name="T31" fmla="*/ 960 h 284"/>
                  <a:gd name="T32" fmla="*/ 0 w 154"/>
                  <a:gd name="T33" fmla="*/ 477 h 284"/>
                  <a:gd name="T34" fmla="*/ 0 w 154"/>
                  <a:gd name="T35" fmla="*/ 477 h 284"/>
                  <a:gd name="T36" fmla="*/ 9 w 154"/>
                  <a:gd name="T37" fmla="*/ 450 h 284"/>
                  <a:gd name="T38" fmla="*/ 40 w 154"/>
                  <a:gd name="T39" fmla="*/ 378 h 284"/>
                  <a:gd name="T40" fmla="*/ 87 w 154"/>
                  <a:gd name="T41" fmla="*/ 283 h 284"/>
                  <a:gd name="T42" fmla="*/ 162 w 154"/>
                  <a:gd name="T43" fmla="*/ 177 h 284"/>
                  <a:gd name="T44" fmla="*/ 262 w 154"/>
                  <a:gd name="T45" fmla="*/ 87 h 284"/>
                  <a:gd name="T46" fmla="*/ 392 w 154"/>
                  <a:gd name="T47" fmla="*/ 19 h 284"/>
                  <a:gd name="T48" fmla="*/ 549 w 154"/>
                  <a:gd name="T49" fmla="*/ 0 h 284"/>
                  <a:gd name="T50" fmla="*/ 549 w 154"/>
                  <a:gd name="T51" fmla="*/ 0 h 284"/>
                  <a:gd name="T52" fmla="*/ 678 w 154"/>
                  <a:gd name="T53" fmla="*/ 33 h 284"/>
                  <a:gd name="T54" fmla="*/ 748 w 154"/>
                  <a:gd name="T55" fmla="*/ 112 h 284"/>
                  <a:gd name="T56" fmla="*/ 779 w 154"/>
                  <a:gd name="T57" fmla="*/ 204 h 284"/>
                  <a:gd name="T58" fmla="*/ 779 w 154"/>
                  <a:gd name="T59" fmla="*/ 306 h 284"/>
                  <a:gd name="T60" fmla="*/ 756 w 154"/>
                  <a:gd name="T61" fmla="*/ 407 h 284"/>
                  <a:gd name="T62" fmla="*/ 717 w 154"/>
                  <a:gd name="T63" fmla="*/ 477 h 284"/>
                  <a:gd name="T64" fmla="*/ 717 w 154"/>
                  <a:gd name="T65" fmla="*/ 477 h 284"/>
                  <a:gd name="T66" fmla="*/ 717 w 154"/>
                  <a:gd name="T67" fmla="*/ 601 h 284"/>
                  <a:gd name="T68" fmla="*/ 717 w 154"/>
                  <a:gd name="T69" fmla="*/ 833 h 284"/>
                  <a:gd name="T70" fmla="*/ 717 w 154"/>
                  <a:gd name="T71" fmla="*/ 955 h 284"/>
                  <a:gd name="T72" fmla="*/ 717 w 154"/>
                  <a:gd name="T73" fmla="*/ 955 h 2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54"/>
                  <a:gd name="T112" fmla="*/ 0 h 284"/>
                  <a:gd name="T113" fmla="*/ 154 w 154"/>
                  <a:gd name="T114" fmla="*/ 284 h 2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54" h="284">
                    <a:moveTo>
                      <a:pt x="142" y="189"/>
                    </a:moveTo>
                    <a:lnTo>
                      <a:pt x="149" y="204"/>
                    </a:lnTo>
                    <a:lnTo>
                      <a:pt x="154" y="222"/>
                    </a:lnTo>
                    <a:lnTo>
                      <a:pt x="154" y="243"/>
                    </a:lnTo>
                    <a:lnTo>
                      <a:pt x="148" y="262"/>
                    </a:lnTo>
                    <a:lnTo>
                      <a:pt x="134" y="277"/>
                    </a:lnTo>
                    <a:lnTo>
                      <a:pt x="109" y="284"/>
                    </a:lnTo>
                    <a:lnTo>
                      <a:pt x="77" y="280"/>
                    </a:lnTo>
                    <a:lnTo>
                      <a:pt x="52" y="268"/>
                    </a:lnTo>
                    <a:lnTo>
                      <a:pt x="32" y="249"/>
                    </a:lnTo>
                    <a:lnTo>
                      <a:pt x="17" y="228"/>
                    </a:lnTo>
                    <a:lnTo>
                      <a:pt x="8" y="209"/>
                    </a:lnTo>
                    <a:lnTo>
                      <a:pt x="2" y="195"/>
                    </a:lnTo>
                    <a:lnTo>
                      <a:pt x="0" y="190"/>
                    </a:lnTo>
                    <a:lnTo>
                      <a:pt x="0" y="94"/>
                    </a:lnTo>
                    <a:lnTo>
                      <a:pt x="2" y="89"/>
                    </a:lnTo>
                    <a:lnTo>
                      <a:pt x="8" y="75"/>
                    </a:lnTo>
                    <a:lnTo>
                      <a:pt x="17" y="56"/>
                    </a:lnTo>
                    <a:lnTo>
                      <a:pt x="32" y="35"/>
                    </a:lnTo>
                    <a:lnTo>
                      <a:pt x="52" y="17"/>
                    </a:lnTo>
                    <a:lnTo>
                      <a:pt x="77" y="4"/>
                    </a:lnTo>
                    <a:lnTo>
                      <a:pt x="109" y="0"/>
                    </a:lnTo>
                    <a:lnTo>
                      <a:pt x="134" y="7"/>
                    </a:lnTo>
                    <a:lnTo>
                      <a:pt x="148" y="22"/>
                    </a:lnTo>
                    <a:lnTo>
                      <a:pt x="154" y="41"/>
                    </a:lnTo>
                    <a:lnTo>
                      <a:pt x="154" y="61"/>
                    </a:lnTo>
                    <a:lnTo>
                      <a:pt x="149" y="81"/>
                    </a:lnTo>
                    <a:lnTo>
                      <a:pt x="142" y="94"/>
                    </a:lnTo>
                    <a:lnTo>
                      <a:pt x="142" y="119"/>
                    </a:lnTo>
                    <a:lnTo>
                      <a:pt x="142" y="165"/>
                    </a:lnTo>
                    <a:lnTo>
                      <a:pt x="142" y="189"/>
                    </a:lnTo>
                    <a:close/>
                  </a:path>
                </a:pathLst>
              </a:custGeom>
              <a:solidFill>
                <a:srgbClr val="C3AAD2"/>
              </a:solidFill>
              <a:ln w="19050">
                <a:solidFill>
                  <a:srgbClr val="9E7AB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7" name="Freeform 28"/>
              <p:cNvSpPr>
                <a:spLocks noChangeAspect="1"/>
              </p:cNvSpPr>
              <p:nvPr/>
            </p:nvSpPr>
            <p:spPr bwMode="auto">
              <a:xfrm>
                <a:off x="4515" y="2114"/>
                <a:ext cx="123" cy="66"/>
              </a:xfrm>
              <a:custGeom>
                <a:avLst/>
                <a:gdLst>
                  <a:gd name="T0" fmla="*/ 0 w 82"/>
                  <a:gd name="T1" fmla="*/ 222 h 44"/>
                  <a:gd name="T2" fmla="*/ 90 w 82"/>
                  <a:gd name="T3" fmla="*/ 132 h 44"/>
                  <a:gd name="T4" fmla="*/ 216 w 82"/>
                  <a:gd name="T5" fmla="*/ 65 h 44"/>
                  <a:gd name="T6" fmla="*/ 354 w 82"/>
                  <a:gd name="T7" fmla="*/ 48 h 44"/>
                  <a:gd name="T8" fmla="*/ 354 w 82"/>
                  <a:gd name="T9" fmla="*/ 48 h 44"/>
                  <a:gd name="T10" fmla="*/ 393 w 82"/>
                  <a:gd name="T11" fmla="*/ 33 h 44"/>
                  <a:gd name="T12" fmla="*/ 414 w 82"/>
                  <a:gd name="T13" fmla="*/ 14 h 44"/>
                  <a:gd name="T14" fmla="*/ 360 w 82"/>
                  <a:gd name="T15" fmla="*/ 0 h 44"/>
                  <a:gd name="T16" fmla="*/ 360 w 82"/>
                  <a:gd name="T17" fmla="*/ 0 h 44"/>
                  <a:gd name="T18" fmla="*/ 156 w 82"/>
                  <a:gd name="T19" fmla="*/ 48 h 44"/>
                  <a:gd name="T20" fmla="*/ 33 w 82"/>
                  <a:gd name="T21" fmla="*/ 162 h 44"/>
                  <a:gd name="T22" fmla="*/ 0 w 82"/>
                  <a:gd name="T23" fmla="*/ 222 h 44"/>
                  <a:gd name="T24" fmla="*/ 0 w 82"/>
                  <a:gd name="T25" fmla="*/ 222 h 4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82"/>
                  <a:gd name="T40" fmla="*/ 0 h 44"/>
                  <a:gd name="T41" fmla="*/ 82 w 82"/>
                  <a:gd name="T42" fmla="*/ 44 h 4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82" h="44">
                    <a:moveTo>
                      <a:pt x="0" y="44"/>
                    </a:moveTo>
                    <a:lnTo>
                      <a:pt x="18" y="26"/>
                    </a:lnTo>
                    <a:lnTo>
                      <a:pt x="43" y="13"/>
                    </a:lnTo>
                    <a:lnTo>
                      <a:pt x="70" y="9"/>
                    </a:lnTo>
                    <a:lnTo>
                      <a:pt x="78" y="7"/>
                    </a:lnTo>
                    <a:lnTo>
                      <a:pt x="82" y="3"/>
                    </a:lnTo>
                    <a:lnTo>
                      <a:pt x="71" y="0"/>
                    </a:lnTo>
                    <a:lnTo>
                      <a:pt x="31" y="9"/>
                    </a:lnTo>
                    <a:lnTo>
                      <a:pt x="7" y="32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72" name="Group 29"/>
            <p:cNvGrpSpPr>
              <a:grpSpLocks noChangeAspect="1"/>
            </p:cNvGrpSpPr>
            <p:nvPr/>
          </p:nvGrpSpPr>
          <p:grpSpPr bwMode="auto">
            <a:xfrm>
              <a:off x="2227" y="2254"/>
              <a:ext cx="370" cy="132"/>
              <a:chOff x="3109" y="911"/>
              <a:chExt cx="156" cy="59"/>
            </a:xfrm>
          </p:grpSpPr>
          <p:sp>
            <p:nvSpPr>
              <p:cNvPr id="31882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31883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4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5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73" name="Rectangle 34"/>
            <p:cNvSpPr>
              <a:spLocks noChangeArrowheads="1"/>
            </p:cNvSpPr>
            <p:nvPr/>
          </p:nvSpPr>
          <p:spPr bwMode="auto">
            <a:xfrm>
              <a:off x="2613" y="2254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4" name="Text Box 35"/>
            <p:cNvSpPr txBox="1">
              <a:spLocks noChangeAspect="1" noChangeArrowheads="1"/>
            </p:cNvSpPr>
            <p:nvPr/>
          </p:nvSpPr>
          <p:spPr bwMode="auto">
            <a:xfrm>
              <a:off x="1935" y="2101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75" name="Text Box 36"/>
            <p:cNvSpPr txBox="1">
              <a:spLocks noChangeAspect="1" noChangeArrowheads="1"/>
            </p:cNvSpPr>
            <p:nvPr/>
          </p:nvSpPr>
          <p:spPr bwMode="auto">
            <a:xfrm>
              <a:off x="2921" y="2147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76" name="Text Box 37"/>
            <p:cNvSpPr txBox="1">
              <a:spLocks noChangeAspect="1" noChangeArrowheads="1"/>
            </p:cNvSpPr>
            <p:nvPr/>
          </p:nvSpPr>
          <p:spPr bwMode="auto">
            <a:xfrm>
              <a:off x="378" y="1606"/>
              <a:ext cx="20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77" name="Text Box 38"/>
            <p:cNvSpPr txBox="1">
              <a:spLocks noChangeAspect="1" noChangeArrowheads="1"/>
            </p:cNvSpPr>
            <p:nvPr/>
          </p:nvSpPr>
          <p:spPr bwMode="auto">
            <a:xfrm>
              <a:off x="327" y="1826"/>
              <a:ext cx="23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78" name="Text Box 39"/>
            <p:cNvSpPr txBox="1">
              <a:spLocks noChangeAspect="1" noChangeArrowheads="1"/>
            </p:cNvSpPr>
            <p:nvPr/>
          </p:nvSpPr>
          <p:spPr bwMode="auto">
            <a:xfrm>
              <a:off x="1674" y="1288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3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79" name="Text Box 40"/>
            <p:cNvSpPr txBox="1">
              <a:spLocks noChangeAspect="1" noChangeArrowheads="1"/>
            </p:cNvSpPr>
            <p:nvPr/>
          </p:nvSpPr>
          <p:spPr bwMode="auto">
            <a:xfrm>
              <a:off x="3034" y="2149"/>
              <a:ext cx="23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1800" b="1">
                  <a:latin typeface="Palatino Linotype" charset="0"/>
                </a:rPr>
                <a:t> 5</a:t>
              </a:r>
              <a:r>
                <a:rPr lang="ja-JP" altLang="en-US" sz="1800" b="1">
                  <a:latin typeface="Palatino Linotype" charset="0"/>
                </a:rPr>
                <a:t>’</a:t>
              </a:r>
              <a:endParaRPr lang="en-US" sz="1800" b="1">
                <a:latin typeface="Palatino Linotype" charset="0"/>
              </a:endParaRPr>
            </a:p>
          </p:txBody>
        </p:sp>
        <p:sp>
          <p:nvSpPr>
            <p:cNvPr id="31780" name="Line 41"/>
            <p:cNvSpPr>
              <a:spLocks noChangeAspect="1" noChangeShapeType="1"/>
            </p:cNvSpPr>
            <p:nvPr/>
          </p:nvSpPr>
          <p:spPr bwMode="auto">
            <a:xfrm>
              <a:off x="3391" y="2142"/>
              <a:ext cx="283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stealth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81" name="Rectangle 42"/>
            <p:cNvSpPr>
              <a:spLocks noChangeArrowheads="1"/>
            </p:cNvSpPr>
            <p:nvPr/>
          </p:nvSpPr>
          <p:spPr bwMode="auto">
            <a:xfrm>
              <a:off x="3543" y="2235"/>
              <a:ext cx="483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782" name="Group 43"/>
            <p:cNvGrpSpPr>
              <a:grpSpLocks noChangeAspect="1"/>
            </p:cNvGrpSpPr>
            <p:nvPr/>
          </p:nvGrpSpPr>
          <p:grpSpPr bwMode="auto">
            <a:xfrm>
              <a:off x="3239" y="2235"/>
              <a:ext cx="371" cy="132"/>
              <a:chOff x="3109" y="911"/>
              <a:chExt cx="156" cy="59"/>
            </a:xfrm>
          </p:grpSpPr>
          <p:sp>
            <p:nvSpPr>
              <p:cNvPr id="31878" name="Rectangle 44"/>
              <p:cNvSpPr>
                <a:spLocks noChangeAspect="1" noChangeArrowheads="1"/>
              </p:cNvSpPr>
              <p:nvPr/>
            </p:nvSpPr>
            <p:spPr bwMode="auto">
              <a:xfrm>
                <a:off x="3109" y="911"/>
                <a:ext cx="156" cy="23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l" eaLnBrk="0" hangingPunct="0"/>
                <a:endParaRPr lang="en-US" sz="1800">
                  <a:latin typeface="Times" charset="0"/>
                </a:endParaRPr>
              </a:p>
            </p:txBody>
          </p:sp>
          <p:sp>
            <p:nvSpPr>
              <p:cNvPr id="31879" name="Rectangle 45"/>
              <p:cNvSpPr>
                <a:spLocks noChangeAspect="1" noChangeArrowheads="1"/>
              </p:cNvSpPr>
              <p:nvPr/>
            </p:nvSpPr>
            <p:spPr bwMode="auto">
              <a:xfrm>
                <a:off x="3232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0" name="Rectangle 46"/>
              <p:cNvSpPr>
                <a:spLocks noChangeAspect="1" noChangeArrowheads="1"/>
              </p:cNvSpPr>
              <p:nvPr/>
            </p:nvSpPr>
            <p:spPr bwMode="auto">
              <a:xfrm>
                <a:off x="3184" y="922"/>
                <a:ext cx="8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81" name="Rectangle 47"/>
              <p:cNvSpPr>
                <a:spLocks noChangeAspect="1" noChangeArrowheads="1"/>
              </p:cNvSpPr>
              <p:nvPr/>
            </p:nvSpPr>
            <p:spPr bwMode="auto">
              <a:xfrm>
                <a:off x="3137" y="922"/>
                <a:ext cx="7" cy="48"/>
              </a:xfrm>
              <a:prstGeom prst="rect">
                <a:avLst/>
              </a:prstGeom>
              <a:solidFill>
                <a:srgbClr val="437631"/>
              </a:solidFill>
              <a:ln w="19050">
                <a:solidFill>
                  <a:srgbClr val="43763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783" name="Freeform 48"/>
            <p:cNvSpPr>
              <a:spLocks noChangeAspect="1"/>
            </p:cNvSpPr>
            <p:nvPr/>
          </p:nvSpPr>
          <p:spPr bwMode="auto">
            <a:xfrm>
              <a:off x="1252" y="1692"/>
              <a:ext cx="33" cy="117"/>
            </a:xfrm>
            <a:custGeom>
              <a:avLst/>
              <a:gdLst>
                <a:gd name="T0" fmla="*/ 0 w 14"/>
                <a:gd name="T1" fmla="*/ 0 h 52"/>
                <a:gd name="T2" fmla="*/ 184 w 14"/>
                <a:gd name="T3" fmla="*/ 1332 h 52"/>
                <a:gd name="T4" fmla="*/ 434 w 14"/>
                <a:gd name="T5" fmla="*/ 1312 h 52"/>
                <a:gd name="T6" fmla="*/ 222 w 14"/>
                <a:gd name="T7" fmla="*/ 0 h 52"/>
                <a:gd name="T8" fmla="*/ 0 w 14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0"/>
                  </a:moveTo>
                  <a:lnTo>
                    <a:pt x="6" y="52"/>
                  </a:lnTo>
                  <a:lnTo>
                    <a:pt x="14" y="51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4" name="Freeform 49"/>
            <p:cNvSpPr>
              <a:spLocks noChangeAspect="1"/>
            </p:cNvSpPr>
            <p:nvPr/>
          </p:nvSpPr>
          <p:spPr bwMode="auto">
            <a:xfrm>
              <a:off x="1323" y="1668"/>
              <a:ext cx="73" cy="109"/>
            </a:xfrm>
            <a:custGeom>
              <a:avLst/>
              <a:gdLst>
                <a:gd name="T0" fmla="*/ 0 w 31"/>
                <a:gd name="T1" fmla="*/ 80 h 49"/>
                <a:gd name="T2" fmla="*/ 744 w 31"/>
                <a:gd name="T3" fmla="*/ 1197 h 49"/>
                <a:gd name="T4" fmla="*/ 954 w 31"/>
                <a:gd name="T5" fmla="*/ 1123 h 49"/>
                <a:gd name="T6" fmla="*/ 250 w 31"/>
                <a:gd name="T7" fmla="*/ 0 h 49"/>
                <a:gd name="T8" fmla="*/ 0 w 31"/>
                <a:gd name="T9" fmla="*/ 8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49"/>
                <a:gd name="T17" fmla="*/ 31 w 31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49">
                  <a:moveTo>
                    <a:pt x="0" y="3"/>
                  </a:moveTo>
                  <a:lnTo>
                    <a:pt x="24" y="49"/>
                  </a:lnTo>
                  <a:lnTo>
                    <a:pt x="31" y="46"/>
                  </a:lnTo>
                  <a:lnTo>
                    <a:pt x="8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5" name="Freeform 50"/>
            <p:cNvSpPr>
              <a:spLocks noChangeAspect="1"/>
            </p:cNvSpPr>
            <p:nvPr/>
          </p:nvSpPr>
          <p:spPr bwMode="auto">
            <a:xfrm>
              <a:off x="1398" y="1611"/>
              <a:ext cx="95" cy="97"/>
            </a:xfrm>
            <a:custGeom>
              <a:avLst/>
              <a:gdLst>
                <a:gd name="T0" fmla="*/ 0 w 40"/>
                <a:gd name="T1" fmla="*/ 126 h 43"/>
                <a:gd name="T2" fmla="*/ 1111 w 40"/>
                <a:gd name="T3" fmla="*/ 1114 h 43"/>
                <a:gd name="T4" fmla="*/ 1275 w 40"/>
                <a:gd name="T5" fmla="*/ 988 h 43"/>
                <a:gd name="T6" fmla="*/ 185 w 40"/>
                <a:gd name="T7" fmla="*/ 0 h 43"/>
                <a:gd name="T8" fmla="*/ 0 w 40"/>
                <a:gd name="T9" fmla="*/ 126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5"/>
                  </a:moveTo>
                  <a:lnTo>
                    <a:pt x="35" y="43"/>
                  </a:lnTo>
                  <a:lnTo>
                    <a:pt x="40" y="38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6" name="Freeform 51"/>
            <p:cNvSpPr>
              <a:spLocks noChangeAspect="1"/>
            </p:cNvSpPr>
            <p:nvPr/>
          </p:nvSpPr>
          <p:spPr bwMode="auto">
            <a:xfrm>
              <a:off x="1474" y="1533"/>
              <a:ext cx="112" cy="81"/>
            </a:xfrm>
            <a:custGeom>
              <a:avLst/>
              <a:gdLst>
                <a:gd name="T0" fmla="*/ 0 w 47"/>
                <a:gd name="T1" fmla="*/ 146 h 36"/>
                <a:gd name="T2" fmla="*/ 1380 w 47"/>
                <a:gd name="T3" fmla="*/ 920 h 36"/>
                <a:gd name="T4" fmla="*/ 1516 w 47"/>
                <a:gd name="T5" fmla="*/ 765 h 36"/>
                <a:gd name="T6" fmla="*/ 164 w 47"/>
                <a:gd name="T7" fmla="*/ 0 h 36"/>
                <a:gd name="T8" fmla="*/ 0 w 47"/>
                <a:gd name="T9" fmla="*/ 146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6"/>
                <a:gd name="T17" fmla="*/ 47 w 47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6">
                  <a:moveTo>
                    <a:pt x="0" y="6"/>
                  </a:moveTo>
                  <a:lnTo>
                    <a:pt x="43" y="36"/>
                  </a:lnTo>
                  <a:lnTo>
                    <a:pt x="47" y="30"/>
                  </a:lnTo>
                  <a:lnTo>
                    <a:pt x="5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7" name="Freeform 52"/>
            <p:cNvSpPr>
              <a:spLocks noChangeAspect="1"/>
            </p:cNvSpPr>
            <p:nvPr/>
          </p:nvSpPr>
          <p:spPr bwMode="auto">
            <a:xfrm>
              <a:off x="1539" y="1436"/>
              <a:ext cx="115" cy="74"/>
            </a:xfrm>
            <a:custGeom>
              <a:avLst/>
              <a:gdLst>
                <a:gd name="T0" fmla="*/ 0 w 49"/>
                <a:gd name="T1" fmla="*/ 182 h 33"/>
                <a:gd name="T2" fmla="*/ 1371 w 49"/>
                <a:gd name="T3" fmla="*/ 834 h 33"/>
                <a:gd name="T4" fmla="*/ 1488 w 49"/>
                <a:gd name="T5" fmla="*/ 688 h 33"/>
                <a:gd name="T6" fmla="*/ 155 w 49"/>
                <a:gd name="T7" fmla="*/ 0 h 33"/>
                <a:gd name="T8" fmla="*/ 0 w 49"/>
                <a:gd name="T9" fmla="*/ 182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7"/>
                  </a:moveTo>
                  <a:lnTo>
                    <a:pt x="45" y="33"/>
                  </a:lnTo>
                  <a:lnTo>
                    <a:pt x="49" y="27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8" name="Freeform 53"/>
            <p:cNvSpPr>
              <a:spLocks noChangeAspect="1"/>
            </p:cNvSpPr>
            <p:nvPr/>
          </p:nvSpPr>
          <p:spPr bwMode="auto">
            <a:xfrm>
              <a:off x="1605" y="1335"/>
              <a:ext cx="105" cy="83"/>
            </a:xfrm>
            <a:custGeom>
              <a:avLst/>
              <a:gdLst>
                <a:gd name="T0" fmla="*/ 0 w 44"/>
                <a:gd name="T1" fmla="*/ 182 h 37"/>
                <a:gd name="T2" fmla="*/ 1265 w 44"/>
                <a:gd name="T3" fmla="*/ 935 h 37"/>
                <a:gd name="T4" fmla="*/ 1429 w 44"/>
                <a:gd name="T5" fmla="*/ 754 h 37"/>
                <a:gd name="T6" fmla="*/ 165 w 44"/>
                <a:gd name="T7" fmla="*/ 0 h 37"/>
                <a:gd name="T8" fmla="*/ 0 w 44"/>
                <a:gd name="T9" fmla="*/ 18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7"/>
                  </a:moveTo>
                  <a:lnTo>
                    <a:pt x="39" y="37"/>
                  </a:lnTo>
                  <a:lnTo>
                    <a:pt x="44" y="30"/>
                  </a:lnTo>
                  <a:lnTo>
                    <a:pt x="5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9" name="Freeform 54"/>
            <p:cNvSpPr>
              <a:spLocks noChangeAspect="1"/>
            </p:cNvSpPr>
            <p:nvPr/>
          </p:nvSpPr>
          <p:spPr bwMode="auto">
            <a:xfrm>
              <a:off x="1697" y="1238"/>
              <a:ext cx="82" cy="102"/>
            </a:xfrm>
            <a:custGeom>
              <a:avLst/>
              <a:gdLst>
                <a:gd name="T0" fmla="*/ 0 w 35"/>
                <a:gd name="T1" fmla="*/ 129 h 45"/>
                <a:gd name="T2" fmla="*/ 874 w 35"/>
                <a:gd name="T3" fmla="*/ 1188 h 45"/>
                <a:gd name="T4" fmla="*/ 1054 w 35"/>
                <a:gd name="T5" fmla="*/ 1059 h 45"/>
                <a:gd name="T6" fmla="*/ 180 w 35"/>
                <a:gd name="T7" fmla="*/ 0 h 45"/>
                <a:gd name="T8" fmla="*/ 0 w 35"/>
                <a:gd name="T9" fmla="*/ 129 h 4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5"/>
                <a:gd name="T17" fmla="*/ 35 w 35"/>
                <a:gd name="T18" fmla="*/ 45 h 4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5">
                  <a:moveTo>
                    <a:pt x="0" y="5"/>
                  </a:moveTo>
                  <a:lnTo>
                    <a:pt x="29" y="45"/>
                  </a:lnTo>
                  <a:lnTo>
                    <a:pt x="35" y="40"/>
                  </a:lnTo>
                  <a:lnTo>
                    <a:pt x="6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0" name="Freeform 55"/>
            <p:cNvSpPr>
              <a:spLocks noChangeAspect="1"/>
            </p:cNvSpPr>
            <p:nvPr/>
          </p:nvSpPr>
          <p:spPr bwMode="auto">
            <a:xfrm>
              <a:off x="1819" y="1184"/>
              <a:ext cx="52" cy="108"/>
            </a:xfrm>
            <a:custGeom>
              <a:avLst/>
              <a:gdLst>
                <a:gd name="T0" fmla="*/ 0 w 22"/>
                <a:gd name="T1" fmla="*/ 56 h 48"/>
                <a:gd name="T2" fmla="*/ 463 w 22"/>
                <a:gd name="T3" fmla="*/ 1231 h 48"/>
                <a:gd name="T4" fmla="*/ 688 w 22"/>
                <a:gd name="T5" fmla="*/ 1184 h 48"/>
                <a:gd name="T6" fmla="*/ 225 w 22"/>
                <a:gd name="T7" fmla="*/ 0 h 48"/>
                <a:gd name="T8" fmla="*/ 0 w 22"/>
                <a:gd name="T9" fmla="*/ 56 h 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8"/>
                <a:gd name="T17" fmla="*/ 22 w 22"/>
                <a:gd name="T18" fmla="*/ 48 h 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8">
                  <a:moveTo>
                    <a:pt x="0" y="2"/>
                  </a:moveTo>
                  <a:lnTo>
                    <a:pt x="15" y="48"/>
                  </a:lnTo>
                  <a:lnTo>
                    <a:pt x="22" y="46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1" name="Freeform 56"/>
            <p:cNvSpPr>
              <a:spLocks noChangeAspect="1"/>
            </p:cNvSpPr>
            <p:nvPr/>
          </p:nvSpPr>
          <p:spPr bwMode="auto">
            <a:xfrm>
              <a:off x="1252" y="1838"/>
              <a:ext cx="33" cy="117"/>
            </a:xfrm>
            <a:custGeom>
              <a:avLst/>
              <a:gdLst>
                <a:gd name="T0" fmla="*/ 0 w 14"/>
                <a:gd name="T1" fmla="*/ 1312 h 52"/>
                <a:gd name="T2" fmla="*/ 222 w 14"/>
                <a:gd name="T3" fmla="*/ 1332 h 52"/>
                <a:gd name="T4" fmla="*/ 434 w 14"/>
                <a:gd name="T5" fmla="*/ 25 h 52"/>
                <a:gd name="T6" fmla="*/ 184 w 14"/>
                <a:gd name="T7" fmla="*/ 0 h 52"/>
                <a:gd name="T8" fmla="*/ 0 w 14"/>
                <a:gd name="T9" fmla="*/ 1312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"/>
                <a:gd name="T16" fmla="*/ 0 h 52"/>
                <a:gd name="T17" fmla="*/ 14 w 14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" h="52">
                  <a:moveTo>
                    <a:pt x="0" y="51"/>
                  </a:moveTo>
                  <a:lnTo>
                    <a:pt x="7" y="52"/>
                  </a:lnTo>
                  <a:lnTo>
                    <a:pt x="14" y="1"/>
                  </a:lnTo>
                  <a:lnTo>
                    <a:pt x="6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2" name="Freeform 57"/>
            <p:cNvSpPr>
              <a:spLocks noChangeAspect="1"/>
            </p:cNvSpPr>
            <p:nvPr/>
          </p:nvSpPr>
          <p:spPr bwMode="auto">
            <a:xfrm>
              <a:off x="1323" y="1867"/>
              <a:ext cx="73" cy="112"/>
            </a:xfrm>
            <a:custGeom>
              <a:avLst/>
              <a:gdLst>
                <a:gd name="T0" fmla="*/ 0 w 31"/>
                <a:gd name="T1" fmla="*/ 1158 h 50"/>
                <a:gd name="T2" fmla="*/ 250 w 31"/>
                <a:gd name="T3" fmla="*/ 1259 h 50"/>
                <a:gd name="T4" fmla="*/ 954 w 31"/>
                <a:gd name="T5" fmla="*/ 101 h 50"/>
                <a:gd name="T6" fmla="*/ 744 w 31"/>
                <a:gd name="T7" fmla="*/ 0 h 50"/>
                <a:gd name="T8" fmla="*/ 0 w 31"/>
                <a:gd name="T9" fmla="*/ 1158 h 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50"/>
                <a:gd name="T17" fmla="*/ 31 w 31"/>
                <a:gd name="T18" fmla="*/ 50 h 5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50">
                  <a:moveTo>
                    <a:pt x="0" y="46"/>
                  </a:moveTo>
                  <a:lnTo>
                    <a:pt x="8" y="50"/>
                  </a:lnTo>
                  <a:lnTo>
                    <a:pt x="31" y="4"/>
                  </a:lnTo>
                  <a:lnTo>
                    <a:pt x="24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3" name="Freeform 58"/>
            <p:cNvSpPr>
              <a:spLocks noChangeAspect="1"/>
            </p:cNvSpPr>
            <p:nvPr/>
          </p:nvSpPr>
          <p:spPr bwMode="auto">
            <a:xfrm>
              <a:off x="1398" y="1939"/>
              <a:ext cx="95" cy="97"/>
            </a:xfrm>
            <a:custGeom>
              <a:avLst/>
              <a:gdLst>
                <a:gd name="T0" fmla="*/ 0 w 40"/>
                <a:gd name="T1" fmla="*/ 988 h 43"/>
                <a:gd name="T2" fmla="*/ 185 w 40"/>
                <a:gd name="T3" fmla="*/ 1114 h 43"/>
                <a:gd name="T4" fmla="*/ 1275 w 40"/>
                <a:gd name="T5" fmla="*/ 126 h 43"/>
                <a:gd name="T6" fmla="*/ 1111 w 40"/>
                <a:gd name="T7" fmla="*/ 0 h 43"/>
                <a:gd name="T8" fmla="*/ 0 w 40"/>
                <a:gd name="T9" fmla="*/ 988 h 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0"/>
                <a:gd name="T16" fmla="*/ 0 h 43"/>
                <a:gd name="T17" fmla="*/ 40 w 40"/>
                <a:gd name="T18" fmla="*/ 43 h 4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0" h="43">
                  <a:moveTo>
                    <a:pt x="0" y="38"/>
                  </a:moveTo>
                  <a:lnTo>
                    <a:pt x="6" y="43"/>
                  </a:lnTo>
                  <a:lnTo>
                    <a:pt x="40" y="5"/>
                  </a:lnTo>
                  <a:lnTo>
                    <a:pt x="35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4" name="Freeform 59"/>
            <p:cNvSpPr>
              <a:spLocks noChangeAspect="1"/>
            </p:cNvSpPr>
            <p:nvPr/>
          </p:nvSpPr>
          <p:spPr bwMode="auto">
            <a:xfrm>
              <a:off x="1474" y="2033"/>
              <a:ext cx="112" cy="80"/>
            </a:xfrm>
            <a:custGeom>
              <a:avLst/>
              <a:gdLst>
                <a:gd name="T0" fmla="*/ 0 w 47"/>
                <a:gd name="T1" fmla="*/ 789 h 35"/>
                <a:gd name="T2" fmla="*/ 164 w 47"/>
                <a:gd name="T3" fmla="*/ 955 h 35"/>
                <a:gd name="T4" fmla="*/ 1516 w 47"/>
                <a:gd name="T5" fmla="*/ 167 h 35"/>
                <a:gd name="T6" fmla="*/ 1380 w 47"/>
                <a:gd name="T7" fmla="*/ 0 h 35"/>
                <a:gd name="T8" fmla="*/ 0 w 47"/>
                <a:gd name="T9" fmla="*/ 789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7"/>
                <a:gd name="T16" fmla="*/ 0 h 35"/>
                <a:gd name="T17" fmla="*/ 47 w 47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7" h="35">
                  <a:moveTo>
                    <a:pt x="0" y="29"/>
                  </a:moveTo>
                  <a:lnTo>
                    <a:pt x="5" y="35"/>
                  </a:lnTo>
                  <a:lnTo>
                    <a:pt x="47" y="6"/>
                  </a:lnTo>
                  <a:lnTo>
                    <a:pt x="43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60"/>
            <p:cNvSpPr>
              <a:spLocks noChangeAspect="1"/>
            </p:cNvSpPr>
            <p:nvPr/>
          </p:nvSpPr>
          <p:spPr bwMode="auto">
            <a:xfrm>
              <a:off x="1539" y="2135"/>
              <a:ext cx="115" cy="73"/>
            </a:xfrm>
            <a:custGeom>
              <a:avLst/>
              <a:gdLst>
                <a:gd name="T0" fmla="*/ 0 w 49"/>
                <a:gd name="T1" fmla="*/ 650 h 33"/>
                <a:gd name="T2" fmla="*/ 155 w 49"/>
                <a:gd name="T3" fmla="*/ 788 h 33"/>
                <a:gd name="T4" fmla="*/ 1488 w 49"/>
                <a:gd name="T5" fmla="*/ 161 h 33"/>
                <a:gd name="T6" fmla="*/ 1371 w 49"/>
                <a:gd name="T7" fmla="*/ 0 h 33"/>
                <a:gd name="T8" fmla="*/ 0 w 49"/>
                <a:gd name="T9" fmla="*/ 65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3"/>
                <a:gd name="T17" fmla="*/ 49 w 49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3">
                  <a:moveTo>
                    <a:pt x="0" y="27"/>
                  </a:moveTo>
                  <a:lnTo>
                    <a:pt x="5" y="33"/>
                  </a:lnTo>
                  <a:lnTo>
                    <a:pt x="49" y="7"/>
                  </a:lnTo>
                  <a:lnTo>
                    <a:pt x="45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6" name="Freeform 61"/>
            <p:cNvSpPr>
              <a:spLocks noChangeAspect="1"/>
            </p:cNvSpPr>
            <p:nvPr/>
          </p:nvSpPr>
          <p:spPr bwMode="auto">
            <a:xfrm>
              <a:off x="1605" y="2229"/>
              <a:ext cx="105" cy="83"/>
            </a:xfrm>
            <a:custGeom>
              <a:avLst/>
              <a:gdLst>
                <a:gd name="T0" fmla="*/ 0 w 44"/>
                <a:gd name="T1" fmla="*/ 790 h 37"/>
                <a:gd name="T2" fmla="*/ 165 w 44"/>
                <a:gd name="T3" fmla="*/ 935 h 37"/>
                <a:gd name="T4" fmla="*/ 1429 w 44"/>
                <a:gd name="T5" fmla="*/ 146 h 37"/>
                <a:gd name="T6" fmla="*/ 1265 w 44"/>
                <a:gd name="T7" fmla="*/ 0 h 37"/>
                <a:gd name="T8" fmla="*/ 0 w 44"/>
                <a:gd name="T9" fmla="*/ 790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37"/>
                <a:gd name="T17" fmla="*/ 44 w 44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37">
                  <a:moveTo>
                    <a:pt x="0" y="31"/>
                  </a:moveTo>
                  <a:lnTo>
                    <a:pt x="5" y="37"/>
                  </a:lnTo>
                  <a:lnTo>
                    <a:pt x="44" y="6"/>
                  </a:lnTo>
                  <a:lnTo>
                    <a:pt x="39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7" name="Freeform 62"/>
            <p:cNvSpPr>
              <a:spLocks noChangeAspect="1"/>
            </p:cNvSpPr>
            <p:nvPr/>
          </p:nvSpPr>
          <p:spPr bwMode="auto">
            <a:xfrm>
              <a:off x="1697" y="2310"/>
              <a:ext cx="82" cy="99"/>
            </a:xfrm>
            <a:custGeom>
              <a:avLst/>
              <a:gdLst>
                <a:gd name="T0" fmla="*/ 0 w 35"/>
                <a:gd name="T1" fmla="*/ 1001 h 44"/>
                <a:gd name="T2" fmla="*/ 180 w 35"/>
                <a:gd name="T3" fmla="*/ 1129 h 44"/>
                <a:gd name="T4" fmla="*/ 1054 w 35"/>
                <a:gd name="T5" fmla="*/ 101 h 44"/>
                <a:gd name="T6" fmla="*/ 874 w 35"/>
                <a:gd name="T7" fmla="*/ 0 h 44"/>
                <a:gd name="T8" fmla="*/ 0 w 35"/>
                <a:gd name="T9" fmla="*/ 100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44"/>
                <a:gd name="T17" fmla="*/ 35 w 35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44">
                  <a:moveTo>
                    <a:pt x="0" y="39"/>
                  </a:moveTo>
                  <a:lnTo>
                    <a:pt x="6" y="44"/>
                  </a:lnTo>
                  <a:lnTo>
                    <a:pt x="35" y="4"/>
                  </a:lnTo>
                  <a:lnTo>
                    <a:pt x="2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8" name="Freeform 63"/>
            <p:cNvSpPr>
              <a:spLocks noChangeAspect="1"/>
            </p:cNvSpPr>
            <p:nvPr/>
          </p:nvSpPr>
          <p:spPr bwMode="auto">
            <a:xfrm>
              <a:off x="1819" y="2352"/>
              <a:ext cx="52" cy="111"/>
            </a:xfrm>
            <a:custGeom>
              <a:avLst/>
              <a:gdLst>
                <a:gd name="T0" fmla="*/ 0 w 22"/>
                <a:gd name="T1" fmla="*/ 1232 h 49"/>
                <a:gd name="T2" fmla="*/ 225 w 22"/>
                <a:gd name="T3" fmla="*/ 1289 h 49"/>
                <a:gd name="T4" fmla="*/ 688 w 22"/>
                <a:gd name="T5" fmla="*/ 82 h 49"/>
                <a:gd name="T6" fmla="*/ 463 w 22"/>
                <a:gd name="T7" fmla="*/ 0 h 49"/>
                <a:gd name="T8" fmla="*/ 0 w 22"/>
                <a:gd name="T9" fmla="*/ 1232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49"/>
                <a:gd name="T17" fmla="*/ 22 w 22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49">
                  <a:moveTo>
                    <a:pt x="0" y="47"/>
                  </a:moveTo>
                  <a:lnTo>
                    <a:pt x="7" y="49"/>
                  </a:lnTo>
                  <a:lnTo>
                    <a:pt x="22" y="3"/>
                  </a:lnTo>
                  <a:lnTo>
                    <a:pt x="15" y="0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9" name="Freeform 64"/>
            <p:cNvSpPr>
              <a:spLocks noChangeAspect="1"/>
            </p:cNvSpPr>
            <p:nvPr/>
          </p:nvSpPr>
          <p:spPr bwMode="auto">
            <a:xfrm>
              <a:off x="628" y="1903"/>
              <a:ext cx="4429" cy="618"/>
            </a:xfrm>
            <a:custGeom>
              <a:avLst/>
              <a:gdLst>
                <a:gd name="T0" fmla="*/ 3424 w 1859"/>
                <a:gd name="T1" fmla="*/ 25 h 274"/>
                <a:gd name="T2" fmla="*/ 0 w 1859"/>
                <a:gd name="T3" fmla="*/ 25 h 274"/>
                <a:gd name="T4" fmla="*/ 5665 w 1859"/>
                <a:gd name="T5" fmla="*/ 620 h 274"/>
                <a:gd name="T6" fmla="*/ 5665 w 1859"/>
                <a:gd name="T7" fmla="*/ 620 h 274"/>
                <a:gd name="T8" fmla="*/ 7533 w 1859"/>
                <a:gd name="T9" fmla="*/ 701 h 274"/>
                <a:gd name="T10" fmla="*/ 10721 w 1859"/>
                <a:gd name="T11" fmla="*/ 1856 h 274"/>
                <a:gd name="T12" fmla="*/ 11927 w 1859"/>
                <a:gd name="T13" fmla="*/ 3282 h 274"/>
                <a:gd name="T14" fmla="*/ 12863 w 1859"/>
                <a:gd name="T15" fmla="*/ 4534 h 274"/>
                <a:gd name="T16" fmla="*/ 14428 w 1859"/>
                <a:gd name="T17" fmla="*/ 6106 h 274"/>
                <a:gd name="T18" fmla="*/ 16982 w 1859"/>
                <a:gd name="T19" fmla="*/ 6990 h 274"/>
                <a:gd name="T20" fmla="*/ 18879 w 1859"/>
                <a:gd name="T21" fmla="*/ 7091 h 274"/>
                <a:gd name="T22" fmla="*/ 19651 w 1859"/>
                <a:gd name="T23" fmla="*/ 7091 h 274"/>
                <a:gd name="T24" fmla="*/ 21395 w 1859"/>
                <a:gd name="T25" fmla="*/ 7091 h 274"/>
                <a:gd name="T26" fmla="*/ 23908 w 1859"/>
                <a:gd name="T27" fmla="*/ 7091 h 274"/>
                <a:gd name="T28" fmla="*/ 27098 w 1859"/>
                <a:gd name="T29" fmla="*/ 7091 h 274"/>
                <a:gd name="T30" fmla="*/ 30736 w 1859"/>
                <a:gd name="T31" fmla="*/ 7091 h 274"/>
                <a:gd name="T32" fmla="*/ 34698 w 1859"/>
                <a:gd name="T33" fmla="*/ 7091 h 274"/>
                <a:gd name="T34" fmla="*/ 38825 w 1859"/>
                <a:gd name="T35" fmla="*/ 7091 h 274"/>
                <a:gd name="T36" fmla="*/ 42975 w 1859"/>
                <a:gd name="T37" fmla="*/ 7091 h 274"/>
                <a:gd name="T38" fmla="*/ 47004 w 1859"/>
                <a:gd name="T39" fmla="*/ 7091 h 274"/>
                <a:gd name="T40" fmla="*/ 50739 w 1859"/>
                <a:gd name="T41" fmla="*/ 7091 h 274"/>
                <a:gd name="T42" fmla="*/ 54025 w 1859"/>
                <a:gd name="T43" fmla="*/ 7091 h 274"/>
                <a:gd name="T44" fmla="*/ 56743 w 1859"/>
                <a:gd name="T45" fmla="*/ 7091 h 274"/>
                <a:gd name="T46" fmla="*/ 58663 w 1859"/>
                <a:gd name="T47" fmla="*/ 7091 h 274"/>
                <a:gd name="T48" fmla="*/ 59731 w 1859"/>
                <a:gd name="T49" fmla="*/ 7091 h 274"/>
                <a:gd name="T50" fmla="*/ 59895 w 1859"/>
                <a:gd name="T51" fmla="*/ 6516 h 274"/>
                <a:gd name="T52" fmla="*/ 59571 w 1859"/>
                <a:gd name="T53" fmla="*/ 6516 h 274"/>
                <a:gd name="T54" fmla="*/ 58282 w 1859"/>
                <a:gd name="T55" fmla="*/ 6516 h 274"/>
                <a:gd name="T56" fmla="*/ 56119 w 1859"/>
                <a:gd name="T57" fmla="*/ 6516 h 274"/>
                <a:gd name="T58" fmla="*/ 53253 w 1859"/>
                <a:gd name="T59" fmla="*/ 6516 h 274"/>
                <a:gd name="T60" fmla="*/ 49848 w 1859"/>
                <a:gd name="T61" fmla="*/ 6516 h 274"/>
                <a:gd name="T62" fmla="*/ 46005 w 1859"/>
                <a:gd name="T63" fmla="*/ 6516 h 274"/>
                <a:gd name="T64" fmla="*/ 41946 w 1859"/>
                <a:gd name="T65" fmla="*/ 6516 h 274"/>
                <a:gd name="T66" fmla="*/ 37798 w 1859"/>
                <a:gd name="T67" fmla="*/ 6516 h 274"/>
                <a:gd name="T68" fmla="*/ 33671 w 1859"/>
                <a:gd name="T69" fmla="*/ 6516 h 274"/>
                <a:gd name="T70" fmla="*/ 29767 w 1859"/>
                <a:gd name="T71" fmla="*/ 6516 h 274"/>
                <a:gd name="T72" fmla="*/ 26264 w 1859"/>
                <a:gd name="T73" fmla="*/ 6516 h 274"/>
                <a:gd name="T74" fmla="*/ 23231 w 1859"/>
                <a:gd name="T75" fmla="*/ 6516 h 274"/>
                <a:gd name="T76" fmla="*/ 20882 w 1859"/>
                <a:gd name="T77" fmla="*/ 6516 h 274"/>
                <a:gd name="T78" fmla="*/ 19367 w 1859"/>
                <a:gd name="T79" fmla="*/ 6516 h 274"/>
                <a:gd name="T80" fmla="*/ 18810 w 1859"/>
                <a:gd name="T81" fmla="*/ 6516 h 274"/>
                <a:gd name="T82" fmla="*/ 16308 w 1859"/>
                <a:gd name="T83" fmla="*/ 6241 h 274"/>
                <a:gd name="T84" fmla="*/ 14264 w 1859"/>
                <a:gd name="T85" fmla="*/ 5154 h 274"/>
                <a:gd name="T86" fmla="*/ 12794 w 1859"/>
                <a:gd name="T87" fmla="*/ 3282 h 274"/>
                <a:gd name="T88" fmla="*/ 11981 w 1859"/>
                <a:gd name="T89" fmla="*/ 2168 h 274"/>
                <a:gd name="T90" fmla="*/ 9859 w 1859"/>
                <a:gd name="T91" fmla="*/ 641 h 274"/>
                <a:gd name="T92" fmla="*/ 6800 w 1859"/>
                <a:gd name="T93" fmla="*/ 25 h 274"/>
                <a:gd name="T94" fmla="*/ 5637 w 1859"/>
                <a:gd name="T95" fmla="*/ 25 h 2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59"/>
                <a:gd name="T145" fmla="*/ 0 h 274"/>
                <a:gd name="T146" fmla="*/ 1859 w 1859"/>
                <a:gd name="T147" fmla="*/ 274 h 27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59" h="274">
                  <a:moveTo>
                    <a:pt x="175" y="1"/>
                  </a:moveTo>
                  <a:lnTo>
                    <a:pt x="165" y="1"/>
                  </a:lnTo>
                  <a:lnTo>
                    <a:pt x="140" y="1"/>
                  </a:lnTo>
                  <a:lnTo>
                    <a:pt x="106" y="1"/>
                  </a:lnTo>
                  <a:lnTo>
                    <a:pt x="69" y="1"/>
                  </a:lnTo>
                  <a:lnTo>
                    <a:pt x="34" y="1"/>
                  </a:lnTo>
                  <a:lnTo>
                    <a:pt x="9" y="1"/>
                  </a:lnTo>
                  <a:lnTo>
                    <a:pt x="0" y="1"/>
                  </a:lnTo>
                  <a:lnTo>
                    <a:pt x="0" y="24"/>
                  </a:lnTo>
                  <a:lnTo>
                    <a:pt x="176" y="24"/>
                  </a:lnTo>
                  <a:lnTo>
                    <a:pt x="181" y="24"/>
                  </a:lnTo>
                  <a:lnTo>
                    <a:pt x="194" y="24"/>
                  </a:lnTo>
                  <a:lnTo>
                    <a:pt x="211" y="24"/>
                  </a:lnTo>
                  <a:lnTo>
                    <a:pt x="234" y="27"/>
                  </a:lnTo>
                  <a:lnTo>
                    <a:pt x="259" y="32"/>
                  </a:lnTo>
                  <a:lnTo>
                    <a:pt x="285" y="41"/>
                  </a:lnTo>
                  <a:lnTo>
                    <a:pt x="310" y="53"/>
                  </a:lnTo>
                  <a:lnTo>
                    <a:pt x="333" y="72"/>
                  </a:lnTo>
                  <a:lnTo>
                    <a:pt x="352" y="96"/>
                  </a:lnTo>
                  <a:lnTo>
                    <a:pt x="359" y="107"/>
                  </a:lnTo>
                  <a:lnTo>
                    <a:pt x="370" y="127"/>
                  </a:lnTo>
                  <a:lnTo>
                    <a:pt x="377" y="138"/>
                  </a:lnTo>
                  <a:lnTo>
                    <a:pt x="388" y="157"/>
                  </a:lnTo>
                  <a:lnTo>
                    <a:pt x="399" y="175"/>
                  </a:lnTo>
                  <a:lnTo>
                    <a:pt x="410" y="193"/>
                  </a:lnTo>
                  <a:lnTo>
                    <a:pt x="422" y="208"/>
                  </a:lnTo>
                  <a:lnTo>
                    <a:pt x="434" y="223"/>
                  </a:lnTo>
                  <a:lnTo>
                    <a:pt x="448" y="236"/>
                  </a:lnTo>
                  <a:lnTo>
                    <a:pt x="464" y="247"/>
                  </a:lnTo>
                  <a:lnTo>
                    <a:pt x="482" y="257"/>
                  </a:lnTo>
                  <a:lnTo>
                    <a:pt x="503" y="264"/>
                  </a:lnTo>
                  <a:lnTo>
                    <a:pt x="527" y="270"/>
                  </a:lnTo>
                  <a:lnTo>
                    <a:pt x="554" y="273"/>
                  </a:lnTo>
                  <a:lnTo>
                    <a:pt x="584" y="274"/>
                  </a:lnTo>
                  <a:lnTo>
                    <a:pt x="586" y="274"/>
                  </a:lnTo>
                  <a:lnTo>
                    <a:pt x="589" y="274"/>
                  </a:lnTo>
                  <a:lnTo>
                    <a:pt x="594" y="274"/>
                  </a:lnTo>
                  <a:lnTo>
                    <a:pt x="601" y="274"/>
                  </a:lnTo>
                  <a:lnTo>
                    <a:pt x="610" y="274"/>
                  </a:lnTo>
                  <a:lnTo>
                    <a:pt x="621" y="274"/>
                  </a:lnTo>
                  <a:lnTo>
                    <a:pt x="634" y="274"/>
                  </a:lnTo>
                  <a:lnTo>
                    <a:pt x="648" y="274"/>
                  </a:lnTo>
                  <a:lnTo>
                    <a:pt x="664" y="274"/>
                  </a:lnTo>
                  <a:lnTo>
                    <a:pt x="682" y="274"/>
                  </a:lnTo>
                  <a:lnTo>
                    <a:pt x="701" y="274"/>
                  </a:lnTo>
                  <a:lnTo>
                    <a:pt x="721" y="274"/>
                  </a:lnTo>
                  <a:lnTo>
                    <a:pt x="742" y="274"/>
                  </a:lnTo>
                  <a:lnTo>
                    <a:pt x="765" y="274"/>
                  </a:lnTo>
                  <a:lnTo>
                    <a:pt x="790" y="274"/>
                  </a:lnTo>
                  <a:lnTo>
                    <a:pt x="815" y="274"/>
                  </a:lnTo>
                  <a:lnTo>
                    <a:pt x="841" y="274"/>
                  </a:lnTo>
                  <a:lnTo>
                    <a:pt x="868" y="274"/>
                  </a:lnTo>
                  <a:lnTo>
                    <a:pt x="896" y="274"/>
                  </a:lnTo>
                  <a:lnTo>
                    <a:pt x="924" y="274"/>
                  </a:lnTo>
                  <a:lnTo>
                    <a:pt x="954" y="274"/>
                  </a:lnTo>
                  <a:lnTo>
                    <a:pt x="983" y="274"/>
                  </a:lnTo>
                  <a:lnTo>
                    <a:pt x="1014" y="274"/>
                  </a:lnTo>
                  <a:lnTo>
                    <a:pt x="1045" y="274"/>
                  </a:lnTo>
                  <a:lnTo>
                    <a:pt x="1077" y="274"/>
                  </a:lnTo>
                  <a:lnTo>
                    <a:pt x="1108" y="274"/>
                  </a:lnTo>
                  <a:lnTo>
                    <a:pt x="1140" y="274"/>
                  </a:lnTo>
                  <a:lnTo>
                    <a:pt x="1173" y="274"/>
                  </a:lnTo>
                  <a:lnTo>
                    <a:pt x="1205" y="274"/>
                  </a:lnTo>
                  <a:lnTo>
                    <a:pt x="1237" y="274"/>
                  </a:lnTo>
                  <a:lnTo>
                    <a:pt x="1270" y="274"/>
                  </a:lnTo>
                  <a:lnTo>
                    <a:pt x="1302" y="274"/>
                  </a:lnTo>
                  <a:lnTo>
                    <a:pt x="1334" y="274"/>
                  </a:lnTo>
                  <a:lnTo>
                    <a:pt x="1365" y="274"/>
                  </a:lnTo>
                  <a:lnTo>
                    <a:pt x="1397" y="274"/>
                  </a:lnTo>
                  <a:lnTo>
                    <a:pt x="1428" y="274"/>
                  </a:lnTo>
                  <a:lnTo>
                    <a:pt x="1459" y="274"/>
                  </a:lnTo>
                  <a:lnTo>
                    <a:pt x="1489" y="274"/>
                  </a:lnTo>
                  <a:lnTo>
                    <a:pt x="1518" y="274"/>
                  </a:lnTo>
                  <a:lnTo>
                    <a:pt x="1547" y="274"/>
                  </a:lnTo>
                  <a:lnTo>
                    <a:pt x="1575" y="274"/>
                  </a:lnTo>
                  <a:lnTo>
                    <a:pt x="1602" y="274"/>
                  </a:lnTo>
                  <a:lnTo>
                    <a:pt x="1628" y="274"/>
                  </a:lnTo>
                  <a:lnTo>
                    <a:pt x="1653" y="274"/>
                  </a:lnTo>
                  <a:lnTo>
                    <a:pt x="1677" y="274"/>
                  </a:lnTo>
                  <a:lnTo>
                    <a:pt x="1700" y="274"/>
                  </a:lnTo>
                  <a:lnTo>
                    <a:pt x="1721" y="274"/>
                  </a:lnTo>
                  <a:lnTo>
                    <a:pt x="1742" y="274"/>
                  </a:lnTo>
                  <a:lnTo>
                    <a:pt x="1761" y="274"/>
                  </a:lnTo>
                  <a:lnTo>
                    <a:pt x="1778" y="274"/>
                  </a:lnTo>
                  <a:lnTo>
                    <a:pt x="1795" y="274"/>
                  </a:lnTo>
                  <a:lnTo>
                    <a:pt x="1809" y="274"/>
                  </a:lnTo>
                  <a:lnTo>
                    <a:pt x="1821" y="274"/>
                  </a:lnTo>
                  <a:lnTo>
                    <a:pt x="1833" y="274"/>
                  </a:lnTo>
                  <a:lnTo>
                    <a:pt x="1842" y="274"/>
                  </a:lnTo>
                  <a:lnTo>
                    <a:pt x="1849" y="274"/>
                  </a:lnTo>
                  <a:lnTo>
                    <a:pt x="1854" y="274"/>
                  </a:lnTo>
                  <a:lnTo>
                    <a:pt x="1857" y="274"/>
                  </a:lnTo>
                  <a:lnTo>
                    <a:pt x="1859" y="274"/>
                  </a:lnTo>
                  <a:lnTo>
                    <a:pt x="1859" y="252"/>
                  </a:lnTo>
                  <a:lnTo>
                    <a:pt x="1857" y="252"/>
                  </a:lnTo>
                  <a:lnTo>
                    <a:pt x="1854" y="252"/>
                  </a:lnTo>
                  <a:lnTo>
                    <a:pt x="1849" y="252"/>
                  </a:lnTo>
                  <a:lnTo>
                    <a:pt x="1842" y="252"/>
                  </a:lnTo>
                  <a:lnTo>
                    <a:pt x="1833" y="252"/>
                  </a:lnTo>
                  <a:lnTo>
                    <a:pt x="1821" y="252"/>
                  </a:lnTo>
                  <a:lnTo>
                    <a:pt x="1809" y="252"/>
                  </a:lnTo>
                  <a:lnTo>
                    <a:pt x="1795" y="252"/>
                  </a:lnTo>
                  <a:lnTo>
                    <a:pt x="1778" y="252"/>
                  </a:lnTo>
                  <a:lnTo>
                    <a:pt x="1761" y="252"/>
                  </a:lnTo>
                  <a:lnTo>
                    <a:pt x="1742" y="252"/>
                  </a:lnTo>
                  <a:lnTo>
                    <a:pt x="1721" y="252"/>
                  </a:lnTo>
                  <a:lnTo>
                    <a:pt x="1700" y="252"/>
                  </a:lnTo>
                  <a:lnTo>
                    <a:pt x="1677" y="252"/>
                  </a:lnTo>
                  <a:lnTo>
                    <a:pt x="1653" y="252"/>
                  </a:lnTo>
                  <a:lnTo>
                    <a:pt x="1628" y="252"/>
                  </a:lnTo>
                  <a:lnTo>
                    <a:pt x="1602" y="252"/>
                  </a:lnTo>
                  <a:lnTo>
                    <a:pt x="1575" y="252"/>
                  </a:lnTo>
                  <a:lnTo>
                    <a:pt x="1547" y="252"/>
                  </a:lnTo>
                  <a:lnTo>
                    <a:pt x="1518" y="252"/>
                  </a:lnTo>
                  <a:lnTo>
                    <a:pt x="1489" y="252"/>
                  </a:lnTo>
                  <a:lnTo>
                    <a:pt x="1459" y="252"/>
                  </a:lnTo>
                  <a:lnTo>
                    <a:pt x="1428" y="252"/>
                  </a:lnTo>
                  <a:lnTo>
                    <a:pt x="1397" y="252"/>
                  </a:lnTo>
                  <a:lnTo>
                    <a:pt x="1365" y="252"/>
                  </a:lnTo>
                  <a:lnTo>
                    <a:pt x="1334" y="252"/>
                  </a:lnTo>
                  <a:lnTo>
                    <a:pt x="1302" y="252"/>
                  </a:lnTo>
                  <a:lnTo>
                    <a:pt x="1270" y="252"/>
                  </a:lnTo>
                  <a:lnTo>
                    <a:pt x="1237" y="252"/>
                  </a:lnTo>
                  <a:lnTo>
                    <a:pt x="1205" y="252"/>
                  </a:lnTo>
                  <a:lnTo>
                    <a:pt x="1173" y="252"/>
                  </a:lnTo>
                  <a:lnTo>
                    <a:pt x="1140" y="252"/>
                  </a:lnTo>
                  <a:lnTo>
                    <a:pt x="1108" y="252"/>
                  </a:lnTo>
                  <a:lnTo>
                    <a:pt x="1077" y="252"/>
                  </a:lnTo>
                  <a:lnTo>
                    <a:pt x="1045" y="252"/>
                  </a:lnTo>
                  <a:lnTo>
                    <a:pt x="1014" y="252"/>
                  </a:lnTo>
                  <a:lnTo>
                    <a:pt x="983" y="252"/>
                  </a:lnTo>
                  <a:lnTo>
                    <a:pt x="954" y="252"/>
                  </a:lnTo>
                  <a:lnTo>
                    <a:pt x="924" y="252"/>
                  </a:lnTo>
                  <a:lnTo>
                    <a:pt x="896" y="252"/>
                  </a:lnTo>
                  <a:lnTo>
                    <a:pt x="868" y="252"/>
                  </a:lnTo>
                  <a:lnTo>
                    <a:pt x="841" y="252"/>
                  </a:lnTo>
                  <a:lnTo>
                    <a:pt x="815" y="252"/>
                  </a:lnTo>
                  <a:lnTo>
                    <a:pt x="790" y="252"/>
                  </a:lnTo>
                  <a:lnTo>
                    <a:pt x="765" y="252"/>
                  </a:lnTo>
                  <a:lnTo>
                    <a:pt x="742" y="252"/>
                  </a:lnTo>
                  <a:lnTo>
                    <a:pt x="721" y="252"/>
                  </a:lnTo>
                  <a:lnTo>
                    <a:pt x="701" y="252"/>
                  </a:lnTo>
                  <a:lnTo>
                    <a:pt x="682" y="252"/>
                  </a:lnTo>
                  <a:lnTo>
                    <a:pt x="664" y="252"/>
                  </a:lnTo>
                  <a:lnTo>
                    <a:pt x="648" y="252"/>
                  </a:lnTo>
                  <a:lnTo>
                    <a:pt x="634" y="252"/>
                  </a:lnTo>
                  <a:lnTo>
                    <a:pt x="621" y="252"/>
                  </a:lnTo>
                  <a:lnTo>
                    <a:pt x="610" y="252"/>
                  </a:lnTo>
                  <a:lnTo>
                    <a:pt x="601" y="252"/>
                  </a:lnTo>
                  <a:lnTo>
                    <a:pt x="594" y="252"/>
                  </a:lnTo>
                  <a:lnTo>
                    <a:pt x="589" y="252"/>
                  </a:lnTo>
                  <a:lnTo>
                    <a:pt x="586" y="252"/>
                  </a:lnTo>
                  <a:lnTo>
                    <a:pt x="584" y="252"/>
                  </a:lnTo>
                  <a:lnTo>
                    <a:pt x="555" y="251"/>
                  </a:lnTo>
                  <a:lnTo>
                    <a:pt x="529" y="247"/>
                  </a:lnTo>
                  <a:lnTo>
                    <a:pt x="506" y="241"/>
                  </a:lnTo>
                  <a:lnTo>
                    <a:pt x="488" y="234"/>
                  </a:lnTo>
                  <a:lnTo>
                    <a:pt x="471" y="224"/>
                  </a:lnTo>
                  <a:lnTo>
                    <a:pt x="456" y="212"/>
                  </a:lnTo>
                  <a:lnTo>
                    <a:pt x="443" y="199"/>
                  </a:lnTo>
                  <a:lnTo>
                    <a:pt x="431" y="183"/>
                  </a:lnTo>
                  <a:lnTo>
                    <a:pt x="420" y="166"/>
                  </a:lnTo>
                  <a:lnTo>
                    <a:pt x="408" y="147"/>
                  </a:lnTo>
                  <a:lnTo>
                    <a:pt x="397" y="127"/>
                  </a:lnTo>
                  <a:lnTo>
                    <a:pt x="390" y="115"/>
                  </a:lnTo>
                  <a:lnTo>
                    <a:pt x="378" y="95"/>
                  </a:lnTo>
                  <a:lnTo>
                    <a:pt x="372" y="84"/>
                  </a:lnTo>
                  <a:lnTo>
                    <a:pt x="353" y="59"/>
                  </a:lnTo>
                  <a:lnTo>
                    <a:pt x="331" y="40"/>
                  </a:lnTo>
                  <a:lnTo>
                    <a:pt x="306" y="25"/>
                  </a:lnTo>
                  <a:lnTo>
                    <a:pt x="281" y="14"/>
                  </a:lnTo>
                  <a:lnTo>
                    <a:pt x="256" y="7"/>
                  </a:lnTo>
                  <a:lnTo>
                    <a:pt x="232" y="3"/>
                  </a:lnTo>
                  <a:lnTo>
                    <a:pt x="211" y="1"/>
                  </a:lnTo>
                  <a:lnTo>
                    <a:pt x="194" y="0"/>
                  </a:lnTo>
                  <a:lnTo>
                    <a:pt x="181" y="1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0" name="Freeform 65"/>
            <p:cNvSpPr>
              <a:spLocks noChangeAspect="1"/>
            </p:cNvSpPr>
            <p:nvPr/>
          </p:nvSpPr>
          <p:spPr bwMode="auto">
            <a:xfrm>
              <a:off x="628" y="1124"/>
              <a:ext cx="4429" cy="615"/>
            </a:xfrm>
            <a:custGeom>
              <a:avLst/>
              <a:gdLst>
                <a:gd name="T0" fmla="*/ 16982 w 1859"/>
                <a:gd name="T1" fmla="*/ 101 h 273"/>
                <a:gd name="T2" fmla="*/ 14945 w 1859"/>
                <a:gd name="T3" fmla="*/ 696 h 273"/>
                <a:gd name="T4" fmla="*/ 13566 w 1859"/>
                <a:gd name="T5" fmla="*/ 1705 h 273"/>
                <a:gd name="T6" fmla="*/ 12470 w 1859"/>
                <a:gd name="T7" fmla="*/ 3019 h 273"/>
                <a:gd name="T8" fmla="*/ 11927 w 1859"/>
                <a:gd name="T9" fmla="*/ 3787 h 273"/>
                <a:gd name="T10" fmla="*/ 11348 w 1859"/>
                <a:gd name="T11" fmla="*/ 4582 h 273"/>
                <a:gd name="T12" fmla="*/ 9184 w 1859"/>
                <a:gd name="T13" fmla="*/ 5979 h 273"/>
                <a:gd name="T14" fmla="*/ 6800 w 1859"/>
                <a:gd name="T15" fmla="*/ 6414 h 273"/>
                <a:gd name="T16" fmla="*/ 5665 w 1859"/>
                <a:gd name="T17" fmla="*/ 6434 h 273"/>
                <a:gd name="T18" fmla="*/ 5665 w 1859"/>
                <a:gd name="T19" fmla="*/ 6414 h 273"/>
                <a:gd name="T20" fmla="*/ 0 w 1859"/>
                <a:gd name="T21" fmla="*/ 6414 h 273"/>
                <a:gd name="T22" fmla="*/ 284 w 1859"/>
                <a:gd name="T23" fmla="*/ 7029 h 273"/>
                <a:gd name="T24" fmla="*/ 3424 w 1859"/>
                <a:gd name="T25" fmla="*/ 7029 h 273"/>
                <a:gd name="T26" fmla="*/ 5637 w 1859"/>
                <a:gd name="T27" fmla="*/ 7029 h 273"/>
                <a:gd name="T28" fmla="*/ 6249 w 1859"/>
                <a:gd name="T29" fmla="*/ 7029 h 273"/>
                <a:gd name="T30" fmla="*/ 8248 w 1859"/>
                <a:gd name="T31" fmla="*/ 6846 h 273"/>
                <a:gd name="T32" fmla="*/ 10671 w 1859"/>
                <a:gd name="T33" fmla="*/ 6024 h 273"/>
                <a:gd name="T34" fmla="*/ 11981 w 1859"/>
                <a:gd name="T35" fmla="*/ 4873 h 273"/>
                <a:gd name="T36" fmla="*/ 12753 w 1859"/>
                <a:gd name="T37" fmla="*/ 3807 h 273"/>
                <a:gd name="T38" fmla="*/ 13497 w 1859"/>
                <a:gd name="T39" fmla="*/ 2811 h 273"/>
                <a:gd name="T40" fmla="*/ 14683 w 1859"/>
                <a:gd name="T41" fmla="*/ 1599 h 273"/>
                <a:gd name="T42" fmla="*/ 16308 w 1859"/>
                <a:gd name="T43" fmla="*/ 847 h 273"/>
                <a:gd name="T44" fmla="*/ 18810 w 1859"/>
                <a:gd name="T45" fmla="*/ 595 h 273"/>
                <a:gd name="T46" fmla="*/ 18976 w 1859"/>
                <a:gd name="T47" fmla="*/ 595 h 273"/>
                <a:gd name="T48" fmla="*/ 19651 w 1859"/>
                <a:gd name="T49" fmla="*/ 595 h 273"/>
                <a:gd name="T50" fmla="*/ 20882 w 1859"/>
                <a:gd name="T51" fmla="*/ 595 h 273"/>
                <a:gd name="T52" fmla="*/ 22586 w 1859"/>
                <a:gd name="T53" fmla="*/ 595 h 273"/>
                <a:gd name="T54" fmla="*/ 24651 w 1859"/>
                <a:gd name="T55" fmla="*/ 595 h 273"/>
                <a:gd name="T56" fmla="*/ 27098 w 1859"/>
                <a:gd name="T57" fmla="*/ 595 h 273"/>
                <a:gd name="T58" fmla="*/ 29767 w 1859"/>
                <a:gd name="T59" fmla="*/ 595 h 273"/>
                <a:gd name="T60" fmla="*/ 32671 w 1859"/>
                <a:gd name="T61" fmla="*/ 595 h 273"/>
                <a:gd name="T62" fmla="*/ 35704 w 1859"/>
                <a:gd name="T63" fmla="*/ 595 h 273"/>
                <a:gd name="T64" fmla="*/ 38825 w 1859"/>
                <a:gd name="T65" fmla="*/ 595 h 273"/>
                <a:gd name="T66" fmla="*/ 41946 w 1859"/>
                <a:gd name="T67" fmla="*/ 595 h 273"/>
                <a:gd name="T68" fmla="*/ 45007 w 1859"/>
                <a:gd name="T69" fmla="*/ 595 h 273"/>
                <a:gd name="T70" fmla="*/ 47969 w 1859"/>
                <a:gd name="T71" fmla="*/ 595 h 273"/>
                <a:gd name="T72" fmla="*/ 50739 w 1859"/>
                <a:gd name="T73" fmla="*/ 595 h 273"/>
                <a:gd name="T74" fmla="*/ 53253 w 1859"/>
                <a:gd name="T75" fmla="*/ 595 h 273"/>
                <a:gd name="T76" fmla="*/ 55445 w 1859"/>
                <a:gd name="T77" fmla="*/ 595 h 273"/>
                <a:gd name="T78" fmla="*/ 57284 w 1859"/>
                <a:gd name="T79" fmla="*/ 595 h 273"/>
                <a:gd name="T80" fmla="*/ 58663 w 1859"/>
                <a:gd name="T81" fmla="*/ 595 h 273"/>
                <a:gd name="T82" fmla="*/ 59571 w 1859"/>
                <a:gd name="T83" fmla="*/ 595 h 273"/>
                <a:gd name="T84" fmla="*/ 59895 w 1859"/>
                <a:gd name="T85" fmla="*/ 595 h 273"/>
                <a:gd name="T86" fmla="*/ 18810 w 1859"/>
                <a:gd name="T87" fmla="*/ 0 h 27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859"/>
                <a:gd name="T133" fmla="*/ 0 h 273"/>
                <a:gd name="T134" fmla="*/ 1859 w 1859"/>
                <a:gd name="T135" fmla="*/ 273 h 27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859" h="273">
                  <a:moveTo>
                    <a:pt x="584" y="0"/>
                  </a:moveTo>
                  <a:lnTo>
                    <a:pt x="554" y="1"/>
                  </a:lnTo>
                  <a:lnTo>
                    <a:pt x="527" y="4"/>
                  </a:lnTo>
                  <a:lnTo>
                    <a:pt x="503" y="10"/>
                  </a:lnTo>
                  <a:lnTo>
                    <a:pt x="482" y="18"/>
                  </a:lnTo>
                  <a:lnTo>
                    <a:pt x="464" y="27"/>
                  </a:lnTo>
                  <a:lnTo>
                    <a:pt x="448" y="38"/>
                  </a:lnTo>
                  <a:lnTo>
                    <a:pt x="434" y="51"/>
                  </a:lnTo>
                  <a:lnTo>
                    <a:pt x="421" y="66"/>
                  </a:lnTo>
                  <a:lnTo>
                    <a:pt x="409" y="82"/>
                  </a:lnTo>
                  <a:lnTo>
                    <a:pt x="398" y="99"/>
                  </a:lnTo>
                  <a:lnTo>
                    <a:pt x="387" y="117"/>
                  </a:lnTo>
                  <a:lnTo>
                    <a:pt x="376" y="136"/>
                  </a:lnTo>
                  <a:lnTo>
                    <a:pt x="370" y="147"/>
                  </a:lnTo>
                  <a:lnTo>
                    <a:pt x="359" y="167"/>
                  </a:lnTo>
                  <a:lnTo>
                    <a:pt x="352" y="178"/>
                  </a:lnTo>
                  <a:lnTo>
                    <a:pt x="333" y="201"/>
                  </a:lnTo>
                  <a:lnTo>
                    <a:pt x="310" y="220"/>
                  </a:lnTo>
                  <a:lnTo>
                    <a:pt x="285" y="232"/>
                  </a:lnTo>
                  <a:lnTo>
                    <a:pt x="259" y="241"/>
                  </a:lnTo>
                  <a:lnTo>
                    <a:pt x="234" y="246"/>
                  </a:lnTo>
                  <a:lnTo>
                    <a:pt x="211" y="249"/>
                  </a:lnTo>
                  <a:lnTo>
                    <a:pt x="194" y="250"/>
                  </a:lnTo>
                  <a:lnTo>
                    <a:pt x="181" y="250"/>
                  </a:lnTo>
                  <a:lnTo>
                    <a:pt x="176" y="250"/>
                  </a:lnTo>
                  <a:lnTo>
                    <a:pt x="176" y="249"/>
                  </a:lnTo>
                  <a:lnTo>
                    <a:pt x="0" y="249"/>
                  </a:lnTo>
                  <a:lnTo>
                    <a:pt x="0" y="273"/>
                  </a:lnTo>
                  <a:lnTo>
                    <a:pt x="9" y="273"/>
                  </a:lnTo>
                  <a:lnTo>
                    <a:pt x="34" y="273"/>
                  </a:lnTo>
                  <a:lnTo>
                    <a:pt x="69" y="273"/>
                  </a:lnTo>
                  <a:lnTo>
                    <a:pt x="106" y="273"/>
                  </a:lnTo>
                  <a:lnTo>
                    <a:pt x="140" y="273"/>
                  </a:lnTo>
                  <a:lnTo>
                    <a:pt x="165" y="273"/>
                  </a:lnTo>
                  <a:lnTo>
                    <a:pt x="175" y="273"/>
                  </a:lnTo>
                  <a:lnTo>
                    <a:pt x="181" y="273"/>
                  </a:lnTo>
                  <a:lnTo>
                    <a:pt x="194" y="273"/>
                  </a:lnTo>
                  <a:lnTo>
                    <a:pt x="211" y="272"/>
                  </a:lnTo>
                  <a:lnTo>
                    <a:pt x="232" y="270"/>
                  </a:lnTo>
                  <a:lnTo>
                    <a:pt x="256" y="266"/>
                  </a:lnTo>
                  <a:lnTo>
                    <a:pt x="281" y="259"/>
                  </a:lnTo>
                  <a:lnTo>
                    <a:pt x="306" y="248"/>
                  </a:lnTo>
                  <a:lnTo>
                    <a:pt x="331" y="234"/>
                  </a:lnTo>
                  <a:lnTo>
                    <a:pt x="353" y="214"/>
                  </a:lnTo>
                  <a:lnTo>
                    <a:pt x="372" y="189"/>
                  </a:lnTo>
                  <a:lnTo>
                    <a:pt x="378" y="179"/>
                  </a:lnTo>
                  <a:lnTo>
                    <a:pt x="390" y="158"/>
                  </a:lnTo>
                  <a:lnTo>
                    <a:pt x="396" y="148"/>
                  </a:lnTo>
                  <a:lnTo>
                    <a:pt x="408" y="127"/>
                  </a:lnTo>
                  <a:lnTo>
                    <a:pt x="419" y="109"/>
                  </a:lnTo>
                  <a:lnTo>
                    <a:pt x="431" y="91"/>
                  </a:lnTo>
                  <a:lnTo>
                    <a:pt x="442" y="76"/>
                  </a:lnTo>
                  <a:lnTo>
                    <a:pt x="456" y="62"/>
                  </a:lnTo>
                  <a:lnTo>
                    <a:pt x="470" y="51"/>
                  </a:lnTo>
                  <a:lnTo>
                    <a:pt x="487" y="41"/>
                  </a:lnTo>
                  <a:lnTo>
                    <a:pt x="506" y="33"/>
                  </a:lnTo>
                  <a:lnTo>
                    <a:pt x="529" y="28"/>
                  </a:lnTo>
                  <a:lnTo>
                    <a:pt x="555" y="24"/>
                  </a:lnTo>
                  <a:lnTo>
                    <a:pt x="584" y="23"/>
                  </a:lnTo>
                  <a:lnTo>
                    <a:pt x="586" y="23"/>
                  </a:lnTo>
                  <a:lnTo>
                    <a:pt x="589" y="23"/>
                  </a:lnTo>
                  <a:lnTo>
                    <a:pt x="594" y="23"/>
                  </a:lnTo>
                  <a:lnTo>
                    <a:pt x="601" y="23"/>
                  </a:lnTo>
                  <a:lnTo>
                    <a:pt x="610" y="23"/>
                  </a:lnTo>
                  <a:lnTo>
                    <a:pt x="621" y="23"/>
                  </a:lnTo>
                  <a:lnTo>
                    <a:pt x="634" y="23"/>
                  </a:lnTo>
                  <a:lnTo>
                    <a:pt x="648" y="23"/>
                  </a:lnTo>
                  <a:lnTo>
                    <a:pt x="664" y="23"/>
                  </a:lnTo>
                  <a:lnTo>
                    <a:pt x="682" y="23"/>
                  </a:lnTo>
                  <a:lnTo>
                    <a:pt x="701" y="23"/>
                  </a:lnTo>
                  <a:lnTo>
                    <a:pt x="721" y="23"/>
                  </a:lnTo>
                  <a:lnTo>
                    <a:pt x="742" y="23"/>
                  </a:lnTo>
                  <a:lnTo>
                    <a:pt x="765" y="23"/>
                  </a:lnTo>
                  <a:lnTo>
                    <a:pt x="790" y="23"/>
                  </a:lnTo>
                  <a:lnTo>
                    <a:pt x="815" y="23"/>
                  </a:lnTo>
                  <a:lnTo>
                    <a:pt x="841" y="23"/>
                  </a:lnTo>
                  <a:lnTo>
                    <a:pt x="868" y="23"/>
                  </a:lnTo>
                  <a:lnTo>
                    <a:pt x="896" y="23"/>
                  </a:lnTo>
                  <a:lnTo>
                    <a:pt x="924" y="23"/>
                  </a:lnTo>
                  <a:lnTo>
                    <a:pt x="954" y="23"/>
                  </a:lnTo>
                  <a:lnTo>
                    <a:pt x="983" y="23"/>
                  </a:lnTo>
                  <a:lnTo>
                    <a:pt x="1014" y="23"/>
                  </a:lnTo>
                  <a:lnTo>
                    <a:pt x="1045" y="23"/>
                  </a:lnTo>
                  <a:lnTo>
                    <a:pt x="1077" y="23"/>
                  </a:lnTo>
                  <a:lnTo>
                    <a:pt x="1108" y="23"/>
                  </a:lnTo>
                  <a:lnTo>
                    <a:pt x="1140" y="23"/>
                  </a:lnTo>
                  <a:lnTo>
                    <a:pt x="1173" y="23"/>
                  </a:lnTo>
                  <a:lnTo>
                    <a:pt x="1205" y="23"/>
                  </a:lnTo>
                  <a:lnTo>
                    <a:pt x="1237" y="23"/>
                  </a:lnTo>
                  <a:lnTo>
                    <a:pt x="1270" y="23"/>
                  </a:lnTo>
                  <a:lnTo>
                    <a:pt x="1302" y="23"/>
                  </a:lnTo>
                  <a:lnTo>
                    <a:pt x="1334" y="23"/>
                  </a:lnTo>
                  <a:lnTo>
                    <a:pt x="1365" y="23"/>
                  </a:lnTo>
                  <a:lnTo>
                    <a:pt x="1397" y="23"/>
                  </a:lnTo>
                  <a:lnTo>
                    <a:pt x="1428" y="23"/>
                  </a:lnTo>
                  <a:lnTo>
                    <a:pt x="1459" y="23"/>
                  </a:lnTo>
                  <a:lnTo>
                    <a:pt x="1489" y="23"/>
                  </a:lnTo>
                  <a:lnTo>
                    <a:pt x="1518" y="23"/>
                  </a:lnTo>
                  <a:lnTo>
                    <a:pt x="1547" y="23"/>
                  </a:lnTo>
                  <a:lnTo>
                    <a:pt x="1575" y="23"/>
                  </a:lnTo>
                  <a:lnTo>
                    <a:pt x="1602" y="23"/>
                  </a:lnTo>
                  <a:lnTo>
                    <a:pt x="1628" y="23"/>
                  </a:lnTo>
                  <a:lnTo>
                    <a:pt x="1653" y="23"/>
                  </a:lnTo>
                  <a:lnTo>
                    <a:pt x="1677" y="23"/>
                  </a:lnTo>
                  <a:lnTo>
                    <a:pt x="1700" y="23"/>
                  </a:lnTo>
                  <a:lnTo>
                    <a:pt x="1721" y="23"/>
                  </a:lnTo>
                  <a:lnTo>
                    <a:pt x="1742" y="23"/>
                  </a:lnTo>
                  <a:lnTo>
                    <a:pt x="1761" y="23"/>
                  </a:lnTo>
                  <a:lnTo>
                    <a:pt x="1778" y="23"/>
                  </a:lnTo>
                  <a:lnTo>
                    <a:pt x="1795" y="23"/>
                  </a:lnTo>
                  <a:lnTo>
                    <a:pt x="1809" y="23"/>
                  </a:lnTo>
                  <a:lnTo>
                    <a:pt x="1821" y="23"/>
                  </a:lnTo>
                  <a:lnTo>
                    <a:pt x="1833" y="23"/>
                  </a:lnTo>
                  <a:lnTo>
                    <a:pt x="1842" y="23"/>
                  </a:lnTo>
                  <a:lnTo>
                    <a:pt x="1849" y="23"/>
                  </a:lnTo>
                  <a:lnTo>
                    <a:pt x="1854" y="23"/>
                  </a:lnTo>
                  <a:lnTo>
                    <a:pt x="1857" y="23"/>
                  </a:lnTo>
                  <a:lnTo>
                    <a:pt x="1859" y="23"/>
                  </a:lnTo>
                  <a:lnTo>
                    <a:pt x="1859" y="0"/>
                  </a:lnTo>
                  <a:lnTo>
                    <a:pt x="584" y="0"/>
                  </a:lnTo>
                  <a:close/>
                </a:path>
              </a:pathLst>
            </a:custGeom>
            <a:solidFill>
              <a:srgbClr val="4D94C3"/>
            </a:solidFill>
            <a:ln w="19050">
              <a:solidFill>
                <a:srgbClr val="4D94C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01" name="Group 66"/>
            <p:cNvGrpSpPr>
              <a:grpSpLocks/>
            </p:cNvGrpSpPr>
            <p:nvPr/>
          </p:nvGrpSpPr>
          <p:grpSpPr bwMode="auto">
            <a:xfrm>
              <a:off x="1947" y="1151"/>
              <a:ext cx="2288" cy="214"/>
              <a:chOff x="2896" y="1474"/>
              <a:chExt cx="1445" cy="143"/>
            </a:xfrm>
          </p:grpSpPr>
          <p:sp>
            <p:nvSpPr>
              <p:cNvPr id="31857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2968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8" name="Rectangle 68"/>
              <p:cNvSpPr>
                <a:spLocks noChangeAspect="1" noChangeArrowheads="1"/>
              </p:cNvSpPr>
              <p:nvPr/>
            </p:nvSpPr>
            <p:spPr bwMode="auto">
              <a:xfrm>
                <a:off x="289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9" name="Rectangle 69"/>
              <p:cNvSpPr>
                <a:spLocks noChangeAspect="1" noChangeArrowheads="1"/>
              </p:cNvSpPr>
              <p:nvPr/>
            </p:nvSpPr>
            <p:spPr bwMode="auto">
              <a:xfrm>
                <a:off x="303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0" name="Rectangle 70"/>
              <p:cNvSpPr>
                <a:spLocks noChangeAspect="1" noChangeArrowheads="1"/>
              </p:cNvSpPr>
              <p:nvPr/>
            </p:nvSpPr>
            <p:spPr bwMode="auto">
              <a:xfrm>
                <a:off x="3111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1" name="Rectangle 71"/>
              <p:cNvSpPr>
                <a:spLocks noChangeAspect="1" noChangeArrowheads="1"/>
              </p:cNvSpPr>
              <p:nvPr/>
            </p:nvSpPr>
            <p:spPr bwMode="auto">
              <a:xfrm>
                <a:off x="3182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2" name="Rectangle 72"/>
              <p:cNvSpPr>
                <a:spLocks noChangeAspect="1" noChangeArrowheads="1"/>
              </p:cNvSpPr>
              <p:nvPr/>
            </p:nvSpPr>
            <p:spPr bwMode="auto">
              <a:xfrm>
                <a:off x="3254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3" name="Rectangle 73"/>
              <p:cNvSpPr>
                <a:spLocks noChangeAspect="1" noChangeArrowheads="1"/>
              </p:cNvSpPr>
              <p:nvPr/>
            </p:nvSpPr>
            <p:spPr bwMode="auto">
              <a:xfrm>
                <a:off x="3326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4" name="Rectangle 74"/>
              <p:cNvSpPr>
                <a:spLocks noChangeAspect="1" noChangeArrowheads="1"/>
              </p:cNvSpPr>
              <p:nvPr/>
            </p:nvSpPr>
            <p:spPr bwMode="auto">
              <a:xfrm>
                <a:off x="3397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5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3469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6" name="Rectangle 76"/>
              <p:cNvSpPr>
                <a:spLocks noChangeAspect="1" noChangeArrowheads="1"/>
              </p:cNvSpPr>
              <p:nvPr/>
            </p:nvSpPr>
            <p:spPr bwMode="auto">
              <a:xfrm>
                <a:off x="3540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7" name="Rectangle 77"/>
              <p:cNvSpPr>
                <a:spLocks noChangeAspect="1" noChangeArrowheads="1"/>
              </p:cNvSpPr>
              <p:nvPr/>
            </p:nvSpPr>
            <p:spPr bwMode="auto">
              <a:xfrm>
                <a:off x="3612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8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368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69" name="Rectangle 79"/>
              <p:cNvSpPr>
                <a:spLocks noChangeAspect="1" noChangeArrowheads="1"/>
              </p:cNvSpPr>
              <p:nvPr/>
            </p:nvSpPr>
            <p:spPr bwMode="auto">
              <a:xfrm>
                <a:off x="3755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0" name="Rectangle 80"/>
              <p:cNvSpPr>
                <a:spLocks noChangeAspect="1" noChangeArrowheads="1"/>
              </p:cNvSpPr>
              <p:nvPr/>
            </p:nvSpPr>
            <p:spPr bwMode="auto">
              <a:xfrm>
                <a:off x="382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1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3898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2" name="Rectangle 82"/>
              <p:cNvSpPr>
                <a:spLocks noChangeAspect="1" noChangeArrowheads="1"/>
              </p:cNvSpPr>
              <p:nvPr/>
            </p:nvSpPr>
            <p:spPr bwMode="auto">
              <a:xfrm>
                <a:off x="3970" y="1474"/>
                <a:ext cx="11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3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4043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4" name="Rectangle 84"/>
              <p:cNvSpPr>
                <a:spLocks noChangeAspect="1" noChangeArrowheads="1"/>
              </p:cNvSpPr>
              <p:nvPr/>
            </p:nvSpPr>
            <p:spPr bwMode="auto">
              <a:xfrm>
                <a:off x="4113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5" name="Rectangle 85"/>
              <p:cNvSpPr>
                <a:spLocks noChangeAspect="1" noChangeArrowheads="1"/>
              </p:cNvSpPr>
              <p:nvPr/>
            </p:nvSpPr>
            <p:spPr bwMode="auto">
              <a:xfrm>
                <a:off x="4186" y="1474"/>
                <a:ext cx="10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6" name="Rectangle 86"/>
              <p:cNvSpPr>
                <a:spLocks noChangeAspect="1" noChangeArrowheads="1"/>
              </p:cNvSpPr>
              <p:nvPr/>
            </p:nvSpPr>
            <p:spPr bwMode="auto">
              <a:xfrm>
                <a:off x="4256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77" name="Rectangle 87"/>
              <p:cNvSpPr>
                <a:spLocks noChangeAspect="1" noChangeArrowheads="1"/>
              </p:cNvSpPr>
              <p:nvPr/>
            </p:nvSpPr>
            <p:spPr bwMode="auto">
              <a:xfrm>
                <a:off x="4329" y="1474"/>
                <a:ext cx="12" cy="143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2" name="Group 88"/>
            <p:cNvGrpSpPr>
              <a:grpSpLocks/>
            </p:cNvGrpSpPr>
            <p:nvPr/>
          </p:nvGrpSpPr>
          <p:grpSpPr bwMode="auto">
            <a:xfrm>
              <a:off x="1954" y="2386"/>
              <a:ext cx="2628" cy="113"/>
              <a:chOff x="2896" y="2299"/>
              <a:chExt cx="1660" cy="75"/>
            </a:xfrm>
          </p:grpSpPr>
          <p:sp>
            <p:nvSpPr>
              <p:cNvPr id="31839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2968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0" name="Rectangle 90"/>
              <p:cNvSpPr>
                <a:spLocks noChangeAspect="1" noChangeArrowheads="1"/>
              </p:cNvSpPr>
              <p:nvPr/>
            </p:nvSpPr>
            <p:spPr bwMode="auto">
              <a:xfrm>
                <a:off x="289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1" name="Rectangle 91"/>
              <p:cNvSpPr>
                <a:spLocks noChangeAspect="1" noChangeArrowheads="1"/>
              </p:cNvSpPr>
              <p:nvPr/>
            </p:nvSpPr>
            <p:spPr bwMode="auto">
              <a:xfrm>
                <a:off x="303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2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3111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3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318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4" name="Rectangle 94"/>
              <p:cNvSpPr>
                <a:spLocks noChangeAspect="1" noChangeArrowheads="1"/>
              </p:cNvSpPr>
              <p:nvPr/>
            </p:nvSpPr>
            <p:spPr bwMode="auto">
              <a:xfrm>
                <a:off x="325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5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3469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6" name="Rectangle 96"/>
              <p:cNvSpPr>
                <a:spLocks noChangeAspect="1" noChangeArrowheads="1"/>
              </p:cNvSpPr>
              <p:nvPr/>
            </p:nvSpPr>
            <p:spPr bwMode="auto">
              <a:xfrm>
                <a:off x="3540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7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3612" y="2299"/>
                <a:ext cx="11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8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3683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49" name="Rectangle 99"/>
              <p:cNvSpPr>
                <a:spLocks noChangeAspect="1" noChangeArrowheads="1"/>
              </p:cNvSpPr>
              <p:nvPr/>
            </p:nvSpPr>
            <p:spPr bwMode="auto">
              <a:xfrm>
                <a:off x="3755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0" name="Rectangle 100"/>
              <p:cNvSpPr>
                <a:spLocks noChangeAspect="1" noChangeArrowheads="1"/>
              </p:cNvSpPr>
              <p:nvPr/>
            </p:nvSpPr>
            <p:spPr bwMode="auto">
              <a:xfrm>
                <a:off x="382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1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3898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2" name="Rectangle 102"/>
              <p:cNvSpPr>
                <a:spLocks noChangeAspect="1" noChangeArrowheads="1"/>
              </p:cNvSpPr>
              <p:nvPr/>
            </p:nvSpPr>
            <p:spPr bwMode="auto">
              <a:xfrm>
                <a:off x="4256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3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4329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4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4401" y="2299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5" name="Rectangle 105"/>
              <p:cNvSpPr>
                <a:spLocks noChangeAspect="1" noChangeArrowheads="1"/>
              </p:cNvSpPr>
              <p:nvPr/>
            </p:nvSpPr>
            <p:spPr bwMode="auto">
              <a:xfrm>
                <a:off x="4472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56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4544" y="2299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803" name="Group 107"/>
            <p:cNvGrpSpPr>
              <a:grpSpLocks/>
            </p:cNvGrpSpPr>
            <p:nvPr/>
          </p:nvGrpSpPr>
          <p:grpSpPr bwMode="auto">
            <a:xfrm>
              <a:off x="680" y="1714"/>
              <a:ext cx="480" cy="219"/>
              <a:chOff x="2091" y="1850"/>
              <a:chExt cx="303" cy="146"/>
            </a:xfrm>
          </p:grpSpPr>
          <p:sp>
            <p:nvSpPr>
              <p:cNvPr id="31834" name="Rectangle 108"/>
              <p:cNvSpPr>
                <a:spLocks noChangeAspect="1" noChangeArrowheads="1"/>
              </p:cNvSpPr>
              <p:nvPr/>
            </p:nvSpPr>
            <p:spPr bwMode="auto">
              <a:xfrm>
                <a:off x="2382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5" name="Rectangle 109"/>
              <p:cNvSpPr>
                <a:spLocks noChangeAspect="1" noChangeArrowheads="1"/>
              </p:cNvSpPr>
              <p:nvPr/>
            </p:nvSpPr>
            <p:spPr bwMode="auto">
              <a:xfrm>
                <a:off x="2310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6" name="Rectangle 110"/>
              <p:cNvSpPr>
                <a:spLocks noChangeAspect="1" noChangeArrowheads="1"/>
              </p:cNvSpPr>
              <p:nvPr/>
            </p:nvSpPr>
            <p:spPr bwMode="auto">
              <a:xfrm>
                <a:off x="2236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7" name="Rectangle 111"/>
              <p:cNvSpPr>
                <a:spLocks noChangeAspect="1" noChangeArrowheads="1"/>
              </p:cNvSpPr>
              <p:nvPr/>
            </p:nvSpPr>
            <p:spPr bwMode="auto">
              <a:xfrm>
                <a:off x="2164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8" name="Rectangle 112"/>
              <p:cNvSpPr>
                <a:spLocks noChangeAspect="1" noChangeArrowheads="1"/>
              </p:cNvSpPr>
              <p:nvPr/>
            </p:nvSpPr>
            <p:spPr bwMode="auto">
              <a:xfrm>
                <a:off x="2091" y="1850"/>
                <a:ext cx="12" cy="146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04" name="Rectangle 113"/>
            <p:cNvSpPr>
              <a:spLocks noChangeAspect="1" noChangeArrowheads="1"/>
            </p:cNvSpPr>
            <p:nvPr/>
          </p:nvSpPr>
          <p:spPr bwMode="auto">
            <a:xfrm>
              <a:off x="3996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5" name="Rectangle 114"/>
            <p:cNvSpPr>
              <a:spLocks noChangeAspect="1" noChangeArrowheads="1"/>
            </p:cNvSpPr>
            <p:nvPr/>
          </p:nvSpPr>
          <p:spPr bwMode="auto">
            <a:xfrm>
              <a:off x="3881" y="2286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6" name="Rectangle 115"/>
            <p:cNvSpPr>
              <a:spLocks noChangeAspect="1" noChangeArrowheads="1"/>
            </p:cNvSpPr>
            <p:nvPr/>
          </p:nvSpPr>
          <p:spPr bwMode="auto">
            <a:xfrm>
              <a:off x="3770" y="2286"/>
              <a:ext cx="16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7" name="Rectangle 116"/>
            <p:cNvSpPr>
              <a:spLocks noChangeAspect="1" noChangeArrowheads="1"/>
            </p:cNvSpPr>
            <p:nvPr/>
          </p:nvSpPr>
          <p:spPr bwMode="auto">
            <a:xfrm>
              <a:off x="3654" y="2286"/>
              <a:ext cx="18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8" name="Rectangle 117"/>
            <p:cNvSpPr>
              <a:spLocks noChangeAspect="1" noChangeArrowheads="1"/>
            </p:cNvSpPr>
            <p:nvPr/>
          </p:nvSpPr>
          <p:spPr bwMode="auto">
            <a:xfrm>
              <a:off x="2748" y="2286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09" name="Rectangle 118"/>
            <p:cNvSpPr>
              <a:spLocks noChangeAspect="1" noChangeArrowheads="1"/>
            </p:cNvSpPr>
            <p:nvPr/>
          </p:nvSpPr>
          <p:spPr bwMode="auto">
            <a:xfrm>
              <a:off x="2632" y="2286"/>
              <a:ext cx="17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10" name="Group 119"/>
            <p:cNvGrpSpPr>
              <a:grpSpLocks/>
            </p:cNvGrpSpPr>
            <p:nvPr/>
          </p:nvGrpSpPr>
          <p:grpSpPr bwMode="auto">
            <a:xfrm>
              <a:off x="4567" y="2235"/>
              <a:ext cx="483" cy="262"/>
              <a:chOff x="4567" y="2235"/>
              <a:chExt cx="483" cy="262"/>
            </a:xfrm>
          </p:grpSpPr>
          <p:sp>
            <p:nvSpPr>
              <p:cNvPr id="31829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4675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0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4789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1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4903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2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5017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33" name="Rectangle 124"/>
              <p:cNvSpPr>
                <a:spLocks noChangeArrowheads="1"/>
              </p:cNvSpPr>
              <p:nvPr/>
            </p:nvSpPr>
            <p:spPr bwMode="auto">
              <a:xfrm>
                <a:off x="4567" y="2235"/>
                <a:ext cx="483" cy="5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11" name="Rectangle 125"/>
            <p:cNvSpPr>
              <a:spLocks noChangeArrowheads="1"/>
            </p:cNvSpPr>
            <p:nvPr/>
          </p:nvSpPr>
          <p:spPr bwMode="auto">
            <a:xfrm>
              <a:off x="2800" y="2252"/>
              <a:ext cx="192" cy="5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2" name="Rectangle 126"/>
            <p:cNvSpPr>
              <a:spLocks noChangeAspect="1" noChangeArrowheads="1"/>
            </p:cNvSpPr>
            <p:nvPr/>
          </p:nvSpPr>
          <p:spPr bwMode="auto">
            <a:xfrm>
              <a:off x="2865" y="2305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813" name="Rectangle 127"/>
            <p:cNvSpPr>
              <a:spLocks noChangeAspect="1" noChangeArrowheads="1"/>
            </p:cNvSpPr>
            <p:nvPr/>
          </p:nvSpPr>
          <p:spPr bwMode="auto">
            <a:xfrm>
              <a:off x="2975" y="2282"/>
              <a:ext cx="15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14" name="Group 128"/>
            <p:cNvGrpSpPr>
              <a:grpSpLocks/>
            </p:cNvGrpSpPr>
            <p:nvPr/>
          </p:nvGrpSpPr>
          <p:grpSpPr bwMode="auto">
            <a:xfrm flipV="1">
              <a:off x="4566" y="1130"/>
              <a:ext cx="483" cy="262"/>
              <a:chOff x="4567" y="2235"/>
              <a:chExt cx="483" cy="262"/>
            </a:xfrm>
          </p:grpSpPr>
          <p:sp>
            <p:nvSpPr>
              <p:cNvPr id="31824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4675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5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4789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6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4903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7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5017" y="2286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8" name="Rectangle 133"/>
              <p:cNvSpPr>
                <a:spLocks noChangeArrowheads="1"/>
              </p:cNvSpPr>
              <p:nvPr/>
            </p:nvSpPr>
            <p:spPr bwMode="auto">
              <a:xfrm>
                <a:off x="4567" y="2235"/>
                <a:ext cx="483" cy="5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1815" name="Rectangle 134"/>
            <p:cNvSpPr>
              <a:spLocks noChangeAspect="1" noChangeArrowheads="1"/>
            </p:cNvSpPr>
            <p:nvPr/>
          </p:nvSpPr>
          <p:spPr bwMode="auto">
            <a:xfrm>
              <a:off x="4561" y="2282"/>
              <a:ext cx="19" cy="211"/>
            </a:xfrm>
            <a:prstGeom prst="rect">
              <a:avLst/>
            </a:prstGeom>
            <a:solidFill>
              <a:srgbClr val="4D94C3"/>
            </a:solidFill>
            <a:ln w="19050">
              <a:solidFill>
                <a:srgbClr val="4D94C3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816" name="Group 135"/>
            <p:cNvGrpSpPr>
              <a:grpSpLocks/>
            </p:cNvGrpSpPr>
            <p:nvPr/>
          </p:nvGrpSpPr>
          <p:grpSpPr bwMode="auto">
            <a:xfrm>
              <a:off x="4337" y="1151"/>
              <a:ext cx="699" cy="112"/>
              <a:chOff x="4401" y="1474"/>
              <a:chExt cx="442" cy="75"/>
            </a:xfrm>
          </p:grpSpPr>
          <p:sp>
            <p:nvSpPr>
              <p:cNvPr id="31817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4401" y="1474"/>
                <a:ext cx="10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8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4472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19" name="Rectangle 138"/>
              <p:cNvSpPr>
                <a:spLocks noChangeAspect="1" noChangeArrowheads="1"/>
              </p:cNvSpPr>
              <p:nvPr/>
            </p:nvSpPr>
            <p:spPr bwMode="auto">
              <a:xfrm>
                <a:off x="4544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0" name="Rectangle 139"/>
              <p:cNvSpPr>
                <a:spLocks noChangeAspect="1" noChangeArrowheads="1"/>
              </p:cNvSpPr>
              <p:nvPr/>
            </p:nvSpPr>
            <p:spPr bwMode="auto">
              <a:xfrm>
                <a:off x="4615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1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4687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2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4759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23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4831" y="1474"/>
                <a:ext cx="12" cy="75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7" name="Group 143"/>
          <p:cNvGrpSpPr>
            <a:grpSpLocks/>
          </p:cNvGrpSpPr>
          <p:nvPr/>
        </p:nvGrpSpPr>
        <p:grpSpPr bwMode="auto">
          <a:xfrm>
            <a:off x="7148513" y="1817688"/>
            <a:ext cx="1154112" cy="2143125"/>
            <a:chOff x="4003" y="1145"/>
            <a:chExt cx="646" cy="1350"/>
          </a:xfrm>
        </p:grpSpPr>
        <p:grpSp>
          <p:nvGrpSpPr>
            <p:cNvPr id="31751" name="Group 144"/>
            <p:cNvGrpSpPr>
              <a:grpSpLocks/>
            </p:cNvGrpSpPr>
            <p:nvPr/>
          </p:nvGrpSpPr>
          <p:grpSpPr bwMode="auto">
            <a:xfrm>
              <a:off x="4084" y="1145"/>
              <a:ext cx="565" cy="248"/>
              <a:chOff x="4084" y="1145"/>
              <a:chExt cx="565" cy="248"/>
            </a:xfrm>
          </p:grpSpPr>
          <p:sp>
            <p:nvSpPr>
              <p:cNvPr id="31758" name="Rectangle 145"/>
              <p:cNvSpPr>
                <a:spLocks noChangeArrowheads="1"/>
              </p:cNvSpPr>
              <p:nvPr/>
            </p:nvSpPr>
            <p:spPr bwMode="auto">
              <a:xfrm>
                <a:off x="4084" y="1342"/>
                <a:ext cx="565" cy="5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9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4566" y="1145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0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4326" y="1158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61" name="Rectangle 148"/>
              <p:cNvSpPr>
                <a:spLocks noChangeAspect="1" noChangeArrowheads="1"/>
              </p:cNvSpPr>
              <p:nvPr/>
            </p:nvSpPr>
            <p:spPr bwMode="auto">
              <a:xfrm>
                <a:off x="4451" y="1149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752" name="Group 149"/>
            <p:cNvGrpSpPr>
              <a:grpSpLocks/>
            </p:cNvGrpSpPr>
            <p:nvPr/>
          </p:nvGrpSpPr>
          <p:grpSpPr bwMode="auto">
            <a:xfrm>
              <a:off x="4003" y="2233"/>
              <a:ext cx="565" cy="262"/>
              <a:chOff x="4003" y="2233"/>
              <a:chExt cx="565" cy="262"/>
            </a:xfrm>
          </p:grpSpPr>
          <p:sp>
            <p:nvSpPr>
              <p:cNvPr id="31753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218" y="2284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4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4332" y="2284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5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4446" y="2284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6" name="Rectangle 153"/>
              <p:cNvSpPr>
                <a:spLocks noChangeArrowheads="1"/>
              </p:cNvSpPr>
              <p:nvPr/>
            </p:nvSpPr>
            <p:spPr bwMode="auto">
              <a:xfrm>
                <a:off x="4003" y="2233"/>
                <a:ext cx="565" cy="5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757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104" y="2273"/>
                <a:ext cx="19" cy="211"/>
              </a:xfrm>
              <a:prstGeom prst="rect">
                <a:avLst/>
              </a:prstGeom>
              <a:solidFill>
                <a:srgbClr val="4D94C3"/>
              </a:solidFill>
              <a:ln w="19050">
                <a:solidFill>
                  <a:srgbClr val="4D94C3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1750" name="Rectangle 155"/>
          <p:cNvSpPr>
            <a:spLocks noGrp="1" noChangeArrowheads="1"/>
          </p:cNvSpPr>
          <p:nvPr>
            <p:ph type="title"/>
          </p:nvPr>
        </p:nvSpPr>
        <p:spPr>
          <a:xfrm>
            <a:off x="771525" y="228600"/>
            <a:ext cx="8743950" cy="701675"/>
          </a:xfrm>
          <a:noFill/>
        </p:spPr>
        <p:txBody>
          <a:bodyPr>
            <a:spAutoFit/>
          </a:bodyPr>
          <a:lstStyle/>
          <a:p>
            <a:pPr eaLnBrk="1" hangingPunct="1"/>
            <a:r>
              <a:rPr lang="en-US" sz="4000" b="1">
                <a:solidFill>
                  <a:srgbClr val="000099"/>
                </a:solidFill>
                <a:latin typeface="Palatino Linotype" charset="0"/>
              </a:rPr>
              <a:t>Replication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328613"/>
            <a:ext cx="8743950" cy="560387"/>
          </a:xfrm>
          <a:noFill/>
        </p:spPr>
        <p:txBody>
          <a:bodyPr>
            <a:spAutoFit/>
          </a:bodyPr>
          <a:lstStyle/>
          <a:p>
            <a:pPr algn="ctr" eaLnBrk="1" hangingPunct="1"/>
            <a:r>
              <a:rPr lang="en-US" sz="4400" b="0">
                <a:solidFill>
                  <a:schemeClr val="tx1"/>
                </a:solidFill>
                <a:latin typeface="Palatino Linotype" charset="0"/>
              </a:rPr>
              <a:t>Enzymes of DNA replication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3850" y="1216025"/>
            <a:ext cx="3103563" cy="2322513"/>
            <a:chOff x="256" y="958"/>
            <a:chExt cx="1738" cy="1463"/>
          </a:xfrm>
        </p:grpSpPr>
        <p:grpSp>
          <p:nvGrpSpPr>
            <p:cNvPr id="32836" name="Group 4"/>
            <p:cNvGrpSpPr>
              <a:grpSpLocks/>
            </p:cNvGrpSpPr>
            <p:nvPr/>
          </p:nvGrpSpPr>
          <p:grpSpPr bwMode="auto">
            <a:xfrm>
              <a:off x="447" y="958"/>
              <a:ext cx="981" cy="821"/>
              <a:chOff x="3634" y="718"/>
              <a:chExt cx="301" cy="328"/>
            </a:xfrm>
          </p:grpSpPr>
          <p:sp>
            <p:nvSpPr>
              <p:cNvPr id="32838" name="Freeform 5"/>
              <p:cNvSpPr>
                <a:spLocks/>
              </p:cNvSpPr>
              <p:nvPr/>
            </p:nvSpPr>
            <p:spPr bwMode="auto">
              <a:xfrm>
                <a:off x="3829" y="828"/>
                <a:ext cx="23" cy="36"/>
              </a:xfrm>
              <a:custGeom>
                <a:avLst/>
                <a:gdLst>
                  <a:gd name="T0" fmla="*/ 0 w 23"/>
                  <a:gd name="T1" fmla="*/ 4 h 36"/>
                  <a:gd name="T2" fmla="*/ 16 w 23"/>
                  <a:gd name="T3" fmla="*/ 36 h 36"/>
                  <a:gd name="T4" fmla="*/ 23 w 23"/>
                  <a:gd name="T5" fmla="*/ 32 h 36"/>
                  <a:gd name="T6" fmla="*/ 7 w 23"/>
                  <a:gd name="T7" fmla="*/ 0 h 36"/>
                  <a:gd name="T8" fmla="*/ 0 w 23"/>
                  <a:gd name="T9" fmla="*/ 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3"/>
                  <a:gd name="T16" fmla="*/ 0 h 36"/>
                  <a:gd name="T17" fmla="*/ 23 w 23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3" h="36">
                    <a:moveTo>
                      <a:pt x="0" y="4"/>
                    </a:moveTo>
                    <a:lnTo>
                      <a:pt x="16" y="36"/>
                    </a:lnTo>
                    <a:lnTo>
                      <a:pt x="23" y="32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9" name="Line 6"/>
              <p:cNvSpPr>
                <a:spLocks noChangeShapeType="1"/>
              </p:cNvSpPr>
              <p:nvPr/>
            </p:nvSpPr>
            <p:spPr bwMode="auto">
              <a:xfrm>
                <a:off x="3887" y="934"/>
                <a:ext cx="1" cy="1"/>
              </a:xfrm>
              <a:prstGeom prst="line">
                <a:avLst/>
              </a:prstGeom>
              <a:noFill/>
              <a:ln w="1588">
                <a:solidFill>
                  <a:srgbClr val="C8A3C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840" name="Group 7"/>
              <p:cNvGrpSpPr>
                <a:grpSpLocks/>
              </p:cNvGrpSpPr>
              <p:nvPr/>
            </p:nvGrpSpPr>
            <p:grpSpPr bwMode="auto">
              <a:xfrm>
                <a:off x="3756" y="771"/>
                <a:ext cx="173" cy="220"/>
                <a:chOff x="3756" y="771"/>
                <a:chExt cx="173" cy="220"/>
              </a:xfrm>
            </p:grpSpPr>
            <p:sp>
              <p:nvSpPr>
                <p:cNvPr id="32856" name="Freeform 8"/>
                <p:cNvSpPr>
                  <a:spLocks/>
                </p:cNvSpPr>
                <p:nvPr/>
              </p:nvSpPr>
              <p:spPr bwMode="auto">
                <a:xfrm>
                  <a:off x="3756" y="771"/>
                  <a:ext cx="173" cy="220"/>
                </a:xfrm>
                <a:custGeom>
                  <a:avLst/>
                  <a:gdLst>
                    <a:gd name="T0" fmla="*/ 86 w 173"/>
                    <a:gd name="T1" fmla="*/ 0 h 220"/>
                    <a:gd name="T2" fmla="*/ 106 w 173"/>
                    <a:gd name="T3" fmla="*/ 3 h 220"/>
                    <a:gd name="T4" fmla="*/ 125 w 173"/>
                    <a:gd name="T5" fmla="*/ 11 h 220"/>
                    <a:gd name="T6" fmla="*/ 141 w 173"/>
                    <a:gd name="T7" fmla="*/ 24 h 220"/>
                    <a:gd name="T8" fmla="*/ 154 w 173"/>
                    <a:gd name="T9" fmla="*/ 41 h 220"/>
                    <a:gd name="T10" fmla="*/ 164 w 173"/>
                    <a:gd name="T11" fmla="*/ 62 h 220"/>
                    <a:gd name="T12" fmla="*/ 171 w 173"/>
                    <a:gd name="T13" fmla="*/ 85 h 220"/>
                    <a:gd name="T14" fmla="*/ 173 w 173"/>
                    <a:gd name="T15" fmla="*/ 110 h 220"/>
                    <a:gd name="T16" fmla="*/ 173 w 173"/>
                    <a:gd name="T17" fmla="*/ 110 h 220"/>
                    <a:gd name="T18" fmla="*/ 171 w 173"/>
                    <a:gd name="T19" fmla="*/ 136 h 220"/>
                    <a:gd name="T20" fmla="*/ 164 w 173"/>
                    <a:gd name="T21" fmla="*/ 159 h 220"/>
                    <a:gd name="T22" fmla="*/ 154 w 173"/>
                    <a:gd name="T23" fmla="*/ 179 h 220"/>
                    <a:gd name="T24" fmla="*/ 141 w 173"/>
                    <a:gd name="T25" fmla="*/ 197 h 220"/>
                    <a:gd name="T26" fmla="*/ 125 w 173"/>
                    <a:gd name="T27" fmla="*/ 209 h 220"/>
                    <a:gd name="T28" fmla="*/ 106 w 173"/>
                    <a:gd name="T29" fmla="*/ 218 h 220"/>
                    <a:gd name="T30" fmla="*/ 86 w 173"/>
                    <a:gd name="T31" fmla="*/ 220 h 220"/>
                    <a:gd name="T32" fmla="*/ 86 w 173"/>
                    <a:gd name="T33" fmla="*/ 220 h 220"/>
                    <a:gd name="T34" fmla="*/ 67 w 173"/>
                    <a:gd name="T35" fmla="*/ 218 h 220"/>
                    <a:gd name="T36" fmla="*/ 48 w 173"/>
                    <a:gd name="T37" fmla="*/ 209 h 220"/>
                    <a:gd name="T38" fmla="*/ 32 w 173"/>
                    <a:gd name="T39" fmla="*/ 197 h 220"/>
                    <a:gd name="T40" fmla="*/ 19 w 173"/>
                    <a:gd name="T41" fmla="*/ 179 h 220"/>
                    <a:gd name="T42" fmla="*/ 9 w 173"/>
                    <a:gd name="T43" fmla="*/ 159 h 220"/>
                    <a:gd name="T44" fmla="*/ 2 w 173"/>
                    <a:gd name="T45" fmla="*/ 136 h 220"/>
                    <a:gd name="T46" fmla="*/ 0 w 173"/>
                    <a:gd name="T47" fmla="*/ 110 h 220"/>
                    <a:gd name="T48" fmla="*/ 0 w 173"/>
                    <a:gd name="T49" fmla="*/ 110 h 220"/>
                    <a:gd name="T50" fmla="*/ 2 w 173"/>
                    <a:gd name="T51" fmla="*/ 85 h 220"/>
                    <a:gd name="T52" fmla="*/ 9 w 173"/>
                    <a:gd name="T53" fmla="*/ 62 h 220"/>
                    <a:gd name="T54" fmla="*/ 19 w 173"/>
                    <a:gd name="T55" fmla="*/ 41 h 220"/>
                    <a:gd name="T56" fmla="*/ 32 w 173"/>
                    <a:gd name="T57" fmla="*/ 24 h 220"/>
                    <a:gd name="T58" fmla="*/ 48 w 173"/>
                    <a:gd name="T59" fmla="*/ 11 h 220"/>
                    <a:gd name="T60" fmla="*/ 67 w 173"/>
                    <a:gd name="T61" fmla="*/ 3 h 220"/>
                    <a:gd name="T62" fmla="*/ 86 w 173"/>
                    <a:gd name="T63" fmla="*/ 0 h 220"/>
                    <a:gd name="T64" fmla="*/ 86 w 173"/>
                    <a:gd name="T65" fmla="*/ 0 h 220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173"/>
                    <a:gd name="T100" fmla="*/ 0 h 220"/>
                    <a:gd name="T101" fmla="*/ 173 w 173"/>
                    <a:gd name="T102" fmla="*/ 220 h 220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173" h="220">
                      <a:moveTo>
                        <a:pt x="86" y="0"/>
                      </a:moveTo>
                      <a:lnTo>
                        <a:pt x="106" y="3"/>
                      </a:lnTo>
                      <a:lnTo>
                        <a:pt x="125" y="11"/>
                      </a:lnTo>
                      <a:lnTo>
                        <a:pt x="141" y="24"/>
                      </a:lnTo>
                      <a:lnTo>
                        <a:pt x="154" y="41"/>
                      </a:lnTo>
                      <a:lnTo>
                        <a:pt x="164" y="62"/>
                      </a:lnTo>
                      <a:lnTo>
                        <a:pt x="171" y="85"/>
                      </a:lnTo>
                      <a:lnTo>
                        <a:pt x="173" y="110"/>
                      </a:lnTo>
                      <a:lnTo>
                        <a:pt x="171" y="136"/>
                      </a:lnTo>
                      <a:lnTo>
                        <a:pt x="164" y="159"/>
                      </a:lnTo>
                      <a:lnTo>
                        <a:pt x="154" y="179"/>
                      </a:lnTo>
                      <a:lnTo>
                        <a:pt x="141" y="197"/>
                      </a:lnTo>
                      <a:lnTo>
                        <a:pt x="125" y="209"/>
                      </a:lnTo>
                      <a:lnTo>
                        <a:pt x="106" y="218"/>
                      </a:lnTo>
                      <a:lnTo>
                        <a:pt x="86" y="220"/>
                      </a:lnTo>
                      <a:lnTo>
                        <a:pt x="67" y="218"/>
                      </a:lnTo>
                      <a:lnTo>
                        <a:pt x="48" y="209"/>
                      </a:lnTo>
                      <a:lnTo>
                        <a:pt x="32" y="197"/>
                      </a:lnTo>
                      <a:lnTo>
                        <a:pt x="19" y="179"/>
                      </a:lnTo>
                      <a:lnTo>
                        <a:pt x="9" y="159"/>
                      </a:lnTo>
                      <a:lnTo>
                        <a:pt x="2" y="136"/>
                      </a:lnTo>
                      <a:lnTo>
                        <a:pt x="0" y="110"/>
                      </a:lnTo>
                      <a:lnTo>
                        <a:pt x="2" y="85"/>
                      </a:lnTo>
                      <a:lnTo>
                        <a:pt x="9" y="62"/>
                      </a:lnTo>
                      <a:lnTo>
                        <a:pt x="19" y="41"/>
                      </a:lnTo>
                      <a:lnTo>
                        <a:pt x="32" y="24"/>
                      </a:lnTo>
                      <a:lnTo>
                        <a:pt x="48" y="11"/>
                      </a:lnTo>
                      <a:lnTo>
                        <a:pt x="67" y="3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EAD4E4"/>
                </a:solidFill>
                <a:ln w="19050">
                  <a:solidFill>
                    <a:srgbClr val="DEB7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7" name="Freeform 9"/>
                <p:cNvSpPr>
                  <a:spLocks/>
                </p:cNvSpPr>
                <p:nvPr/>
              </p:nvSpPr>
              <p:spPr bwMode="auto">
                <a:xfrm>
                  <a:off x="3844" y="827"/>
                  <a:ext cx="39" cy="104"/>
                </a:xfrm>
                <a:custGeom>
                  <a:avLst/>
                  <a:gdLst>
                    <a:gd name="T0" fmla="*/ 39 w 39"/>
                    <a:gd name="T1" fmla="*/ 0 h 104"/>
                    <a:gd name="T2" fmla="*/ 36 w 39"/>
                    <a:gd name="T3" fmla="*/ 6 h 104"/>
                    <a:gd name="T4" fmla="*/ 36 w 39"/>
                    <a:gd name="T5" fmla="*/ 7 h 104"/>
                    <a:gd name="T6" fmla="*/ 39 w 39"/>
                    <a:gd name="T7" fmla="*/ 0 h 104"/>
                    <a:gd name="T8" fmla="*/ 39 w 39"/>
                    <a:gd name="T9" fmla="*/ 0 h 104"/>
                    <a:gd name="T10" fmla="*/ 39 w 39"/>
                    <a:gd name="T11" fmla="*/ 0 h 104"/>
                    <a:gd name="T12" fmla="*/ 39 w 39"/>
                    <a:gd name="T13" fmla="*/ 0 h 104"/>
                    <a:gd name="T14" fmla="*/ 36 w 39"/>
                    <a:gd name="T15" fmla="*/ 7 h 104"/>
                    <a:gd name="T16" fmla="*/ 31 w 39"/>
                    <a:gd name="T17" fmla="*/ 13 h 104"/>
                    <a:gd name="T18" fmla="*/ 26 w 39"/>
                    <a:gd name="T19" fmla="*/ 18 h 104"/>
                    <a:gd name="T20" fmla="*/ 14 w 39"/>
                    <a:gd name="T21" fmla="*/ 28 h 104"/>
                    <a:gd name="T22" fmla="*/ 3 w 39"/>
                    <a:gd name="T23" fmla="*/ 40 h 104"/>
                    <a:gd name="T24" fmla="*/ 0 w 39"/>
                    <a:gd name="T25" fmla="*/ 55 h 104"/>
                    <a:gd name="T26" fmla="*/ 0 w 39"/>
                    <a:gd name="T27" fmla="*/ 55 h 104"/>
                    <a:gd name="T28" fmla="*/ 0 w 39"/>
                    <a:gd name="T29" fmla="*/ 55 h 104"/>
                    <a:gd name="T30" fmla="*/ 0 w 39"/>
                    <a:gd name="T31" fmla="*/ 55 h 104"/>
                    <a:gd name="T32" fmla="*/ 6 w 39"/>
                    <a:gd name="T33" fmla="*/ 67 h 104"/>
                    <a:gd name="T34" fmla="*/ 16 w 39"/>
                    <a:gd name="T35" fmla="*/ 77 h 104"/>
                    <a:gd name="T36" fmla="*/ 26 w 39"/>
                    <a:gd name="T37" fmla="*/ 85 h 104"/>
                    <a:gd name="T38" fmla="*/ 31 w 39"/>
                    <a:gd name="T39" fmla="*/ 90 h 104"/>
                    <a:gd name="T40" fmla="*/ 36 w 39"/>
                    <a:gd name="T41" fmla="*/ 97 h 104"/>
                    <a:gd name="T42" fmla="*/ 39 w 39"/>
                    <a:gd name="T43" fmla="*/ 104 h 104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39"/>
                    <a:gd name="T67" fmla="*/ 0 h 104"/>
                    <a:gd name="T68" fmla="*/ 39 w 39"/>
                    <a:gd name="T69" fmla="*/ 104 h 104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39" h="104">
                      <a:moveTo>
                        <a:pt x="39" y="0"/>
                      </a:moveTo>
                      <a:lnTo>
                        <a:pt x="36" y="6"/>
                      </a:lnTo>
                      <a:lnTo>
                        <a:pt x="36" y="7"/>
                      </a:lnTo>
                      <a:lnTo>
                        <a:pt x="39" y="0"/>
                      </a:lnTo>
                      <a:lnTo>
                        <a:pt x="36" y="7"/>
                      </a:lnTo>
                      <a:lnTo>
                        <a:pt x="31" y="13"/>
                      </a:lnTo>
                      <a:lnTo>
                        <a:pt x="26" y="18"/>
                      </a:lnTo>
                      <a:lnTo>
                        <a:pt x="14" y="28"/>
                      </a:lnTo>
                      <a:lnTo>
                        <a:pt x="3" y="40"/>
                      </a:lnTo>
                      <a:lnTo>
                        <a:pt x="0" y="55"/>
                      </a:lnTo>
                      <a:lnTo>
                        <a:pt x="6" y="67"/>
                      </a:lnTo>
                      <a:lnTo>
                        <a:pt x="16" y="77"/>
                      </a:lnTo>
                      <a:lnTo>
                        <a:pt x="26" y="85"/>
                      </a:lnTo>
                      <a:lnTo>
                        <a:pt x="31" y="90"/>
                      </a:lnTo>
                      <a:lnTo>
                        <a:pt x="36" y="97"/>
                      </a:lnTo>
                      <a:lnTo>
                        <a:pt x="39" y="104"/>
                      </a:lnTo>
                    </a:path>
                  </a:pathLst>
                </a:custGeom>
                <a:noFill/>
                <a:ln w="12700">
                  <a:solidFill>
                    <a:srgbClr val="C8A3C4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8" name="Freeform 10"/>
                <p:cNvSpPr>
                  <a:spLocks/>
                </p:cNvSpPr>
                <p:nvPr/>
              </p:nvSpPr>
              <p:spPr bwMode="auto">
                <a:xfrm>
                  <a:off x="3852" y="831"/>
                  <a:ext cx="35" cy="103"/>
                </a:xfrm>
                <a:custGeom>
                  <a:avLst/>
                  <a:gdLst>
                    <a:gd name="T0" fmla="*/ 29 w 35"/>
                    <a:gd name="T1" fmla="*/ 82 h 103"/>
                    <a:gd name="T2" fmla="*/ 20 w 35"/>
                    <a:gd name="T3" fmla="*/ 73 h 103"/>
                    <a:gd name="T4" fmla="*/ 14 w 35"/>
                    <a:gd name="T5" fmla="*/ 63 h 103"/>
                    <a:gd name="T6" fmla="*/ 11 w 35"/>
                    <a:gd name="T7" fmla="*/ 51 h 103"/>
                    <a:gd name="T8" fmla="*/ 11 w 35"/>
                    <a:gd name="T9" fmla="*/ 51 h 103"/>
                    <a:gd name="T10" fmla="*/ 15 w 35"/>
                    <a:gd name="T11" fmla="*/ 39 h 103"/>
                    <a:gd name="T12" fmla="*/ 20 w 35"/>
                    <a:gd name="T13" fmla="*/ 29 h 103"/>
                    <a:gd name="T14" fmla="*/ 29 w 35"/>
                    <a:gd name="T15" fmla="*/ 20 h 103"/>
                    <a:gd name="T16" fmla="*/ 29 w 35"/>
                    <a:gd name="T17" fmla="*/ 20 h 103"/>
                    <a:gd name="T18" fmla="*/ 32 w 35"/>
                    <a:gd name="T19" fmla="*/ 14 h 103"/>
                    <a:gd name="T20" fmla="*/ 33 w 35"/>
                    <a:gd name="T21" fmla="*/ 7 h 103"/>
                    <a:gd name="T22" fmla="*/ 35 w 35"/>
                    <a:gd name="T23" fmla="*/ 0 h 103"/>
                    <a:gd name="T24" fmla="*/ 35 w 35"/>
                    <a:gd name="T25" fmla="*/ 0 h 103"/>
                    <a:gd name="T26" fmla="*/ 33 w 35"/>
                    <a:gd name="T27" fmla="*/ 5 h 103"/>
                    <a:gd name="T28" fmla="*/ 33 w 35"/>
                    <a:gd name="T29" fmla="*/ 7 h 103"/>
                    <a:gd name="T30" fmla="*/ 35 w 35"/>
                    <a:gd name="T31" fmla="*/ 0 h 103"/>
                    <a:gd name="T32" fmla="*/ 35 w 35"/>
                    <a:gd name="T33" fmla="*/ 0 h 103"/>
                    <a:gd name="T34" fmla="*/ 35 w 35"/>
                    <a:gd name="T35" fmla="*/ 0 h 103"/>
                    <a:gd name="T36" fmla="*/ 35 w 35"/>
                    <a:gd name="T37" fmla="*/ 0 h 103"/>
                    <a:gd name="T38" fmla="*/ 35 w 35"/>
                    <a:gd name="T39" fmla="*/ 0 h 103"/>
                    <a:gd name="T40" fmla="*/ 35 w 35"/>
                    <a:gd name="T41" fmla="*/ 0 h 103"/>
                    <a:gd name="T42" fmla="*/ 33 w 35"/>
                    <a:gd name="T43" fmla="*/ 6 h 103"/>
                    <a:gd name="T44" fmla="*/ 30 w 35"/>
                    <a:gd name="T45" fmla="*/ 12 h 103"/>
                    <a:gd name="T46" fmla="*/ 26 w 35"/>
                    <a:gd name="T47" fmla="*/ 18 h 103"/>
                    <a:gd name="T48" fmla="*/ 26 w 35"/>
                    <a:gd name="T49" fmla="*/ 18 h 103"/>
                    <a:gd name="T50" fmla="*/ 13 w 35"/>
                    <a:gd name="T51" fmla="*/ 27 h 103"/>
                    <a:gd name="T52" fmla="*/ 3 w 35"/>
                    <a:gd name="T53" fmla="*/ 39 h 103"/>
                    <a:gd name="T54" fmla="*/ 0 w 35"/>
                    <a:gd name="T55" fmla="*/ 54 h 103"/>
                    <a:gd name="T56" fmla="*/ 0 w 35"/>
                    <a:gd name="T57" fmla="*/ 54 h 103"/>
                    <a:gd name="T58" fmla="*/ 0 w 35"/>
                    <a:gd name="T59" fmla="*/ 54 h 103"/>
                    <a:gd name="T60" fmla="*/ 0 w 35"/>
                    <a:gd name="T61" fmla="*/ 54 h 103"/>
                    <a:gd name="T62" fmla="*/ 0 w 35"/>
                    <a:gd name="T63" fmla="*/ 55 h 103"/>
                    <a:gd name="T64" fmla="*/ 0 w 35"/>
                    <a:gd name="T65" fmla="*/ 55 h 103"/>
                    <a:gd name="T66" fmla="*/ 5 w 35"/>
                    <a:gd name="T67" fmla="*/ 67 h 103"/>
                    <a:gd name="T68" fmla="*/ 15 w 35"/>
                    <a:gd name="T69" fmla="*/ 76 h 103"/>
                    <a:gd name="T70" fmla="*/ 26 w 35"/>
                    <a:gd name="T71" fmla="*/ 85 h 103"/>
                    <a:gd name="T72" fmla="*/ 26 w 35"/>
                    <a:gd name="T73" fmla="*/ 85 h 103"/>
                    <a:gd name="T74" fmla="*/ 30 w 35"/>
                    <a:gd name="T75" fmla="*/ 90 h 103"/>
                    <a:gd name="T76" fmla="*/ 33 w 35"/>
                    <a:gd name="T77" fmla="*/ 96 h 103"/>
                    <a:gd name="T78" fmla="*/ 35 w 35"/>
                    <a:gd name="T79" fmla="*/ 103 h 103"/>
                    <a:gd name="T80" fmla="*/ 35 w 35"/>
                    <a:gd name="T81" fmla="*/ 103 h 103"/>
                    <a:gd name="T82" fmla="*/ 35 w 35"/>
                    <a:gd name="T83" fmla="*/ 103 h 103"/>
                    <a:gd name="T84" fmla="*/ 35 w 35"/>
                    <a:gd name="T85" fmla="*/ 103 h 103"/>
                    <a:gd name="T86" fmla="*/ 35 w 35"/>
                    <a:gd name="T87" fmla="*/ 103 h 103"/>
                    <a:gd name="T88" fmla="*/ 29 w 35"/>
                    <a:gd name="T89" fmla="*/ 82 h 103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35"/>
                    <a:gd name="T136" fmla="*/ 0 h 103"/>
                    <a:gd name="T137" fmla="*/ 35 w 35"/>
                    <a:gd name="T138" fmla="*/ 103 h 103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35" h="103">
                      <a:moveTo>
                        <a:pt x="29" y="82"/>
                      </a:moveTo>
                      <a:lnTo>
                        <a:pt x="20" y="73"/>
                      </a:lnTo>
                      <a:lnTo>
                        <a:pt x="14" y="63"/>
                      </a:lnTo>
                      <a:lnTo>
                        <a:pt x="11" y="51"/>
                      </a:lnTo>
                      <a:lnTo>
                        <a:pt x="15" y="39"/>
                      </a:lnTo>
                      <a:lnTo>
                        <a:pt x="20" y="29"/>
                      </a:lnTo>
                      <a:lnTo>
                        <a:pt x="29" y="20"/>
                      </a:lnTo>
                      <a:lnTo>
                        <a:pt x="32" y="14"/>
                      </a:lnTo>
                      <a:lnTo>
                        <a:pt x="33" y="7"/>
                      </a:lnTo>
                      <a:lnTo>
                        <a:pt x="35" y="0"/>
                      </a:lnTo>
                      <a:lnTo>
                        <a:pt x="33" y="5"/>
                      </a:lnTo>
                      <a:lnTo>
                        <a:pt x="33" y="7"/>
                      </a:lnTo>
                      <a:lnTo>
                        <a:pt x="35" y="0"/>
                      </a:lnTo>
                      <a:lnTo>
                        <a:pt x="33" y="6"/>
                      </a:lnTo>
                      <a:lnTo>
                        <a:pt x="30" y="12"/>
                      </a:lnTo>
                      <a:lnTo>
                        <a:pt x="26" y="18"/>
                      </a:lnTo>
                      <a:lnTo>
                        <a:pt x="13" y="27"/>
                      </a:lnTo>
                      <a:lnTo>
                        <a:pt x="3" y="39"/>
                      </a:lnTo>
                      <a:lnTo>
                        <a:pt x="0" y="54"/>
                      </a:lnTo>
                      <a:lnTo>
                        <a:pt x="0" y="55"/>
                      </a:lnTo>
                      <a:lnTo>
                        <a:pt x="5" y="67"/>
                      </a:lnTo>
                      <a:lnTo>
                        <a:pt x="15" y="76"/>
                      </a:lnTo>
                      <a:lnTo>
                        <a:pt x="26" y="85"/>
                      </a:lnTo>
                      <a:lnTo>
                        <a:pt x="30" y="90"/>
                      </a:lnTo>
                      <a:lnTo>
                        <a:pt x="33" y="96"/>
                      </a:lnTo>
                      <a:lnTo>
                        <a:pt x="35" y="103"/>
                      </a:lnTo>
                      <a:lnTo>
                        <a:pt x="29" y="82"/>
                      </a:lnTo>
                      <a:close/>
                    </a:path>
                  </a:pathLst>
                </a:custGeom>
                <a:solidFill>
                  <a:srgbClr val="E0BCD6"/>
                </a:solidFill>
                <a:ln w="9525">
                  <a:solidFill>
                    <a:srgbClr val="DEB7D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59" name="Freeform 11"/>
                <p:cNvSpPr>
                  <a:spLocks/>
                </p:cNvSpPr>
                <p:nvPr/>
              </p:nvSpPr>
              <p:spPr bwMode="auto">
                <a:xfrm>
                  <a:off x="3775" y="780"/>
                  <a:ext cx="70" cy="58"/>
                </a:xfrm>
                <a:custGeom>
                  <a:avLst/>
                  <a:gdLst>
                    <a:gd name="T0" fmla="*/ 0 w 70"/>
                    <a:gd name="T1" fmla="*/ 58 h 58"/>
                    <a:gd name="T2" fmla="*/ 17 w 70"/>
                    <a:gd name="T3" fmla="*/ 37 h 58"/>
                    <a:gd name="T4" fmla="*/ 38 w 70"/>
                    <a:gd name="T5" fmla="*/ 21 h 58"/>
                    <a:gd name="T6" fmla="*/ 63 w 70"/>
                    <a:gd name="T7" fmla="*/ 11 h 58"/>
                    <a:gd name="T8" fmla="*/ 63 w 70"/>
                    <a:gd name="T9" fmla="*/ 11 h 58"/>
                    <a:gd name="T10" fmla="*/ 67 w 70"/>
                    <a:gd name="T11" fmla="*/ 9 h 58"/>
                    <a:gd name="T12" fmla="*/ 69 w 70"/>
                    <a:gd name="T13" fmla="*/ 6 h 58"/>
                    <a:gd name="T14" fmla="*/ 70 w 70"/>
                    <a:gd name="T15" fmla="*/ 3 h 58"/>
                    <a:gd name="T16" fmla="*/ 70 w 70"/>
                    <a:gd name="T17" fmla="*/ 3 h 58"/>
                    <a:gd name="T18" fmla="*/ 67 w 70"/>
                    <a:gd name="T19" fmla="*/ 1 h 58"/>
                    <a:gd name="T20" fmla="*/ 60 w 70"/>
                    <a:gd name="T21" fmla="*/ 0 h 58"/>
                    <a:gd name="T22" fmla="*/ 56 w 70"/>
                    <a:gd name="T23" fmla="*/ 1 h 58"/>
                    <a:gd name="T24" fmla="*/ 56 w 70"/>
                    <a:gd name="T25" fmla="*/ 1 h 58"/>
                    <a:gd name="T26" fmla="*/ 30 w 70"/>
                    <a:gd name="T27" fmla="*/ 13 h 58"/>
                    <a:gd name="T28" fmla="*/ 12 w 70"/>
                    <a:gd name="T29" fmla="*/ 34 h 58"/>
                    <a:gd name="T30" fmla="*/ 0 w 70"/>
                    <a:gd name="T31" fmla="*/ 58 h 58"/>
                    <a:gd name="T32" fmla="*/ 0 w 70"/>
                    <a:gd name="T33" fmla="*/ 58 h 58"/>
                    <a:gd name="T34" fmla="*/ 0 w 70"/>
                    <a:gd name="T35" fmla="*/ 58 h 58"/>
                    <a:gd name="T36" fmla="*/ 0 w 70"/>
                    <a:gd name="T37" fmla="*/ 58 h 58"/>
                    <a:gd name="T38" fmla="*/ 0 w 70"/>
                    <a:gd name="T39" fmla="*/ 58 h 58"/>
                    <a:gd name="T40" fmla="*/ 0 w 70"/>
                    <a:gd name="T41" fmla="*/ 58 h 58"/>
                    <a:gd name="T42" fmla="*/ 0 w 70"/>
                    <a:gd name="T43" fmla="*/ 58 h 58"/>
                    <a:gd name="T44" fmla="*/ 0 w 70"/>
                    <a:gd name="T45" fmla="*/ 58 h 58"/>
                    <a:gd name="T46" fmla="*/ 0 w 70"/>
                    <a:gd name="T47" fmla="*/ 58 h 58"/>
                    <a:gd name="T48" fmla="*/ 0 w 70"/>
                    <a:gd name="T49" fmla="*/ 58 h 5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70"/>
                    <a:gd name="T76" fmla="*/ 0 h 58"/>
                    <a:gd name="T77" fmla="*/ 70 w 70"/>
                    <a:gd name="T78" fmla="*/ 58 h 5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70" h="58">
                      <a:moveTo>
                        <a:pt x="0" y="58"/>
                      </a:moveTo>
                      <a:lnTo>
                        <a:pt x="17" y="37"/>
                      </a:lnTo>
                      <a:lnTo>
                        <a:pt x="38" y="21"/>
                      </a:lnTo>
                      <a:lnTo>
                        <a:pt x="63" y="11"/>
                      </a:lnTo>
                      <a:lnTo>
                        <a:pt x="67" y="9"/>
                      </a:lnTo>
                      <a:lnTo>
                        <a:pt x="69" y="6"/>
                      </a:lnTo>
                      <a:lnTo>
                        <a:pt x="70" y="3"/>
                      </a:lnTo>
                      <a:lnTo>
                        <a:pt x="67" y="1"/>
                      </a:lnTo>
                      <a:lnTo>
                        <a:pt x="60" y="0"/>
                      </a:lnTo>
                      <a:lnTo>
                        <a:pt x="56" y="1"/>
                      </a:lnTo>
                      <a:lnTo>
                        <a:pt x="30" y="13"/>
                      </a:lnTo>
                      <a:lnTo>
                        <a:pt x="12" y="3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841" name="Freeform 12"/>
              <p:cNvSpPr>
                <a:spLocks/>
              </p:cNvSpPr>
              <p:nvPr/>
            </p:nvSpPr>
            <p:spPr bwMode="auto">
              <a:xfrm>
                <a:off x="3634" y="718"/>
                <a:ext cx="287" cy="138"/>
              </a:xfrm>
              <a:custGeom>
                <a:avLst/>
                <a:gdLst>
                  <a:gd name="T0" fmla="*/ 251 w 287"/>
                  <a:gd name="T1" fmla="*/ 29 h 138"/>
                  <a:gd name="T2" fmla="*/ 246 w 287"/>
                  <a:gd name="T3" fmla="*/ 37 h 138"/>
                  <a:gd name="T4" fmla="*/ 237 w 287"/>
                  <a:gd name="T5" fmla="*/ 53 h 138"/>
                  <a:gd name="T6" fmla="*/ 232 w 287"/>
                  <a:gd name="T7" fmla="*/ 61 h 138"/>
                  <a:gd name="T8" fmla="*/ 232 w 287"/>
                  <a:gd name="T9" fmla="*/ 61 h 138"/>
                  <a:gd name="T10" fmla="*/ 209 w 287"/>
                  <a:gd name="T11" fmla="*/ 86 h 138"/>
                  <a:gd name="T12" fmla="*/ 181 w 287"/>
                  <a:gd name="T13" fmla="*/ 102 h 138"/>
                  <a:gd name="T14" fmla="*/ 152 w 287"/>
                  <a:gd name="T15" fmla="*/ 111 h 138"/>
                  <a:gd name="T16" fmla="*/ 126 w 287"/>
                  <a:gd name="T17" fmla="*/ 115 h 138"/>
                  <a:gd name="T18" fmla="*/ 107 w 287"/>
                  <a:gd name="T19" fmla="*/ 115 h 138"/>
                  <a:gd name="T20" fmla="*/ 99 w 287"/>
                  <a:gd name="T21" fmla="*/ 115 h 138"/>
                  <a:gd name="T22" fmla="*/ 99 w 287"/>
                  <a:gd name="T23" fmla="*/ 115 h 138"/>
                  <a:gd name="T24" fmla="*/ 99 w 287"/>
                  <a:gd name="T25" fmla="*/ 115 h 138"/>
                  <a:gd name="T26" fmla="*/ 99 w 287"/>
                  <a:gd name="T27" fmla="*/ 115 h 138"/>
                  <a:gd name="T28" fmla="*/ 99 w 287"/>
                  <a:gd name="T29" fmla="*/ 115 h 138"/>
                  <a:gd name="T30" fmla="*/ 99 w 287"/>
                  <a:gd name="T31" fmla="*/ 115 h 138"/>
                  <a:gd name="T32" fmla="*/ 0 w 287"/>
                  <a:gd name="T33" fmla="*/ 115 h 138"/>
                  <a:gd name="T34" fmla="*/ 0 w 287"/>
                  <a:gd name="T35" fmla="*/ 138 h 138"/>
                  <a:gd name="T36" fmla="*/ 0 w 287"/>
                  <a:gd name="T37" fmla="*/ 138 h 138"/>
                  <a:gd name="T38" fmla="*/ 25 w 287"/>
                  <a:gd name="T39" fmla="*/ 138 h 138"/>
                  <a:gd name="T40" fmla="*/ 72 w 287"/>
                  <a:gd name="T41" fmla="*/ 138 h 138"/>
                  <a:gd name="T42" fmla="*/ 98 w 287"/>
                  <a:gd name="T43" fmla="*/ 138 h 138"/>
                  <a:gd name="T44" fmla="*/ 98 w 287"/>
                  <a:gd name="T45" fmla="*/ 138 h 138"/>
                  <a:gd name="T46" fmla="*/ 105 w 287"/>
                  <a:gd name="T47" fmla="*/ 138 h 138"/>
                  <a:gd name="T48" fmla="*/ 119 w 287"/>
                  <a:gd name="T49" fmla="*/ 138 h 138"/>
                  <a:gd name="T50" fmla="*/ 138 w 287"/>
                  <a:gd name="T51" fmla="*/ 136 h 138"/>
                  <a:gd name="T52" fmla="*/ 161 w 287"/>
                  <a:gd name="T53" fmla="*/ 133 h 138"/>
                  <a:gd name="T54" fmla="*/ 186 w 287"/>
                  <a:gd name="T55" fmla="*/ 125 h 138"/>
                  <a:gd name="T56" fmla="*/ 210 w 287"/>
                  <a:gd name="T57" fmla="*/ 114 h 138"/>
                  <a:gd name="T58" fmla="*/ 233 w 287"/>
                  <a:gd name="T59" fmla="*/ 96 h 138"/>
                  <a:gd name="T60" fmla="*/ 252 w 287"/>
                  <a:gd name="T61" fmla="*/ 73 h 138"/>
                  <a:gd name="T62" fmla="*/ 252 w 287"/>
                  <a:gd name="T63" fmla="*/ 73 h 138"/>
                  <a:gd name="T64" fmla="*/ 256 w 287"/>
                  <a:gd name="T65" fmla="*/ 64 h 138"/>
                  <a:gd name="T66" fmla="*/ 265 w 287"/>
                  <a:gd name="T67" fmla="*/ 49 h 138"/>
                  <a:gd name="T68" fmla="*/ 270 w 287"/>
                  <a:gd name="T69" fmla="*/ 40 h 138"/>
                  <a:gd name="T70" fmla="*/ 270 w 287"/>
                  <a:gd name="T71" fmla="*/ 40 h 138"/>
                  <a:gd name="T72" fmla="*/ 287 w 287"/>
                  <a:gd name="T73" fmla="*/ 12 h 138"/>
                  <a:gd name="T74" fmla="*/ 267 w 287"/>
                  <a:gd name="T75" fmla="*/ 0 h 138"/>
                  <a:gd name="T76" fmla="*/ 251 w 287"/>
                  <a:gd name="T77" fmla="*/ 29 h 13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7"/>
                  <a:gd name="T118" fmla="*/ 0 h 138"/>
                  <a:gd name="T119" fmla="*/ 287 w 287"/>
                  <a:gd name="T120" fmla="*/ 138 h 13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7" h="138">
                    <a:moveTo>
                      <a:pt x="251" y="29"/>
                    </a:moveTo>
                    <a:lnTo>
                      <a:pt x="246" y="37"/>
                    </a:lnTo>
                    <a:lnTo>
                      <a:pt x="237" y="53"/>
                    </a:lnTo>
                    <a:lnTo>
                      <a:pt x="232" y="61"/>
                    </a:lnTo>
                    <a:lnTo>
                      <a:pt x="209" y="86"/>
                    </a:lnTo>
                    <a:lnTo>
                      <a:pt x="181" y="102"/>
                    </a:lnTo>
                    <a:lnTo>
                      <a:pt x="152" y="111"/>
                    </a:lnTo>
                    <a:lnTo>
                      <a:pt x="126" y="115"/>
                    </a:lnTo>
                    <a:lnTo>
                      <a:pt x="107" y="115"/>
                    </a:lnTo>
                    <a:lnTo>
                      <a:pt x="99" y="115"/>
                    </a:lnTo>
                    <a:lnTo>
                      <a:pt x="0" y="115"/>
                    </a:lnTo>
                    <a:lnTo>
                      <a:pt x="0" y="138"/>
                    </a:lnTo>
                    <a:lnTo>
                      <a:pt x="25" y="138"/>
                    </a:lnTo>
                    <a:lnTo>
                      <a:pt x="72" y="138"/>
                    </a:lnTo>
                    <a:lnTo>
                      <a:pt x="98" y="138"/>
                    </a:lnTo>
                    <a:lnTo>
                      <a:pt x="105" y="138"/>
                    </a:lnTo>
                    <a:lnTo>
                      <a:pt x="119" y="138"/>
                    </a:lnTo>
                    <a:lnTo>
                      <a:pt x="138" y="136"/>
                    </a:lnTo>
                    <a:lnTo>
                      <a:pt x="161" y="133"/>
                    </a:lnTo>
                    <a:lnTo>
                      <a:pt x="186" y="125"/>
                    </a:lnTo>
                    <a:lnTo>
                      <a:pt x="210" y="114"/>
                    </a:lnTo>
                    <a:lnTo>
                      <a:pt x="233" y="96"/>
                    </a:lnTo>
                    <a:lnTo>
                      <a:pt x="252" y="73"/>
                    </a:lnTo>
                    <a:lnTo>
                      <a:pt x="256" y="64"/>
                    </a:lnTo>
                    <a:lnTo>
                      <a:pt x="265" y="49"/>
                    </a:lnTo>
                    <a:lnTo>
                      <a:pt x="270" y="40"/>
                    </a:lnTo>
                    <a:lnTo>
                      <a:pt x="287" y="12"/>
                    </a:lnTo>
                    <a:lnTo>
                      <a:pt x="267" y="0"/>
                    </a:lnTo>
                    <a:lnTo>
                      <a:pt x="251" y="29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2" name="Freeform 13"/>
              <p:cNvSpPr>
                <a:spLocks/>
              </p:cNvSpPr>
              <p:nvPr/>
            </p:nvSpPr>
            <p:spPr bwMode="auto">
              <a:xfrm>
                <a:off x="3636" y="907"/>
                <a:ext cx="285" cy="139"/>
              </a:xfrm>
              <a:custGeom>
                <a:avLst/>
                <a:gdLst>
                  <a:gd name="T0" fmla="*/ 96 w 285"/>
                  <a:gd name="T1" fmla="*/ 1 h 139"/>
                  <a:gd name="T2" fmla="*/ 71 w 285"/>
                  <a:gd name="T3" fmla="*/ 1 h 139"/>
                  <a:gd name="T4" fmla="*/ 25 w 285"/>
                  <a:gd name="T5" fmla="*/ 1 h 139"/>
                  <a:gd name="T6" fmla="*/ 0 w 285"/>
                  <a:gd name="T7" fmla="*/ 1 h 139"/>
                  <a:gd name="T8" fmla="*/ 0 w 285"/>
                  <a:gd name="T9" fmla="*/ 1 h 139"/>
                  <a:gd name="T10" fmla="*/ 0 w 285"/>
                  <a:gd name="T11" fmla="*/ 24 h 139"/>
                  <a:gd name="T12" fmla="*/ 97 w 285"/>
                  <a:gd name="T13" fmla="*/ 24 h 139"/>
                  <a:gd name="T14" fmla="*/ 97 w 285"/>
                  <a:gd name="T15" fmla="*/ 24 h 139"/>
                  <a:gd name="T16" fmla="*/ 97 w 285"/>
                  <a:gd name="T17" fmla="*/ 24 h 139"/>
                  <a:gd name="T18" fmla="*/ 97 w 285"/>
                  <a:gd name="T19" fmla="*/ 24 h 139"/>
                  <a:gd name="T20" fmla="*/ 97 w 285"/>
                  <a:gd name="T21" fmla="*/ 24 h 139"/>
                  <a:gd name="T22" fmla="*/ 97 w 285"/>
                  <a:gd name="T23" fmla="*/ 24 h 139"/>
                  <a:gd name="T24" fmla="*/ 105 w 285"/>
                  <a:gd name="T25" fmla="*/ 23 h 139"/>
                  <a:gd name="T26" fmla="*/ 124 w 285"/>
                  <a:gd name="T27" fmla="*/ 24 h 139"/>
                  <a:gd name="T28" fmla="*/ 150 w 285"/>
                  <a:gd name="T29" fmla="*/ 28 h 139"/>
                  <a:gd name="T30" fmla="*/ 179 w 285"/>
                  <a:gd name="T31" fmla="*/ 36 h 139"/>
                  <a:gd name="T32" fmla="*/ 207 w 285"/>
                  <a:gd name="T33" fmla="*/ 52 h 139"/>
                  <a:gd name="T34" fmla="*/ 230 w 285"/>
                  <a:gd name="T35" fmla="*/ 77 h 139"/>
                  <a:gd name="T36" fmla="*/ 230 w 285"/>
                  <a:gd name="T37" fmla="*/ 77 h 139"/>
                  <a:gd name="T38" fmla="*/ 235 w 285"/>
                  <a:gd name="T39" fmla="*/ 86 h 139"/>
                  <a:gd name="T40" fmla="*/ 244 w 285"/>
                  <a:gd name="T41" fmla="*/ 102 h 139"/>
                  <a:gd name="T42" fmla="*/ 249 w 285"/>
                  <a:gd name="T43" fmla="*/ 110 h 139"/>
                  <a:gd name="T44" fmla="*/ 249 w 285"/>
                  <a:gd name="T45" fmla="*/ 110 h 139"/>
                  <a:gd name="T46" fmla="*/ 265 w 285"/>
                  <a:gd name="T47" fmla="*/ 139 h 139"/>
                  <a:gd name="T48" fmla="*/ 285 w 285"/>
                  <a:gd name="T49" fmla="*/ 127 h 139"/>
                  <a:gd name="T50" fmla="*/ 285 w 285"/>
                  <a:gd name="T51" fmla="*/ 127 h 139"/>
                  <a:gd name="T52" fmla="*/ 276 w 285"/>
                  <a:gd name="T53" fmla="*/ 111 h 139"/>
                  <a:gd name="T54" fmla="*/ 259 w 285"/>
                  <a:gd name="T55" fmla="*/ 81 h 139"/>
                  <a:gd name="T56" fmla="*/ 250 w 285"/>
                  <a:gd name="T57" fmla="*/ 66 h 139"/>
                  <a:gd name="T58" fmla="*/ 250 w 285"/>
                  <a:gd name="T59" fmla="*/ 66 h 139"/>
                  <a:gd name="T60" fmla="*/ 231 w 285"/>
                  <a:gd name="T61" fmla="*/ 42 h 139"/>
                  <a:gd name="T62" fmla="*/ 208 w 285"/>
                  <a:gd name="T63" fmla="*/ 25 h 139"/>
                  <a:gd name="T64" fmla="*/ 184 w 285"/>
                  <a:gd name="T65" fmla="*/ 13 h 139"/>
                  <a:gd name="T66" fmla="*/ 159 w 285"/>
                  <a:gd name="T67" fmla="*/ 6 h 139"/>
                  <a:gd name="T68" fmla="*/ 136 w 285"/>
                  <a:gd name="T69" fmla="*/ 2 h 139"/>
                  <a:gd name="T70" fmla="*/ 117 w 285"/>
                  <a:gd name="T71" fmla="*/ 0 h 139"/>
                  <a:gd name="T72" fmla="*/ 103 w 285"/>
                  <a:gd name="T73" fmla="*/ 0 h 139"/>
                  <a:gd name="T74" fmla="*/ 96 w 285"/>
                  <a:gd name="T75" fmla="*/ 1 h 139"/>
                  <a:gd name="T76" fmla="*/ 96 w 285"/>
                  <a:gd name="T77" fmla="*/ 1 h 13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85"/>
                  <a:gd name="T118" fmla="*/ 0 h 139"/>
                  <a:gd name="T119" fmla="*/ 285 w 285"/>
                  <a:gd name="T120" fmla="*/ 139 h 13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85" h="139">
                    <a:moveTo>
                      <a:pt x="96" y="1"/>
                    </a:moveTo>
                    <a:lnTo>
                      <a:pt x="71" y="1"/>
                    </a:lnTo>
                    <a:lnTo>
                      <a:pt x="25" y="1"/>
                    </a:lnTo>
                    <a:lnTo>
                      <a:pt x="0" y="1"/>
                    </a:lnTo>
                    <a:lnTo>
                      <a:pt x="0" y="24"/>
                    </a:lnTo>
                    <a:lnTo>
                      <a:pt x="97" y="24"/>
                    </a:lnTo>
                    <a:lnTo>
                      <a:pt x="105" y="23"/>
                    </a:lnTo>
                    <a:lnTo>
                      <a:pt x="124" y="24"/>
                    </a:lnTo>
                    <a:lnTo>
                      <a:pt x="150" y="28"/>
                    </a:lnTo>
                    <a:lnTo>
                      <a:pt x="179" y="36"/>
                    </a:lnTo>
                    <a:lnTo>
                      <a:pt x="207" y="52"/>
                    </a:lnTo>
                    <a:lnTo>
                      <a:pt x="230" y="77"/>
                    </a:lnTo>
                    <a:lnTo>
                      <a:pt x="235" y="86"/>
                    </a:lnTo>
                    <a:lnTo>
                      <a:pt x="244" y="102"/>
                    </a:lnTo>
                    <a:lnTo>
                      <a:pt x="249" y="110"/>
                    </a:lnTo>
                    <a:lnTo>
                      <a:pt x="265" y="139"/>
                    </a:lnTo>
                    <a:lnTo>
                      <a:pt x="285" y="127"/>
                    </a:lnTo>
                    <a:lnTo>
                      <a:pt x="276" y="111"/>
                    </a:lnTo>
                    <a:lnTo>
                      <a:pt x="259" y="81"/>
                    </a:lnTo>
                    <a:lnTo>
                      <a:pt x="250" y="66"/>
                    </a:lnTo>
                    <a:lnTo>
                      <a:pt x="231" y="42"/>
                    </a:lnTo>
                    <a:lnTo>
                      <a:pt x="208" y="25"/>
                    </a:lnTo>
                    <a:lnTo>
                      <a:pt x="184" y="13"/>
                    </a:lnTo>
                    <a:lnTo>
                      <a:pt x="159" y="6"/>
                    </a:lnTo>
                    <a:lnTo>
                      <a:pt x="136" y="2"/>
                    </a:lnTo>
                    <a:lnTo>
                      <a:pt x="117" y="0"/>
                    </a:lnTo>
                    <a:lnTo>
                      <a:pt x="103" y="0"/>
                    </a:lnTo>
                    <a:lnTo>
                      <a:pt x="96" y="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3" name="Rectangle 14"/>
              <p:cNvSpPr>
                <a:spLocks noChangeArrowheads="1"/>
              </p:cNvSpPr>
              <p:nvPr/>
            </p:nvSpPr>
            <p:spPr bwMode="auto">
              <a:xfrm>
                <a:off x="3650" y="844"/>
                <a:ext cx="8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4" name="Rectangle 15"/>
              <p:cNvSpPr>
                <a:spLocks noChangeArrowheads="1"/>
              </p:cNvSpPr>
              <p:nvPr/>
            </p:nvSpPr>
            <p:spPr bwMode="auto">
              <a:xfrm>
                <a:off x="3687" y="844"/>
                <a:ext cx="7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5" name="Rectangle 16"/>
              <p:cNvSpPr>
                <a:spLocks noChangeArrowheads="1"/>
              </p:cNvSpPr>
              <p:nvPr/>
            </p:nvSpPr>
            <p:spPr bwMode="auto">
              <a:xfrm>
                <a:off x="3723" y="844"/>
                <a:ext cx="8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6" name="Rectangle 17"/>
              <p:cNvSpPr>
                <a:spLocks noChangeArrowheads="1"/>
              </p:cNvSpPr>
              <p:nvPr/>
            </p:nvSpPr>
            <p:spPr bwMode="auto">
              <a:xfrm>
                <a:off x="3760" y="844"/>
                <a:ext cx="7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7" name="Freeform 18"/>
              <p:cNvSpPr>
                <a:spLocks/>
              </p:cNvSpPr>
              <p:nvPr/>
            </p:nvSpPr>
            <p:spPr bwMode="auto">
              <a:xfrm>
                <a:off x="3794" y="887"/>
                <a:ext cx="14" cy="37"/>
              </a:xfrm>
              <a:custGeom>
                <a:avLst/>
                <a:gdLst>
                  <a:gd name="T0" fmla="*/ 0 w 14"/>
                  <a:gd name="T1" fmla="*/ 36 h 37"/>
                  <a:gd name="T2" fmla="*/ 7 w 14"/>
                  <a:gd name="T3" fmla="*/ 37 h 37"/>
                  <a:gd name="T4" fmla="*/ 14 w 14"/>
                  <a:gd name="T5" fmla="*/ 1 h 37"/>
                  <a:gd name="T6" fmla="*/ 6 w 14"/>
                  <a:gd name="T7" fmla="*/ 0 h 37"/>
                  <a:gd name="T8" fmla="*/ 0 w 14"/>
                  <a:gd name="T9" fmla="*/ 3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7"/>
                  <a:gd name="T17" fmla="*/ 14 w 1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7">
                    <a:moveTo>
                      <a:pt x="0" y="36"/>
                    </a:moveTo>
                    <a:lnTo>
                      <a:pt x="7" y="37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8" name="Freeform 19"/>
              <p:cNvSpPr>
                <a:spLocks/>
              </p:cNvSpPr>
              <p:nvPr/>
            </p:nvSpPr>
            <p:spPr bwMode="auto">
              <a:xfrm>
                <a:off x="3828" y="901"/>
                <a:ext cx="25" cy="38"/>
              </a:xfrm>
              <a:custGeom>
                <a:avLst/>
                <a:gdLst>
                  <a:gd name="T0" fmla="*/ 0 w 25"/>
                  <a:gd name="T1" fmla="*/ 35 h 38"/>
                  <a:gd name="T2" fmla="*/ 7 w 25"/>
                  <a:gd name="T3" fmla="*/ 38 h 38"/>
                  <a:gd name="T4" fmla="*/ 25 w 25"/>
                  <a:gd name="T5" fmla="*/ 3 h 38"/>
                  <a:gd name="T6" fmla="*/ 17 w 25"/>
                  <a:gd name="T7" fmla="*/ 0 h 38"/>
                  <a:gd name="T8" fmla="*/ 0 w 25"/>
                  <a:gd name="T9" fmla="*/ 35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8"/>
                  <a:gd name="T17" fmla="*/ 25 w 25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8">
                    <a:moveTo>
                      <a:pt x="0" y="35"/>
                    </a:moveTo>
                    <a:lnTo>
                      <a:pt x="7" y="38"/>
                    </a:lnTo>
                    <a:lnTo>
                      <a:pt x="25" y="3"/>
                    </a:lnTo>
                    <a:lnTo>
                      <a:pt x="17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49" name="Freeform 20"/>
              <p:cNvSpPr>
                <a:spLocks/>
              </p:cNvSpPr>
              <p:nvPr/>
            </p:nvSpPr>
            <p:spPr bwMode="auto">
              <a:xfrm>
                <a:off x="3857" y="924"/>
                <a:ext cx="32" cy="35"/>
              </a:xfrm>
              <a:custGeom>
                <a:avLst/>
                <a:gdLst>
                  <a:gd name="T0" fmla="*/ 0 w 32"/>
                  <a:gd name="T1" fmla="*/ 30 h 35"/>
                  <a:gd name="T2" fmla="*/ 5 w 32"/>
                  <a:gd name="T3" fmla="*/ 35 h 35"/>
                  <a:gd name="T4" fmla="*/ 32 w 32"/>
                  <a:gd name="T5" fmla="*/ 6 h 35"/>
                  <a:gd name="T6" fmla="*/ 26 w 32"/>
                  <a:gd name="T7" fmla="*/ 0 h 35"/>
                  <a:gd name="T8" fmla="*/ 0 w 32"/>
                  <a:gd name="T9" fmla="*/ 3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5"/>
                  <a:gd name="T17" fmla="*/ 32 w 32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5">
                    <a:moveTo>
                      <a:pt x="0" y="30"/>
                    </a:moveTo>
                    <a:lnTo>
                      <a:pt x="5" y="35"/>
                    </a:lnTo>
                    <a:lnTo>
                      <a:pt x="32" y="6"/>
                    </a:lnTo>
                    <a:lnTo>
                      <a:pt x="26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0" name="Freeform 21"/>
              <p:cNvSpPr>
                <a:spLocks/>
              </p:cNvSpPr>
              <p:nvPr/>
            </p:nvSpPr>
            <p:spPr bwMode="auto">
              <a:xfrm>
                <a:off x="3877" y="960"/>
                <a:ext cx="38" cy="29"/>
              </a:xfrm>
              <a:custGeom>
                <a:avLst/>
                <a:gdLst>
                  <a:gd name="T0" fmla="*/ 0 w 38"/>
                  <a:gd name="T1" fmla="*/ 23 h 29"/>
                  <a:gd name="T2" fmla="*/ 5 w 38"/>
                  <a:gd name="T3" fmla="*/ 29 h 29"/>
                  <a:gd name="T4" fmla="*/ 38 w 38"/>
                  <a:gd name="T5" fmla="*/ 7 h 29"/>
                  <a:gd name="T6" fmla="*/ 33 w 38"/>
                  <a:gd name="T7" fmla="*/ 0 h 29"/>
                  <a:gd name="T8" fmla="*/ 0 w 38"/>
                  <a:gd name="T9" fmla="*/ 2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9"/>
                  <a:gd name="T17" fmla="*/ 38 w 38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9">
                    <a:moveTo>
                      <a:pt x="0" y="23"/>
                    </a:moveTo>
                    <a:lnTo>
                      <a:pt x="5" y="29"/>
                    </a:lnTo>
                    <a:lnTo>
                      <a:pt x="38" y="7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1" name="Freeform 22"/>
              <p:cNvSpPr>
                <a:spLocks/>
              </p:cNvSpPr>
              <p:nvPr/>
            </p:nvSpPr>
            <p:spPr bwMode="auto">
              <a:xfrm>
                <a:off x="3896" y="992"/>
                <a:ext cx="38" cy="27"/>
              </a:xfrm>
              <a:custGeom>
                <a:avLst/>
                <a:gdLst>
                  <a:gd name="T0" fmla="*/ 0 w 38"/>
                  <a:gd name="T1" fmla="*/ 21 h 27"/>
                  <a:gd name="T2" fmla="*/ 4 w 38"/>
                  <a:gd name="T3" fmla="*/ 27 h 27"/>
                  <a:gd name="T4" fmla="*/ 38 w 38"/>
                  <a:gd name="T5" fmla="*/ 7 h 27"/>
                  <a:gd name="T6" fmla="*/ 34 w 38"/>
                  <a:gd name="T7" fmla="*/ 0 h 27"/>
                  <a:gd name="T8" fmla="*/ 0 w 38"/>
                  <a:gd name="T9" fmla="*/ 2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7"/>
                  <a:gd name="T17" fmla="*/ 38 w 3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7">
                    <a:moveTo>
                      <a:pt x="0" y="21"/>
                    </a:moveTo>
                    <a:lnTo>
                      <a:pt x="4" y="27"/>
                    </a:lnTo>
                    <a:lnTo>
                      <a:pt x="38" y="7"/>
                    </a:lnTo>
                    <a:lnTo>
                      <a:pt x="34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2" name="Freeform 23"/>
              <p:cNvSpPr>
                <a:spLocks/>
              </p:cNvSpPr>
              <p:nvPr/>
            </p:nvSpPr>
            <p:spPr bwMode="auto">
              <a:xfrm>
                <a:off x="3795" y="840"/>
                <a:ext cx="12" cy="40"/>
              </a:xfrm>
              <a:custGeom>
                <a:avLst/>
                <a:gdLst>
                  <a:gd name="T0" fmla="*/ 0 w 12"/>
                  <a:gd name="T1" fmla="*/ 0 h 40"/>
                  <a:gd name="T2" fmla="*/ 5 w 12"/>
                  <a:gd name="T3" fmla="*/ 40 h 40"/>
                  <a:gd name="T4" fmla="*/ 12 w 12"/>
                  <a:gd name="T5" fmla="*/ 39 h 40"/>
                  <a:gd name="T6" fmla="*/ 8 w 12"/>
                  <a:gd name="T7" fmla="*/ 0 h 40"/>
                  <a:gd name="T8" fmla="*/ 0 w 12"/>
                  <a:gd name="T9" fmla="*/ 0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"/>
                  <a:gd name="T16" fmla="*/ 0 h 40"/>
                  <a:gd name="T17" fmla="*/ 12 w 12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" h="40">
                    <a:moveTo>
                      <a:pt x="0" y="0"/>
                    </a:moveTo>
                    <a:lnTo>
                      <a:pt x="5" y="40"/>
                    </a:lnTo>
                    <a:lnTo>
                      <a:pt x="12" y="39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3" name="Freeform 24"/>
              <p:cNvSpPr>
                <a:spLocks/>
              </p:cNvSpPr>
              <p:nvPr/>
            </p:nvSpPr>
            <p:spPr bwMode="auto">
              <a:xfrm>
                <a:off x="3858" y="805"/>
                <a:ext cx="32" cy="34"/>
              </a:xfrm>
              <a:custGeom>
                <a:avLst/>
                <a:gdLst>
                  <a:gd name="T0" fmla="*/ 0 w 32"/>
                  <a:gd name="T1" fmla="*/ 5 h 34"/>
                  <a:gd name="T2" fmla="*/ 26 w 32"/>
                  <a:gd name="T3" fmla="*/ 34 h 34"/>
                  <a:gd name="T4" fmla="*/ 32 w 32"/>
                  <a:gd name="T5" fmla="*/ 29 h 34"/>
                  <a:gd name="T6" fmla="*/ 5 w 32"/>
                  <a:gd name="T7" fmla="*/ 0 h 34"/>
                  <a:gd name="T8" fmla="*/ 0 w 32"/>
                  <a:gd name="T9" fmla="*/ 5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4"/>
                  <a:gd name="T17" fmla="*/ 32 w 32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4">
                    <a:moveTo>
                      <a:pt x="0" y="5"/>
                    </a:moveTo>
                    <a:lnTo>
                      <a:pt x="26" y="34"/>
                    </a:lnTo>
                    <a:lnTo>
                      <a:pt x="32" y="29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4" name="Freeform 25"/>
              <p:cNvSpPr>
                <a:spLocks/>
              </p:cNvSpPr>
              <p:nvPr/>
            </p:nvSpPr>
            <p:spPr bwMode="auto">
              <a:xfrm>
                <a:off x="3879" y="774"/>
                <a:ext cx="37" cy="29"/>
              </a:xfrm>
              <a:custGeom>
                <a:avLst/>
                <a:gdLst>
                  <a:gd name="T0" fmla="*/ 0 w 37"/>
                  <a:gd name="T1" fmla="*/ 6 h 29"/>
                  <a:gd name="T2" fmla="*/ 33 w 37"/>
                  <a:gd name="T3" fmla="*/ 29 h 29"/>
                  <a:gd name="T4" fmla="*/ 37 w 37"/>
                  <a:gd name="T5" fmla="*/ 22 h 29"/>
                  <a:gd name="T6" fmla="*/ 4 w 37"/>
                  <a:gd name="T7" fmla="*/ 0 h 29"/>
                  <a:gd name="T8" fmla="*/ 0 w 37"/>
                  <a:gd name="T9" fmla="*/ 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9"/>
                  <a:gd name="T17" fmla="*/ 37 w 3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9">
                    <a:moveTo>
                      <a:pt x="0" y="6"/>
                    </a:moveTo>
                    <a:lnTo>
                      <a:pt x="33" y="29"/>
                    </a:lnTo>
                    <a:lnTo>
                      <a:pt x="37" y="22"/>
                    </a:lnTo>
                    <a:lnTo>
                      <a:pt x="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55" name="Freeform 26"/>
              <p:cNvSpPr>
                <a:spLocks/>
              </p:cNvSpPr>
              <p:nvPr/>
            </p:nvSpPr>
            <p:spPr bwMode="auto">
              <a:xfrm>
                <a:off x="3897" y="744"/>
                <a:ext cx="38" cy="27"/>
              </a:xfrm>
              <a:custGeom>
                <a:avLst/>
                <a:gdLst>
                  <a:gd name="T0" fmla="*/ 0 w 38"/>
                  <a:gd name="T1" fmla="*/ 6 h 27"/>
                  <a:gd name="T2" fmla="*/ 34 w 38"/>
                  <a:gd name="T3" fmla="*/ 27 h 27"/>
                  <a:gd name="T4" fmla="*/ 38 w 38"/>
                  <a:gd name="T5" fmla="*/ 20 h 27"/>
                  <a:gd name="T6" fmla="*/ 4 w 38"/>
                  <a:gd name="T7" fmla="*/ 0 h 27"/>
                  <a:gd name="T8" fmla="*/ 0 w 38"/>
                  <a:gd name="T9" fmla="*/ 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27"/>
                  <a:gd name="T17" fmla="*/ 38 w 38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27">
                    <a:moveTo>
                      <a:pt x="0" y="6"/>
                    </a:moveTo>
                    <a:lnTo>
                      <a:pt x="34" y="27"/>
                    </a:lnTo>
                    <a:lnTo>
                      <a:pt x="38" y="20"/>
                    </a:lnTo>
                    <a:lnTo>
                      <a:pt x="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37" name="Text Box 27"/>
            <p:cNvSpPr txBox="1">
              <a:spLocks noChangeArrowheads="1"/>
            </p:cNvSpPr>
            <p:nvPr/>
          </p:nvSpPr>
          <p:spPr bwMode="auto">
            <a:xfrm>
              <a:off x="256" y="1979"/>
              <a:ext cx="173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Helicase</a:t>
              </a:r>
              <a:r>
                <a:rPr lang="en-US" sz="2000" b="1">
                  <a:latin typeface="Palatino Linotype" charset="0"/>
                </a:rPr>
                <a:t> unwinds 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parental double helix</a:t>
              </a:r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3767138" y="1360488"/>
            <a:ext cx="2686050" cy="2795587"/>
            <a:chOff x="2109" y="1029"/>
            <a:chExt cx="1504" cy="1761"/>
          </a:xfrm>
        </p:grpSpPr>
        <p:grpSp>
          <p:nvGrpSpPr>
            <p:cNvPr id="32818" name="Group 29"/>
            <p:cNvGrpSpPr>
              <a:grpSpLocks/>
            </p:cNvGrpSpPr>
            <p:nvPr/>
          </p:nvGrpSpPr>
          <p:grpSpPr bwMode="auto">
            <a:xfrm>
              <a:off x="2242" y="1029"/>
              <a:ext cx="917" cy="913"/>
              <a:chOff x="4271" y="719"/>
              <a:chExt cx="334" cy="300"/>
            </a:xfrm>
          </p:grpSpPr>
          <p:sp>
            <p:nvSpPr>
              <p:cNvPr id="32820" name="Freeform 30"/>
              <p:cNvSpPr>
                <a:spLocks/>
              </p:cNvSpPr>
              <p:nvPr/>
            </p:nvSpPr>
            <p:spPr bwMode="auto">
              <a:xfrm>
                <a:off x="4271" y="719"/>
                <a:ext cx="216" cy="51"/>
              </a:xfrm>
              <a:custGeom>
                <a:avLst/>
                <a:gdLst>
                  <a:gd name="T0" fmla="*/ 94 w 216"/>
                  <a:gd name="T1" fmla="*/ 28 h 51"/>
                  <a:gd name="T2" fmla="*/ 94 w 216"/>
                  <a:gd name="T3" fmla="*/ 28 h 51"/>
                  <a:gd name="T4" fmla="*/ 94 w 216"/>
                  <a:gd name="T5" fmla="*/ 28 h 51"/>
                  <a:gd name="T6" fmla="*/ 93 w 216"/>
                  <a:gd name="T7" fmla="*/ 28 h 51"/>
                  <a:gd name="T8" fmla="*/ 93 w 216"/>
                  <a:gd name="T9" fmla="*/ 28 h 51"/>
                  <a:gd name="T10" fmla="*/ 0 w 216"/>
                  <a:gd name="T11" fmla="*/ 28 h 51"/>
                  <a:gd name="T12" fmla="*/ 0 w 216"/>
                  <a:gd name="T13" fmla="*/ 51 h 51"/>
                  <a:gd name="T14" fmla="*/ 0 w 216"/>
                  <a:gd name="T15" fmla="*/ 51 h 51"/>
                  <a:gd name="T16" fmla="*/ 24 w 216"/>
                  <a:gd name="T17" fmla="*/ 51 h 51"/>
                  <a:gd name="T18" fmla="*/ 69 w 216"/>
                  <a:gd name="T19" fmla="*/ 51 h 51"/>
                  <a:gd name="T20" fmla="*/ 93 w 216"/>
                  <a:gd name="T21" fmla="*/ 51 h 51"/>
                  <a:gd name="T22" fmla="*/ 93 w 216"/>
                  <a:gd name="T23" fmla="*/ 51 h 51"/>
                  <a:gd name="T24" fmla="*/ 103 w 216"/>
                  <a:gd name="T25" fmla="*/ 51 h 51"/>
                  <a:gd name="T26" fmla="*/ 124 w 216"/>
                  <a:gd name="T27" fmla="*/ 50 h 51"/>
                  <a:gd name="T28" fmla="*/ 153 w 216"/>
                  <a:gd name="T29" fmla="*/ 46 h 51"/>
                  <a:gd name="T30" fmla="*/ 184 w 216"/>
                  <a:gd name="T31" fmla="*/ 36 h 51"/>
                  <a:gd name="T32" fmla="*/ 216 w 216"/>
                  <a:gd name="T33" fmla="*/ 19 h 51"/>
                  <a:gd name="T34" fmla="*/ 216 w 216"/>
                  <a:gd name="T35" fmla="*/ 19 h 51"/>
                  <a:gd name="T36" fmla="*/ 212 w 216"/>
                  <a:gd name="T37" fmla="*/ 14 h 51"/>
                  <a:gd name="T38" fmla="*/ 206 w 216"/>
                  <a:gd name="T39" fmla="*/ 5 h 51"/>
                  <a:gd name="T40" fmla="*/ 202 w 216"/>
                  <a:gd name="T41" fmla="*/ 0 h 51"/>
                  <a:gd name="T42" fmla="*/ 202 w 216"/>
                  <a:gd name="T43" fmla="*/ 0 h 51"/>
                  <a:gd name="T44" fmla="*/ 167 w 216"/>
                  <a:gd name="T45" fmla="*/ 18 h 51"/>
                  <a:gd name="T46" fmla="*/ 132 w 216"/>
                  <a:gd name="T47" fmla="*/ 26 h 51"/>
                  <a:gd name="T48" fmla="*/ 105 w 216"/>
                  <a:gd name="T49" fmla="*/ 28 h 51"/>
                  <a:gd name="T50" fmla="*/ 94 w 216"/>
                  <a:gd name="T51" fmla="*/ 28 h 51"/>
                  <a:gd name="T52" fmla="*/ 94 w 216"/>
                  <a:gd name="T53" fmla="*/ 28 h 5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16"/>
                  <a:gd name="T82" fmla="*/ 0 h 51"/>
                  <a:gd name="T83" fmla="*/ 216 w 216"/>
                  <a:gd name="T84" fmla="*/ 51 h 5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16" h="51">
                    <a:moveTo>
                      <a:pt x="94" y="28"/>
                    </a:moveTo>
                    <a:lnTo>
                      <a:pt x="94" y="28"/>
                    </a:lnTo>
                    <a:lnTo>
                      <a:pt x="93" y="28"/>
                    </a:lnTo>
                    <a:lnTo>
                      <a:pt x="0" y="28"/>
                    </a:lnTo>
                    <a:lnTo>
                      <a:pt x="0" y="51"/>
                    </a:lnTo>
                    <a:lnTo>
                      <a:pt x="24" y="51"/>
                    </a:lnTo>
                    <a:lnTo>
                      <a:pt x="69" y="51"/>
                    </a:lnTo>
                    <a:lnTo>
                      <a:pt x="93" y="51"/>
                    </a:lnTo>
                    <a:lnTo>
                      <a:pt x="103" y="51"/>
                    </a:lnTo>
                    <a:lnTo>
                      <a:pt x="124" y="50"/>
                    </a:lnTo>
                    <a:lnTo>
                      <a:pt x="153" y="46"/>
                    </a:lnTo>
                    <a:lnTo>
                      <a:pt x="184" y="36"/>
                    </a:lnTo>
                    <a:lnTo>
                      <a:pt x="216" y="19"/>
                    </a:lnTo>
                    <a:lnTo>
                      <a:pt x="212" y="14"/>
                    </a:lnTo>
                    <a:lnTo>
                      <a:pt x="206" y="5"/>
                    </a:lnTo>
                    <a:lnTo>
                      <a:pt x="202" y="0"/>
                    </a:lnTo>
                    <a:lnTo>
                      <a:pt x="167" y="18"/>
                    </a:lnTo>
                    <a:lnTo>
                      <a:pt x="132" y="26"/>
                    </a:lnTo>
                    <a:lnTo>
                      <a:pt x="105" y="28"/>
                    </a:lnTo>
                    <a:lnTo>
                      <a:pt x="94" y="28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1" name="Freeform 31"/>
              <p:cNvSpPr>
                <a:spLocks/>
              </p:cNvSpPr>
              <p:nvPr/>
            </p:nvSpPr>
            <p:spPr bwMode="auto">
              <a:xfrm>
                <a:off x="4271" y="821"/>
                <a:ext cx="331" cy="198"/>
              </a:xfrm>
              <a:custGeom>
                <a:avLst/>
                <a:gdLst>
                  <a:gd name="T0" fmla="*/ 93 w 331"/>
                  <a:gd name="T1" fmla="*/ 0 h 198"/>
                  <a:gd name="T2" fmla="*/ 69 w 331"/>
                  <a:gd name="T3" fmla="*/ 0 h 198"/>
                  <a:gd name="T4" fmla="*/ 24 w 331"/>
                  <a:gd name="T5" fmla="*/ 0 h 198"/>
                  <a:gd name="T6" fmla="*/ 0 w 331"/>
                  <a:gd name="T7" fmla="*/ 0 h 198"/>
                  <a:gd name="T8" fmla="*/ 0 w 331"/>
                  <a:gd name="T9" fmla="*/ 0 h 198"/>
                  <a:gd name="T10" fmla="*/ 0 w 331"/>
                  <a:gd name="T11" fmla="*/ 23 h 198"/>
                  <a:gd name="T12" fmla="*/ 93 w 331"/>
                  <a:gd name="T13" fmla="*/ 23 h 198"/>
                  <a:gd name="T14" fmla="*/ 93 w 331"/>
                  <a:gd name="T15" fmla="*/ 23 h 198"/>
                  <a:gd name="T16" fmla="*/ 94 w 331"/>
                  <a:gd name="T17" fmla="*/ 23 h 198"/>
                  <a:gd name="T18" fmla="*/ 94 w 331"/>
                  <a:gd name="T19" fmla="*/ 23 h 198"/>
                  <a:gd name="T20" fmla="*/ 94 w 331"/>
                  <a:gd name="T21" fmla="*/ 23 h 198"/>
                  <a:gd name="T22" fmla="*/ 94 w 331"/>
                  <a:gd name="T23" fmla="*/ 23 h 198"/>
                  <a:gd name="T24" fmla="*/ 102 w 331"/>
                  <a:gd name="T25" fmla="*/ 23 h 198"/>
                  <a:gd name="T26" fmla="*/ 121 w 331"/>
                  <a:gd name="T27" fmla="*/ 24 h 198"/>
                  <a:gd name="T28" fmla="*/ 147 w 331"/>
                  <a:gd name="T29" fmla="*/ 27 h 198"/>
                  <a:gd name="T30" fmla="*/ 176 w 331"/>
                  <a:gd name="T31" fmla="*/ 36 h 198"/>
                  <a:gd name="T32" fmla="*/ 204 w 331"/>
                  <a:gd name="T33" fmla="*/ 52 h 198"/>
                  <a:gd name="T34" fmla="*/ 226 w 331"/>
                  <a:gd name="T35" fmla="*/ 78 h 198"/>
                  <a:gd name="T36" fmla="*/ 226 w 331"/>
                  <a:gd name="T37" fmla="*/ 78 h 198"/>
                  <a:gd name="T38" fmla="*/ 232 w 331"/>
                  <a:gd name="T39" fmla="*/ 86 h 198"/>
                  <a:gd name="T40" fmla="*/ 241 w 331"/>
                  <a:gd name="T41" fmla="*/ 101 h 198"/>
                  <a:gd name="T42" fmla="*/ 245 w 331"/>
                  <a:gd name="T43" fmla="*/ 110 h 198"/>
                  <a:gd name="T44" fmla="*/ 245 w 331"/>
                  <a:gd name="T45" fmla="*/ 110 h 198"/>
                  <a:gd name="T46" fmla="*/ 261 w 331"/>
                  <a:gd name="T47" fmla="*/ 136 h 198"/>
                  <a:gd name="T48" fmla="*/ 277 w 331"/>
                  <a:gd name="T49" fmla="*/ 161 h 198"/>
                  <a:gd name="T50" fmla="*/ 296 w 331"/>
                  <a:gd name="T51" fmla="*/ 182 h 198"/>
                  <a:gd name="T52" fmla="*/ 319 w 331"/>
                  <a:gd name="T53" fmla="*/ 198 h 198"/>
                  <a:gd name="T54" fmla="*/ 319 w 331"/>
                  <a:gd name="T55" fmla="*/ 198 h 198"/>
                  <a:gd name="T56" fmla="*/ 322 w 331"/>
                  <a:gd name="T57" fmla="*/ 193 h 198"/>
                  <a:gd name="T58" fmla="*/ 328 w 331"/>
                  <a:gd name="T59" fmla="*/ 183 h 198"/>
                  <a:gd name="T60" fmla="*/ 331 w 331"/>
                  <a:gd name="T61" fmla="*/ 178 h 198"/>
                  <a:gd name="T62" fmla="*/ 331 w 331"/>
                  <a:gd name="T63" fmla="*/ 178 h 198"/>
                  <a:gd name="T64" fmla="*/ 311 w 331"/>
                  <a:gd name="T65" fmla="*/ 164 h 198"/>
                  <a:gd name="T66" fmla="*/ 295 w 331"/>
                  <a:gd name="T67" fmla="*/ 146 h 198"/>
                  <a:gd name="T68" fmla="*/ 280 w 331"/>
                  <a:gd name="T69" fmla="*/ 124 h 198"/>
                  <a:gd name="T70" fmla="*/ 266 w 331"/>
                  <a:gd name="T71" fmla="*/ 98 h 198"/>
                  <a:gd name="T72" fmla="*/ 266 w 331"/>
                  <a:gd name="T73" fmla="*/ 98 h 198"/>
                  <a:gd name="T74" fmla="*/ 260 w 331"/>
                  <a:gd name="T75" fmla="*/ 90 h 198"/>
                  <a:gd name="T76" fmla="*/ 251 w 331"/>
                  <a:gd name="T77" fmla="*/ 74 h 198"/>
                  <a:gd name="T78" fmla="*/ 246 w 331"/>
                  <a:gd name="T79" fmla="*/ 65 h 198"/>
                  <a:gd name="T80" fmla="*/ 246 w 331"/>
                  <a:gd name="T81" fmla="*/ 65 h 198"/>
                  <a:gd name="T82" fmla="*/ 227 w 331"/>
                  <a:gd name="T83" fmla="*/ 42 h 198"/>
                  <a:gd name="T84" fmla="*/ 205 w 331"/>
                  <a:gd name="T85" fmla="*/ 25 h 198"/>
                  <a:gd name="T86" fmla="*/ 180 w 331"/>
                  <a:gd name="T87" fmla="*/ 13 h 198"/>
                  <a:gd name="T88" fmla="*/ 156 w 331"/>
                  <a:gd name="T89" fmla="*/ 5 h 198"/>
                  <a:gd name="T90" fmla="*/ 133 w 331"/>
                  <a:gd name="T91" fmla="*/ 2 h 198"/>
                  <a:gd name="T92" fmla="*/ 114 w 331"/>
                  <a:gd name="T93" fmla="*/ 0 h 198"/>
                  <a:gd name="T94" fmla="*/ 100 w 331"/>
                  <a:gd name="T95" fmla="*/ 0 h 198"/>
                  <a:gd name="T96" fmla="*/ 93 w 331"/>
                  <a:gd name="T97" fmla="*/ 0 h 198"/>
                  <a:gd name="T98" fmla="*/ 93 w 331"/>
                  <a:gd name="T99" fmla="*/ 0 h 1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31"/>
                  <a:gd name="T151" fmla="*/ 0 h 198"/>
                  <a:gd name="T152" fmla="*/ 331 w 331"/>
                  <a:gd name="T153" fmla="*/ 198 h 19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31" h="198">
                    <a:moveTo>
                      <a:pt x="93" y="0"/>
                    </a:moveTo>
                    <a:lnTo>
                      <a:pt x="69" y="0"/>
                    </a:lnTo>
                    <a:lnTo>
                      <a:pt x="24" y="0"/>
                    </a:lnTo>
                    <a:lnTo>
                      <a:pt x="0" y="0"/>
                    </a:lnTo>
                    <a:lnTo>
                      <a:pt x="0" y="23"/>
                    </a:lnTo>
                    <a:lnTo>
                      <a:pt x="93" y="23"/>
                    </a:lnTo>
                    <a:lnTo>
                      <a:pt x="94" y="23"/>
                    </a:lnTo>
                    <a:lnTo>
                      <a:pt x="102" y="23"/>
                    </a:lnTo>
                    <a:lnTo>
                      <a:pt x="121" y="24"/>
                    </a:lnTo>
                    <a:lnTo>
                      <a:pt x="147" y="27"/>
                    </a:lnTo>
                    <a:lnTo>
                      <a:pt x="176" y="36"/>
                    </a:lnTo>
                    <a:lnTo>
                      <a:pt x="204" y="52"/>
                    </a:lnTo>
                    <a:lnTo>
                      <a:pt x="226" y="78"/>
                    </a:lnTo>
                    <a:lnTo>
                      <a:pt x="232" y="86"/>
                    </a:lnTo>
                    <a:lnTo>
                      <a:pt x="241" y="101"/>
                    </a:lnTo>
                    <a:lnTo>
                      <a:pt x="245" y="110"/>
                    </a:lnTo>
                    <a:lnTo>
                      <a:pt x="261" y="136"/>
                    </a:lnTo>
                    <a:lnTo>
                      <a:pt x="277" y="161"/>
                    </a:lnTo>
                    <a:lnTo>
                      <a:pt x="296" y="182"/>
                    </a:lnTo>
                    <a:lnTo>
                      <a:pt x="319" y="198"/>
                    </a:lnTo>
                    <a:lnTo>
                      <a:pt x="322" y="193"/>
                    </a:lnTo>
                    <a:lnTo>
                      <a:pt x="328" y="183"/>
                    </a:lnTo>
                    <a:lnTo>
                      <a:pt x="331" y="178"/>
                    </a:lnTo>
                    <a:lnTo>
                      <a:pt x="311" y="164"/>
                    </a:lnTo>
                    <a:lnTo>
                      <a:pt x="295" y="146"/>
                    </a:lnTo>
                    <a:lnTo>
                      <a:pt x="280" y="124"/>
                    </a:lnTo>
                    <a:lnTo>
                      <a:pt x="266" y="98"/>
                    </a:lnTo>
                    <a:lnTo>
                      <a:pt x="260" y="90"/>
                    </a:lnTo>
                    <a:lnTo>
                      <a:pt x="251" y="74"/>
                    </a:lnTo>
                    <a:lnTo>
                      <a:pt x="246" y="65"/>
                    </a:lnTo>
                    <a:lnTo>
                      <a:pt x="227" y="42"/>
                    </a:lnTo>
                    <a:lnTo>
                      <a:pt x="205" y="25"/>
                    </a:lnTo>
                    <a:lnTo>
                      <a:pt x="180" y="13"/>
                    </a:lnTo>
                    <a:lnTo>
                      <a:pt x="156" y="5"/>
                    </a:lnTo>
                    <a:lnTo>
                      <a:pt x="133" y="2"/>
                    </a:lnTo>
                    <a:lnTo>
                      <a:pt x="114" y="0"/>
                    </a:lnTo>
                    <a:lnTo>
                      <a:pt x="100" y="0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2" name="Rectangle 32"/>
              <p:cNvSpPr>
                <a:spLocks noChangeArrowheads="1"/>
              </p:cNvSpPr>
              <p:nvPr/>
            </p:nvSpPr>
            <p:spPr bwMode="auto">
              <a:xfrm>
                <a:off x="4282" y="758"/>
                <a:ext cx="7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3" name="Rectangle 33"/>
              <p:cNvSpPr>
                <a:spLocks noChangeArrowheads="1"/>
              </p:cNvSpPr>
              <p:nvPr/>
            </p:nvSpPr>
            <p:spPr bwMode="auto">
              <a:xfrm>
                <a:off x="4318" y="758"/>
                <a:ext cx="8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4" name="Rectangle 34"/>
              <p:cNvSpPr>
                <a:spLocks noChangeArrowheads="1"/>
              </p:cNvSpPr>
              <p:nvPr/>
            </p:nvSpPr>
            <p:spPr bwMode="auto">
              <a:xfrm>
                <a:off x="4355" y="758"/>
                <a:ext cx="7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5" name="Rectangle 35"/>
              <p:cNvSpPr>
                <a:spLocks noChangeArrowheads="1"/>
              </p:cNvSpPr>
              <p:nvPr/>
            </p:nvSpPr>
            <p:spPr bwMode="auto">
              <a:xfrm>
                <a:off x="4391" y="758"/>
                <a:ext cx="8" cy="75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6" name="Freeform 36"/>
              <p:cNvSpPr>
                <a:spLocks/>
              </p:cNvSpPr>
              <p:nvPr/>
            </p:nvSpPr>
            <p:spPr bwMode="auto">
              <a:xfrm>
                <a:off x="4426" y="801"/>
                <a:ext cx="14" cy="37"/>
              </a:xfrm>
              <a:custGeom>
                <a:avLst/>
                <a:gdLst>
                  <a:gd name="T0" fmla="*/ 0 w 14"/>
                  <a:gd name="T1" fmla="*/ 36 h 37"/>
                  <a:gd name="T2" fmla="*/ 7 w 14"/>
                  <a:gd name="T3" fmla="*/ 37 h 37"/>
                  <a:gd name="T4" fmla="*/ 14 w 14"/>
                  <a:gd name="T5" fmla="*/ 1 h 37"/>
                  <a:gd name="T6" fmla="*/ 6 w 14"/>
                  <a:gd name="T7" fmla="*/ 0 h 37"/>
                  <a:gd name="T8" fmla="*/ 0 w 14"/>
                  <a:gd name="T9" fmla="*/ 3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"/>
                  <a:gd name="T16" fmla="*/ 0 h 37"/>
                  <a:gd name="T17" fmla="*/ 14 w 14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" h="37">
                    <a:moveTo>
                      <a:pt x="0" y="36"/>
                    </a:moveTo>
                    <a:lnTo>
                      <a:pt x="7" y="37"/>
                    </a:lnTo>
                    <a:lnTo>
                      <a:pt x="14" y="1"/>
                    </a:lnTo>
                    <a:lnTo>
                      <a:pt x="6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7" name="Freeform 37"/>
              <p:cNvSpPr>
                <a:spLocks/>
              </p:cNvSpPr>
              <p:nvPr/>
            </p:nvSpPr>
            <p:spPr bwMode="auto">
              <a:xfrm>
                <a:off x="4459" y="814"/>
                <a:ext cx="25" cy="39"/>
              </a:xfrm>
              <a:custGeom>
                <a:avLst/>
                <a:gdLst>
                  <a:gd name="T0" fmla="*/ 0 w 25"/>
                  <a:gd name="T1" fmla="*/ 36 h 39"/>
                  <a:gd name="T2" fmla="*/ 7 w 25"/>
                  <a:gd name="T3" fmla="*/ 39 h 39"/>
                  <a:gd name="T4" fmla="*/ 25 w 25"/>
                  <a:gd name="T5" fmla="*/ 4 h 39"/>
                  <a:gd name="T6" fmla="*/ 19 w 25"/>
                  <a:gd name="T7" fmla="*/ 0 h 39"/>
                  <a:gd name="T8" fmla="*/ 0 w 25"/>
                  <a:gd name="T9" fmla="*/ 36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9"/>
                  <a:gd name="T17" fmla="*/ 25 w 2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9">
                    <a:moveTo>
                      <a:pt x="0" y="36"/>
                    </a:moveTo>
                    <a:lnTo>
                      <a:pt x="7" y="39"/>
                    </a:lnTo>
                    <a:lnTo>
                      <a:pt x="25" y="4"/>
                    </a:lnTo>
                    <a:lnTo>
                      <a:pt x="19" y="0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8" name="Freeform 38"/>
              <p:cNvSpPr>
                <a:spLocks/>
              </p:cNvSpPr>
              <p:nvPr/>
            </p:nvSpPr>
            <p:spPr bwMode="auto">
              <a:xfrm>
                <a:off x="4488" y="839"/>
                <a:ext cx="32" cy="34"/>
              </a:xfrm>
              <a:custGeom>
                <a:avLst/>
                <a:gdLst>
                  <a:gd name="T0" fmla="*/ 0 w 32"/>
                  <a:gd name="T1" fmla="*/ 29 h 34"/>
                  <a:gd name="T2" fmla="*/ 6 w 32"/>
                  <a:gd name="T3" fmla="*/ 34 h 34"/>
                  <a:gd name="T4" fmla="*/ 32 w 32"/>
                  <a:gd name="T5" fmla="*/ 5 h 34"/>
                  <a:gd name="T6" fmla="*/ 27 w 32"/>
                  <a:gd name="T7" fmla="*/ 0 h 34"/>
                  <a:gd name="T8" fmla="*/ 0 w 32"/>
                  <a:gd name="T9" fmla="*/ 29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2"/>
                  <a:gd name="T16" fmla="*/ 0 h 34"/>
                  <a:gd name="T17" fmla="*/ 32 w 32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2" h="34">
                    <a:moveTo>
                      <a:pt x="0" y="29"/>
                    </a:moveTo>
                    <a:lnTo>
                      <a:pt x="6" y="34"/>
                    </a:lnTo>
                    <a:lnTo>
                      <a:pt x="32" y="5"/>
                    </a:lnTo>
                    <a:lnTo>
                      <a:pt x="27" y="0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29" name="Freeform 39"/>
              <p:cNvSpPr>
                <a:spLocks/>
              </p:cNvSpPr>
              <p:nvPr/>
            </p:nvSpPr>
            <p:spPr bwMode="auto">
              <a:xfrm>
                <a:off x="4509" y="874"/>
                <a:ext cx="37" cy="29"/>
              </a:xfrm>
              <a:custGeom>
                <a:avLst/>
                <a:gdLst>
                  <a:gd name="T0" fmla="*/ 0 w 37"/>
                  <a:gd name="T1" fmla="*/ 23 h 29"/>
                  <a:gd name="T2" fmla="*/ 5 w 37"/>
                  <a:gd name="T3" fmla="*/ 29 h 29"/>
                  <a:gd name="T4" fmla="*/ 37 w 37"/>
                  <a:gd name="T5" fmla="*/ 6 h 29"/>
                  <a:gd name="T6" fmla="*/ 33 w 37"/>
                  <a:gd name="T7" fmla="*/ 0 h 29"/>
                  <a:gd name="T8" fmla="*/ 0 w 37"/>
                  <a:gd name="T9" fmla="*/ 23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9"/>
                  <a:gd name="T17" fmla="*/ 37 w 3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9">
                    <a:moveTo>
                      <a:pt x="0" y="23"/>
                    </a:moveTo>
                    <a:lnTo>
                      <a:pt x="5" y="29"/>
                    </a:lnTo>
                    <a:lnTo>
                      <a:pt x="37" y="6"/>
                    </a:lnTo>
                    <a:lnTo>
                      <a:pt x="33" y="0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0" name="Freeform 40"/>
              <p:cNvSpPr>
                <a:spLocks/>
              </p:cNvSpPr>
              <p:nvPr/>
            </p:nvSpPr>
            <p:spPr bwMode="auto">
              <a:xfrm>
                <a:off x="4527" y="906"/>
                <a:ext cx="39" cy="27"/>
              </a:xfrm>
              <a:custGeom>
                <a:avLst/>
                <a:gdLst>
                  <a:gd name="T0" fmla="*/ 0 w 39"/>
                  <a:gd name="T1" fmla="*/ 21 h 27"/>
                  <a:gd name="T2" fmla="*/ 4 w 39"/>
                  <a:gd name="T3" fmla="*/ 27 h 27"/>
                  <a:gd name="T4" fmla="*/ 39 w 39"/>
                  <a:gd name="T5" fmla="*/ 7 h 27"/>
                  <a:gd name="T6" fmla="*/ 34 w 39"/>
                  <a:gd name="T7" fmla="*/ 0 h 27"/>
                  <a:gd name="T8" fmla="*/ 0 w 39"/>
                  <a:gd name="T9" fmla="*/ 2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9"/>
                  <a:gd name="T16" fmla="*/ 0 h 27"/>
                  <a:gd name="T17" fmla="*/ 39 w 39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9" h="27">
                    <a:moveTo>
                      <a:pt x="0" y="21"/>
                    </a:moveTo>
                    <a:lnTo>
                      <a:pt x="4" y="27"/>
                    </a:lnTo>
                    <a:lnTo>
                      <a:pt x="39" y="7"/>
                    </a:lnTo>
                    <a:lnTo>
                      <a:pt x="34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1" name="Freeform 41"/>
              <p:cNvSpPr>
                <a:spLocks/>
              </p:cNvSpPr>
              <p:nvPr/>
            </p:nvSpPr>
            <p:spPr bwMode="auto">
              <a:xfrm>
                <a:off x="4548" y="939"/>
                <a:ext cx="37" cy="27"/>
              </a:xfrm>
              <a:custGeom>
                <a:avLst/>
                <a:gdLst>
                  <a:gd name="T0" fmla="*/ 0 w 37"/>
                  <a:gd name="T1" fmla="*/ 21 h 27"/>
                  <a:gd name="T2" fmla="*/ 4 w 37"/>
                  <a:gd name="T3" fmla="*/ 27 h 27"/>
                  <a:gd name="T4" fmla="*/ 37 w 37"/>
                  <a:gd name="T5" fmla="*/ 6 h 27"/>
                  <a:gd name="T6" fmla="*/ 33 w 37"/>
                  <a:gd name="T7" fmla="*/ 0 h 27"/>
                  <a:gd name="T8" fmla="*/ 0 w 37"/>
                  <a:gd name="T9" fmla="*/ 21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7"/>
                  <a:gd name="T16" fmla="*/ 0 h 27"/>
                  <a:gd name="T17" fmla="*/ 37 w 3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7" h="27">
                    <a:moveTo>
                      <a:pt x="0" y="21"/>
                    </a:moveTo>
                    <a:lnTo>
                      <a:pt x="4" y="27"/>
                    </a:lnTo>
                    <a:lnTo>
                      <a:pt x="37" y="6"/>
                    </a:lnTo>
                    <a:lnTo>
                      <a:pt x="33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2" name="Freeform 42"/>
              <p:cNvSpPr>
                <a:spLocks/>
              </p:cNvSpPr>
              <p:nvPr/>
            </p:nvSpPr>
            <p:spPr bwMode="auto">
              <a:xfrm>
                <a:off x="4575" y="963"/>
                <a:ext cx="30" cy="36"/>
              </a:xfrm>
              <a:custGeom>
                <a:avLst/>
                <a:gdLst>
                  <a:gd name="T0" fmla="*/ 0 w 30"/>
                  <a:gd name="T1" fmla="*/ 31 h 36"/>
                  <a:gd name="T2" fmla="*/ 6 w 30"/>
                  <a:gd name="T3" fmla="*/ 36 h 36"/>
                  <a:gd name="T4" fmla="*/ 30 w 30"/>
                  <a:gd name="T5" fmla="*/ 5 h 36"/>
                  <a:gd name="T6" fmla="*/ 24 w 30"/>
                  <a:gd name="T7" fmla="*/ 0 h 36"/>
                  <a:gd name="T8" fmla="*/ 0 w 30"/>
                  <a:gd name="T9" fmla="*/ 3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0"/>
                  <a:gd name="T16" fmla="*/ 0 h 36"/>
                  <a:gd name="T17" fmla="*/ 30 w 30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0" h="36">
                    <a:moveTo>
                      <a:pt x="0" y="31"/>
                    </a:moveTo>
                    <a:lnTo>
                      <a:pt x="6" y="36"/>
                    </a:lnTo>
                    <a:lnTo>
                      <a:pt x="30" y="5"/>
                    </a:lnTo>
                    <a:lnTo>
                      <a:pt x="24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3" name="Freeform 43"/>
              <p:cNvSpPr>
                <a:spLocks/>
              </p:cNvSpPr>
              <p:nvPr/>
            </p:nvSpPr>
            <p:spPr bwMode="auto">
              <a:xfrm>
                <a:off x="4427" y="753"/>
                <a:ext cx="13" cy="40"/>
              </a:xfrm>
              <a:custGeom>
                <a:avLst/>
                <a:gdLst>
                  <a:gd name="T0" fmla="*/ 0 w 13"/>
                  <a:gd name="T1" fmla="*/ 1 h 40"/>
                  <a:gd name="T2" fmla="*/ 5 w 13"/>
                  <a:gd name="T3" fmla="*/ 40 h 40"/>
                  <a:gd name="T4" fmla="*/ 13 w 13"/>
                  <a:gd name="T5" fmla="*/ 39 h 40"/>
                  <a:gd name="T6" fmla="*/ 8 w 13"/>
                  <a:gd name="T7" fmla="*/ 0 h 40"/>
                  <a:gd name="T8" fmla="*/ 0 w 13"/>
                  <a:gd name="T9" fmla="*/ 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40"/>
                  <a:gd name="T17" fmla="*/ 13 w 13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40">
                    <a:moveTo>
                      <a:pt x="0" y="1"/>
                    </a:moveTo>
                    <a:lnTo>
                      <a:pt x="5" y="40"/>
                    </a:lnTo>
                    <a:lnTo>
                      <a:pt x="13" y="39"/>
                    </a:lnTo>
                    <a:lnTo>
                      <a:pt x="8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4" name="Freeform 44"/>
              <p:cNvSpPr>
                <a:spLocks/>
              </p:cNvSpPr>
              <p:nvPr/>
            </p:nvSpPr>
            <p:spPr bwMode="auto">
              <a:xfrm>
                <a:off x="4460" y="738"/>
                <a:ext cx="25" cy="39"/>
              </a:xfrm>
              <a:custGeom>
                <a:avLst/>
                <a:gdLst>
                  <a:gd name="T0" fmla="*/ 0 w 25"/>
                  <a:gd name="T1" fmla="*/ 3 h 39"/>
                  <a:gd name="T2" fmla="*/ 19 w 25"/>
                  <a:gd name="T3" fmla="*/ 39 h 39"/>
                  <a:gd name="T4" fmla="*/ 25 w 25"/>
                  <a:gd name="T5" fmla="*/ 35 h 39"/>
                  <a:gd name="T6" fmla="*/ 8 w 25"/>
                  <a:gd name="T7" fmla="*/ 0 h 39"/>
                  <a:gd name="T8" fmla="*/ 0 w 25"/>
                  <a:gd name="T9" fmla="*/ 3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39"/>
                  <a:gd name="T17" fmla="*/ 25 w 25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39">
                    <a:moveTo>
                      <a:pt x="0" y="3"/>
                    </a:moveTo>
                    <a:lnTo>
                      <a:pt x="19" y="39"/>
                    </a:lnTo>
                    <a:lnTo>
                      <a:pt x="25" y="35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35" name="Freeform 45"/>
              <p:cNvSpPr>
                <a:spLocks/>
              </p:cNvSpPr>
              <p:nvPr/>
            </p:nvSpPr>
            <p:spPr bwMode="auto">
              <a:xfrm>
                <a:off x="4469" y="921"/>
                <a:ext cx="80" cy="85"/>
              </a:xfrm>
              <a:custGeom>
                <a:avLst/>
                <a:gdLst>
                  <a:gd name="T0" fmla="*/ 69 w 80"/>
                  <a:gd name="T1" fmla="*/ 77 h 85"/>
                  <a:gd name="T2" fmla="*/ 47 w 80"/>
                  <a:gd name="T3" fmla="*/ 85 h 85"/>
                  <a:gd name="T4" fmla="*/ 25 w 80"/>
                  <a:gd name="T5" fmla="*/ 83 h 85"/>
                  <a:gd name="T6" fmla="*/ 6 w 80"/>
                  <a:gd name="T7" fmla="*/ 66 h 85"/>
                  <a:gd name="T8" fmla="*/ 6 w 80"/>
                  <a:gd name="T9" fmla="*/ 66 h 85"/>
                  <a:gd name="T10" fmla="*/ 0 w 80"/>
                  <a:gd name="T11" fmla="*/ 42 h 85"/>
                  <a:gd name="T12" fmla="*/ 9 w 80"/>
                  <a:gd name="T13" fmla="*/ 22 h 85"/>
                  <a:gd name="T14" fmla="*/ 25 w 80"/>
                  <a:gd name="T15" fmla="*/ 6 h 85"/>
                  <a:gd name="T16" fmla="*/ 25 w 80"/>
                  <a:gd name="T17" fmla="*/ 6 h 85"/>
                  <a:gd name="T18" fmla="*/ 29 w 80"/>
                  <a:gd name="T19" fmla="*/ 4 h 85"/>
                  <a:gd name="T20" fmla="*/ 38 w 80"/>
                  <a:gd name="T21" fmla="*/ 0 h 85"/>
                  <a:gd name="T22" fmla="*/ 43 w 80"/>
                  <a:gd name="T23" fmla="*/ 0 h 85"/>
                  <a:gd name="T24" fmla="*/ 43 w 80"/>
                  <a:gd name="T25" fmla="*/ 0 h 85"/>
                  <a:gd name="T26" fmla="*/ 54 w 80"/>
                  <a:gd name="T27" fmla="*/ 19 h 85"/>
                  <a:gd name="T28" fmla="*/ 71 w 80"/>
                  <a:gd name="T29" fmla="*/ 46 h 85"/>
                  <a:gd name="T30" fmla="*/ 80 w 80"/>
                  <a:gd name="T31" fmla="*/ 60 h 85"/>
                  <a:gd name="T32" fmla="*/ 80 w 80"/>
                  <a:gd name="T33" fmla="*/ 60 h 85"/>
                  <a:gd name="T34" fmla="*/ 69 w 80"/>
                  <a:gd name="T35" fmla="*/ 77 h 8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0"/>
                  <a:gd name="T55" fmla="*/ 0 h 85"/>
                  <a:gd name="T56" fmla="*/ 80 w 80"/>
                  <a:gd name="T57" fmla="*/ 85 h 8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0" h="85">
                    <a:moveTo>
                      <a:pt x="69" y="77"/>
                    </a:moveTo>
                    <a:lnTo>
                      <a:pt x="47" y="85"/>
                    </a:lnTo>
                    <a:lnTo>
                      <a:pt x="25" y="83"/>
                    </a:lnTo>
                    <a:lnTo>
                      <a:pt x="6" y="66"/>
                    </a:lnTo>
                    <a:lnTo>
                      <a:pt x="0" y="42"/>
                    </a:lnTo>
                    <a:lnTo>
                      <a:pt x="9" y="22"/>
                    </a:lnTo>
                    <a:lnTo>
                      <a:pt x="25" y="6"/>
                    </a:lnTo>
                    <a:lnTo>
                      <a:pt x="29" y="4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54" y="19"/>
                    </a:lnTo>
                    <a:lnTo>
                      <a:pt x="71" y="46"/>
                    </a:lnTo>
                    <a:lnTo>
                      <a:pt x="80" y="60"/>
                    </a:lnTo>
                    <a:lnTo>
                      <a:pt x="69" y="77"/>
                    </a:lnTo>
                    <a:close/>
                  </a:path>
                </a:pathLst>
              </a:custGeom>
              <a:solidFill>
                <a:srgbClr val="D39FC6"/>
              </a:solidFill>
              <a:ln w="19050">
                <a:solidFill>
                  <a:srgbClr val="C785B8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19" name="Text Box 46"/>
            <p:cNvSpPr txBox="1">
              <a:spLocks noChangeArrowheads="1"/>
            </p:cNvSpPr>
            <p:nvPr/>
          </p:nvSpPr>
          <p:spPr bwMode="auto">
            <a:xfrm>
              <a:off x="2109" y="1964"/>
              <a:ext cx="1504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Single-strand Binding protein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stabilizes separate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strands</a:t>
              </a:r>
            </a:p>
          </p:txBody>
        </p:sp>
      </p:grpSp>
      <p:grpSp>
        <p:nvGrpSpPr>
          <p:cNvPr id="7" name="Group 47"/>
          <p:cNvGrpSpPr>
            <a:grpSpLocks/>
          </p:cNvGrpSpPr>
          <p:nvPr/>
        </p:nvGrpSpPr>
        <p:grpSpPr bwMode="auto">
          <a:xfrm>
            <a:off x="279400" y="4064000"/>
            <a:ext cx="3530600" cy="1927225"/>
            <a:chOff x="156" y="2560"/>
            <a:chExt cx="1977" cy="1214"/>
          </a:xfrm>
        </p:grpSpPr>
        <p:grpSp>
          <p:nvGrpSpPr>
            <p:cNvPr id="32805" name="Group 48"/>
            <p:cNvGrpSpPr>
              <a:grpSpLocks/>
            </p:cNvGrpSpPr>
            <p:nvPr/>
          </p:nvGrpSpPr>
          <p:grpSpPr bwMode="auto">
            <a:xfrm>
              <a:off x="602" y="2560"/>
              <a:ext cx="738" cy="644"/>
              <a:chOff x="3760" y="1789"/>
              <a:chExt cx="223" cy="217"/>
            </a:xfrm>
          </p:grpSpPr>
          <p:grpSp>
            <p:nvGrpSpPr>
              <p:cNvPr id="32807" name="Group 49"/>
              <p:cNvGrpSpPr>
                <a:grpSpLocks/>
              </p:cNvGrpSpPr>
              <p:nvPr/>
            </p:nvGrpSpPr>
            <p:grpSpPr bwMode="auto">
              <a:xfrm>
                <a:off x="3811" y="1789"/>
                <a:ext cx="119" cy="217"/>
                <a:chOff x="3694" y="1744"/>
                <a:chExt cx="119" cy="217"/>
              </a:xfrm>
            </p:grpSpPr>
            <p:sp>
              <p:nvSpPr>
                <p:cNvPr id="32816" name="Freeform 50"/>
                <p:cNvSpPr>
                  <a:spLocks/>
                </p:cNvSpPr>
                <p:nvPr/>
              </p:nvSpPr>
              <p:spPr bwMode="auto">
                <a:xfrm>
                  <a:off x="3694" y="1744"/>
                  <a:ext cx="119" cy="217"/>
                </a:xfrm>
                <a:custGeom>
                  <a:avLst/>
                  <a:gdLst>
                    <a:gd name="T0" fmla="*/ 10 w 119"/>
                    <a:gd name="T1" fmla="*/ 146 h 217"/>
                    <a:gd name="T2" fmla="*/ 2 w 119"/>
                    <a:gd name="T3" fmla="*/ 163 h 217"/>
                    <a:gd name="T4" fmla="*/ 0 w 119"/>
                    <a:gd name="T5" fmla="*/ 186 h 217"/>
                    <a:gd name="T6" fmla="*/ 10 w 119"/>
                    <a:gd name="T7" fmla="*/ 207 h 217"/>
                    <a:gd name="T8" fmla="*/ 35 w 119"/>
                    <a:gd name="T9" fmla="*/ 217 h 217"/>
                    <a:gd name="T10" fmla="*/ 35 w 119"/>
                    <a:gd name="T11" fmla="*/ 217 h 217"/>
                    <a:gd name="T12" fmla="*/ 68 w 119"/>
                    <a:gd name="T13" fmla="*/ 211 h 217"/>
                    <a:gd name="T14" fmla="*/ 91 w 119"/>
                    <a:gd name="T15" fmla="*/ 193 h 217"/>
                    <a:gd name="T16" fmla="*/ 107 w 119"/>
                    <a:gd name="T17" fmla="*/ 172 h 217"/>
                    <a:gd name="T18" fmla="*/ 116 w 119"/>
                    <a:gd name="T19" fmla="*/ 153 h 217"/>
                    <a:gd name="T20" fmla="*/ 119 w 119"/>
                    <a:gd name="T21" fmla="*/ 146 h 217"/>
                    <a:gd name="T22" fmla="*/ 119 w 119"/>
                    <a:gd name="T23" fmla="*/ 146 h 217"/>
                    <a:gd name="T24" fmla="*/ 119 w 119"/>
                    <a:gd name="T25" fmla="*/ 72 h 217"/>
                    <a:gd name="T26" fmla="*/ 119 w 119"/>
                    <a:gd name="T27" fmla="*/ 72 h 217"/>
                    <a:gd name="T28" fmla="*/ 116 w 119"/>
                    <a:gd name="T29" fmla="*/ 64 h 217"/>
                    <a:gd name="T30" fmla="*/ 107 w 119"/>
                    <a:gd name="T31" fmla="*/ 46 h 217"/>
                    <a:gd name="T32" fmla="*/ 91 w 119"/>
                    <a:gd name="T33" fmla="*/ 24 h 217"/>
                    <a:gd name="T34" fmla="*/ 68 w 119"/>
                    <a:gd name="T35" fmla="*/ 6 h 217"/>
                    <a:gd name="T36" fmla="*/ 35 w 119"/>
                    <a:gd name="T37" fmla="*/ 0 h 217"/>
                    <a:gd name="T38" fmla="*/ 35 w 119"/>
                    <a:gd name="T39" fmla="*/ 0 h 217"/>
                    <a:gd name="T40" fmla="*/ 10 w 119"/>
                    <a:gd name="T41" fmla="*/ 10 h 217"/>
                    <a:gd name="T42" fmla="*/ 0 w 119"/>
                    <a:gd name="T43" fmla="*/ 31 h 217"/>
                    <a:gd name="T44" fmla="*/ 2 w 119"/>
                    <a:gd name="T45" fmla="*/ 54 h 217"/>
                    <a:gd name="T46" fmla="*/ 10 w 119"/>
                    <a:gd name="T47" fmla="*/ 72 h 217"/>
                    <a:gd name="T48" fmla="*/ 10 w 119"/>
                    <a:gd name="T49" fmla="*/ 72 h 217"/>
                    <a:gd name="T50" fmla="*/ 10 w 119"/>
                    <a:gd name="T51" fmla="*/ 91 h 217"/>
                    <a:gd name="T52" fmla="*/ 10 w 119"/>
                    <a:gd name="T53" fmla="*/ 126 h 217"/>
                    <a:gd name="T54" fmla="*/ 10 w 119"/>
                    <a:gd name="T55" fmla="*/ 146 h 217"/>
                    <a:gd name="T56" fmla="*/ 10 w 119"/>
                    <a:gd name="T57" fmla="*/ 146 h 217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119"/>
                    <a:gd name="T88" fmla="*/ 0 h 217"/>
                    <a:gd name="T89" fmla="*/ 119 w 119"/>
                    <a:gd name="T90" fmla="*/ 217 h 217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119" h="217">
                      <a:moveTo>
                        <a:pt x="10" y="146"/>
                      </a:moveTo>
                      <a:lnTo>
                        <a:pt x="2" y="163"/>
                      </a:lnTo>
                      <a:lnTo>
                        <a:pt x="0" y="186"/>
                      </a:lnTo>
                      <a:lnTo>
                        <a:pt x="10" y="207"/>
                      </a:lnTo>
                      <a:lnTo>
                        <a:pt x="35" y="217"/>
                      </a:lnTo>
                      <a:lnTo>
                        <a:pt x="68" y="211"/>
                      </a:lnTo>
                      <a:lnTo>
                        <a:pt x="91" y="193"/>
                      </a:lnTo>
                      <a:lnTo>
                        <a:pt x="107" y="172"/>
                      </a:lnTo>
                      <a:lnTo>
                        <a:pt x="116" y="153"/>
                      </a:lnTo>
                      <a:lnTo>
                        <a:pt x="119" y="146"/>
                      </a:lnTo>
                      <a:lnTo>
                        <a:pt x="119" y="72"/>
                      </a:lnTo>
                      <a:lnTo>
                        <a:pt x="116" y="64"/>
                      </a:lnTo>
                      <a:lnTo>
                        <a:pt x="107" y="46"/>
                      </a:lnTo>
                      <a:lnTo>
                        <a:pt x="91" y="24"/>
                      </a:lnTo>
                      <a:lnTo>
                        <a:pt x="68" y="6"/>
                      </a:lnTo>
                      <a:lnTo>
                        <a:pt x="35" y="0"/>
                      </a:lnTo>
                      <a:lnTo>
                        <a:pt x="10" y="10"/>
                      </a:lnTo>
                      <a:lnTo>
                        <a:pt x="0" y="31"/>
                      </a:lnTo>
                      <a:lnTo>
                        <a:pt x="2" y="54"/>
                      </a:lnTo>
                      <a:lnTo>
                        <a:pt x="10" y="72"/>
                      </a:lnTo>
                      <a:lnTo>
                        <a:pt x="10" y="91"/>
                      </a:lnTo>
                      <a:lnTo>
                        <a:pt x="10" y="126"/>
                      </a:lnTo>
                      <a:lnTo>
                        <a:pt x="10" y="146"/>
                      </a:lnTo>
                      <a:close/>
                    </a:path>
                  </a:pathLst>
                </a:custGeom>
                <a:solidFill>
                  <a:srgbClr val="C3AAD2"/>
                </a:solidFill>
                <a:ln w="19050">
                  <a:solidFill>
                    <a:srgbClr val="9E7AB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17" name="Freeform 51"/>
                <p:cNvSpPr>
                  <a:spLocks/>
                </p:cNvSpPr>
                <p:nvPr/>
              </p:nvSpPr>
              <p:spPr bwMode="auto">
                <a:xfrm>
                  <a:off x="3706" y="1752"/>
                  <a:ext cx="37" cy="51"/>
                </a:xfrm>
                <a:custGeom>
                  <a:avLst/>
                  <a:gdLst>
                    <a:gd name="T0" fmla="*/ 36 w 37"/>
                    <a:gd name="T1" fmla="*/ 0 h 51"/>
                    <a:gd name="T2" fmla="*/ 11 w 37"/>
                    <a:gd name="T3" fmla="*/ 8 h 51"/>
                    <a:gd name="T4" fmla="*/ 0 w 37"/>
                    <a:gd name="T5" fmla="*/ 27 h 51"/>
                    <a:gd name="T6" fmla="*/ 3 w 37"/>
                    <a:gd name="T7" fmla="*/ 49 h 51"/>
                    <a:gd name="T8" fmla="*/ 3 w 37"/>
                    <a:gd name="T9" fmla="*/ 49 h 51"/>
                    <a:gd name="T10" fmla="*/ 4 w 37"/>
                    <a:gd name="T11" fmla="*/ 50 h 51"/>
                    <a:gd name="T12" fmla="*/ 5 w 37"/>
                    <a:gd name="T13" fmla="*/ 51 h 51"/>
                    <a:gd name="T14" fmla="*/ 6 w 37"/>
                    <a:gd name="T15" fmla="*/ 51 h 51"/>
                    <a:gd name="T16" fmla="*/ 6 w 37"/>
                    <a:gd name="T17" fmla="*/ 51 h 51"/>
                    <a:gd name="T18" fmla="*/ 7 w 37"/>
                    <a:gd name="T19" fmla="*/ 50 h 51"/>
                    <a:gd name="T20" fmla="*/ 8 w 37"/>
                    <a:gd name="T21" fmla="*/ 50 h 51"/>
                    <a:gd name="T22" fmla="*/ 8 w 37"/>
                    <a:gd name="T23" fmla="*/ 49 h 51"/>
                    <a:gd name="T24" fmla="*/ 8 w 37"/>
                    <a:gd name="T25" fmla="*/ 49 h 51"/>
                    <a:gd name="T26" fmla="*/ 8 w 37"/>
                    <a:gd name="T27" fmla="*/ 29 h 51"/>
                    <a:gd name="T28" fmla="*/ 16 w 37"/>
                    <a:gd name="T29" fmla="*/ 11 h 51"/>
                    <a:gd name="T30" fmla="*/ 36 w 37"/>
                    <a:gd name="T31" fmla="*/ 1 h 51"/>
                    <a:gd name="T32" fmla="*/ 36 w 37"/>
                    <a:gd name="T33" fmla="*/ 1 h 51"/>
                    <a:gd name="T34" fmla="*/ 37 w 37"/>
                    <a:gd name="T35" fmla="*/ 1 h 51"/>
                    <a:gd name="T36" fmla="*/ 37 w 37"/>
                    <a:gd name="T37" fmla="*/ 0 h 51"/>
                    <a:gd name="T38" fmla="*/ 37 w 37"/>
                    <a:gd name="T39" fmla="*/ 0 h 51"/>
                    <a:gd name="T40" fmla="*/ 37 w 37"/>
                    <a:gd name="T41" fmla="*/ 0 h 51"/>
                    <a:gd name="T42" fmla="*/ 37 w 37"/>
                    <a:gd name="T43" fmla="*/ 0 h 51"/>
                    <a:gd name="T44" fmla="*/ 36 w 37"/>
                    <a:gd name="T45" fmla="*/ 0 h 51"/>
                    <a:gd name="T46" fmla="*/ 36 w 37"/>
                    <a:gd name="T47" fmla="*/ 0 h 51"/>
                    <a:gd name="T48" fmla="*/ 36 w 37"/>
                    <a:gd name="T49" fmla="*/ 0 h 51"/>
                    <a:gd name="T50" fmla="*/ 36 w 37"/>
                    <a:gd name="T51" fmla="*/ 0 h 51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7"/>
                    <a:gd name="T79" fmla="*/ 0 h 51"/>
                    <a:gd name="T80" fmla="*/ 37 w 37"/>
                    <a:gd name="T81" fmla="*/ 51 h 51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7" h="51">
                      <a:moveTo>
                        <a:pt x="36" y="0"/>
                      </a:moveTo>
                      <a:lnTo>
                        <a:pt x="11" y="8"/>
                      </a:lnTo>
                      <a:lnTo>
                        <a:pt x="0" y="27"/>
                      </a:lnTo>
                      <a:lnTo>
                        <a:pt x="3" y="49"/>
                      </a:lnTo>
                      <a:lnTo>
                        <a:pt x="4" y="50"/>
                      </a:lnTo>
                      <a:lnTo>
                        <a:pt x="5" y="51"/>
                      </a:lnTo>
                      <a:lnTo>
                        <a:pt x="6" y="51"/>
                      </a:lnTo>
                      <a:lnTo>
                        <a:pt x="7" y="50"/>
                      </a:lnTo>
                      <a:lnTo>
                        <a:pt x="8" y="50"/>
                      </a:lnTo>
                      <a:lnTo>
                        <a:pt x="8" y="49"/>
                      </a:lnTo>
                      <a:lnTo>
                        <a:pt x="8" y="29"/>
                      </a:lnTo>
                      <a:lnTo>
                        <a:pt x="16" y="11"/>
                      </a:lnTo>
                      <a:lnTo>
                        <a:pt x="36" y="1"/>
                      </a:lnTo>
                      <a:lnTo>
                        <a:pt x="37" y="1"/>
                      </a:lnTo>
                      <a:lnTo>
                        <a:pt x="37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808" name="Rectangle 52"/>
              <p:cNvSpPr>
                <a:spLocks noChangeArrowheads="1"/>
              </p:cNvSpPr>
              <p:nvPr/>
            </p:nvSpPr>
            <p:spPr bwMode="auto">
              <a:xfrm>
                <a:off x="3760" y="1925"/>
                <a:ext cx="223" cy="22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9" name="Rectangle 53"/>
              <p:cNvSpPr>
                <a:spLocks noChangeArrowheads="1"/>
              </p:cNvSpPr>
              <p:nvPr/>
            </p:nvSpPr>
            <p:spPr bwMode="auto">
              <a:xfrm>
                <a:off x="3760" y="1852"/>
                <a:ext cx="223" cy="23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0" name="Rectangle 54"/>
              <p:cNvSpPr>
                <a:spLocks noChangeArrowheads="1"/>
              </p:cNvSpPr>
              <p:nvPr/>
            </p:nvSpPr>
            <p:spPr bwMode="auto">
              <a:xfrm>
                <a:off x="3960" y="1864"/>
                <a:ext cx="9" cy="72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1" name="Rectangle 55"/>
              <p:cNvSpPr>
                <a:spLocks noChangeArrowheads="1"/>
              </p:cNvSpPr>
              <p:nvPr/>
            </p:nvSpPr>
            <p:spPr bwMode="auto">
              <a:xfrm>
                <a:off x="3924" y="1864"/>
                <a:ext cx="8" cy="72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2" name="Rectangle 56"/>
              <p:cNvSpPr>
                <a:spLocks noChangeArrowheads="1"/>
              </p:cNvSpPr>
              <p:nvPr/>
            </p:nvSpPr>
            <p:spPr bwMode="auto">
              <a:xfrm>
                <a:off x="3887" y="1864"/>
                <a:ext cx="8" cy="72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3" name="Rectangle 57"/>
              <p:cNvSpPr>
                <a:spLocks noChangeArrowheads="1"/>
              </p:cNvSpPr>
              <p:nvPr/>
            </p:nvSpPr>
            <p:spPr bwMode="auto">
              <a:xfrm>
                <a:off x="3851" y="1864"/>
                <a:ext cx="7" cy="72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4" name="Rectangle 58"/>
              <p:cNvSpPr>
                <a:spLocks noChangeArrowheads="1"/>
              </p:cNvSpPr>
              <p:nvPr/>
            </p:nvSpPr>
            <p:spPr bwMode="auto">
              <a:xfrm>
                <a:off x="3778" y="1897"/>
                <a:ext cx="8" cy="36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15" name="Rectangle 59"/>
              <p:cNvSpPr>
                <a:spLocks noChangeArrowheads="1"/>
              </p:cNvSpPr>
              <p:nvPr/>
            </p:nvSpPr>
            <p:spPr bwMode="auto">
              <a:xfrm>
                <a:off x="3778" y="1864"/>
                <a:ext cx="7" cy="36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806" name="Text Box 60"/>
            <p:cNvSpPr txBox="1">
              <a:spLocks noChangeArrowheads="1"/>
            </p:cNvSpPr>
            <p:nvPr/>
          </p:nvSpPr>
          <p:spPr bwMode="auto">
            <a:xfrm>
              <a:off x="156" y="3332"/>
              <a:ext cx="1977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DNA polymerase</a:t>
              </a:r>
              <a:r>
                <a:rPr lang="en-US" sz="2000" b="1">
                  <a:latin typeface="Palatino Linotype" charset="0"/>
                </a:rPr>
                <a:t> 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forms new strands</a:t>
              </a:r>
            </a:p>
          </p:txBody>
        </p:sp>
      </p:grpSp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6959600" y="4168775"/>
            <a:ext cx="3179763" cy="2417763"/>
            <a:chOff x="3897" y="2626"/>
            <a:chExt cx="1780" cy="1523"/>
          </a:xfrm>
        </p:grpSpPr>
        <p:grpSp>
          <p:nvGrpSpPr>
            <p:cNvPr id="32792" name="Group 62"/>
            <p:cNvGrpSpPr>
              <a:grpSpLocks/>
            </p:cNvGrpSpPr>
            <p:nvPr/>
          </p:nvGrpSpPr>
          <p:grpSpPr bwMode="auto">
            <a:xfrm>
              <a:off x="4249" y="2626"/>
              <a:ext cx="971" cy="577"/>
              <a:chOff x="3508" y="2598"/>
              <a:chExt cx="971" cy="630"/>
            </a:xfrm>
          </p:grpSpPr>
          <p:grpSp>
            <p:nvGrpSpPr>
              <p:cNvPr id="32794" name="Group 63"/>
              <p:cNvGrpSpPr>
                <a:grpSpLocks/>
              </p:cNvGrpSpPr>
              <p:nvPr/>
            </p:nvGrpSpPr>
            <p:grpSpPr bwMode="auto">
              <a:xfrm>
                <a:off x="3752" y="2598"/>
                <a:ext cx="492" cy="630"/>
                <a:chOff x="3752" y="2598"/>
                <a:chExt cx="492" cy="630"/>
              </a:xfrm>
            </p:grpSpPr>
            <p:sp>
              <p:nvSpPr>
                <p:cNvPr id="32803" name="Freeform 64"/>
                <p:cNvSpPr>
                  <a:spLocks/>
                </p:cNvSpPr>
                <p:nvPr/>
              </p:nvSpPr>
              <p:spPr bwMode="auto">
                <a:xfrm>
                  <a:off x="3752" y="2598"/>
                  <a:ext cx="492" cy="630"/>
                </a:xfrm>
                <a:custGeom>
                  <a:avLst/>
                  <a:gdLst>
                    <a:gd name="T0" fmla="*/ 33421 w 113"/>
                    <a:gd name="T1" fmla="*/ 0 h 174"/>
                    <a:gd name="T2" fmla="*/ 36987 w 113"/>
                    <a:gd name="T3" fmla="*/ 851 h 174"/>
                    <a:gd name="T4" fmla="*/ 39543 w 113"/>
                    <a:gd name="T5" fmla="*/ 2752 h 174"/>
                    <a:gd name="T6" fmla="*/ 40605 w 113"/>
                    <a:gd name="T7" fmla="*/ 5507 h 174"/>
                    <a:gd name="T8" fmla="*/ 40605 w 113"/>
                    <a:gd name="T9" fmla="*/ 5507 h 174"/>
                    <a:gd name="T10" fmla="*/ 40605 w 113"/>
                    <a:gd name="T11" fmla="*/ 8404 h 174"/>
                    <a:gd name="T12" fmla="*/ 40605 w 113"/>
                    <a:gd name="T13" fmla="*/ 14957 h 174"/>
                    <a:gd name="T14" fmla="*/ 40605 w 113"/>
                    <a:gd name="T15" fmla="*/ 21500 h 174"/>
                    <a:gd name="T16" fmla="*/ 40605 w 113"/>
                    <a:gd name="T17" fmla="*/ 24592 h 174"/>
                    <a:gd name="T18" fmla="*/ 40605 w 113"/>
                    <a:gd name="T19" fmla="*/ 24592 h 174"/>
                    <a:gd name="T20" fmla="*/ 39543 w 113"/>
                    <a:gd name="T21" fmla="*/ 27148 h 174"/>
                    <a:gd name="T22" fmla="*/ 36987 w 113"/>
                    <a:gd name="T23" fmla="*/ 29233 h 174"/>
                    <a:gd name="T24" fmla="*/ 33421 w 113"/>
                    <a:gd name="T25" fmla="*/ 29903 h 174"/>
                    <a:gd name="T26" fmla="*/ 33421 w 113"/>
                    <a:gd name="T27" fmla="*/ 29903 h 174"/>
                    <a:gd name="T28" fmla="*/ 26577 w 113"/>
                    <a:gd name="T29" fmla="*/ 29903 h 174"/>
                    <a:gd name="T30" fmla="*/ 14029 w 113"/>
                    <a:gd name="T31" fmla="*/ 29903 h 174"/>
                    <a:gd name="T32" fmla="*/ 7184 w 113"/>
                    <a:gd name="T33" fmla="*/ 29903 h 174"/>
                    <a:gd name="T34" fmla="*/ 7184 w 113"/>
                    <a:gd name="T35" fmla="*/ 29903 h 174"/>
                    <a:gd name="T36" fmla="*/ 3640 w 113"/>
                    <a:gd name="T37" fmla="*/ 29233 h 174"/>
                    <a:gd name="T38" fmla="*/ 1080 w 113"/>
                    <a:gd name="T39" fmla="*/ 27148 h 174"/>
                    <a:gd name="T40" fmla="*/ 0 w 113"/>
                    <a:gd name="T41" fmla="*/ 24592 h 174"/>
                    <a:gd name="T42" fmla="*/ 0 w 113"/>
                    <a:gd name="T43" fmla="*/ 24592 h 174"/>
                    <a:gd name="T44" fmla="*/ 0 w 113"/>
                    <a:gd name="T45" fmla="*/ 21500 h 174"/>
                    <a:gd name="T46" fmla="*/ 0 w 113"/>
                    <a:gd name="T47" fmla="*/ 14957 h 174"/>
                    <a:gd name="T48" fmla="*/ 0 w 113"/>
                    <a:gd name="T49" fmla="*/ 8404 h 174"/>
                    <a:gd name="T50" fmla="*/ 0 w 113"/>
                    <a:gd name="T51" fmla="*/ 5507 h 174"/>
                    <a:gd name="T52" fmla="*/ 0 w 113"/>
                    <a:gd name="T53" fmla="*/ 5507 h 174"/>
                    <a:gd name="T54" fmla="*/ 1080 w 113"/>
                    <a:gd name="T55" fmla="*/ 2752 h 174"/>
                    <a:gd name="T56" fmla="*/ 3640 w 113"/>
                    <a:gd name="T57" fmla="*/ 851 h 174"/>
                    <a:gd name="T58" fmla="*/ 7184 w 113"/>
                    <a:gd name="T59" fmla="*/ 0 h 174"/>
                    <a:gd name="T60" fmla="*/ 7184 w 113"/>
                    <a:gd name="T61" fmla="*/ 0 h 174"/>
                    <a:gd name="T62" fmla="*/ 14029 w 113"/>
                    <a:gd name="T63" fmla="*/ 0 h 174"/>
                    <a:gd name="T64" fmla="*/ 26577 w 113"/>
                    <a:gd name="T65" fmla="*/ 0 h 174"/>
                    <a:gd name="T66" fmla="*/ 33421 w 113"/>
                    <a:gd name="T67" fmla="*/ 0 h 174"/>
                    <a:gd name="T68" fmla="*/ 33421 w 113"/>
                    <a:gd name="T69" fmla="*/ 0 h 174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13"/>
                    <a:gd name="T106" fmla="*/ 0 h 174"/>
                    <a:gd name="T107" fmla="*/ 113 w 113"/>
                    <a:gd name="T108" fmla="*/ 174 h 174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13" h="174">
                      <a:moveTo>
                        <a:pt x="93" y="0"/>
                      </a:moveTo>
                      <a:lnTo>
                        <a:pt x="103" y="5"/>
                      </a:lnTo>
                      <a:lnTo>
                        <a:pt x="110" y="16"/>
                      </a:lnTo>
                      <a:lnTo>
                        <a:pt x="113" y="32"/>
                      </a:lnTo>
                      <a:lnTo>
                        <a:pt x="113" y="49"/>
                      </a:lnTo>
                      <a:lnTo>
                        <a:pt x="113" y="87"/>
                      </a:lnTo>
                      <a:lnTo>
                        <a:pt x="113" y="125"/>
                      </a:lnTo>
                      <a:lnTo>
                        <a:pt x="113" y="143"/>
                      </a:lnTo>
                      <a:lnTo>
                        <a:pt x="110" y="158"/>
                      </a:lnTo>
                      <a:lnTo>
                        <a:pt x="103" y="170"/>
                      </a:lnTo>
                      <a:lnTo>
                        <a:pt x="93" y="174"/>
                      </a:lnTo>
                      <a:lnTo>
                        <a:pt x="74" y="174"/>
                      </a:lnTo>
                      <a:lnTo>
                        <a:pt x="39" y="174"/>
                      </a:lnTo>
                      <a:lnTo>
                        <a:pt x="20" y="174"/>
                      </a:lnTo>
                      <a:lnTo>
                        <a:pt x="10" y="170"/>
                      </a:lnTo>
                      <a:lnTo>
                        <a:pt x="3" y="158"/>
                      </a:lnTo>
                      <a:lnTo>
                        <a:pt x="0" y="143"/>
                      </a:lnTo>
                      <a:lnTo>
                        <a:pt x="0" y="125"/>
                      </a:lnTo>
                      <a:lnTo>
                        <a:pt x="0" y="87"/>
                      </a:lnTo>
                      <a:lnTo>
                        <a:pt x="0" y="49"/>
                      </a:lnTo>
                      <a:lnTo>
                        <a:pt x="0" y="32"/>
                      </a:lnTo>
                      <a:lnTo>
                        <a:pt x="3" y="16"/>
                      </a:lnTo>
                      <a:lnTo>
                        <a:pt x="10" y="5"/>
                      </a:lnTo>
                      <a:lnTo>
                        <a:pt x="20" y="0"/>
                      </a:lnTo>
                      <a:lnTo>
                        <a:pt x="39" y="0"/>
                      </a:lnTo>
                      <a:lnTo>
                        <a:pt x="74" y="0"/>
                      </a:lnTo>
                      <a:lnTo>
                        <a:pt x="93" y="0"/>
                      </a:lnTo>
                      <a:close/>
                    </a:path>
                  </a:pathLst>
                </a:custGeom>
                <a:solidFill>
                  <a:srgbClr val="64E375"/>
                </a:solidFill>
                <a:ln w="19050">
                  <a:solidFill>
                    <a:srgbClr val="6A7F6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804" name="Freeform 65"/>
                <p:cNvSpPr>
                  <a:spLocks/>
                </p:cNvSpPr>
                <p:nvPr/>
              </p:nvSpPr>
              <p:spPr bwMode="auto">
                <a:xfrm>
                  <a:off x="3809" y="2645"/>
                  <a:ext cx="187" cy="94"/>
                </a:xfrm>
                <a:custGeom>
                  <a:avLst/>
                  <a:gdLst>
                    <a:gd name="T0" fmla="*/ 0 w 43"/>
                    <a:gd name="T1" fmla="*/ 4443 h 26"/>
                    <a:gd name="T2" fmla="*/ 1079 w 43"/>
                    <a:gd name="T3" fmla="*/ 3254 h 26"/>
                    <a:gd name="T4" fmla="*/ 2457 w 43"/>
                    <a:gd name="T5" fmla="*/ 2404 h 26"/>
                    <a:gd name="T6" fmla="*/ 4692 w 43"/>
                    <a:gd name="T7" fmla="*/ 1699 h 26"/>
                    <a:gd name="T8" fmla="*/ 4692 w 43"/>
                    <a:gd name="T9" fmla="*/ 1699 h 26"/>
                    <a:gd name="T10" fmla="*/ 8228 w 43"/>
                    <a:gd name="T11" fmla="*/ 1045 h 26"/>
                    <a:gd name="T12" fmla="*/ 12181 w 43"/>
                    <a:gd name="T13" fmla="*/ 665 h 26"/>
                    <a:gd name="T14" fmla="*/ 15377 w 43"/>
                    <a:gd name="T15" fmla="*/ 524 h 26"/>
                    <a:gd name="T16" fmla="*/ 15377 w 43"/>
                    <a:gd name="T17" fmla="*/ 524 h 26"/>
                    <a:gd name="T18" fmla="*/ 14638 w 43"/>
                    <a:gd name="T19" fmla="*/ 184 h 26"/>
                    <a:gd name="T20" fmla="*/ 8550 w 43"/>
                    <a:gd name="T21" fmla="*/ 0 h 26"/>
                    <a:gd name="T22" fmla="*/ 2875 w 43"/>
                    <a:gd name="T23" fmla="*/ 665 h 26"/>
                    <a:gd name="T24" fmla="*/ 2875 w 43"/>
                    <a:gd name="T25" fmla="*/ 665 h 26"/>
                    <a:gd name="T26" fmla="*/ 1400 w 43"/>
                    <a:gd name="T27" fmla="*/ 1374 h 26"/>
                    <a:gd name="T28" fmla="*/ 0 w 43"/>
                    <a:gd name="T29" fmla="*/ 2025 h 26"/>
                    <a:gd name="T30" fmla="*/ 0 w 43"/>
                    <a:gd name="T31" fmla="*/ 3073 h 26"/>
                    <a:gd name="T32" fmla="*/ 0 w 43"/>
                    <a:gd name="T33" fmla="*/ 3073 h 26"/>
                    <a:gd name="T34" fmla="*/ 0 w 43"/>
                    <a:gd name="T35" fmla="*/ 3398 h 26"/>
                    <a:gd name="T36" fmla="*/ 0 w 43"/>
                    <a:gd name="T37" fmla="*/ 4118 h 26"/>
                    <a:gd name="T38" fmla="*/ 0 w 43"/>
                    <a:gd name="T39" fmla="*/ 4443 h 26"/>
                    <a:gd name="T40" fmla="*/ 0 w 43"/>
                    <a:gd name="T41" fmla="*/ 4443 h 2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3"/>
                    <a:gd name="T64" fmla="*/ 0 h 26"/>
                    <a:gd name="T65" fmla="*/ 43 w 43"/>
                    <a:gd name="T66" fmla="*/ 26 h 2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3" h="26">
                      <a:moveTo>
                        <a:pt x="0" y="26"/>
                      </a:moveTo>
                      <a:lnTo>
                        <a:pt x="3" y="19"/>
                      </a:lnTo>
                      <a:lnTo>
                        <a:pt x="7" y="14"/>
                      </a:lnTo>
                      <a:lnTo>
                        <a:pt x="13" y="10"/>
                      </a:lnTo>
                      <a:lnTo>
                        <a:pt x="23" y="6"/>
                      </a:lnTo>
                      <a:lnTo>
                        <a:pt x="34" y="4"/>
                      </a:lnTo>
                      <a:lnTo>
                        <a:pt x="43" y="3"/>
                      </a:lnTo>
                      <a:lnTo>
                        <a:pt x="41" y="1"/>
                      </a:lnTo>
                      <a:lnTo>
                        <a:pt x="24" y="0"/>
                      </a:lnTo>
                      <a:lnTo>
                        <a:pt x="8" y="4"/>
                      </a:lnTo>
                      <a:lnTo>
                        <a:pt x="4" y="8"/>
                      </a:lnTo>
                      <a:lnTo>
                        <a:pt x="0" y="12"/>
                      </a:lnTo>
                      <a:lnTo>
                        <a:pt x="0" y="18"/>
                      </a:lnTo>
                      <a:lnTo>
                        <a:pt x="0" y="20"/>
                      </a:lnTo>
                      <a:lnTo>
                        <a:pt x="0" y="24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95" name="Rectangle 66"/>
              <p:cNvSpPr>
                <a:spLocks noChangeArrowheads="1"/>
              </p:cNvSpPr>
              <p:nvPr/>
            </p:nvSpPr>
            <p:spPr bwMode="auto">
              <a:xfrm>
                <a:off x="3508" y="3014"/>
                <a:ext cx="971" cy="87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Rectangle 67"/>
              <p:cNvSpPr>
                <a:spLocks noChangeArrowheads="1"/>
              </p:cNvSpPr>
              <p:nvPr/>
            </p:nvSpPr>
            <p:spPr bwMode="auto">
              <a:xfrm>
                <a:off x="3508" y="2754"/>
                <a:ext cx="971" cy="83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7" name="Rectangle 68"/>
              <p:cNvSpPr>
                <a:spLocks noChangeArrowheads="1"/>
              </p:cNvSpPr>
              <p:nvPr/>
            </p:nvSpPr>
            <p:spPr bwMode="auto">
              <a:xfrm>
                <a:off x="4379" y="2794"/>
                <a:ext cx="35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8" name="Rectangle 69"/>
              <p:cNvSpPr>
                <a:spLocks noChangeArrowheads="1"/>
              </p:cNvSpPr>
              <p:nvPr/>
            </p:nvSpPr>
            <p:spPr bwMode="auto">
              <a:xfrm>
                <a:off x="4222" y="2794"/>
                <a:ext cx="31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9" name="Rectangle 70"/>
              <p:cNvSpPr>
                <a:spLocks noChangeArrowheads="1"/>
              </p:cNvSpPr>
              <p:nvPr/>
            </p:nvSpPr>
            <p:spPr bwMode="auto">
              <a:xfrm>
                <a:off x="4061" y="2794"/>
                <a:ext cx="35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0" name="Rectangle 71"/>
              <p:cNvSpPr>
                <a:spLocks noChangeArrowheads="1"/>
              </p:cNvSpPr>
              <p:nvPr/>
            </p:nvSpPr>
            <p:spPr bwMode="auto">
              <a:xfrm>
                <a:off x="3904" y="2794"/>
                <a:ext cx="31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1" name="Rectangle 72"/>
              <p:cNvSpPr>
                <a:spLocks noChangeArrowheads="1"/>
              </p:cNvSpPr>
              <p:nvPr/>
            </p:nvSpPr>
            <p:spPr bwMode="auto">
              <a:xfrm>
                <a:off x="3743" y="2794"/>
                <a:ext cx="35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802" name="Rectangle 73"/>
              <p:cNvSpPr>
                <a:spLocks noChangeArrowheads="1"/>
              </p:cNvSpPr>
              <p:nvPr/>
            </p:nvSpPr>
            <p:spPr bwMode="auto">
              <a:xfrm>
                <a:off x="3582" y="2794"/>
                <a:ext cx="35" cy="264"/>
              </a:xfrm>
              <a:prstGeom prst="rect">
                <a:avLst/>
              </a:pr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93" name="Text Box 74"/>
            <p:cNvSpPr txBox="1">
              <a:spLocks noChangeArrowheads="1"/>
            </p:cNvSpPr>
            <p:nvPr/>
          </p:nvSpPr>
          <p:spPr bwMode="auto">
            <a:xfrm>
              <a:off x="3897" y="3323"/>
              <a:ext cx="1780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Ligase</a:t>
              </a:r>
              <a:r>
                <a:rPr lang="en-US" sz="2000" b="1">
                  <a:latin typeface="Palatino Linotype" charset="0"/>
                </a:rPr>
                <a:t> joins Okazaki 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fragments and seals 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gaps in sugar-phosphate backbone</a:t>
              </a:r>
            </a:p>
          </p:txBody>
        </p:sp>
      </p:grpSp>
      <p:grpSp>
        <p:nvGrpSpPr>
          <p:cNvPr id="13" name="Group 75"/>
          <p:cNvGrpSpPr>
            <a:grpSpLocks/>
          </p:cNvGrpSpPr>
          <p:nvPr/>
        </p:nvGrpSpPr>
        <p:grpSpPr bwMode="auto">
          <a:xfrm>
            <a:off x="7048500" y="1143000"/>
            <a:ext cx="2819400" cy="2668588"/>
            <a:chOff x="3947" y="720"/>
            <a:chExt cx="1578" cy="1681"/>
          </a:xfrm>
        </p:grpSpPr>
        <p:grpSp>
          <p:nvGrpSpPr>
            <p:cNvPr id="32785" name="Group 76"/>
            <p:cNvGrpSpPr>
              <a:grpSpLocks/>
            </p:cNvGrpSpPr>
            <p:nvPr/>
          </p:nvGrpSpPr>
          <p:grpSpPr bwMode="auto">
            <a:xfrm>
              <a:off x="4330" y="720"/>
              <a:ext cx="666" cy="787"/>
              <a:chOff x="4608" y="950"/>
              <a:chExt cx="666" cy="787"/>
            </a:xfrm>
          </p:grpSpPr>
          <p:grpSp>
            <p:nvGrpSpPr>
              <p:cNvPr id="32787" name="Group 77"/>
              <p:cNvGrpSpPr>
                <a:grpSpLocks/>
              </p:cNvGrpSpPr>
              <p:nvPr/>
            </p:nvGrpSpPr>
            <p:grpSpPr bwMode="auto">
              <a:xfrm>
                <a:off x="4797" y="950"/>
                <a:ext cx="274" cy="787"/>
                <a:chOff x="4797" y="950"/>
                <a:chExt cx="274" cy="787"/>
              </a:xfrm>
            </p:grpSpPr>
            <p:sp>
              <p:nvSpPr>
                <p:cNvPr id="32790" name="Freeform 78"/>
                <p:cNvSpPr>
                  <a:spLocks/>
                </p:cNvSpPr>
                <p:nvPr/>
              </p:nvSpPr>
              <p:spPr bwMode="auto">
                <a:xfrm>
                  <a:off x="4797" y="950"/>
                  <a:ext cx="274" cy="787"/>
                </a:xfrm>
                <a:custGeom>
                  <a:avLst/>
                  <a:gdLst>
                    <a:gd name="T0" fmla="*/ 5937 w 78"/>
                    <a:gd name="T1" fmla="*/ 0 h 256"/>
                    <a:gd name="T2" fmla="*/ 7626 w 78"/>
                    <a:gd name="T3" fmla="*/ 433 h 256"/>
                    <a:gd name="T4" fmla="*/ 8972 w 78"/>
                    <a:gd name="T5" fmla="*/ 1599 h 256"/>
                    <a:gd name="T6" fmla="*/ 10194 w 78"/>
                    <a:gd name="T7" fmla="*/ 3403 h 256"/>
                    <a:gd name="T8" fmla="*/ 11093 w 78"/>
                    <a:gd name="T9" fmla="*/ 5727 h 256"/>
                    <a:gd name="T10" fmla="*/ 11698 w 78"/>
                    <a:gd name="T11" fmla="*/ 8393 h 256"/>
                    <a:gd name="T12" fmla="*/ 11884 w 78"/>
                    <a:gd name="T13" fmla="*/ 11445 h 256"/>
                    <a:gd name="T14" fmla="*/ 11884 w 78"/>
                    <a:gd name="T15" fmla="*/ 11445 h 256"/>
                    <a:gd name="T16" fmla="*/ 11698 w 78"/>
                    <a:gd name="T17" fmla="*/ 14470 h 256"/>
                    <a:gd name="T18" fmla="*/ 11093 w 78"/>
                    <a:gd name="T19" fmla="*/ 17145 h 256"/>
                    <a:gd name="T20" fmla="*/ 10194 w 78"/>
                    <a:gd name="T21" fmla="*/ 19469 h 256"/>
                    <a:gd name="T22" fmla="*/ 8972 w 78"/>
                    <a:gd name="T23" fmla="*/ 21264 h 256"/>
                    <a:gd name="T24" fmla="*/ 7626 w 78"/>
                    <a:gd name="T25" fmla="*/ 22426 h 256"/>
                    <a:gd name="T26" fmla="*/ 5937 w 78"/>
                    <a:gd name="T27" fmla="*/ 22863 h 256"/>
                    <a:gd name="T28" fmla="*/ 5937 w 78"/>
                    <a:gd name="T29" fmla="*/ 22863 h 256"/>
                    <a:gd name="T30" fmla="*/ 4419 w 78"/>
                    <a:gd name="T31" fmla="*/ 22426 h 256"/>
                    <a:gd name="T32" fmla="*/ 3035 w 78"/>
                    <a:gd name="T33" fmla="*/ 21264 h 256"/>
                    <a:gd name="T34" fmla="*/ 1827 w 78"/>
                    <a:gd name="T35" fmla="*/ 19469 h 256"/>
                    <a:gd name="T36" fmla="*/ 913 w 78"/>
                    <a:gd name="T37" fmla="*/ 17145 h 256"/>
                    <a:gd name="T38" fmla="*/ 309 w 78"/>
                    <a:gd name="T39" fmla="*/ 14470 h 256"/>
                    <a:gd name="T40" fmla="*/ 0 w 78"/>
                    <a:gd name="T41" fmla="*/ 11445 h 256"/>
                    <a:gd name="T42" fmla="*/ 0 w 78"/>
                    <a:gd name="T43" fmla="*/ 11445 h 256"/>
                    <a:gd name="T44" fmla="*/ 309 w 78"/>
                    <a:gd name="T45" fmla="*/ 8393 h 256"/>
                    <a:gd name="T46" fmla="*/ 913 w 78"/>
                    <a:gd name="T47" fmla="*/ 5727 h 256"/>
                    <a:gd name="T48" fmla="*/ 1827 w 78"/>
                    <a:gd name="T49" fmla="*/ 3403 h 256"/>
                    <a:gd name="T50" fmla="*/ 3035 w 78"/>
                    <a:gd name="T51" fmla="*/ 1599 h 256"/>
                    <a:gd name="T52" fmla="*/ 4419 w 78"/>
                    <a:gd name="T53" fmla="*/ 433 h 256"/>
                    <a:gd name="T54" fmla="*/ 5937 w 78"/>
                    <a:gd name="T55" fmla="*/ 0 h 256"/>
                    <a:gd name="T56" fmla="*/ 5937 w 78"/>
                    <a:gd name="T57" fmla="*/ 0 h 25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78"/>
                    <a:gd name="T88" fmla="*/ 0 h 256"/>
                    <a:gd name="T89" fmla="*/ 78 w 78"/>
                    <a:gd name="T90" fmla="*/ 256 h 25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78" h="256">
                      <a:moveTo>
                        <a:pt x="39" y="0"/>
                      </a:moveTo>
                      <a:lnTo>
                        <a:pt x="50" y="5"/>
                      </a:lnTo>
                      <a:lnTo>
                        <a:pt x="59" y="18"/>
                      </a:lnTo>
                      <a:lnTo>
                        <a:pt x="67" y="38"/>
                      </a:lnTo>
                      <a:lnTo>
                        <a:pt x="73" y="64"/>
                      </a:lnTo>
                      <a:lnTo>
                        <a:pt x="77" y="94"/>
                      </a:lnTo>
                      <a:lnTo>
                        <a:pt x="78" y="128"/>
                      </a:lnTo>
                      <a:lnTo>
                        <a:pt x="77" y="162"/>
                      </a:lnTo>
                      <a:lnTo>
                        <a:pt x="73" y="192"/>
                      </a:lnTo>
                      <a:lnTo>
                        <a:pt x="67" y="218"/>
                      </a:lnTo>
                      <a:lnTo>
                        <a:pt x="59" y="238"/>
                      </a:lnTo>
                      <a:lnTo>
                        <a:pt x="50" y="251"/>
                      </a:lnTo>
                      <a:lnTo>
                        <a:pt x="39" y="256"/>
                      </a:lnTo>
                      <a:lnTo>
                        <a:pt x="29" y="251"/>
                      </a:lnTo>
                      <a:lnTo>
                        <a:pt x="20" y="238"/>
                      </a:lnTo>
                      <a:lnTo>
                        <a:pt x="12" y="218"/>
                      </a:lnTo>
                      <a:lnTo>
                        <a:pt x="6" y="192"/>
                      </a:lnTo>
                      <a:lnTo>
                        <a:pt x="2" y="162"/>
                      </a:lnTo>
                      <a:lnTo>
                        <a:pt x="0" y="128"/>
                      </a:lnTo>
                      <a:lnTo>
                        <a:pt x="2" y="94"/>
                      </a:lnTo>
                      <a:lnTo>
                        <a:pt x="6" y="64"/>
                      </a:lnTo>
                      <a:lnTo>
                        <a:pt x="12" y="38"/>
                      </a:lnTo>
                      <a:lnTo>
                        <a:pt x="20" y="18"/>
                      </a:lnTo>
                      <a:lnTo>
                        <a:pt x="29" y="5"/>
                      </a:lnTo>
                      <a:lnTo>
                        <a:pt x="39" y="0"/>
                      </a:lnTo>
                      <a:close/>
                    </a:path>
                  </a:pathLst>
                </a:custGeom>
                <a:solidFill>
                  <a:srgbClr val="DC5156"/>
                </a:solidFill>
                <a:ln w="19050">
                  <a:solidFill>
                    <a:srgbClr val="B03A38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91" name="Freeform 79"/>
                <p:cNvSpPr>
                  <a:spLocks/>
                </p:cNvSpPr>
                <p:nvPr/>
              </p:nvSpPr>
              <p:spPr bwMode="auto">
                <a:xfrm>
                  <a:off x="4846" y="990"/>
                  <a:ext cx="120" cy="191"/>
                </a:xfrm>
                <a:custGeom>
                  <a:avLst/>
                  <a:gdLst>
                    <a:gd name="T0" fmla="*/ 0 w 34"/>
                    <a:gd name="T1" fmla="*/ 5579 h 62"/>
                    <a:gd name="T2" fmla="*/ 1098 w 34"/>
                    <a:gd name="T3" fmla="*/ 2896 h 62"/>
                    <a:gd name="T4" fmla="*/ 2816 w 34"/>
                    <a:gd name="T5" fmla="*/ 351 h 62"/>
                    <a:gd name="T6" fmla="*/ 4969 w 34"/>
                    <a:gd name="T7" fmla="*/ 0 h 62"/>
                    <a:gd name="T8" fmla="*/ 4969 w 34"/>
                    <a:gd name="T9" fmla="*/ 0 h 62"/>
                    <a:gd name="T10" fmla="*/ 5280 w 34"/>
                    <a:gd name="T11" fmla="*/ 437 h 62"/>
                    <a:gd name="T12" fmla="*/ 4172 w 34"/>
                    <a:gd name="T13" fmla="*/ 995 h 62"/>
                    <a:gd name="T14" fmla="*/ 2329 w 34"/>
                    <a:gd name="T15" fmla="*/ 2431 h 62"/>
                    <a:gd name="T16" fmla="*/ 0 w 34"/>
                    <a:gd name="T17" fmla="*/ 5579 h 62"/>
                    <a:gd name="T18" fmla="*/ 0 w 34"/>
                    <a:gd name="T19" fmla="*/ 5579 h 6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"/>
                    <a:gd name="T31" fmla="*/ 0 h 62"/>
                    <a:gd name="T32" fmla="*/ 34 w 34"/>
                    <a:gd name="T33" fmla="*/ 62 h 6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" h="62">
                      <a:moveTo>
                        <a:pt x="0" y="62"/>
                      </a:moveTo>
                      <a:lnTo>
                        <a:pt x="7" y="32"/>
                      </a:lnTo>
                      <a:lnTo>
                        <a:pt x="18" y="4"/>
                      </a:lnTo>
                      <a:lnTo>
                        <a:pt x="32" y="0"/>
                      </a:lnTo>
                      <a:lnTo>
                        <a:pt x="34" y="5"/>
                      </a:lnTo>
                      <a:lnTo>
                        <a:pt x="27" y="11"/>
                      </a:lnTo>
                      <a:lnTo>
                        <a:pt x="15" y="27"/>
                      </a:lnTo>
                      <a:lnTo>
                        <a:pt x="0" y="6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2788" name="Freeform 80"/>
              <p:cNvSpPr>
                <a:spLocks/>
              </p:cNvSpPr>
              <p:nvPr/>
            </p:nvSpPr>
            <p:spPr bwMode="auto">
              <a:xfrm>
                <a:off x="4867" y="1350"/>
                <a:ext cx="407" cy="144"/>
              </a:xfrm>
              <a:custGeom>
                <a:avLst/>
                <a:gdLst>
                  <a:gd name="T0" fmla="*/ 15462 w 116"/>
                  <a:gd name="T1" fmla="*/ 2215 h 47"/>
                  <a:gd name="T2" fmla="*/ 15462 w 116"/>
                  <a:gd name="T3" fmla="*/ 0 h 47"/>
                  <a:gd name="T4" fmla="*/ 14256 w 116"/>
                  <a:gd name="T5" fmla="*/ 0 h 47"/>
                  <a:gd name="T6" fmla="*/ 14256 w 116"/>
                  <a:gd name="T7" fmla="*/ 2215 h 47"/>
                  <a:gd name="T8" fmla="*/ 9849 w 116"/>
                  <a:gd name="T9" fmla="*/ 2215 h 47"/>
                  <a:gd name="T10" fmla="*/ 9849 w 116"/>
                  <a:gd name="T11" fmla="*/ 0 h 47"/>
                  <a:gd name="T12" fmla="*/ 8642 w 116"/>
                  <a:gd name="T13" fmla="*/ 0 h 47"/>
                  <a:gd name="T14" fmla="*/ 8642 w 116"/>
                  <a:gd name="T15" fmla="*/ 2215 h 47"/>
                  <a:gd name="T16" fmla="*/ 4235 w 116"/>
                  <a:gd name="T17" fmla="*/ 2215 h 47"/>
                  <a:gd name="T18" fmla="*/ 4235 w 116"/>
                  <a:gd name="T19" fmla="*/ 0 h 47"/>
                  <a:gd name="T20" fmla="*/ 3200 w 116"/>
                  <a:gd name="T21" fmla="*/ 0 h 47"/>
                  <a:gd name="T22" fmla="*/ 3200 w 116"/>
                  <a:gd name="T23" fmla="*/ 2215 h 47"/>
                  <a:gd name="T24" fmla="*/ 0 w 116"/>
                  <a:gd name="T25" fmla="*/ 2215 h 47"/>
                  <a:gd name="T26" fmla="*/ 0 w 116"/>
                  <a:gd name="T27" fmla="*/ 4139 h 47"/>
                  <a:gd name="T28" fmla="*/ 17578 w 116"/>
                  <a:gd name="T29" fmla="*/ 4139 h 47"/>
                  <a:gd name="T30" fmla="*/ 17578 w 116"/>
                  <a:gd name="T31" fmla="*/ 2215 h 47"/>
                  <a:gd name="T32" fmla="*/ 15462 w 116"/>
                  <a:gd name="T33" fmla="*/ 2215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16"/>
                  <a:gd name="T52" fmla="*/ 0 h 47"/>
                  <a:gd name="T53" fmla="*/ 116 w 116"/>
                  <a:gd name="T54" fmla="*/ 47 h 4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16" h="47">
                    <a:moveTo>
                      <a:pt x="102" y="25"/>
                    </a:moveTo>
                    <a:lnTo>
                      <a:pt x="102" y="0"/>
                    </a:lnTo>
                    <a:lnTo>
                      <a:pt x="94" y="0"/>
                    </a:lnTo>
                    <a:lnTo>
                      <a:pt x="94" y="25"/>
                    </a:lnTo>
                    <a:lnTo>
                      <a:pt x="65" y="25"/>
                    </a:lnTo>
                    <a:lnTo>
                      <a:pt x="65" y="0"/>
                    </a:lnTo>
                    <a:lnTo>
                      <a:pt x="57" y="0"/>
                    </a:lnTo>
                    <a:lnTo>
                      <a:pt x="57" y="25"/>
                    </a:lnTo>
                    <a:lnTo>
                      <a:pt x="28" y="25"/>
                    </a:lnTo>
                    <a:lnTo>
                      <a:pt x="28" y="0"/>
                    </a:lnTo>
                    <a:lnTo>
                      <a:pt x="21" y="0"/>
                    </a:lnTo>
                    <a:lnTo>
                      <a:pt x="21" y="25"/>
                    </a:lnTo>
                    <a:lnTo>
                      <a:pt x="0" y="25"/>
                    </a:lnTo>
                    <a:lnTo>
                      <a:pt x="0" y="47"/>
                    </a:lnTo>
                    <a:lnTo>
                      <a:pt x="116" y="47"/>
                    </a:lnTo>
                    <a:lnTo>
                      <a:pt x="116" y="25"/>
                    </a:lnTo>
                    <a:lnTo>
                      <a:pt x="102" y="25"/>
                    </a:lnTo>
                    <a:close/>
                  </a:path>
                </a:pathLst>
              </a:custGeom>
              <a:solidFill>
                <a:srgbClr val="4376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89" name="Freeform 81"/>
              <p:cNvSpPr>
                <a:spLocks/>
              </p:cNvSpPr>
              <p:nvPr/>
            </p:nvSpPr>
            <p:spPr bwMode="auto">
              <a:xfrm>
                <a:off x="4608" y="1202"/>
                <a:ext cx="666" cy="148"/>
              </a:xfrm>
              <a:custGeom>
                <a:avLst/>
                <a:gdLst>
                  <a:gd name="T0" fmla="*/ 28691 w 190"/>
                  <a:gd name="T1" fmla="*/ 0 h 48"/>
                  <a:gd name="T2" fmla="*/ 0 w 190"/>
                  <a:gd name="T3" fmla="*/ 0 h 48"/>
                  <a:gd name="T4" fmla="*/ 0 w 190"/>
                  <a:gd name="T5" fmla="*/ 2081 h 48"/>
                  <a:gd name="T6" fmla="*/ 3316 w 190"/>
                  <a:gd name="T7" fmla="*/ 2081 h 48"/>
                  <a:gd name="T8" fmla="*/ 3316 w 190"/>
                  <a:gd name="T9" fmla="*/ 4335 h 48"/>
                  <a:gd name="T10" fmla="*/ 4399 w 190"/>
                  <a:gd name="T11" fmla="*/ 4335 h 48"/>
                  <a:gd name="T12" fmla="*/ 4399 w 190"/>
                  <a:gd name="T13" fmla="*/ 2081 h 48"/>
                  <a:gd name="T14" fmla="*/ 8749 w 190"/>
                  <a:gd name="T15" fmla="*/ 2081 h 48"/>
                  <a:gd name="T16" fmla="*/ 8749 w 190"/>
                  <a:gd name="T17" fmla="*/ 4335 h 48"/>
                  <a:gd name="T18" fmla="*/ 9951 w 190"/>
                  <a:gd name="T19" fmla="*/ 4335 h 48"/>
                  <a:gd name="T20" fmla="*/ 9951 w 190"/>
                  <a:gd name="T21" fmla="*/ 2081 h 48"/>
                  <a:gd name="T22" fmla="*/ 14340 w 190"/>
                  <a:gd name="T23" fmla="*/ 2081 h 48"/>
                  <a:gd name="T24" fmla="*/ 14340 w 190"/>
                  <a:gd name="T25" fmla="*/ 4335 h 48"/>
                  <a:gd name="T26" fmla="*/ 15420 w 190"/>
                  <a:gd name="T27" fmla="*/ 4335 h 48"/>
                  <a:gd name="T28" fmla="*/ 15420 w 190"/>
                  <a:gd name="T29" fmla="*/ 2081 h 48"/>
                  <a:gd name="T30" fmla="*/ 19770 w 190"/>
                  <a:gd name="T31" fmla="*/ 2081 h 48"/>
                  <a:gd name="T32" fmla="*/ 19770 w 190"/>
                  <a:gd name="T33" fmla="*/ 4335 h 48"/>
                  <a:gd name="T34" fmla="*/ 20972 w 190"/>
                  <a:gd name="T35" fmla="*/ 4335 h 48"/>
                  <a:gd name="T36" fmla="*/ 20972 w 190"/>
                  <a:gd name="T37" fmla="*/ 2081 h 48"/>
                  <a:gd name="T38" fmla="*/ 25371 w 190"/>
                  <a:gd name="T39" fmla="*/ 2081 h 48"/>
                  <a:gd name="T40" fmla="*/ 25371 w 190"/>
                  <a:gd name="T41" fmla="*/ 4335 h 48"/>
                  <a:gd name="T42" fmla="*/ 26577 w 190"/>
                  <a:gd name="T43" fmla="*/ 4335 h 48"/>
                  <a:gd name="T44" fmla="*/ 26577 w 190"/>
                  <a:gd name="T45" fmla="*/ 2081 h 48"/>
                  <a:gd name="T46" fmla="*/ 28691 w 190"/>
                  <a:gd name="T47" fmla="*/ 2081 h 48"/>
                  <a:gd name="T48" fmla="*/ 28691 w 190"/>
                  <a:gd name="T49" fmla="*/ 0 h 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90"/>
                  <a:gd name="T76" fmla="*/ 0 h 48"/>
                  <a:gd name="T77" fmla="*/ 190 w 190"/>
                  <a:gd name="T78" fmla="*/ 48 h 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90" h="48">
                    <a:moveTo>
                      <a:pt x="190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22" y="23"/>
                    </a:lnTo>
                    <a:lnTo>
                      <a:pt x="22" y="48"/>
                    </a:lnTo>
                    <a:lnTo>
                      <a:pt x="29" y="48"/>
                    </a:lnTo>
                    <a:lnTo>
                      <a:pt x="29" y="23"/>
                    </a:lnTo>
                    <a:lnTo>
                      <a:pt x="58" y="23"/>
                    </a:lnTo>
                    <a:lnTo>
                      <a:pt x="58" y="48"/>
                    </a:lnTo>
                    <a:lnTo>
                      <a:pt x="66" y="48"/>
                    </a:lnTo>
                    <a:lnTo>
                      <a:pt x="66" y="23"/>
                    </a:lnTo>
                    <a:lnTo>
                      <a:pt x="95" y="23"/>
                    </a:lnTo>
                    <a:lnTo>
                      <a:pt x="95" y="48"/>
                    </a:lnTo>
                    <a:lnTo>
                      <a:pt x="102" y="48"/>
                    </a:lnTo>
                    <a:lnTo>
                      <a:pt x="102" y="23"/>
                    </a:lnTo>
                    <a:lnTo>
                      <a:pt x="131" y="23"/>
                    </a:lnTo>
                    <a:lnTo>
                      <a:pt x="131" y="48"/>
                    </a:lnTo>
                    <a:lnTo>
                      <a:pt x="139" y="48"/>
                    </a:lnTo>
                    <a:lnTo>
                      <a:pt x="139" y="23"/>
                    </a:lnTo>
                    <a:lnTo>
                      <a:pt x="168" y="23"/>
                    </a:lnTo>
                    <a:lnTo>
                      <a:pt x="168" y="48"/>
                    </a:lnTo>
                    <a:lnTo>
                      <a:pt x="176" y="48"/>
                    </a:lnTo>
                    <a:lnTo>
                      <a:pt x="176" y="23"/>
                    </a:lnTo>
                    <a:lnTo>
                      <a:pt x="190" y="23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4D94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2786" name="Text Box 82"/>
            <p:cNvSpPr txBox="1">
              <a:spLocks noChangeArrowheads="1"/>
            </p:cNvSpPr>
            <p:nvPr/>
          </p:nvSpPr>
          <p:spPr bwMode="auto">
            <a:xfrm>
              <a:off x="3947" y="1767"/>
              <a:ext cx="1578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Primase</a:t>
              </a:r>
              <a:r>
                <a:rPr lang="en-US" sz="2000" b="1">
                  <a:latin typeface="Palatino Linotype" charset="0"/>
                </a:rPr>
                <a:t> adds a</a:t>
              </a:r>
            </a:p>
            <a:p>
              <a:pPr algn="l"/>
              <a:r>
                <a:rPr lang="en-US" sz="2000" b="1">
                  <a:latin typeface="Palatino Linotype" charset="0"/>
                </a:rPr>
                <a:t>short primer to template strand</a:t>
              </a:r>
            </a:p>
          </p:txBody>
        </p:sp>
      </p:grpSp>
      <p:grpSp>
        <p:nvGrpSpPr>
          <p:cNvPr id="16" name="Group 83"/>
          <p:cNvGrpSpPr>
            <a:grpSpLocks/>
          </p:cNvGrpSpPr>
          <p:nvPr/>
        </p:nvGrpSpPr>
        <p:grpSpPr bwMode="auto">
          <a:xfrm>
            <a:off x="3413125" y="4179888"/>
            <a:ext cx="3430588" cy="2414587"/>
            <a:chOff x="1911" y="2633"/>
            <a:chExt cx="1921" cy="1521"/>
          </a:xfrm>
        </p:grpSpPr>
        <p:grpSp>
          <p:nvGrpSpPr>
            <p:cNvPr id="32777" name="Group 84"/>
            <p:cNvGrpSpPr>
              <a:grpSpLocks/>
            </p:cNvGrpSpPr>
            <p:nvPr/>
          </p:nvGrpSpPr>
          <p:grpSpPr bwMode="auto">
            <a:xfrm>
              <a:off x="2446" y="2633"/>
              <a:ext cx="679" cy="568"/>
              <a:chOff x="2446" y="2542"/>
              <a:chExt cx="679" cy="568"/>
            </a:xfrm>
          </p:grpSpPr>
          <p:grpSp>
            <p:nvGrpSpPr>
              <p:cNvPr id="32779" name="Group 85"/>
              <p:cNvGrpSpPr>
                <a:grpSpLocks/>
              </p:cNvGrpSpPr>
              <p:nvPr/>
            </p:nvGrpSpPr>
            <p:grpSpPr bwMode="auto">
              <a:xfrm>
                <a:off x="2502" y="2542"/>
                <a:ext cx="623" cy="568"/>
                <a:chOff x="1007" y="2960"/>
                <a:chExt cx="623" cy="568"/>
              </a:xfrm>
            </p:grpSpPr>
            <p:sp>
              <p:nvSpPr>
                <p:cNvPr id="32783" name="Freeform 86"/>
                <p:cNvSpPr>
                  <a:spLocks/>
                </p:cNvSpPr>
                <p:nvPr/>
              </p:nvSpPr>
              <p:spPr bwMode="auto">
                <a:xfrm>
                  <a:off x="1007" y="2960"/>
                  <a:ext cx="623" cy="568"/>
                </a:xfrm>
                <a:custGeom>
                  <a:avLst/>
                  <a:gdLst>
                    <a:gd name="T0" fmla="*/ 36 w 623"/>
                    <a:gd name="T1" fmla="*/ 524 h 568"/>
                    <a:gd name="T2" fmla="*/ 73 w 623"/>
                    <a:gd name="T3" fmla="*/ 241 h 568"/>
                    <a:gd name="T4" fmla="*/ 305 w 623"/>
                    <a:gd name="T5" fmla="*/ 1 h 568"/>
                    <a:gd name="T6" fmla="*/ 552 w 623"/>
                    <a:gd name="T7" fmla="*/ 249 h 568"/>
                    <a:gd name="T8" fmla="*/ 589 w 623"/>
                    <a:gd name="T9" fmla="*/ 517 h 568"/>
                    <a:gd name="T10" fmla="*/ 348 w 623"/>
                    <a:gd name="T11" fmla="*/ 552 h 568"/>
                    <a:gd name="T12" fmla="*/ 292 w 623"/>
                    <a:gd name="T13" fmla="*/ 552 h 568"/>
                    <a:gd name="T14" fmla="*/ 36 w 623"/>
                    <a:gd name="T15" fmla="*/ 524 h 5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3"/>
                    <a:gd name="T25" fmla="*/ 0 h 568"/>
                    <a:gd name="T26" fmla="*/ 623 w 623"/>
                    <a:gd name="T27" fmla="*/ 568 h 56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3" h="568">
                      <a:moveTo>
                        <a:pt x="36" y="524"/>
                      </a:moveTo>
                      <a:cubicBezTo>
                        <a:pt x="0" y="472"/>
                        <a:pt x="28" y="328"/>
                        <a:pt x="73" y="241"/>
                      </a:cubicBezTo>
                      <a:cubicBezTo>
                        <a:pt x="118" y="154"/>
                        <a:pt x="225" y="0"/>
                        <a:pt x="305" y="1"/>
                      </a:cubicBezTo>
                      <a:cubicBezTo>
                        <a:pt x="385" y="2"/>
                        <a:pt x="505" y="163"/>
                        <a:pt x="552" y="249"/>
                      </a:cubicBezTo>
                      <a:cubicBezTo>
                        <a:pt x="599" y="335"/>
                        <a:pt x="623" y="466"/>
                        <a:pt x="589" y="517"/>
                      </a:cubicBezTo>
                      <a:cubicBezTo>
                        <a:pt x="555" y="568"/>
                        <a:pt x="397" y="546"/>
                        <a:pt x="348" y="552"/>
                      </a:cubicBezTo>
                      <a:cubicBezTo>
                        <a:pt x="299" y="558"/>
                        <a:pt x="344" y="557"/>
                        <a:pt x="292" y="552"/>
                      </a:cubicBezTo>
                      <a:cubicBezTo>
                        <a:pt x="240" y="547"/>
                        <a:pt x="89" y="530"/>
                        <a:pt x="36" y="524"/>
                      </a:cubicBezTo>
                      <a:close/>
                    </a:path>
                  </a:pathLst>
                </a:custGeom>
                <a:solidFill>
                  <a:srgbClr val="FFE51C"/>
                </a:solidFill>
                <a:ln w="9525">
                  <a:solidFill>
                    <a:srgbClr val="CF67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4" name="Freeform 87"/>
                <p:cNvSpPr>
                  <a:spLocks/>
                </p:cNvSpPr>
                <p:nvPr/>
              </p:nvSpPr>
              <p:spPr bwMode="auto">
                <a:xfrm>
                  <a:off x="1170" y="3000"/>
                  <a:ext cx="133" cy="127"/>
                </a:xfrm>
                <a:custGeom>
                  <a:avLst/>
                  <a:gdLst>
                    <a:gd name="T0" fmla="*/ 133 w 133"/>
                    <a:gd name="T1" fmla="*/ 0 h 127"/>
                    <a:gd name="T2" fmla="*/ 53 w 133"/>
                    <a:gd name="T3" fmla="*/ 52 h 127"/>
                    <a:gd name="T4" fmla="*/ 1 w 133"/>
                    <a:gd name="T5" fmla="*/ 124 h 127"/>
                    <a:gd name="T6" fmla="*/ 45 w 133"/>
                    <a:gd name="T7" fmla="*/ 72 h 127"/>
                    <a:gd name="T8" fmla="*/ 97 w 133"/>
                    <a:gd name="T9" fmla="*/ 32 h 127"/>
                    <a:gd name="T10" fmla="*/ 133 w 133"/>
                    <a:gd name="T11" fmla="*/ 0 h 12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3"/>
                    <a:gd name="T19" fmla="*/ 0 h 127"/>
                    <a:gd name="T20" fmla="*/ 133 w 133"/>
                    <a:gd name="T21" fmla="*/ 127 h 12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3" h="127">
                      <a:moveTo>
                        <a:pt x="133" y="0"/>
                      </a:moveTo>
                      <a:cubicBezTo>
                        <a:pt x="125" y="1"/>
                        <a:pt x="75" y="31"/>
                        <a:pt x="53" y="52"/>
                      </a:cubicBezTo>
                      <a:cubicBezTo>
                        <a:pt x="31" y="73"/>
                        <a:pt x="2" y="121"/>
                        <a:pt x="1" y="124"/>
                      </a:cubicBezTo>
                      <a:cubicBezTo>
                        <a:pt x="0" y="127"/>
                        <a:pt x="29" y="87"/>
                        <a:pt x="45" y="72"/>
                      </a:cubicBezTo>
                      <a:cubicBezTo>
                        <a:pt x="61" y="57"/>
                        <a:pt x="82" y="44"/>
                        <a:pt x="97" y="32"/>
                      </a:cubicBezTo>
                      <a:cubicBezTo>
                        <a:pt x="112" y="20"/>
                        <a:pt x="125" y="7"/>
                        <a:pt x="13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780" name="Group 88"/>
              <p:cNvGrpSpPr>
                <a:grpSpLocks/>
              </p:cNvGrpSpPr>
              <p:nvPr/>
            </p:nvGrpSpPr>
            <p:grpSpPr bwMode="auto">
              <a:xfrm>
                <a:off x="2446" y="2750"/>
                <a:ext cx="666" cy="292"/>
                <a:chOff x="2296" y="3401"/>
                <a:chExt cx="666" cy="292"/>
              </a:xfrm>
            </p:grpSpPr>
            <p:sp>
              <p:nvSpPr>
                <p:cNvPr id="32781" name="Freeform 89"/>
                <p:cNvSpPr>
                  <a:spLocks/>
                </p:cNvSpPr>
                <p:nvPr/>
              </p:nvSpPr>
              <p:spPr bwMode="auto">
                <a:xfrm>
                  <a:off x="2555" y="3549"/>
                  <a:ext cx="407" cy="144"/>
                </a:xfrm>
                <a:custGeom>
                  <a:avLst/>
                  <a:gdLst>
                    <a:gd name="T0" fmla="*/ 15462 w 116"/>
                    <a:gd name="T1" fmla="*/ 2215 h 47"/>
                    <a:gd name="T2" fmla="*/ 15462 w 116"/>
                    <a:gd name="T3" fmla="*/ 0 h 47"/>
                    <a:gd name="T4" fmla="*/ 14256 w 116"/>
                    <a:gd name="T5" fmla="*/ 0 h 47"/>
                    <a:gd name="T6" fmla="*/ 14256 w 116"/>
                    <a:gd name="T7" fmla="*/ 2215 h 47"/>
                    <a:gd name="T8" fmla="*/ 9849 w 116"/>
                    <a:gd name="T9" fmla="*/ 2215 h 47"/>
                    <a:gd name="T10" fmla="*/ 9849 w 116"/>
                    <a:gd name="T11" fmla="*/ 0 h 47"/>
                    <a:gd name="T12" fmla="*/ 8642 w 116"/>
                    <a:gd name="T13" fmla="*/ 0 h 47"/>
                    <a:gd name="T14" fmla="*/ 8642 w 116"/>
                    <a:gd name="T15" fmla="*/ 2215 h 47"/>
                    <a:gd name="T16" fmla="*/ 4235 w 116"/>
                    <a:gd name="T17" fmla="*/ 2215 h 47"/>
                    <a:gd name="T18" fmla="*/ 4235 w 116"/>
                    <a:gd name="T19" fmla="*/ 0 h 47"/>
                    <a:gd name="T20" fmla="*/ 3200 w 116"/>
                    <a:gd name="T21" fmla="*/ 0 h 47"/>
                    <a:gd name="T22" fmla="*/ 3200 w 116"/>
                    <a:gd name="T23" fmla="*/ 2215 h 47"/>
                    <a:gd name="T24" fmla="*/ 0 w 116"/>
                    <a:gd name="T25" fmla="*/ 2215 h 47"/>
                    <a:gd name="T26" fmla="*/ 0 w 116"/>
                    <a:gd name="T27" fmla="*/ 4139 h 47"/>
                    <a:gd name="T28" fmla="*/ 17578 w 116"/>
                    <a:gd name="T29" fmla="*/ 4139 h 47"/>
                    <a:gd name="T30" fmla="*/ 17578 w 116"/>
                    <a:gd name="T31" fmla="*/ 2215 h 47"/>
                    <a:gd name="T32" fmla="*/ 15462 w 116"/>
                    <a:gd name="T33" fmla="*/ 2215 h 4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6"/>
                    <a:gd name="T52" fmla="*/ 0 h 47"/>
                    <a:gd name="T53" fmla="*/ 116 w 116"/>
                    <a:gd name="T54" fmla="*/ 47 h 4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6" h="47">
                      <a:moveTo>
                        <a:pt x="102" y="25"/>
                      </a:moveTo>
                      <a:lnTo>
                        <a:pt x="102" y="0"/>
                      </a:lnTo>
                      <a:lnTo>
                        <a:pt x="94" y="0"/>
                      </a:lnTo>
                      <a:lnTo>
                        <a:pt x="94" y="25"/>
                      </a:lnTo>
                      <a:lnTo>
                        <a:pt x="65" y="25"/>
                      </a:lnTo>
                      <a:lnTo>
                        <a:pt x="65" y="0"/>
                      </a:lnTo>
                      <a:lnTo>
                        <a:pt x="57" y="0"/>
                      </a:lnTo>
                      <a:lnTo>
                        <a:pt x="57" y="25"/>
                      </a:lnTo>
                      <a:lnTo>
                        <a:pt x="28" y="25"/>
                      </a:lnTo>
                      <a:lnTo>
                        <a:pt x="28" y="0"/>
                      </a:lnTo>
                      <a:lnTo>
                        <a:pt x="21" y="0"/>
                      </a:lnTo>
                      <a:lnTo>
                        <a:pt x="21" y="25"/>
                      </a:lnTo>
                      <a:lnTo>
                        <a:pt x="0" y="25"/>
                      </a:lnTo>
                      <a:lnTo>
                        <a:pt x="0" y="47"/>
                      </a:lnTo>
                      <a:lnTo>
                        <a:pt x="116" y="47"/>
                      </a:lnTo>
                      <a:lnTo>
                        <a:pt x="116" y="25"/>
                      </a:lnTo>
                      <a:lnTo>
                        <a:pt x="102" y="25"/>
                      </a:lnTo>
                      <a:close/>
                    </a:path>
                  </a:pathLst>
                </a:custGeom>
                <a:solidFill>
                  <a:srgbClr val="43763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782" name="Freeform 90"/>
                <p:cNvSpPr>
                  <a:spLocks/>
                </p:cNvSpPr>
                <p:nvPr/>
              </p:nvSpPr>
              <p:spPr bwMode="auto">
                <a:xfrm>
                  <a:off x="2296" y="3401"/>
                  <a:ext cx="666" cy="148"/>
                </a:xfrm>
                <a:custGeom>
                  <a:avLst/>
                  <a:gdLst>
                    <a:gd name="T0" fmla="*/ 28691 w 190"/>
                    <a:gd name="T1" fmla="*/ 0 h 48"/>
                    <a:gd name="T2" fmla="*/ 0 w 190"/>
                    <a:gd name="T3" fmla="*/ 0 h 48"/>
                    <a:gd name="T4" fmla="*/ 0 w 190"/>
                    <a:gd name="T5" fmla="*/ 2081 h 48"/>
                    <a:gd name="T6" fmla="*/ 3316 w 190"/>
                    <a:gd name="T7" fmla="*/ 2081 h 48"/>
                    <a:gd name="T8" fmla="*/ 3316 w 190"/>
                    <a:gd name="T9" fmla="*/ 4335 h 48"/>
                    <a:gd name="T10" fmla="*/ 4399 w 190"/>
                    <a:gd name="T11" fmla="*/ 4335 h 48"/>
                    <a:gd name="T12" fmla="*/ 4399 w 190"/>
                    <a:gd name="T13" fmla="*/ 2081 h 48"/>
                    <a:gd name="T14" fmla="*/ 8749 w 190"/>
                    <a:gd name="T15" fmla="*/ 2081 h 48"/>
                    <a:gd name="T16" fmla="*/ 8749 w 190"/>
                    <a:gd name="T17" fmla="*/ 4335 h 48"/>
                    <a:gd name="T18" fmla="*/ 9951 w 190"/>
                    <a:gd name="T19" fmla="*/ 4335 h 48"/>
                    <a:gd name="T20" fmla="*/ 9951 w 190"/>
                    <a:gd name="T21" fmla="*/ 2081 h 48"/>
                    <a:gd name="T22" fmla="*/ 14340 w 190"/>
                    <a:gd name="T23" fmla="*/ 2081 h 48"/>
                    <a:gd name="T24" fmla="*/ 14340 w 190"/>
                    <a:gd name="T25" fmla="*/ 4335 h 48"/>
                    <a:gd name="T26" fmla="*/ 15420 w 190"/>
                    <a:gd name="T27" fmla="*/ 4335 h 48"/>
                    <a:gd name="T28" fmla="*/ 15420 w 190"/>
                    <a:gd name="T29" fmla="*/ 2081 h 48"/>
                    <a:gd name="T30" fmla="*/ 19770 w 190"/>
                    <a:gd name="T31" fmla="*/ 2081 h 48"/>
                    <a:gd name="T32" fmla="*/ 19770 w 190"/>
                    <a:gd name="T33" fmla="*/ 4335 h 48"/>
                    <a:gd name="T34" fmla="*/ 20972 w 190"/>
                    <a:gd name="T35" fmla="*/ 4335 h 48"/>
                    <a:gd name="T36" fmla="*/ 20972 w 190"/>
                    <a:gd name="T37" fmla="*/ 2081 h 48"/>
                    <a:gd name="T38" fmla="*/ 25371 w 190"/>
                    <a:gd name="T39" fmla="*/ 2081 h 48"/>
                    <a:gd name="T40" fmla="*/ 25371 w 190"/>
                    <a:gd name="T41" fmla="*/ 4335 h 48"/>
                    <a:gd name="T42" fmla="*/ 26577 w 190"/>
                    <a:gd name="T43" fmla="*/ 4335 h 48"/>
                    <a:gd name="T44" fmla="*/ 26577 w 190"/>
                    <a:gd name="T45" fmla="*/ 2081 h 48"/>
                    <a:gd name="T46" fmla="*/ 28691 w 190"/>
                    <a:gd name="T47" fmla="*/ 2081 h 48"/>
                    <a:gd name="T48" fmla="*/ 28691 w 190"/>
                    <a:gd name="T49" fmla="*/ 0 h 48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190"/>
                    <a:gd name="T76" fmla="*/ 0 h 48"/>
                    <a:gd name="T77" fmla="*/ 190 w 190"/>
                    <a:gd name="T78" fmla="*/ 48 h 48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190" h="48">
                      <a:moveTo>
                        <a:pt x="190" y="0"/>
                      </a:moveTo>
                      <a:lnTo>
                        <a:pt x="0" y="0"/>
                      </a:lnTo>
                      <a:lnTo>
                        <a:pt x="0" y="23"/>
                      </a:lnTo>
                      <a:lnTo>
                        <a:pt x="22" y="23"/>
                      </a:lnTo>
                      <a:lnTo>
                        <a:pt x="22" y="48"/>
                      </a:lnTo>
                      <a:lnTo>
                        <a:pt x="29" y="48"/>
                      </a:lnTo>
                      <a:lnTo>
                        <a:pt x="29" y="23"/>
                      </a:lnTo>
                      <a:lnTo>
                        <a:pt x="58" y="23"/>
                      </a:lnTo>
                      <a:lnTo>
                        <a:pt x="58" y="48"/>
                      </a:lnTo>
                      <a:lnTo>
                        <a:pt x="66" y="48"/>
                      </a:lnTo>
                      <a:lnTo>
                        <a:pt x="66" y="23"/>
                      </a:lnTo>
                      <a:lnTo>
                        <a:pt x="95" y="23"/>
                      </a:lnTo>
                      <a:lnTo>
                        <a:pt x="95" y="48"/>
                      </a:lnTo>
                      <a:lnTo>
                        <a:pt x="102" y="48"/>
                      </a:lnTo>
                      <a:lnTo>
                        <a:pt x="102" y="23"/>
                      </a:lnTo>
                      <a:lnTo>
                        <a:pt x="131" y="23"/>
                      </a:lnTo>
                      <a:lnTo>
                        <a:pt x="131" y="48"/>
                      </a:lnTo>
                      <a:lnTo>
                        <a:pt x="139" y="48"/>
                      </a:lnTo>
                      <a:lnTo>
                        <a:pt x="139" y="23"/>
                      </a:lnTo>
                      <a:lnTo>
                        <a:pt x="168" y="23"/>
                      </a:lnTo>
                      <a:lnTo>
                        <a:pt x="168" y="48"/>
                      </a:lnTo>
                      <a:lnTo>
                        <a:pt x="176" y="48"/>
                      </a:lnTo>
                      <a:lnTo>
                        <a:pt x="176" y="23"/>
                      </a:lnTo>
                      <a:lnTo>
                        <a:pt x="190" y="23"/>
                      </a:lnTo>
                      <a:lnTo>
                        <a:pt x="190" y="0"/>
                      </a:lnTo>
                      <a:close/>
                    </a:path>
                  </a:pathLst>
                </a:custGeom>
                <a:solidFill>
                  <a:srgbClr val="4D94C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2778" name="Text Box 91"/>
            <p:cNvSpPr txBox="1">
              <a:spLocks noChangeArrowheads="1"/>
            </p:cNvSpPr>
            <p:nvPr/>
          </p:nvSpPr>
          <p:spPr bwMode="auto">
            <a:xfrm>
              <a:off x="1911" y="3328"/>
              <a:ext cx="1921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000" b="1">
                  <a:solidFill>
                    <a:srgbClr val="FFFF00"/>
                  </a:solidFill>
                  <a:latin typeface="Palatino Linotype" charset="0"/>
                </a:rPr>
                <a:t>DNA polymerase I (exonuclease)</a:t>
              </a:r>
              <a:r>
                <a:rPr lang="en-US" sz="2000" b="1">
                  <a:latin typeface="Palatino Linotype" charset="0"/>
                </a:rPr>
                <a:t> removes RNA primer and inserts the correct bases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title"/>
          </p:nvPr>
        </p:nvSpPr>
        <p:spPr>
          <a:xfrm>
            <a:off x="771525" y="284163"/>
            <a:ext cx="8743950" cy="935037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  <a:latin typeface="Palatino Linotype" charset="0"/>
              </a:rPr>
              <a:t>Eukaryotic DNA Replication Enzymes</a:t>
            </a:r>
          </a:p>
        </p:txBody>
      </p:sp>
      <p:sp>
        <p:nvSpPr>
          <p:cNvPr id="43213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33425" y="1584325"/>
            <a:ext cx="8829675" cy="3711575"/>
          </a:xfrm>
          <a:noFill/>
        </p:spPr>
        <p:txBody>
          <a:bodyPr lIns="90488" tIns="44450" rIns="90488" bIns="44450">
            <a:spAutoFit/>
          </a:bodyPr>
          <a:lstStyle/>
          <a:p>
            <a:pPr algn="ctr" eaLnBrk="1" hangingPunct="1">
              <a:buFont typeface="Wingdings" charset="0"/>
              <a:buNone/>
            </a:pPr>
            <a:r>
              <a:rPr lang="en-US" sz="3000" i="1">
                <a:latin typeface="Palatino Linotype" charset="0"/>
              </a:rPr>
              <a:t>5 types of DNA polymerases in Eukaryotes</a:t>
            </a:r>
            <a:endParaRPr lang="en-US" sz="3000">
              <a:solidFill>
                <a:srgbClr val="000099"/>
              </a:solidFill>
              <a:latin typeface="Palatino Linotype" charset="0"/>
            </a:endParaRPr>
          </a:p>
          <a:p>
            <a:pPr eaLnBrk="1" hangingPunct="1"/>
            <a:r>
              <a:rPr lang="en-US" sz="2900">
                <a:solidFill>
                  <a:srgbClr val="FFFF00"/>
                </a:solidFill>
                <a:latin typeface="Palatino Linotype" charset="0"/>
              </a:rPr>
              <a:t>DNA polymerase </a:t>
            </a:r>
            <a:r>
              <a:rPr lang="en-US" sz="2900">
                <a:solidFill>
                  <a:srgbClr val="FFFF00"/>
                </a:solidFill>
                <a:latin typeface="Symbol" charset="0"/>
              </a:rPr>
              <a:t>a</a:t>
            </a:r>
            <a:endParaRPr lang="en-US">
              <a:latin typeface="Palatino Linotype" charset="0"/>
            </a:endParaRPr>
          </a:p>
          <a:p>
            <a:pPr eaLnBrk="1" hangingPunct="1"/>
            <a:r>
              <a:rPr lang="en-US" sz="2900">
                <a:solidFill>
                  <a:srgbClr val="FFFF00"/>
                </a:solidFill>
                <a:latin typeface="Palatino Linotype" charset="0"/>
              </a:rPr>
              <a:t>DNA polymerase </a:t>
            </a:r>
            <a:r>
              <a:rPr lang="en-US" sz="2900">
                <a:solidFill>
                  <a:srgbClr val="FFFF00"/>
                </a:solidFill>
                <a:latin typeface="Symbol" charset="0"/>
              </a:rPr>
              <a:t>b</a:t>
            </a:r>
            <a:endParaRPr lang="en-US" sz="3000">
              <a:latin typeface="Palatino Linotype" charset="0"/>
            </a:endParaRPr>
          </a:p>
          <a:p>
            <a:pPr eaLnBrk="1" hangingPunct="1"/>
            <a:r>
              <a:rPr lang="en-US" sz="2900">
                <a:solidFill>
                  <a:srgbClr val="FFFF00"/>
                </a:solidFill>
                <a:latin typeface="Palatino Linotype" charset="0"/>
              </a:rPr>
              <a:t>DNA polymerase</a:t>
            </a:r>
            <a:r>
              <a:rPr lang="en-US" sz="3000">
                <a:solidFill>
                  <a:srgbClr val="FFFF00"/>
                </a:solidFill>
                <a:latin typeface="Palatino Linotype" charset="0"/>
              </a:rPr>
              <a:t> </a:t>
            </a:r>
            <a:r>
              <a:rPr lang="en-US" sz="3000">
                <a:solidFill>
                  <a:srgbClr val="FFFF00"/>
                </a:solidFill>
                <a:latin typeface="Symbol" charset="0"/>
              </a:rPr>
              <a:t>g</a:t>
            </a:r>
            <a:r>
              <a:rPr lang="en-US" sz="3000">
                <a:latin typeface="Palatino Linotype" charset="0"/>
              </a:rPr>
              <a:t> (Mitochondrial DNA replication enzyme)</a:t>
            </a:r>
          </a:p>
          <a:p>
            <a:pPr eaLnBrk="1" hangingPunct="1"/>
            <a:r>
              <a:rPr lang="en-US" sz="2900">
                <a:solidFill>
                  <a:srgbClr val="FFFF00"/>
                </a:solidFill>
                <a:latin typeface="Palatino Linotype" charset="0"/>
              </a:rPr>
              <a:t>DNA polymerase</a:t>
            </a:r>
            <a:r>
              <a:rPr lang="en-US" sz="3000">
                <a:solidFill>
                  <a:srgbClr val="FFFF00"/>
                </a:solidFill>
                <a:latin typeface="Palatino Linotype" charset="0"/>
              </a:rPr>
              <a:t> </a:t>
            </a:r>
            <a:r>
              <a:rPr lang="en-US" sz="3000">
                <a:solidFill>
                  <a:srgbClr val="FFFF00"/>
                </a:solidFill>
                <a:latin typeface="Symbol" charset="0"/>
              </a:rPr>
              <a:t>d</a:t>
            </a:r>
            <a:endParaRPr lang="en-US">
              <a:latin typeface="Palatino Linotype" charset="0"/>
            </a:endParaRPr>
          </a:p>
          <a:p>
            <a:pPr eaLnBrk="1" hangingPunct="1"/>
            <a:r>
              <a:rPr lang="en-US" sz="2900">
                <a:solidFill>
                  <a:srgbClr val="FFFF00"/>
                </a:solidFill>
                <a:latin typeface="Palatino Linotype" charset="0"/>
              </a:rPr>
              <a:t>DNA polymerase</a:t>
            </a:r>
            <a:r>
              <a:rPr lang="en-US" sz="3000">
                <a:solidFill>
                  <a:srgbClr val="FFFF00"/>
                </a:solidFill>
                <a:latin typeface="Palatino Linotype" charset="0"/>
              </a:rPr>
              <a:t> </a:t>
            </a:r>
            <a:r>
              <a:rPr lang="en-US" sz="3000">
                <a:solidFill>
                  <a:srgbClr val="FFFF00"/>
                </a:solidFill>
                <a:latin typeface="Symbol" charset="0"/>
              </a:rPr>
              <a:t>e</a:t>
            </a:r>
            <a:endParaRPr lang="en-US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32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32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32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321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321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3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6096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Palatino Linotype" charset="0"/>
              </a:rPr>
              <a:t>Transcription</a:t>
            </a: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700" y="1676400"/>
            <a:ext cx="9382125" cy="4572000"/>
          </a:xfrm>
        </p:spPr>
        <p:txBody>
          <a:bodyPr/>
          <a:lstStyle/>
          <a:p>
            <a:pPr eaLnBrk="1" hangingPunct="1"/>
            <a:r>
              <a:rPr lang="en-US" sz="3200">
                <a:latin typeface="Palatino Linotype" charset="0"/>
              </a:rPr>
              <a:t>A process of mRNA (messenger RNA) synthesis from DNA (gene)</a:t>
            </a:r>
          </a:p>
          <a:p>
            <a:pPr eaLnBrk="1" hangingPunct="1"/>
            <a:r>
              <a:rPr lang="en-US" sz="3200">
                <a:latin typeface="Palatino Linotype" charset="0"/>
              </a:rPr>
              <a:t>The enzyme responsible for this process is </a:t>
            </a:r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RNA polymerase</a:t>
            </a:r>
          </a:p>
          <a:p>
            <a:pPr eaLnBrk="1" hangingPunct="1">
              <a:lnSpc>
                <a:spcPct val="90000"/>
              </a:lnSpc>
            </a:pPr>
            <a:r>
              <a:rPr lang="en-US" sz="3200">
                <a:latin typeface="Palatino Linotype" charset="0"/>
              </a:rPr>
              <a:t>Only one of the DNA strands is transcribed</a:t>
            </a:r>
          </a:p>
          <a:p>
            <a:pPr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A complementary strand of </a:t>
            </a:r>
            <a:r>
              <a:rPr lang="en-US" sz="3200">
                <a:solidFill>
                  <a:srgbClr val="33CC33"/>
                </a:solidFill>
                <a:latin typeface="Palatino Linotype" charset="0"/>
              </a:rPr>
              <a:t>messenger RNA (mRNA)</a:t>
            </a:r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, is produced from the DNA template</a:t>
            </a:r>
          </a:p>
          <a:p>
            <a:pPr eaLnBrk="1" hangingPunct="1">
              <a:lnSpc>
                <a:spcPct val="90000"/>
              </a:lnSpc>
            </a:pPr>
            <a:r>
              <a:rPr lang="en-US" sz="3200">
                <a:latin typeface="Palatino Linotype" charset="0"/>
              </a:rPr>
              <a:t>The direction of transcription is 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</a:rPr>
              <a:t>5</a:t>
            </a:r>
            <a:r>
              <a:rPr lang="ja-JP" altLang="en-US" sz="3200" b="1">
                <a:solidFill>
                  <a:srgbClr val="FFFF00"/>
                </a:solidFill>
                <a:latin typeface="Palatino Linotype" charset="0"/>
              </a:rPr>
              <a:t>’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</a:rPr>
              <a:t> 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  <a:sym typeface="Symbol" charset="0"/>
              </a:rPr>
              <a:t> 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</a:rPr>
              <a:t>3</a:t>
            </a:r>
            <a:r>
              <a:rPr lang="ja-JP" altLang="en-US" sz="3200" b="1">
                <a:solidFill>
                  <a:srgbClr val="FFFF00"/>
                </a:solidFill>
                <a:latin typeface="Palatino Linotype" charset="0"/>
              </a:rPr>
              <a:t>’</a:t>
            </a:r>
            <a:endParaRPr lang="en-US" sz="3200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9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9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9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9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9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9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9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9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9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9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9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59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9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9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97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11430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sz="4000" b="0">
                <a:solidFill>
                  <a:srgbClr val="FFFF00"/>
                </a:solidFill>
                <a:latin typeface="Palatino Linotype" charset="0"/>
              </a:rPr>
              <a:t>DNA makes RNA makes Protein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2057400"/>
            <a:ext cx="8743950" cy="4267200"/>
          </a:xfrm>
          <a:noFill/>
        </p:spPr>
        <p:txBody>
          <a:bodyPr lIns="90488" tIns="44450" rIns="90488" bIns="44450"/>
          <a:lstStyle/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</p:txBody>
      </p:sp>
      <p:sp>
        <p:nvSpPr>
          <p:cNvPr id="460804" name="Rectangle 4"/>
          <p:cNvSpPr>
            <a:spLocks noChangeArrowheads="1"/>
          </p:cNvSpPr>
          <p:nvPr/>
        </p:nvSpPr>
        <p:spPr bwMode="auto">
          <a:xfrm>
            <a:off x="5640388" y="2879725"/>
            <a:ext cx="20764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b="1">
                <a:solidFill>
                  <a:srgbClr val="9FC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Transcription</a:t>
            </a:r>
          </a:p>
        </p:txBody>
      </p:sp>
      <p:sp>
        <p:nvSpPr>
          <p:cNvPr id="460805" name="Rectangle 5"/>
          <p:cNvSpPr>
            <a:spLocks noChangeArrowheads="1"/>
          </p:cNvSpPr>
          <p:nvPr/>
        </p:nvSpPr>
        <p:spPr bwMode="auto">
          <a:xfrm>
            <a:off x="5726113" y="4479925"/>
            <a:ext cx="17891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b="1">
                <a:solidFill>
                  <a:srgbClr val="9FC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Translation</a:t>
            </a:r>
          </a:p>
        </p:txBody>
      </p:sp>
      <p:sp>
        <p:nvSpPr>
          <p:cNvPr id="35846" name="AutoShape 6"/>
          <p:cNvSpPr>
            <a:spLocks noChangeArrowheads="1"/>
          </p:cNvSpPr>
          <p:nvPr/>
        </p:nvSpPr>
        <p:spPr bwMode="auto">
          <a:xfrm rot="16200000" flipH="1">
            <a:off x="4836319" y="4388644"/>
            <a:ext cx="444500" cy="671512"/>
          </a:xfrm>
          <a:prstGeom prst="rightArrow">
            <a:avLst>
              <a:gd name="adj1" fmla="val 75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AutoShape 7"/>
          <p:cNvSpPr>
            <a:spLocks noChangeArrowheads="1"/>
          </p:cNvSpPr>
          <p:nvPr/>
        </p:nvSpPr>
        <p:spPr bwMode="auto">
          <a:xfrm rot="16200000" flipH="1">
            <a:off x="4836319" y="2788444"/>
            <a:ext cx="444500" cy="671512"/>
          </a:xfrm>
          <a:prstGeom prst="rightArrow">
            <a:avLst>
              <a:gd name="adj1" fmla="val 75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08" name="Rectangle 8"/>
          <p:cNvSpPr>
            <a:spLocks noChangeArrowheads="1"/>
          </p:cNvSpPr>
          <p:nvPr/>
        </p:nvSpPr>
        <p:spPr bwMode="auto">
          <a:xfrm>
            <a:off x="2516188" y="3565525"/>
            <a:ext cx="50561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5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AAU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CGC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CAU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ACG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CAC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GC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A-3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rgbClr val="FFFF00"/>
                </a:solidFill>
                <a:latin typeface="Palatino Linotype" charset="0"/>
              </a:rPr>
              <a:t>RNA</a:t>
            </a:r>
          </a:p>
        </p:txBody>
      </p:sp>
      <p:sp>
        <p:nvSpPr>
          <p:cNvPr id="460809" name="Rectangle 9"/>
          <p:cNvSpPr>
            <a:spLocks noChangeArrowheads="1"/>
          </p:cNvSpPr>
          <p:nvPr/>
        </p:nvSpPr>
        <p:spPr bwMode="auto">
          <a:xfrm>
            <a:off x="2865438" y="5165725"/>
            <a:ext cx="44291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N-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Asn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Arg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His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Thr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His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Ala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-C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Palatino Linotype" pitchFamily="18" charset="0"/>
                <a:ea typeface="+mn-ea"/>
              </a:rPr>
              <a:t>PROTEIN</a:t>
            </a:r>
          </a:p>
        </p:txBody>
      </p:sp>
      <p:sp>
        <p:nvSpPr>
          <p:cNvPr id="460810" name="Rectangle 10"/>
          <p:cNvSpPr>
            <a:spLocks noChangeArrowheads="1"/>
          </p:cNvSpPr>
          <p:nvPr/>
        </p:nvSpPr>
        <p:spPr bwMode="auto">
          <a:xfrm>
            <a:off x="2517775" y="1584325"/>
            <a:ext cx="499110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5</a:t>
            </a:r>
            <a:r>
              <a:rPr lang="ja-JP" alt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-AATCGCCATACGCACGCA-3</a:t>
            </a:r>
            <a:r>
              <a:rPr lang="ja-JP" alt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3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-TTAGCGGTATGCGTGCGT-5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rgbClr val="FFFF00"/>
                </a:solidFill>
                <a:latin typeface="Palatino Linotype" charset="0"/>
              </a:rPr>
              <a:t>DNA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3810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Palatino Linotype" charset="0"/>
              </a:rPr>
              <a:t>Chain Initiation</a:t>
            </a:r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905000"/>
            <a:ext cx="8763000" cy="2971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>
                <a:latin typeface="Palatino Linotype" charset="0"/>
              </a:rPr>
              <a:t>RNA polymerase binds to </a:t>
            </a:r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promoter region </a:t>
            </a:r>
            <a:r>
              <a:rPr lang="en-US" sz="3200">
                <a:latin typeface="Palatino Linotype" charset="0"/>
              </a:rPr>
              <a:t>of DNA to start transcription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5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3810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Palatino Linotype" charset="0"/>
              </a:rPr>
              <a:t>Chain Elongation</a:t>
            </a:r>
          </a:p>
        </p:txBody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600200"/>
            <a:ext cx="9001125" cy="4191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>
                <a:latin typeface="Palatino Linotype" charset="0"/>
              </a:rPr>
              <a:t>A portion of DNA template unwinds (opens) at the point of RNA synthesis by </a:t>
            </a:r>
            <a:r>
              <a:rPr lang="en-US" sz="3200">
                <a:solidFill>
                  <a:srgbClr val="57ABFF"/>
                </a:solidFill>
                <a:latin typeface="Palatino Linotype" charset="0"/>
              </a:rPr>
              <a:t>DNA gyrase</a:t>
            </a:r>
          </a:p>
          <a:p>
            <a:pPr eaLnBrk="1" hangingPunct="1">
              <a:lnSpc>
                <a:spcPct val="80000"/>
              </a:lnSpc>
            </a:pPr>
            <a:endParaRPr lang="en-US" sz="3200">
              <a:solidFill>
                <a:srgbClr val="FFFF00"/>
              </a:solidFill>
              <a:latin typeface="Palatino Linotype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This forms a short length of RNA-DNA hybrid</a:t>
            </a:r>
          </a:p>
          <a:p>
            <a:pPr eaLnBrk="1" hangingPunct="1">
              <a:lnSpc>
                <a:spcPct val="80000"/>
              </a:lnSpc>
            </a:pPr>
            <a:endParaRPr lang="en-US" sz="3200">
              <a:solidFill>
                <a:srgbClr val="FFFF00"/>
              </a:solidFill>
              <a:latin typeface="Palatino Linotype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200">
                <a:latin typeface="Palatino Linotype" charset="0"/>
              </a:rPr>
              <a:t>The unpaired </a:t>
            </a:r>
            <a:r>
              <a:rPr lang="ja-JP" altLang="en-US" sz="3200">
                <a:latin typeface="Palatino Linotype" charset="0"/>
              </a:rPr>
              <a:t>“</a:t>
            </a:r>
            <a:r>
              <a:rPr lang="en-US" sz="3200">
                <a:latin typeface="Palatino Linotype" charset="0"/>
              </a:rPr>
              <a:t>bubble</a:t>
            </a:r>
            <a:r>
              <a:rPr lang="ja-JP" altLang="en-US" sz="3200">
                <a:latin typeface="Palatino Linotype" charset="0"/>
              </a:rPr>
              <a:t>”</a:t>
            </a:r>
            <a:r>
              <a:rPr lang="en-US" sz="3200">
                <a:latin typeface="Palatino Linotype" charset="0"/>
              </a:rPr>
              <a:t> of DNA in the open initiation complex travels along the direction of RNA polymerase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66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Palatino Linotype" charset="0"/>
              </a:rPr>
              <a:t>Voet </a:t>
            </a:r>
            <a:r>
              <a:rPr lang="en-US" sz="1000" i="1">
                <a:latin typeface="Palatino Linotype" charset="0"/>
              </a:rPr>
              <a:t>Biochemistry</a:t>
            </a:r>
            <a:r>
              <a:rPr lang="en-US" sz="1000">
                <a:latin typeface="Palatino Linotype" charset="0"/>
              </a:rPr>
              <a:t> 3e</a:t>
            </a:r>
          </a:p>
          <a:p>
            <a:r>
              <a:rPr lang="en-US" sz="1000">
                <a:latin typeface="Palatino Linotype" charset="0"/>
              </a:rPr>
              <a:t>© 2004 John Wiley &amp; Sons, Inc.</a:t>
            </a: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5029200"/>
            <a:ext cx="8743950" cy="6096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Palatino Linotype" charset="0"/>
              </a:rPr>
              <a:t>RNA chain elongation by RNA polymerase</a:t>
            </a:r>
          </a:p>
        </p:txBody>
      </p:sp>
      <p:pic>
        <p:nvPicPr>
          <p:cNvPr id="389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87" b="10478"/>
          <a:stretch>
            <a:fillRect/>
          </a:stretch>
        </p:blipFill>
        <p:spPr>
          <a:xfrm>
            <a:off x="771525" y="2057400"/>
            <a:ext cx="8743950" cy="1295400"/>
          </a:xfrm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 rot="-5400000">
            <a:off x="-121443" y="4755356"/>
            <a:ext cx="83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Palatino Linotype" charset="0"/>
              </a:rPr>
              <a:t>Page 1227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3810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6000">
                <a:solidFill>
                  <a:srgbClr val="FFFF00"/>
                </a:solidFill>
                <a:latin typeface="Palatino Linotype" charset="0"/>
              </a:rPr>
              <a:t>Chain Termination</a:t>
            </a:r>
          </a:p>
        </p:txBody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2133600"/>
            <a:ext cx="9001125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200">
                <a:latin typeface="Palatino Linotype" charset="0"/>
              </a:rPr>
              <a:t>DNA contains specific sites which stop transcription</a:t>
            </a:r>
          </a:p>
          <a:p>
            <a:pPr eaLnBrk="1" hangingPunct="1">
              <a:lnSpc>
                <a:spcPct val="80000"/>
              </a:lnSpc>
            </a:pPr>
            <a:endParaRPr lang="en-US" sz="3200">
              <a:latin typeface="Palatino Linotype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200">
                <a:latin typeface="Palatino Linotype" charset="0"/>
              </a:rPr>
              <a:t>Transcription is terminated at a sequence of  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3200">
                <a:latin typeface="Palatino Linotype" charset="0"/>
              </a:rPr>
              <a:t>    4-10 AT base pairs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3200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71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7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7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4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22338" y="609600"/>
            <a:ext cx="8412162" cy="1143000"/>
          </a:xfrm>
          <a:noFill/>
        </p:spPr>
        <p:txBody>
          <a:bodyPr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  <a:latin typeface="Palatino Linotype" charset="0"/>
              </a:rPr>
              <a:t>Post-Transcriptional Modifications</a:t>
            </a:r>
            <a:br>
              <a:rPr lang="en-US" sz="3600">
                <a:solidFill>
                  <a:srgbClr val="FFFF00"/>
                </a:solidFill>
                <a:latin typeface="Palatino Linotype" charset="0"/>
              </a:rPr>
            </a:br>
            <a:r>
              <a:rPr lang="en-US" sz="3600">
                <a:solidFill>
                  <a:srgbClr val="FFFF00"/>
                </a:solidFill>
                <a:latin typeface="Palatino Linotype" charset="0"/>
              </a:rPr>
              <a:t>(RNA Processing)</a:t>
            </a: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8350" y="1752600"/>
            <a:ext cx="8743950" cy="4572000"/>
          </a:xfrm>
          <a:noFill/>
        </p:spPr>
        <p:txBody>
          <a:bodyPr lIns="182562" rIns="182562"/>
          <a:lstStyle/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>
                <a:solidFill>
                  <a:srgbClr val="9FCFFF"/>
                </a:solidFill>
                <a:latin typeface="Palatino Linotype" charset="0"/>
              </a:rPr>
              <a:t>Capping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Palatino Linotype" charset="0"/>
              </a:rPr>
              <a:t>Addition of a methylated guanine nucleotide at 5</a:t>
            </a:r>
            <a:r>
              <a:rPr lang="ja-JP" altLang="en-US" sz="2400">
                <a:latin typeface="Palatino Linotype" charset="0"/>
              </a:rPr>
              <a:t>’</a:t>
            </a:r>
            <a:r>
              <a:rPr lang="en-US" sz="2400">
                <a:latin typeface="Palatino Linotype" charset="0"/>
              </a:rPr>
              <a:t> end of mRNA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>
                <a:solidFill>
                  <a:srgbClr val="FFFF00"/>
                </a:solidFill>
                <a:latin typeface="Palatino Linotype" charset="0"/>
              </a:rPr>
              <a:t>Function</a:t>
            </a:r>
            <a:r>
              <a:rPr lang="en-US" sz="2400">
                <a:latin typeface="Palatino Linotype" charset="0"/>
              </a:rPr>
              <a:t>: To prevent mRNA degradation by exonuclease enzymes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en-US" sz="2400">
              <a:latin typeface="Palatino Linotype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>
                <a:solidFill>
                  <a:srgbClr val="9FCFFF"/>
                </a:solidFill>
                <a:latin typeface="Palatino Linotype" charset="0"/>
              </a:rPr>
              <a:t>Polyadenylation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Palatino Linotype" charset="0"/>
              </a:rPr>
              <a:t>Addition of a poly A tail (poly Adenylate…AAAAAA…) at 3</a:t>
            </a:r>
            <a:r>
              <a:rPr lang="ja-JP" altLang="en-US" sz="2400">
                <a:latin typeface="Palatino Linotype" charset="0"/>
              </a:rPr>
              <a:t>’</a:t>
            </a:r>
            <a:r>
              <a:rPr lang="en-US" sz="2400">
                <a:latin typeface="Palatino Linotype" charset="0"/>
              </a:rPr>
              <a:t> end of mRNA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en-US" sz="2400">
                <a:solidFill>
                  <a:srgbClr val="FFFF00"/>
                </a:solidFill>
                <a:latin typeface="Palatino Linotype" charset="0"/>
              </a:rPr>
              <a:t>Function</a:t>
            </a:r>
            <a:r>
              <a:rPr lang="en-US" sz="2400">
                <a:latin typeface="Palatino Linotype" charset="0"/>
              </a:rPr>
              <a:t>: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Palatino Linotype" charset="0"/>
              </a:rPr>
              <a:t>To protect the mRNA from degradation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400">
                <a:latin typeface="Palatino Linotype" charset="0"/>
              </a:rPr>
              <a:t> For ribosomal RNA recognition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82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82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82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823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823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4823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4823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4823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Voet </a:t>
            </a:r>
            <a:r>
              <a:rPr lang="en-US" sz="1000" i="1">
                <a:latin typeface="Arial" charset="0"/>
              </a:rPr>
              <a:t>Biochemistry</a:t>
            </a:r>
            <a:r>
              <a:rPr lang="en-US" sz="1000">
                <a:latin typeface="Arial" charset="0"/>
              </a:rPr>
              <a:t> 3e</a:t>
            </a:r>
          </a:p>
          <a:p>
            <a:r>
              <a:rPr lang="en-US" sz="1000">
                <a:latin typeface="Arial" charset="0"/>
              </a:rPr>
              <a:t>© 2004 John Wiley &amp; Sons, Inc.</a:t>
            </a:r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5562600"/>
            <a:ext cx="8743950" cy="5334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Replication of DNA</a:t>
            </a:r>
          </a:p>
        </p:txBody>
      </p:sp>
      <p:pic>
        <p:nvPicPr>
          <p:cNvPr id="1434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8288" y="419100"/>
            <a:ext cx="4672012" cy="5105400"/>
          </a:xfrm>
        </p:spPr>
      </p:pic>
      <p:sp>
        <p:nvSpPr>
          <p:cNvPr id="14341" name="Text Box 4"/>
          <p:cNvSpPr txBox="1">
            <a:spLocks noChangeArrowheads="1"/>
          </p:cNvSpPr>
          <p:nvPr/>
        </p:nvSpPr>
        <p:spPr bwMode="auto">
          <a:xfrm rot="-5400000">
            <a:off x="-123030" y="4761706"/>
            <a:ext cx="83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</a:rPr>
              <a:t>Page 1137</a:t>
            </a:r>
            <a:endParaRPr lang="en-US" sz="10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533400"/>
            <a:ext cx="7924800" cy="1143000"/>
          </a:xfrm>
        </p:spPr>
        <p:txBody>
          <a:bodyPr/>
          <a:lstStyle/>
          <a:p>
            <a:pPr algn="ctr" eaLnBrk="1" hangingPunct="1"/>
            <a:r>
              <a:rPr lang="en-US" sz="4000">
                <a:solidFill>
                  <a:srgbClr val="FFFF00"/>
                </a:solidFill>
                <a:latin typeface="Palatino Linotype" charset="0"/>
              </a:rPr>
              <a:t>Translation (Protein Synthesis)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1981200"/>
            <a:ext cx="9229725" cy="4114800"/>
          </a:xfrm>
        </p:spPr>
        <p:txBody>
          <a:bodyPr/>
          <a:lstStyle/>
          <a:p>
            <a:pPr eaLnBrk="1" hangingPunct="1"/>
            <a:r>
              <a:rPr lang="en-US" b="1">
                <a:latin typeface="Palatino Linotype" charset="0"/>
              </a:rPr>
              <a:t>A process of protein synthesis from mRNA</a:t>
            </a:r>
          </a:p>
          <a:p>
            <a:pPr eaLnBrk="1" hangingPunct="1"/>
            <a:endParaRPr lang="en-US" b="1">
              <a:latin typeface="Palatino Linotype" charset="0"/>
            </a:endParaRPr>
          </a:p>
          <a:p>
            <a:pPr eaLnBrk="1" hangingPunct="1"/>
            <a:r>
              <a:rPr lang="en-US" b="1">
                <a:latin typeface="Palatino Linotype" charset="0"/>
              </a:rPr>
              <a:t>mRNA has codes for amino acids present in proteins</a:t>
            </a:r>
          </a:p>
          <a:p>
            <a:pPr eaLnBrk="1" hangingPunct="1"/>
            <a:endParaRPr lang="en-US" b="1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800100" y="457200"/>
            <a:ext cx="8743950" cy="11430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sz="4400">
                <a:solidFill>
                  <a:srgbClr val="FFFF00"/>
                </a:solidFill>
                <a:latin typeface="Palatino Linotype" charset="0"/>
              </a:rPr>
              <a:t>Translation (Protein Synthesis)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42975" y="1600200"/>
            <a:ext cx="4371975" cy="48006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3200">
                <a:solidFill>
                  <a:srgbClr val="00FF00"/>
                </a:solidFill>
                <a:latin typeface="Palatino Linotype" charset="0"/>
              </a:rPr>
              <a:t>components of protein synthesis</a:t>
            </a:r>
            <a:endParaRPr lang="en-US" sz="3200">
              <a:latin typeface="Palatino Linotype" charset="0"/>
            </a:endParaRPr>
          </a:p>
          <a:p>
            <a:pPr lvl="1" eaLnBrk="1" hangingPunct="1"/>
            <a:r>
              <a:rPr lang="en-US" sz="3200">
                <a:latin typeface="Palatino Linotype" charset="0"/>
              </a:rPr>
              <a:t>the genetic code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mRNA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ribosomes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tRNAs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amino acids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enzymes / protein factors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572125" y="1600200"/>
            <a:ext cx="4286250" cy="4267200"/>
          </a:xfrm>
          <a:noFill/>
        </p:spPr>
        <p:txBody>
          <a:bodyPr lIns="90488" tIns="44450" rIns="90488" bIns="44450"/>
          <a:lstStyle/>
          <a:p>
            <a:pPr eaLnBrk="1" hangingPunct="1"/>
            <a:r>
              <a:rPr lang="en-US" sz="3200">
                <a:solidFill>
                  <a:srgbClr val="00FF00"/>
                </a:solidFill>
                <a:latin typeface="Palatino Linotype" charset="0"/>
              </a:rPr>
              <a:t>the process</a:t>
            </a:r>
            <a:endParaRPr lang="en-US" sz="3200">
              <a:latin typeface="Palatino Linotype" charset="0"/>
            </a:endParaRPr>
          </a:p>
          <a:p>
            <a:pPr lvl="1" eaLnBrk="1" hangingPunct="1"/>
            <a:r>
              <a:rPr lang="en-US" sz="3200">
                <a:latin typeface="Palatino Linotype" charset="0"/>
              </a:rPr>
              <a:t>chain initiation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chain elongation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chain termination</a:t>
            </a:r>
          </a:p>
          <a:p>
            <a:pPr eaLnBrk="1" hangingPunct="1"/>
            <a:r>
              <a:rPr lang="en-US" sz="3200">
                <a:solidFill>
                  <a:srgbClr val="00FF00"/>
                </a:solidFill>
                <a:latin typeface="Palatino Linotype" charset="0"/>
              </a:rPr>
              <a:t>post-translational modifications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8743950" cy="11430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sz="4000" b="0">
                <a:solidFill>
                  <a:srgbClr val="FFFF00"/>
                </a:solidFill>
                <a:latin typeface="Palatino Linotype" charset="0"/>
              </a:rPr>
              <a:t>DNA makes RNA makes Protein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4425" y="2057400"/>
            <a:ext cx="8743950" cy="4267200"/>
          </a:xfrm>
          <a:noFill/>
        </p:spPr>
        <p:txBody>
          <a:bodyPr lIns="90488" tIns="44450" rIns="90488" bIns="44450"/>
          <a:lstStyle/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  <a:p>
            <a:pPr algn="ctr" eaLnBrk="1" hangingPunct="1">
              <a:buFont typeface="Wingdings" charset="0"/>
              <a:buNone/>
            </a:pPr>
            <a:endParaRPr lang="en-US" sz="1800">
              <a:latin typeface="Palatino Linotype" charset="0"/>
            </a:endParaRPr>
          </a:p>
        </p:txBody>
      </p:sp>
      <p:sp>
        <p:nvSpPr>
          <p:cNvPr id="493572" name="Rectangle 4"/>
          <p:cNvSpPr>
            <a:spLocks noChangeArrowheads="1"/>
          </p:cNvSpPr>
          <p:nvPr/>
        </p:nvSpPr>
        <p:spPr bwMode="auto">
          <a:xfrm>
            <a:off x="5640388" y="2879725"/>
            <a:ext cx="2076450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b="1">
                <a:solidFill>
                  <a:srgbClr val="9FC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Transcription</a:t>
            </a:r>
          </a:p>
        </p:txBody>
      </p:sp>
      <p:sp>
        <p:nvSpPr>
          <p:cNvPr id="493573" name="Rectangle 5"/>
          <p:cNvSpPr>
            <a:spLocks noChangeArrowheads="1"/>
          </p:cNvSpPr>
          <p:nvPr/>
        </p:nvSpPr>
        <p:spPr bwMode="auto">
          <a:xfrm>
            <a:off x="5726113" y="4479925"/>
            <a:ext cx="1789112" cy="454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l" eaLnBrk="0" hangingPunct="0"/>
            <a:r>
              <a:rPr lang="en-US" b="1">
                <a:solidFill>
                  <a:srgbClr val="9FC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Translation</a:t>
            </a:r>
          </a:p>
        </p:txBody>
      </p:sp>
      <p:sp>
        <p:nvSpPr>
          <p:cNvPr id="44038" name="AutoShape 6"/>
          <p:cNvSpPr>
            <a:spLocks noChangeArrowheads="1"/>
          </p:cNvSpPr>
          <p:nvPr/>
        </p:nvSpPr>
        <p:spPr bwMode="auto">
          <a:xfrm rot="16200000" flipH="1">
            <a:off x="4836319" y="4388644"/>
            <a:ext cx="444500" cy="671512"/>
          </a:xfrm>
          <a:prstGeom prst="rightArrow">
            <a:avLst>
              <a:gd name="adj1" fmla="val 75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AutoShape 7"/>
          <p:cNvSpPr>
            <a:spLocks noChangeArrowheads="1"/>
          </p:cNvSpPr>
          <p:nvPr/>
        </p:nvSpPr>
        <p:spPr bwMode="auto">
          <a:xfrm rot="16200000" flipH="1">
            <a:off x="4836319" y="2788444"/>
            <a:ext cx="444500" cy="671512"/>
          </a:xfrm>
          <a:prstGeom prst="rightArrow">
            <a:avLst>
              <a:gd name="adj1" fmla="val 75000"/>
              <a:gd name="adj2" fmla="val 50005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6" name="Rectangle 8"/>
          <p:cNvSpPr>
            <a:spLocks noChangeArrowheads="1"/>
          </p:cNvSpPr>
          <p:nvPr/>
        </p:nvSpPr>
        <p:spPr bwMode="auto">
          <a:xfrm>
            <a:off x="2516188" y="3565525"/>
            <a:ext cx="5056187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5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AAU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CGC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CAU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ACG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CAC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GC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A-3</a:t>
            </a:r>
            <a:r>
              <a:rPr lang="ja-JP" alt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rgbClr val="FFFF00"/>
                </a:solidFill>
                <a:latin typeface="Palatino Linotype" charset="0"/>
              </a:rPr>
              <a:t>RNA</a:t>
            </a:r>
          </a:p>
        </p:txBody>
      </p:sp>
      <p:sp>
        <p:nvSpPr>
          <p:cNvPr id="493577" name="Rectangle 9"/>
          <p:cNvSpPr>
            <a:spLocks noChangeArrowheads="1"/>
          </p:cNvSpPr>
          <p:nvPr/>
        </p:nvSpPr>
        <p:spPr bwMode="auto">
          <a:xfrm>
            <a:off x="2865438" y="5165725"/>
            <a:ext cx="4429125" cy="819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N-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Asn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Arg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His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Thr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His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Ala</a:t>
            </a:r>
            <a:r>
              <a:rPr lang="en-US" b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  <a:ea typeface="+mn-ea"/>
              </a:rPr>
              <a:t>-C</a:t>
            </a:r>
          </a:p>
          <a:p>
            <a:pPr eaLnBrk="0" hangingPunct="0">
              <a:defRPr/>
            </a:pPr>
            <a:r>
              <a:rPr lang="en-US" b="1">
                <a:solidFill>
                  <a:srgbClr val="FFFF00"/>
                </a:solidFill>
                <a:latin typeface="Palatino Linotype" pitchFamily="18" charset="0"/>
                <a:ea typeface="+mn-ea"/>
              </a:rPr>
              <a:t>PROTEIN</a:t>
            </a:r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2517775" y="1584325"/>
            <a:ext cx="4991100" cy="118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5</a:t>
            </a:r>
            <a:r>
              <a:rPr lang="ja-JP" alt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-AATCGCCATACGCACGCA-3</a:t>
            </a:r>
            <a:r>
              <a:rPr lang="ja-JP" altLang="en-US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3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-TTAGCGGTATGCGTGCGT-5</a:t>
            </a:r>
            <a:r>
              <a:rPr lang="ja-JP" alt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’</a:t>
            </a:r>
            <a:endParaRPr lang="en-US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charset="0"/>
            </a:endParaRPr>
          </a:p>
          <a:p>
            <a:pPr eaLnBrk="0" hangingPunct="0"/>
            <a:r>
              <a:rPr lang="en-US" b="1">
                <a:solidFill>
                  <a:srgbClr val="FFFF00"/>
                </a:solidFill>
                <a:latin typeface="Palatino Linotype" charset="0"/>
              </a:rPr>
              <a:t>DNA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 Linotype" charset="0"/>
              </a:rPr>
              <a:t>The Genetic Code</a:t>
            </a:r>
          </a:p>
        </p:txBody>
      </p:sp>
      <p:sp>
        <p:nvSpPr>
          <p:cNvPr id="45059" name="Content Placeholder 5"/>
          <p:cNvSpPr>
            <a:spLocks noGrp="1"/>
          </p:cNvSpPr>
          <p:nvPr>
            <p:ph idx="1"/>
          </p:nvPr>
        </p:nvSpPr>
        <p:spPr>
          <a:xfrm>
            <a:off x="800100" y="1981200"/>
            <a:ext cx="9229725" cy="4419600"/>
          </a:xfrm>
        </p:spPr>
        <p:txBody>
          <a:bodyPr/>
          <a:lstStyle/>
          <a:p>
            <a:pPr eaLnBrk="1" hangingPunct="1"/>
            <a:r>
              <a:rPr lang="en-US" b="1">
                <a:latin typeface="Palatino Linotype" charset="0"/>
              </a:rPr>
              <a:t>The </a:t>
            </a:r>
            <a:r>
              <a:rPr lang="en-US" b="1">
                <a:solidFill>
                  <a:srgbClr val="FF0000"/>
                </a:solidFill>
                <a:latin typeface="Palatino Linotype" charset="0"/>
              </a:rPr>
              <a:t>genetic code</a:t>
            </a:r>
            <a:r>
              <a:rPr lang="en-US" b="1">
                <a:latin typeface="Palatino Linotype" charset="0"/>
              </a:rPr>
              <a:t> is a dictionary that identifies the correspondence between a sequence of nucleotide bases and a sequence of amino acids</a:t>
            </a:r>
          </a:p>
          <a:p>
            <a:pPr eaLnBrk="1" hangingPunct="1">
              <a:buFont typeface="Wingdings" charset="0"/>
              <a:buNone/>
            </a:pPr>
            <a:endParaRPr lang="en-US" b="1">
              <a:latin typeface="Palatino Linotype" charset="0"/>
            </a:endParaRPr>
          </a:p>
          <a:p>
            <a:pPr eaLnBrk="1" hangingPunct="1"/>
            <a:r>
              <a:rPr lang="en-US" b="1">
                <a:latin typeface="Palatino Linotype" charset="0"/>
              </a:rPr>
              <a:t>Each individual word in the code is composed of three nucleotide bases. These genetic words are called </a:t>
            </a:r>
            <a:r>
              <a:rPr lang="en-US" b="1">
                <a:solidFill>
                  <a:srgbClr val="FF0000"/>
                </a:solidFill>
                <a:latin typeface="Palatino Linotype" charset="0"/>
              </a:rPr>
              <a:t>codons</a:t>
            </a:r>
          </a:p>
          <a:p>
            <a:pPr eaLnBrk="1" hangingPunct="1"/>
            <a:endParaRPr lang="en-US" b="1">
              <a:latin typeface="Palatino Linotype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38300" y="152400"/>
            <a:ext cx="6858000" cy="1143000"/>
          </a:xfrm>
        </p:spPr>
        <p:txBody>
          <a:bodyPr/>
          <a:lstStyle/>
          <a:p>
            <a:pPr algn="ctr" eaLnBrk="1" hangingPunct="1"/>
            <a:r>
              <a:rPr lang="en-US" sz="6000" b="0">
                <a:solidFill>
                  <a:srgbClr val="FFFF00"/>
                </a:solidFill>
                <a:latin typeface="Palatino Linotype" charset="0"/>
              </a:rPr>
              <a:t>The Genetic Code</a:t>
            </a:r>
          </a:p>
        </p:txBody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143000"/>
            <a:ext cx="8467725" cy="5257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A genetic code contains 3 nucleotides</a:t>
            </a:r>
          </a:p>
          <a:p>
            <a:pPr eaLnBrk="1" hangingPunct="1"/>
            <a:endParaRPr lang="en-US" sz="3200">
              <a:solidFill>
                <a:srgbClr val="FFFF00"/>
              </a:solidFill>
              <a:latin typeface="Palatino Linotype" charset="0"/>
            </a:endParaRPr>
          </a:p>
          <a:p>
            <a:pPr eaLnBrk="1" hangingPunct="1">
              <a:lnSpc>
                <a:spcPct val="85000"/>
              </a:lnSpc>
            </a:pPr>
            <a:r>
              <a:rPr lang="en-US" sz="3200">
                <a:latin typeface="Palatino Linotype" charset="0"/>
              </a:rPr>
              <a:t>Genetic code is triplet, non-overlapping, comma-free</a:t>
            </a:r>
          </a:p>
          <a:p>
            <a:pPr eaLnBrk="1" hangingPunct="1">
              <a:lnSpc>
                <a:spcPct val="85000"/>
              </a:lnSpc>
            </a:pPr>
            <a:endParaRPr lang="en-US" sz="3200">
              <a:latin typeface="Palatino Linotype" charset="0"/>
            </a:endParaRPr>
          </a:p>
          <a:p>
            <a:pPr eaLnBrk="1" hangingPunct="1"/>
            <a:r>
              <a:rPr lang="en-US" sz="3200">
                <a:latin typeface="Palatino Linotype" charset="0"/>
              </a:rPr>
              <a:t>64 possible codons</a:t>
            </a:r>
          </a:p>
          <a:p>
            <a:pPr lvl="2"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61 codons specify 20 amino acids</a:t>
            </a:r>
          </a:p>
          <a:p>
            <a:pPr lvl="2"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1 Start codon (also specifies an aa)</a:t>
            </a:r>
          </a:p>
          <a:p>
            <a:pPr lvl="2"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3 stop codons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6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6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6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6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6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6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66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Voet </a:t>
            </a:r>
            <a:r>
              <a:rPr lang="en-US" sz="1000" i="1">
                <a:latin typeface="Arial" charset="0"/>
              </a:rPr>
              <a:t>Biochemistry</a:t>
            </a:r>
            <a:r>
              <a:rPr lang="en-US" sz="1000">
                <a:latin typeface="Arial" charset="0"/>
              </a:rPr>
              <a:t> 3e</a:t>
            </a:r>
          </a:p>
          <a:p>
            <a:r>
              <a:rPr lang="en-US" sz="1000">
                <a:latin typeface="Arial" charset="0"/>
              </a:rPr>
              <a:t>© 2004 John Wiley &amp; Sons, Inc.</a:t>
            </a:r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6096000"/>
            <a:ext cx="8743950" cy="5334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t>The </a:t>
            </a:r>
            <a:r>
              <a:rPr lang="ja-JP" altLang="en-US">
                <a:solidFill>
                  <a:schemeClr val="tx1"/>
                </a:solidFill>
                <a:latin typeface="Arial" charset="0"/>
                <a:cs typeface="Arial" charset="0"/>
              </a:rPr>
              <a:t>“</a:t>
            </a:r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t>Standard</a:t>
            </a:r>
            <a:r>
              <a:rPr lang="ja-JP" altLang="en-US">
                <a:solidFill>
                  <a:schemeClr val="tx1"/>
                </a:solidFill>
                <a:latin typeface="Arial" charset="0"/>
                <a:cs typeface="Arial" charset="0"/>
              </a:rPr>
              <a:t>”</a:t>
            </a:r>
            <a:r>
              <a:rPr lang="en-US">
                <a:solidFill>
                  <a:schemeClr val="tx1"/>
                </a:solidFill>
                <a:latin typeface="Arial" charset="0"/>
                <a:cs typeface="Arial" charset="0"/>
              </a:rPr>
              <a:t> Genetic Code</a:t>
            </a:r>
          </a:p>
        </p:txBody>
      </p:sp>
      <p:pic>
        <p:nvPicPr>
          <p:cNvPr id="4710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>
            <a:fillRect/>
          </a:stretch>
        </p:blipFill>
        <p:spPr>
          <a:xfrm>
            <a:off x="2019300" y="152400"/>
            <a:ext cx="5854700" cy="6019800"/>
          </a:xfrm>
        </p:spPr>
      </p:pic>
      <p:sp>
        <p:nvSpPr>
          <p:cNvPr id="47109" name="Text Box 4"/>
          <p:cNvSpPr txBox="1">
            <a:spLocks noChangeArrowheads="1"/>
          </p:cNvSpPr>
          <p:nvPr/>
        </p:nvSpPr>
        <p:spPr bwMode="auto">
          <a:xfrm rot="-5400000">
            <a:off x="-111918" y="4736306"/>
            <a:ext cx="83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  <a:cs typeface="Arial" charset="0"/>
              </a:rPr>
              <a:t>Page 1290</a:t>
            </a:r>
            <a:endParaRPr lang="en-US" sz="1000">
              <a:latin typeface="Times" charset="0"/>
              <a:cs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8700" y="1143000"/>
            <a:ext cx="8467725" cy="44958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The genetic code is degenerate</a:t>
            </a:r>
          </a:p>
          <a:p>
            <a:pPr lvl="1" eaLnBrk="1" hangingPunct="1"/>
            <a:r>
              <a:rPr lang="en-US" sz="3200">
                <a:solidFill>
                  <a:srgbClr val="FFFF00"/>
                </a:solidFill>
                <a:latin typeface="Palatino Linotype" charset="0"/>
              </a:rPr>
              <a:t>One amino acid can be coded for by more than one codon</a:t>
            </a:r>
          </a:p>
          <a:p>
            <a:pPr eaLnBrk="1" hangingPunct="1"/>
            <a:r>
              <a:rPr lang="en-US" sz="3400">
                <a:solidFill>
                  <a:srgbClr val="FFFF00"/>
                </a:solidFill>
                <a:latin typeface="Palatino Linotype" charset="0"/>
              </a:rPr>
              <a:t>The genetic code is unambiguous</a:t>
            </a:r>
          </a:p>
          <a:p>
            <a:pPr lvl="1" eaLnBrk="1" hangingPunct="1"/>
            <a:r>
              <a:rPr lang="en-US" sz="3200">
                <a:latin typeface="Palatino Linotype" charset="0"/>
              </a:rPr>
              <a:t>One codon can specify only one amino acid</a:t>
            </a:r>
          </a:p>
          <a:p>
            <a:pPr eaLnBrk="1" hangingPunct="1"/>
            <a:r>
              <a:rPr lang="en-US" sz="3200">
                <a:latin typeface="Palatino Linotype" charset="0"/>
              </a:rPr>
              <a:t>Mitochondrial DNA has different codons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5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5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5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5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3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3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5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Voet </a:t>
            </a:r>
            <a:r>
              <a:rPr lang="en-US" sz="1000" i="1">
                <a:latin typeface="Arial" charset="0"/>
              </a:rPr>
              <a:t>Biochemistry</a:t>
            </a:r>
            <a:r>
              <a:rPr lang="en-US" sz="1000">
                <a:latin typeface="Arial" charset="0"/>
              </a:rPr>
              <a:t> 3e</a:t>
            </a:r>
          </a:p>
          <a:p>
            <a:r>
              <a:rPr lang="en-US" sz="1000">
                <a:latin typeface="Arial" charset="0"/>
              </a:rPr>
              <a:t>© 2004 John Wiley &amp; Sons, Inc.</a:t>
            </a:r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6096000"/>
            <a:ext cx="8743950" cy="5334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The </a:t>
            </a:r>
            <a:r>
              <a:rPr lang="ja-JP" altLang="en-US">
                <a:solidFill>
                  <a:schemeClr val="tx1"/>
                </a:solidFill>
                <a:latin typeface="Arial" charset="0"/>
              </a:rPr>
              <a:t>“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Standard</a:t>
            </a:r>
            <a:r>
              <a:rPr lang="ja-JP" altLang="en-US">
                <a:solidFill>
                  <a:schemeClr val="tx1"/>
                </a:solidFill>
                <a:latin typeface="Arial" charset="0"/>
              </a:rPr>
              <a:t>”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Genetic Code</a:t>
            </a:r>
          </a:p>
        </p:txBody>
      </p:sp>
      <p:pic>
        <p:nvPicPr>
          <p:cNvPr id="491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39"/>
          <a:stretch>
            <a:fillRect/>
          </a:stretch>
        </p:blipFill>
        <p:spPr>
          <a:xfrm>
            <a:off x="2019300" y="152400"/>
            <a:ext cx="5854700" cy="6019800"/>
          </a:xfrm>
        </p:spPr>
      </p:pic>
      <p:sp>
        <p:nvSpPr>
          <p:cNvPr id="49157" name="Text Box 4"/>
          <p:cNvSpPr txBox="1">
            <a:spLocks noChangeArrowheads="1"/>
          </p:cNvSpPr>
          <p:nvPr/>
        </p:nvSpPr>
        <p:spPr bwMode="auto">
          <a:xfrm rot="-5400000">
            <a:off x="-111918" y="4736306"/>
            <a:ext cx="83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</a:rPr>
              <a:t>Page 1290</a:t>
            </a:r>
            <a:endParaRPr lang="en-US" sz="10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Voet </a:t>
            </a:r>
            <a:r>
              <a:rPr lang="en-US" sz="1000" i="1">
                <a:latin typeface="Arial" charset="0"/>
              </a:rPr>
              <a:t>Biochemistry</a:t>
            </a:r>
            <a:r>
              <a:rPr lang="en-US" sz="1000">
                <a:latin typeface="Arial" charset="0"/>
              </a:rPr>
              <a:t> 3e</a:t>
            </a:r>
          </a:p>
          <a:p>
            <a:r>
              <a:rPr lang="en-US" sz="1000">
                <a:latin typeface="Arial" charset="0"/>
              </a:rPr>
              <a:t>© 2004 John Wiley &amp; Sons, Inc.</a:t>
            </a: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>
                <a:latin typeface="Arial" charset="0"/>
              </a:rPr>
              <a:t>The genetic code is read by molecules that recognize a particular codon and carry the corresponding amino acid</a:t>
            </a:r>
          </a:p>
        </p:txBody>
      </p:sp>
      <p:pic>
        <p:nvPicPr>
          <p:cNvPr id="50180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568450"/>
            <a:ext cx="8743950" cy="2806700"/>
          </a:xfrm>
        </p:spPr>
      </p:pic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5400000">
            <a:off x="-115094" y="4756944"/>
            <a:ext cx="8366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</a:rPr>
              <a:t>Page 1292</a:t>
            </a:r>
            <a:endParaRPr lang="en-US" sz="10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228600"/>
            <a:ext cx="8743950" cy="8382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b="0">
                <a:solidFill>
                  <a:srgbClr val="FFFF00"/>
                </a:solidFill>
                <a:latin typeface="Palatino Linotype" charset="0"/>
              </a:rPr>
              <a:t>Chain Initiation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066800"/>
            <a:ext cx="8743950" cy="5334000"/>
          </a:xfrm>
        </p:spPr>
        <p:txBody>
          <a:bodyPr lIns="90488" tIns="44450" rIns="90488" bIns="44450"/>
          <a:lstStyle/>
          <a:p>
            <a:pPr eaLnBrk="1" hangingPunct="1"/>
            <a:r>
              <a:rPr lang="en-US">
                <a:latin typeface="Palatino Linotype" charset="0"/>
              </a:rPr>
              <a:t>There are two mechanisms by which the ribosome recognizes the nucleotide sequence that initiates translation:</a:t>
            </a:r>
          </a:p>
          <a:p>
            <a:pPr lvl="1" eaLnBrk="1" hangingPunct="1"/>
            <a:r>
              <a:rPr lang="en-US">
                <a:latin typeface="Palatino Linotype" charset="0"/>
              </a:rPr>
              <a:t>Shine Dalgarno sequence (prokaryotes)</a:t>
            </a:r>
          </a:p>
          <a:p>
            <a:pPr lvl="1" eaLnBrk="1" hangingPunct="1"/>
            <a:r>
              <a:rPr lang="en-US">
                <a:latin typeface="Palatino Linotype" charset="0"/>
              </a:rPr>
              <a:t>Eukaryotic initiation factor eIF-4</a:t>
            </a:r>
          </a:p>
          <a:p>
            <a:pPr eaLnBrk="1" hangingPunct="1"/>
            <a:r>
              <a:rPr lang="en-US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Translation is initiated by Initiation Factors: </a:t>
            </a: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IF-1, IF-2, IF-3</a:t>
            </a:r>
            <a:endParaRPr lang="en-US" sz="3300">
              <a:solidFill>
                <a:schemeClr val="tx2"/>
              </a:solidFill>
              <a:latin typeface="Palatino Linotype" charset="0"/>
            </a:endParaRPr>
          </a:p>
          <a:p>
            <a:pPr eaLnBrk="1" hangingPunct="1"/>
            <a:r>
              <a:rPr lang="en-US" sz="330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They combine ribosome, mRNA and tRNA together</a:t>
            </a:r>
          </a:p>
          <a:p>
            <a:pPr eaLnBrk="1" hangingPunct="1"/>
            <a:r>
              <a:rPr lang="en-US" sz="330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The first tRNA binds to </a:t>
            </a:r>
            <a:r>
              <a:rPr lang="en-US" sz="3300" u="sng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AUG (start codon)</a:t>
            </a:r>
            <a:r>
              <a:rPr lang="en-US" sz="330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 of mRNA in the P-site of ribosome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5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5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5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5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5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5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8"/>
          <p:cNvSpPr>
            <a:spLocks noGrp="1" noChangeArrowheads="1"/>
          </p:cNvSpPr>
          <p:nvPr>
            <p:ph type="title"/>
          </p:nvPr>
        </p:nvSpPr>
        <p:spPr>
          <a:xfrm>
            <a:off x="771525" y="304800"/>
            <a:ext cx="8743950" cy="1143000"/>
          </a:xfrm>
          <a:noFill/>
        </p:spPr>
        <p:txBody>
          <a:bodyPr/>
          <a:lstStyle/>
          <a:p>
            <a:pPr algn="ctr"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Features of DNA Replication</a:t>
            </a:r>
          </a:p>
        </p:txBody>
      </p:sp>
      <p:sp>
        <p:nvSpPr>
          <p:cNvPr id="4167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733425" y="1676400"/>
            <a:ext cx="9058275" cy="4724400"/>
          </a:xfrm>
          <a:noFill/>
        </p:spPr>
        <p:txBody>
          <a:bodyPr/>
          <a:lstStyle/>
          <a:p>
            <a:pPr eaLnBrk="1" hangingPunct="1"/>
            <a:r>
              <a:rPr lang="en-US" sz="3600">
                <a:latin typeface="Palatino Linotype" charset="0"/>
              </a:rPr>
              <a:t>Semiconservative</a:t>
            </a:r>
          </a:p>
          <a:p>
            <a:pPr eaLnBrk="1" hangingPunct="1"/>
            <a:r>
              <a:rPr lang="en-US" sz="3600">
                <a:latin typeface="Palatino Linotype" charset="0"/>
              </a:rPr>
              <a:t>Bidirectional</a:t>
            </a:r>
          </a:p>
          <a:p>
            <a:pPr eaLnBrk="1" hangingPunct="1"/>
            <a:r>
              <a:rPr lang="en-US" sz="3600">
                <a:latin typeface="Palatino Linotype" charset="0"/>
              </a:rPr>
              <a:t>Semidiscontinuous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67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167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4167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7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6019800"/>
            <a:ext cx="8743950" cy="457200"/>
          </a:xfrm>
        </p:spPr>
        <p:txBody>
          <a:bodyPr/>
          <a:lstStyle/>
          <a:p>
            <a:pPr algn="ctr" eaLnBrk="1" hangingPunct="1"/>
            <a:r>
              <a:rPr lang="en-US" sz="4000">
                <a:solidFill>
                  <a:srgbClr val="FFFF00"/>
                </a:solidFill>
                <a:latin typeface="Palatino Linotype" charset="0"/>
              </a:rPr>
              <a:t>Translational initiation pathway in </a:t>
            </a:r>
            <a:r>
              <a:rPr lang="en-US" sz="4000" i="1">
                <a:solidFill>
                  <a:srgbClr val="FFFF00"/>
                </a:solidFill>
                <a:latin typeface="Palatino Linotype" charset="0"/>
              </a:rPr>
              <a:t>E. coli</a:t>
            </a:r>
            <a:endParaRPr lang="en-US" sz="4000">
              <a:solidFill>
                <a:srgbClr val="FFFF00"/>
              </a:solidFill>
              <a:latin typeface="Palatino Linotype" charset="0"/>
            </a:endParaRPr>
          </a:p>
        </p:txBody>
      </p:sp>
      <p:pic>
        <p:nvPicPr>
          <p:cNvPr id="522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80"/>
          <a:stretch>
            <a:fillRect/>
          </a:stretch>
        </p:blipFill>
        <p:spPr>
          <a:xfrm>
            <a:off x="5367338" y="457200"/>
            <a:ext cx="4805362" cy="4876800"/>
          </a:xfrm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62"/>
          <a:stretch>
            <a:fillRect/>
          </a:stretch>
        </p:blipFill>
        <p:spPr bwMode="auto">
          <a:xfrm>
            <a:off x="190500" y="762000"/>
            <a:ext cx="51816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Line 5"/>
          <p:cNvSpPr>
            <a:spLocks noChangeShapeType="1"/>
          </p:cNvSpPr>
          <p:nvPr/>
        </p:nvSpPr>
        <p:spPr bwMode="auto">
          <a:xfrm>
            <a:off x="5676900" y="533400"/>
            <a:ext cx="0" cy="556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42975" y="228600"/>
            <a:ext cx="8743950" cy="1143000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b="0">
                <a:solidFill>
                  <a:srgbClr val="FFFF00"/>
                </a:solidFill>
                <a:latin typeface="Palatino Linotype" charset="0"/>
              </a:rPr>
              <a:t>Chain Elongation</a:t>
            </a:r>
          </a:p>
        </p:txBody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143000"/>
            <a:ext cx="8743950" cy="5257800"/>
          </a:xfrm>
        </p:spPr>
        <p:txBody>
          <a:bodyPr lIns="90488" tIns="44450" rIns="90488" bIns="44450"/>
          <a:lstStyle/>
          <a:p>
            <a:pPr eaLnBrk="1" hangingPunct="1">
              <a:buFont typeface="Wingdings" pitchFamily="2" charset="2"/>
              <a:buChar char="n"/>
              <a:defRPr/>
            </a:pPr>
            <a:endParaRPr lang="en-US" sz="3200" smtClean="0"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3200" smtClean="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The second tRNA bind to A-site of ribosome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32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Peptide bond formation takes place between two amino acids (transpeptidation)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330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P-site tRNA is empty and leaves the ribosome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r>
              <a:rPr lang="en-US" sz="330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</a:rPr>
              <a:t>A-site tRNA carries the growing protein chain and moves to P-site (translocation)</a:t>
            </a:r>
          </a:p>
          <a:p>
            <a:pPr eaLnBrk="1" hangingPunct="1">
              <a:buFont typeface="Wingdings" pitchFamily="2" charset="2"/>
              <a:buChar char="n"/>
              <a:defRPr/>
            </a:pPr>
            <a:endParaRPr lang="en-US" sz="220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ea typeface="+mn-ea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5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5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5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5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400">
                <a:latin typeface="Palatino Linotype" charset="0"/>
              </a:rPr>
              <a:t>Voet </a:t>
            </a:r>
            <a:r>
              <a:rPr lang="en-US" sz="1400" i="1">
                <a:latin typeface="Palatino Linotype" charset="0"/>
              </a:rPr>
              <a:t>Biochemistry</a:t>
            </a:r>
            <a:r>
              <a:rPr lang="en-US" sz="1400">
                <a:latin typeface="Palatino Linotype" charset="0"/>
              </a:rPr>
              <a:t> 3e</a:t>
            </a:r>
          </a:p>
          <a:p>
            <a:pPr algn="l" eaLnBrk="1" hangingPunct="1"/>
            <a:r>
              <a:rPr lang="en-US" sz="1400">
                <a:latin typeface="Palatino Linotype" charset="0"/>
              </a:rPr>
              <a:t>© 2004 John Wiley &amp; Sons, Inc.</a:t>
            </a:r>
          </a:p>
        </p:txBody>
      </p:sp>
      <p:sp>
        <p:nvSpPr>
          <p:cNvPr id="54275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228600"/>
            <a:ext cx="9534525" cy="1143000"/>
          </a:xfrm>
        </p:spPr>
        <p:txBody>
          <a:bodyPr/>
          <a:lstStyle/>
          <a:p>
            <a:pPr algn="ctr" eaLnBrk="1" hangingPunct="1"/>
            <a:r>
              <a:rPr lang="en-US" sz="3200">
                <a:solidFill>
                  <a:schemeClr val="tx1"/>
                </a:solidFill>
                <a:latin typeface="Palatino Linotype" charset="0"/>
              </a:rPr>
              <a:t>Elongation cycle in </a:t>
            </a:r>
            <a:r>
              <a:rPr lang="en-US" sz="3200" i="1">
                <a:solidFill>
                  <a:schemeClr val="tx1"/>
                </a:solidFill>
                <a:latin typeface="Palatino Linotype" charset="0"/>
              </a:rPr>
              <a:t>E. coli </a:t>
            </a:r>
            <a:r>
              <a:rPr lang="en-US" sz="3200">
                <a:solidFill>
                  <a:schemeClr val="tx1"/>
                </a:solidFill>
                <a:latin typeface="Palatino Linotype" charset="0"/>
              </a:rPr>
              <a:t>ribosomes. </a:t>
            </a:r>
            <a:r>
              <a:rPr lang="en-US" sz="3200">
                <a:latin typeface="Palatino Linotype" charset="0"/>
              </a:rPr>
              <a:t>The E site, to which discharged tRNAs are transferred before being released into solution, is not shown</a:t>
            </a:r>
          </a:p>
        </p:txBody>
      </p:sp>
      <p:pic>
        <p:nvPicPr>
          <p:cNvPr id="5427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813" y="1600200"/>
            <a:ext cx="7951787" cy="5105400"/>
          </a:xfrm>
        </p:spPr>
      </p:pic>
      <p:sp>
        <p:nvSpPr>
          <p:cNvPr id="54277" name="Text Box 4"/>
          <p:cNvSpPr txBox="1">
            <a:spLocks noChangeArrowheads="1"/>
          </p:cNvSpPr>
          <p:nvPr/>
        </p:nvSpPr>
        <p:spPr bwMode="auto">
          <a:xfrm rot="-5400000">
            <a:off x="-57944" y="4747419"/>
            <a:ext cx="8366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</a:rPr>
              <a:t>Page 1327</a:t>
            </a:r>
            <a:endParaRPr lang="en-US" sz="1000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2975" y="685800"/>
            <a:ext cx="8743950" cy="5867400"/>
          </a:xfrm>
        </p:spPr>
        <p:txBody>
          <a:bodyPr lIns="90488" tIns="44450" rIns="90488" bIns="44450"/>
          <a:lstStyle/>
          <a:p>
            <a:pPr algn="ctr"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4800">
                <a:solidFill>
                  <a:srgbClr val="FFFF00"/>
                </a:solidFill>
                <a:latin typeface="Palatino Linotype" charset="0"/>
              </a:rPr>
              <a:t>Chain Termination</a:t>
            </a:r>
          </a:p>
          <a:p>
            <a:pPr eaLnBrk="1" hangingPunct="1">
              <a:lnSpc>
                <a:spcPct val="90000"/>
              </a:lnSpc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mRNA contains </a:t>
            </a:r>
            <a:r>
              <a:rPr lang="en-US" sz="3600" u="sng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stop codons (UAA, UAG, UGA)</a:t>
            </a:r>
          </a:p>
          <a:p>
            <a:pPr eaLnBrk="1" hangingPunct="1">
              <a:lnSpc>
                <a:spcPct val="90000"/>
              </a:lnSpc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When ribosomes reads any stops codon, translation is terminated</a:t>
            </a:r>
          </a:p>
          <a:p>
            <a:pPr eaLnBrk="1" hangingPunct="1">
              <a:lnSpc>
                <a:spcPct val="90000"/>
              </a:lnSpc>
            </a:pPr>
            <a:r>
              <a:rPr lang="en-US" sz="360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This releases the new protein chain</a:t>
            </a:r>
          </a:p>
          <a:p>
            <a:pPr eaLnBrk="1" hangingPunct="1">
              <a:lnSpc>
                <a:spcPct val="90000"/>
              </a:lnSpc>
            </a:pPr>
            <a:r>
              <a:rPr 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Post-translational modifications: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5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The new protein chain is chemically modified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5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charset="0"/>
              </a:rPr>
              <a:t>It is also folded to become functional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0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0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0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0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0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0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0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0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0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20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0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01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0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0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0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0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0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0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304800"/>
            <a:ext cx="9534525" cy="1143000"/>
          </a:xfrm>
        </p:spPr>
        <p:txBody>
          <a:bodyPr/>
          <a:lstStyle/>
          <a:p>
            <a:pPr algn="ctr" eaLnBrk="1" hangingPunct="1"/>
            <a:r>
              <a:rPr lang="en-US" sz="3200">
                <a:solidFill>
                  <a:schemeClr val="tx1"/>
                </a:solidFill>
                <a:latin typeface="Palatino Linotype" charset="0"/>
              </a:rPr>
              <a:t>Termination pathway in </a:t>
            </a:r>
            <a:r>
              <a:rPr lang="en-US" sz="3200" i="1">
                <a:solidFill>
                  <a:schemeClr val="tx1"/>
                </a:solidFill>
                <a:latin typeface="Palatino Linotype" charset="0"/>
              </a:rPr>
              <a:t>E. coli </a:t>
            </a:r>
            <a:r>
              <a:rPr lang="en-US" sz="3200">
                <a:solidFill>
                  <a:schemeClr val="tx1"/>
                </a:solidFill>
                <a:latin typeface="Palatino Linotype" charset="0"/>
              </a:rPr>
              <a:t>ribosomes. </a:t>
            </a:r>
            <a:r>
              <a:rPr lang="en-US" sz="3200">
                <a:latin typeface="Palatino Linotype" charset="0"/>
              </a:rPr>
              <a:t>RF-1 recognizes the Stop codons UAA and UAG, whereas RF-2 (not shown) recognizes UAA and UGA</a:t>
            </a:r>
          </a:p>
        </p:txBody>
      </p:sp>
      <p:pic>
        <p:nvPicPr>
          <p:cNvPr id="563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63" b="35822"/>
          <a:stretch>
            <a:fillRect/>
          </a:stretch>
        </p:blipFill>
        <p:spPr>
          <a:xfrm>
            <a:off x="1181100" y="1524000"/>
            <a:ext cx="2673350" cy="5105400"/>
          </a:xfrm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" t="64178"/>
          <a:stretch>
            <a:fillRect/>
          </a:stretch>
        </p:blipFill>
        <p:spPr bwMode="auto">
          <a:xfrm>
            <a:off x="4838700" y="3048000"/>
            <a:ext cx="5084763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4457700" y="1524000"/>
            <a:ext cx="0" cy="510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 Linotype" charset="0"/>
              </a:rPr>
              <a:t>References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 Linotype" charset="0"/>
              </a:rPr>
              <a:t>Lippincott</a:t>
            </a:r>
            <a:r>
              <a:rPr lang="ja-JP" altLang="en-US">
                <a:latin typeface="Palatino Linotype" charset="0"/>
              </a:rPr>
              <a:t>’</a:t>
            </a:r>
            <a:r>
              <a:rPr lang="en-US">
                <a:latin typeface="Palatino Linotype" charset="0"/>
              </a:rPr>
              <a:t>s Illustrated Reviews in Biochemistry</a:t>
            </a:r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62300" y="1600200"/>
            <a:ext cx="51435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Palatino" pitchFamily="18" charset="0"/>
                <a:ea typeface="+mn-ea"/>
              </a:rPr>
              <a:t>http://spine.rutgers.edu/cellbio/assets/flash/bidir.htm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62500" y="2819400"/>
          <a:ext cx="18811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Packager Shell Object" showAsIcon="1" r:id="rId3" imgW="1881360" imgH="685440" progId="Package">
                  <p:embed/>
                </p:oleObj>
              </mc:Choice>
              <mc:Fallback>
                <p:oleObj name="Packager Shell Object" showAsIcon="1" r:id="rId3" imgW="1881360" imgH="685440" progId="Packag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2500" y="2819400"/>
                        <a:ext cx="18811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906838" y="4038600"/>
          <a:ext cx="45132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Packager Shell Object" showAsIcon="1" r:id="rId5" imgW="4512960" imgH="685440" progId="Package">
                  <p:embed/>
                </p:oleObj>
              </mc:Choice>
              <mc:Fallback>
                <p:oleObj name="Packager Shell Object" showAsIcon="1" r:id="rId5" imgW="4512960" imgH="685440" progId="Package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6838" y="4038600"/>
                        <a:ext cx="4513262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6129338" y="5616575"/>
          <a:ext cx="731837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Package" showAsIcon="1" r:id="rId7" imgW="731520" imgH="731520" progId="Package">
                  <p:embed/>
                </p:oleObj>
              </mc:Choice>
              <mc:Fallback>
                <p:oleObj name="Package" showAsIcon="1" r:id="rId7" imgW="731520" imgH="731520" progId="Packag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9338" y="5616575"/>
                        <a:ext cx="731837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 spd="slow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5"/>
          <p:cNvSpPr>
            <a:spLocks noGrp="1"/>
          </p:cNvSpPr>
          <p:nvPr>
            <p:ph type="title"/>
          </p:nvPr>
        </p:nvSpPr>
        <p:spPr>
          <a:xfrm>
            <a:off x="1104900" y="381000"/>
            <a:ext cx="8743950" cy="1066800"/>
          </a:xfrm>
        </p:spPr>
        <p:txBody>
          <a:bodyPr/>
          <a:lstStyle/>
          <a:p>
            <a:pPr algn="ctr" eaLnBrk="1" hangingPunct="1"/>
            <a:r>
              <a:rPr lang="en-US" sz="4000" b="1">
                <a:latin typeface="Arial" charset="0"/>
              </a:rPr>
              <a:t>A, P, and E sites on the ribosome</a:t>
            </a:r>
            <a:endParaRPr lang="en-US" sz="4000"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0" y="1828800"/>
            <a:ext cx="874395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Times" charset="0"/>
              </a:rPr>
              <a:t>The ribosome has three binding sites for tRNA molecules—the A, P, and E sites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Times" charset="0"/>
              </a:rPr>
              <a:t>These three sites cover three neighboring codons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solidFill>
                  <a:srgbClr val="FF0000"/>
                </a:solidFill>
                <a:latin typeface="Times" charset="0"/>
              </a:rPr>
              <a:t>A site </a:t>
            </a:r>
            <a:r>
              <a:rPr lang="en-US" sz="3000" b="1">
                <a:latin typeface="Times" charset="0"/>
              </a:rPr>
              <a:t>binds an incoming aminoacyl-tRNA as directed by the codon currently occupying this site. 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Times" charset="0"/>
              </a:rPr>
              <a:t>The </a:t>
            </a:r>
            <a:r>
              <a:rPr lang="en-US" sz="3000" b="1">
                <a:solidFill>
                  <a:srgbClr val="FF0000"/>
                </a:solidFill>
                <a:latin typeface="Times" charset="0"/>
              </a:rPr>
              <a:t>P-site</a:t>
            </a:r>
            <a:r>
              <a:rPr lang="en-US" sz="3000" b="1">
                <a:latin typeface="Times" charset="0"/>
              </a:rPr>
              <a:t> codon is occupied by peptidyl-tRNA. This tRNA carries the chain of amino acids that has already been synthesized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b="1">
                <a:latin typeface="Times" charset="0"/>
              </a:rPr>
              <a:t>The </a:t>
            </a:r>
            <a:r>
              <a:rPr lang="en-US" sz="3000" b="1">
                <a:solidFill>
                  <a:srgbClr val="FF0000"/>
                </a:solidFill>
                <a:latin typeface="Times" charset="0"/>
              </a:rPr>
              <a:t>E site </a:t>
            </a:r>
            <a:r>
              <a:rPr lang="en-US" sz="3000" b="1">
                <a:latin typeface="Times" charset="0"/>
              </a:rPr>
              <a:t>is occupied by the empty tRNA as it is about to exit the ribosome</a:t>
            </a:r>
          </a:p>
          <a:p>
            <a:pPr eaLnBrk="1" hangingPunct="1">
              <a:lnSpc>
                <a:spcPct val="80000"/>
              </a:lnSpc>
            </a:pPr>
            <a:endParaRPr lang="en-US" sz="3000" b="1"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005013" y="577850"/>
            <a:ext cx="60340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3600" b="1">
                <a:solidFill>
                  <a:srgbClr val="FFFF00"/>
                </a:solidFill>
                <a:latin typeface="Palatino Linotype" charset="0"/>
              </a:rPr>
              <a:t>Model for DNA Replication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181100" y="1752600"/>
            <a:ext cx="79248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3200" b="1">
                <a:solidFill>
                  <a:srgbClr val="FF9900"/>
                </a:solidFill>
                <a:latin typeface="Palatino Linotype" charset="0"/>
              </a:rPr>
              <a:t>Semiconservative model:</a:t>
            </a:r>
          </a:p>
          <a:p>
            <a:pPr algn="l"/>
            <a:endParaRPr lang="en-US" sz="3200" b="1">
              <a:solidFill>
                <a:srgbClr val="FF9900"/>
              </a:solidFill>
              <a:latin typeface="Palatino Linotype" charset="0"/>
            </a:endParaRPr>
          </a:p>
          <a:p>
            <a:pPr algn="l"/>
            <a:r>
              <a:rPr lang="en-US" sz="3200" b="1">
                <a:latin typeface="Palatino Linotype" charset="0"/>
              </a:rPr>
              <a:t>Daughter DNA molecules contain </a:t>
            </a:r>
          </a:p>
          <a:p>
            <a:pPr lvl="1" algn="l">
              <a:buFont typeface="Arial" charset="0"/>
              <a:buChar char="•"/>
            </a:pPr>
            <a:r>
              <a:rPr lang="en-US" sz="3200" b="1">
                <a:latin typeface="Palatino Linotype" charset="0"/>
              </a:rPr>
              <a:t>one 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</a:rPr>
              <a:t>parental strand</a:t>
            </a:r>
            <a:r>
              <a:rPr lang="en-US" sz="3200" b="1">
                <a:latin typeface="Palatino Linotype" charset="0"/>
              </a:rPr>
              <a:t> and</a:t>
            </a:r>
          </a:p>
          <a:p>
            <a:pPr lvl="1" algn="l">
              <a:buFont typeface="Arial" charset="0"/>
              <a:buChar char="•"/>
            </a:pPr>
            <a:r>
              <a:rPr lang="en-US" sz="3200" b="1">
                <a:latin typeface="Palatino Linotype" charset="0"/>
              </a:rPr>
              <a:t>one </a:t>
            </a:r>
            <a:r>
              <a:rPr lang="en-US" sz="3200" b="1">
                <a:solidFill>
                  <a:srgbClr val="FFFF00"/>
                </a:solidFill>
                <a:latin typeface="Palatino Linotype" charset="0"/>
              </a:rPr>
              <a:t>newly-replicated strand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0"/>
          <p:cNvSpPr txBox="1">
            <a:spLocks noChangeArrowheads="1"/>
          </p:cNvSpPr>
          <p:nvPr/>
        </p:nvSpPr>
        <p:spPr bwMode="auto">
          <a:xfrm>
            <a:off x="0" y="114300"/>
            <a:ext cx="10287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3600">
                <a:solidFill>
                  <a:schemeClr val="tx2"/>
                </a:solidFill>
                <a:latin typeface="Times New Roman" charset="0"/>
              </a:rPr>
              <a:t>SEMICONSERVATIVE DNA REPLICATION</a:t>
            </a:r>
          </a:p>
        </p:txBody>
      </p:sp>
      <p:pic>
        <p:nvPicPr>
          <p:cNvPr id="1741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0" r="71321" b="11542"/>
          <a:stretch>
            <a:fillRect/>
          </a:stretch>
        </p:blipFill>
        <p:spPr bwMode="auto">
          <a:xfrm>
            <a:off x="3140075" y="762000"/>
            <a:ext cx="360362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771525" y="6248400"/>
            <a:ext cx="2143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514725" y="624840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title"/>
          </p:nvPr>
        </p:nvSpPr>
        <p:spPr>
          <a:xfrm>
            <a:off x="771525" y="131763"/>
            <a:ext cx="8743950" cy="935037"/>
          </a:xfrm>
          <a:noFill/>
        </p:spPr>
        <p:txBody>
          <a:bodyPr lIns="90488" tIns="44450" rIns="90488" bIns="44450"/>
          <a:lstStyle/>
          <a:p>
            <a:pPr algn="ctr" eaLnBrk="1" hangingPunct="1"/>
            <a:r>
              <a:rPr lang="en-US" sz="3600">
                <a:solidFill>
                  <a:srgbClr val="FFFF00"/>
                </a:solidFill>
                <a:latin typeface="Palatino Linotype" charset="0"/>
              </a:rPr>
              <a:t>Prokaryotic DNA Polymerases</a:t>
            </a:r>
          </a:p>
        </p:txBody>
      </p:sp>
      <p:sp>
        <p:nvSpPr>
          <p:cNvPr id="3665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733425" y="1524000"/>
            <a:ext cx="8829675" cy="3506788"/>
          </a:xfrm>
          <a:noFill/>
        </p:spPr>
        <p:txBody>
          <a:bodyPr lIns="90488" tIns="44450" rIns="90488" bIns="44450">
            <a:spAutoFit/>
          </a:bodyPr>
          <a:lstStyle/>
          <a:p>
            <a:pPr algn="ctr" eaLnBrk="1" hangingPunct="1">
              <a:buFont typeface="Wingdings" charset="0"/>
              <a:buNone/>
            </a:pPr>
            <a:r>
              <a:rPr lang="en-US" i="1">
                <a:latin typeface="Palatino Linotype" charset="0"/>
              </a:rPr>
              <a:t>5 types of DNA polymerases are found in E. coli</a:t>
            </a:r>
            <a:r>
              <a:rPr lang="en-US">
                <a:solidFill>
                  <a:srgbClr val="000099"/>
                </a:solidFill>
                <a:latin typeface="Palatino Linotype" charset="0"/>
              </a:rPr>
              <a:t> 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DNA polymerase I</a:t>
            </a:r>
            <a:r>
              <a:rPr lang="en-US">
                <a:latin typeface="Palatino Linotype" charset="0"/>
              </a:rPr>
              <a:t>: functions in repair and replication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DNA polymerase II</a:t>
            </a:r>
            <a:r>
              <a:rPr lang="en-US">
                <a:latin typeface="Palatino Linotype" charset="0"/>
              </a:rPr>
              <a:t>: functions in DNA repair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DNA polymerase III</a:t>
            </a:r>
            <a:r>
              <a:rPr lang="en-US">
                <a:latin typeface="Palatino Linotype" charset="0"/>
              </a:rPr>
              <a:t>: </a:t>
            </a:r>
            <a:r>
              <a:rPr lang="en-US">
                <a:solidFill>
                  <a:schemeClr val="bg2"/>
                </a:solidFill>
                <a:latin typeface="Palatino Linotype" charset="0"/>
              </a:rPr>
              <a:t>main DNA replication enzyme</a:t>
            </a:r>
            <a:r>
              <a:rPr lang="en-US">
                <a:latin typeface="Palatino Linotype" charset="0"/>
              </a:rPr>
              <a:t> 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DNA polymerase IV</a:t>
            </a:r>
            <a:r>
              <a:rPr lang="en-US">
                <a:latin typeface="Palatino Linotype" charset="0"/>
              </a:rPr>
              <a:t>: functions in DNA repair</a:t>
            </a:r>
          </a:p>
          <a:p>
            <a:pPr eaLnBrk="1" hangingPunct="1"/>
            <a:r>
              <a:rPr lang="en-US">
                <a:solidFill>
                  <a:srgbClr val="FFFF00"/>
                </a:solidFill>
                <a:latin typeface="Palatino Linotype" charset="0"/>
              </a:rPr>
              <a:t>DNA polymerase V</a:t>
            </a:r>
            <a:r>
              <a:rPr lang="en-US">
                <a:latin typeface="Palatino Linotype" charset="0"/>
              </a:rPr>
              <a:t>: functions in DNA repair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66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366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66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66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3665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3665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59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/>
          <p:cNvGrpSpPr>
            <a:grpSpLocks/>
          </p:cNvGrpSpPr>
          <p:nvPr/>
        </p:nvGrpSpPr>
        <p:grpSpPr bwMode="auto">
          <a:xfrm>
            <a:off x="207963" y="1965325"/>
            <a:ext cx="5832475" cy="2938463"/>
            <a:chOff x="560" y="645"/>
            <a:chExt cx="3266" cy="1851"/>
          </a:xfrm>
        </p:grpSpPr>
        <p:sp>
          <p:nvSpPr>
            <p:cNvPr id="19568" name="Oval 3"/>
            <p:cNvSpPr>
              <a:spLocks noChangeAspect="1" noChangeArrowheads="1"/>
            </p:cNvSpPr>
            <p:nvPr/>
          </p:nvSpPr>
          <p:spPr bwMode="auto">
            <a:xfrm>
              <a:off x="2424" y="1275"/>
              <a:ext cx="431" cy="1221"/>
            </a:xfrm>
            <a:prstGeom prst="ellipse">
              <a:avLst/>
            </a:prstGeom>
            <a:solidFill>
              <a:srgbClr val="2DB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9" name="Line 4"/>
            <p:cNvSpPr>
              <a:spLocks noChangeAspect="1" noChangeShapeType="1"/>
            </p:cNvSpPr>
            <p:nvPr/>
          </p:nvSpPr>
          <p:spPr bwMode="auto">
            <a:xfrm>
              <a:off x="1775" y="1530"/>
              <a:ext cx="849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0" name="Line 5"/>
            <p:cNvSpPr>
              <a:spLocks noChangeAspect="1" noChangeShapeType="1"/>
            </p:cNvSpPr>
            <p:nvPr/>
          </p:nvSpPr>
          <p:spPr bwMode="auto">
            <a:xfrm>
              <a:off x="1775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1" name="Line 6"/>
            <p:cNvSpPr>
              <a:spLocks noChangeAspect="1" noChangeShapeType="1"/>
            </p:cNvSpPr>
            <p:nvPr/>
          </p:nvSpPr>
          <p:spPr bwMode="auto">
            <a:xfrm>
              <a:off x="1869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2" name="Line 7"/>
            <p:cNvSpPr>
              <a:spLocks noChangeAspect="1" noChangeShapeType="1"/>
            </p:cNvSpPr>
            <p:nvPr/>
          </p:nvSpPr>
          <p:spPr bwMode="auto">
            <a:xfrm>
              <a:off x="1963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3" name="Line 8"/>
            <p:cNvSpPr>
              <a:spLocks noChangeAspect="1" noChangeShapeType="1"/>
            </p:cNvSpPr>
            <p:nvPr/>
          </p:nvSpPr>
          <p:spPr bwMode="auto">
            <a:xfrm>
              <a:off x="2057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4" name="Line 9"/>
            <p:cNvSpPr>
              <a:spLocks noChangeAspect="1" noChangeShapeType="1"/>
            </p:cNvSpPr>
            <p:nvPr/>
          </p:nvSpPr>
          <p:spPr bwMode="auto">
            <a:xfrm>
              <a:off x="2528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5" name="Line 10"/>
            <p:cNvSpPr>
              <a:spLocks noChangeAspect="1" noChangeShapeType="1"/>
            </p:cNvSpPr>
            <p:nvPr/>
          </p:nvSpPr>
          <p:spPr bwMode="auto">
            <a:xfrm>
              <a:off x="2622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6" name="Line 11"/>
            <p:cNvSpPr>
              <a:spLocks noChangeAspect="1" noChangeShapeType="1"/>
            </p:cNvSpPr>
            <p:nvPr/>
          </p:nvSpPr>
          <p:spPr bwMode="auto">
            <a:xfrm>
              <a:off x="2151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7" name="Line 12"/>
            <p:cNvSpPr>
              <a:spLocks noChangeAspect="1" noChangeShapeType="1"/>
            </p:cNvSpPr>
            <p:nvPr/>
          </p:nvSpPr>
          <p:spPr bwMode="auto">
            <a:xfrm>
              <a:off x="2339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8" name="Line 13"/>
            <p:cNvSpPr>
              <a:spLocks noChangeAspect="1" noChangeShapeType="1"/>
            </p:cNvSpPr>
            <p:nvPr/>
          </p:nvSpPr>
          <p:spPr bwMode="auto">
            <a:xfrm>
              <a:off x="2433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79" name="Line 14"/>
            <p:cNvSpPr>
              <a:spLocks noChangeAspect="1" noChangeShapeType="1"/>
            </p:cNvSpPr>
            <p:nvPr/>
          </p:nvSpPr>
          <p:spPr bwMode="auto">
            <a:xfrm flipV="1">
              <a:off x="1770" y="2248"/>
              <a:ext cx="849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0" name="Line 15"/>
            <p:cNvSpPr>
              <a:spLocks noChangeAspect="1" noChangeShapeType="1"/>
            </p:cNvSpPr>
            <p:nvPr/>
          </p:nvSpPr>
          <p:spPr bwMode="auto">
            <a:xfrm flipV="1">
              <a:off x="1770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1" name="Line 16"/>
            <p:cNvSpPr>
              <a:spLocks noChangeAspect="1" noChangeShapeType="1"/>
            </p:cNvSpPr>
            <p:nvPr/>
          </p:nvSpPr>
          <p:spPr bwMode="auto">
            <a:xfrm flipV="1">
              <a:off x="1865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2" name="Line 17"/>
            <p:cNvSpPr>
              <a:spLocks noChangeAspect="1" noChangeShapeType="1"/>
            </p:cNvSpPr>
            <p:nvPr/>
          </p:nvSpPr>
          <p:spPr bwMode="auto">
            <a:xfrm flipV="1">
              <a:off x="1958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3" name="Line 18"/>
            <p:cNvSpPr>
              <a:spLocks noChangeAspect="1" noChangeShapeType="1"/>
            </p:cNvSpPr>
            <p:nvPr/>
          </p:nvSpPr>
          <p:spPr bwMode="auto">
            <a:xfrm flipV="1">
              <a:off x="2053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4" name="Line 19"/>
            <p:cNvSpPr>
              <a:spLocks noChangeAspect="1" noChangeShapeType="1"/>
            </p:cNvSpPr>
            <p:nvPr/>
          </p:nvSpPr>
          <p:spPr bwMode="auto">
            <a:xfrm flipV="1">
              <a:off x="2241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5" name="Line 20"/>
            <p:cNvSpPr>
              <a:spLocks noChangeAspect="1" noChangeShapeType="1"/>
            </p:cNvSpPr>
            <p:nvPr/>
          </p:nvSpPr>
          <p:spPr bwMode="auto">
            <a:xfrm flipV="1">
              <a:off x="2523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6" name="Line 21"/>
            <p:cNvSpPr>
              <a:spLocks noChangeAspect="1" noChangeShapeType="1"/>
            </p:cNvSpPr>
            <p:nvPr/>
          </p:nvSpPr>
          <p:spPr bwMode="auto">
            <a:xfrm flipV="1">
              <a:off x="2618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7" name="Line 22"/>
            <p:cNvSpPr>
              <a:spLocks noChangeAspect="1" noChangeShapeType="1"/>
            </p:cNvSpPr>
            <p:nvPr/>
          </p:nvSpPr>
          <p:spPr bwMode="auto">
            <a:xfrm flipV="1">
              <a:off x="2146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8" name="Line 23"/>
            <p:cNvSpPr>
              <a:spLocks noChangeAspect="1" noChangeShapeType="1"/>
            </p:cNvSpPr>
            <p:nvPr/>
          </p:nvSpPr>
          <p:spPr bwMode="auto">
            <a:xfrm flipV="1">
              <a:off x="2335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89" name="Line 24"/>
            <p:cNvSpPr>
              <a:spLocks noChangeAspect="1" noChangeShapeType="1"/>
            </p:cNvSpPr>
            <p:nvPr/>
          </p:nvSpPr>
          <p:spPr bwMode="auto">
            <a:xfrm flipV="1">
              <a:off x="2429" y="2171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0" name="Line 25"/>
            <p:cNvSpPr>
              <a:spLocks noChangeAspect="1" noChangeShapeType="1"/>
            </p:cNvSpPr>
            <p:nvPr/>
          </p:nvSpPr>
          <p:spPr bwMode="auto">
            <a:xfrm>
              <a:off x="2736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1" name="Line 26"/>
            <p:cNvSpPr>
              <a:spLocks noChangeAspect="1" noChangeShapeType="1"/>
            </p:cNvSpPr>
            <p:nvPr/>
          </p:nvSpPr>
          <p:spPr bwMode="auto">
            <a:xfrm>
              <a:off x="2830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2" name="Line 27"/>
            <p:cNvSpPr>
              <a:spLocks noChangeAspect="1" noChangeShapeType="1"/>
            </p:cNvSpPr>
            <p:nvPr/>
          </p:nvSpPr>
          <p:spPr bwMode="auto">
            <a:xfrm>
              <a:off x="2924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3" name="Line 28"/>
            <p:cNvSpPr>
              <a:spLocks noChangeAspect="1" noChangeShapeType="1"/>
            </p:cNvSpPr>
            <p:nvPr/>
          </p:nvSpPr>
          <p:spPr bwMode="auto">
            <a:xfrm>
              <a:off x="3018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4" name="Line 29"/>
            <p:cNvSpPr>
              <a:spLocks noChangeAspect="1" noChangeShapeType="1"/>
            </p:cNvSpPr>
            <p:nvPr/>
          </p:nvSpPr>
          <p:spPr bwMode="auto">
            <a:xfrm>
              <a:off x="3206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5" name="Line 30"/>
            <p:cNvSpPr>
              <a:spLocks noChangeAspect="1" noChangeShapeType="1"/>
            </p:cNvSpPr>
            <p:nvPr/>
          </p:nvSpPr>
          <p:spPr bwMode="auto">
            <a:xfrm>
              <a:off x="3489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6" name="Line 31"/>
            <p:cNvSpPr>
              <a:spLocks noChangeAspect="1" noChangeShapeType="1"/>
            </p:cNvSpPr>
            <p:nvPr/>
          </p:nvSpPr>
          <p:spPr bwMode="auto">
            <a:xfrm>
              <a:off x="3583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7" name="Line 32"/>
            <p:cNvSpPr>
              <a:spLocks noChangeAspect="1" noChangeShapeType="1"/>
            </p:cNvSpPr>
            <p:nvPr/>
          </p:nvSpPr>
          <p:spPr bwMode="auto">
            <a:xfrm>
              <a:off x="3113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8" name="Line 33"/>
            <p:cNvSpPr>
              <a:spLocks noChangeAspect="1" noChangeShapeType="1"/>
            </p:cNvSpPr>
            <p:nvPr/>
          </p:nvSpPr>
          <p:spPr bwMode="auto">
            <a:xfrm>
              <a:off x="3394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99" name="Line 34"/>
            <p:cNvSpPr>
              <a:spLocks noChangeAspect="1" noChangeShapeType="1"/>
            </p:cNvSpPr>
            <p:nvPr/>
          </p:nvSpPr>
          <p:spPr bwMode="auto">
            <a:xfrm>
              <a:off x="2675" y="165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0" name="Line 35"/>
            <p:cNvSpPr>
              <a:spLocks noChangeAspect="1" noChangeShapeType="1"/>
            </p:cNvSpPr>
            <p:nvPr/>
          </p:nvSpPr>
          <p:spPr bwMode="auto">
            <a:xfrm>
              <a:off x="2736" y="1793"/>
              <a:ext cx="881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1" name="Line 36"/>
            <p:cNvSpPr>
              <a:spLocks noChangeAspect="1" noChangeShapeType="1"/>
            </p:cNvSpPr>
            <p:nvPr/>
          </p:nvSpPr>
          <p:spPr bwMode="auto">
            <a:xfrm flipV="1">
              <a:off x="2737" y="1983"/>
              <a:ext cx="881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2" name="Line 37"/>
            <p:cNvSpPr>
              <a:spLocks noChangeAspect="1" noChangeShapeType="1"/>
            </p:cNvSpPr>
            <p:nvPr/>
          </p:nvSpPr>
          <p:spPr bwMode="auto">
            <a:xfrm flipV="1">
              <a:off x="2831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3" name="Line 38"/>
            <p:cNvSpPr>
              <a:spLocks noChangeAspect="1" noChangeShapeType="1"/>
            </p:cNvSpPr>
            <p:nvPr/>
          </p:nvSpPr>
          <p:spPr bwMode="auto">
            <a:xfrm flipV="1">
              <a:off x="2925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4" name="Line 39"/>
            <p:cNvSpPr>
              <a:spLocks noChangeAspect="1" noChangeShapeType="1"/>
            </p:cNvSpPr>
            <p:nvPr/>
          </p:nvSpPr>
          <p:spPr bwMode="auto">
            <a:xfrm flipV="1">
              <a:off x="3020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5" name="Line 40"/>
            <p:cNvSpPr>
              <a:spLocks noChangeAspect="1" noChangeShapeType="1"/>
            </p:cNvSpPr>
            <p:nvPr/>
          </p:nvSpPr>
          <p:spPr bwMode="auto">
            <a:xfrm flipV="1">
              <a:off x="3208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6" name="Line 41"/>
            <p:cNvSpPr>
              <a:spLocks noChangeAspect="1" noChangeShapeType="1"/>
            </p:cNvSpPr>
            <p:nvPr/>
          </p:nvSpPr>
          <p:spPr bwMode="auto">
            <a:xfrm flipV="1">
              <a:off x="3490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7" name="Line 42"/>
            <p:cNvSpPr>
              <a:spLocks noChangeAspect="1" noChangeShapeType="1"/>
            </p:cNvSpPr>
            <p:nvPr/>
          </p:nvSpPr>
          <p:spPr bwMode="auto">
            <a:xfrm flipV="1">
              <a:off x="3585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8" name="Line 43"/>
            <p:cNvSpPr>
              <a:spLocks noChangeAspect="1" noChangeShapeType="1"/>
            </p:cNvSpPr>
            <p:nvPr/>
          </p:nvSpPr>
          <p:spPr bwMode="auto">
            <a:xfrm flipV="1">
              <a:off x="3113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09" name="Line 44"/>
            <p:cNvSpPr>
              <a:spLocks noChangeAspect="1" noChangeShapeType="1"/>
            </p:cNvSpPr>
            <p:nvPr/>
          </p:nvSpPr>
          <p:spPr bwMode="auto">
            <a:xfrm flipV="1">
              <a:off x="3301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0" name="Line 45"/>
            <p:cNvSpPr>
              <a:spLocks noChangeAspect="1" noChangeShapeType="1"/>
            </p:cNvSpPr>
            <p:nvPr/>
          </p:nvSpPr>
          <p:spPr bwMode="auto">
            <a:xfrm flipV="1">
              <a:off x="3396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1" name="Line 46"/>
            <p:cNvSpPr>
              <a:spLocks noChangeAspect="1" noChangeShapeType="1"/>
            </p:cNvSpPr>
            <p:nvPr/>
          </p:nvSpPr>
          <p:spPr bwMode="auto">
            <a:xfrm flipV="1">
              <a:off x="2621" y="1983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2" name="Line 47"/>
            <p:cNvSpPr>
              <a:spLocks noChangeAspect="1" noChangeShapeType="1"/>
            </p:cNvSpPr>
            <p:nvPr/>
          </p:nvSpPr>
          <p:spPr bwMode="auto">
            <a:xfrm flipV="1">
              <a:off x="2676" y="2046"/>
              <a:ext cx="0" cy="7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3" name="Line 48"/>
            <p:cNvSpPr>
              <a:spLocks noChangeAspect="1" noChangeShapeType="1"/>
            </p:cNvSpPr>
            <p:nvPr/>
          </p:nvSpPr>
          <p:spPr bwMode="auto">
            <a:xfrm flipH="1">
              <a:off x="1653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4" name="Line 49"/>
            <p:cNvSpPr>
              <a:spLocks noChangeAspect="1" noChangeShapeType="1"/>
            </p:cNvSpPr>
            <p:nvPr/>
          </p:nvSpPr>
          <p:spPr bwMode="auto">
            <a:xfrm flipH="1">
              <a:off x="1559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5" name="Line 50"/>
            <p:cNvSpPr>
              <a:spLocks noChangeAspect="1" noChangeShapeType="1"/>
            </p:cNvSpPr>
            <p:nvPr/>
          </p:nvSpPr>
          <p:spPr bwMode="auto">
            <a:xfrm flipH="1">
              <a:off x="1464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6" name="Line 51"/>
            <p:cNvSpPr>
              <a:spLocks noChangeAspect="1" noChangeShapeType="1"/>
            </p:cNvSpPr>
            <p:nvPr/>
          </p:nvSpPr>
          <p:spPr bwMode="auto">
            <a:xfrm flipH="1">
              <a:off x="1371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7" name="Line 52"/>
            <p:cNvSpPr>
              <a:spLocks noChangeAspect="1" noChangeShapeType="1"/>
            </p:cNvSpPr>
            <p:nvPr/>
          </p:nvSpPr>
          <p:spPr bwMode="auto">
            <a:xfrm flipH="1">
              <a:off x="1183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8" name="Line 53"/>
            <p:cNvSpPr>
              <a:spLocks noChangeAspect="1" noChangeShapeType="1"/>
            </p:cNvSpPr>
            <p:nvPr/>
          </p:nvSpPr>
          <p:spPr bwMode="auto">
            <a:xfrm flipH="1">
              <a:off x="900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19" name="Line 54"/>
            <p:cNvSpPr>
              <a:spLocks noChangeAspect="1" noChangeShapeType="1"/>
            </p:cNvSpPr>
            <p:nvPr/>
          </p:nvSpPr>
          <p:spPr bwMode="auto">
            <a:xfrm flipH="1">
              <a:off x="806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0" name="Line 55"/>
            <p:cNvSpPr>
              <a:spLocks noChangeAspect="1" noChangeShapeType="1"/>
            </p:cNvSpPr>
            <p:nvPr/>
          </p:nvSpPr>
          <p:spPr bwMode="auto">
            <a:xfrm flipH="1">
              <a:off x="1276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1" name="Line 56"/>
            <p:cNvSpPr>
              <a:spLocks noChangeAspect="1" noChangeShapeType="1"/>
            </p:cNvSpPr>
            <p:nvPr/>
          </p:nvSpPr>
          <p:spPr bwMode="auto">
            <a:xfrm flipH="1">
              <a:off x="994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2" name="Line 57"/>
            <p:cNvSpPr>
              <a:spLocks noChangeAspect="1" noChangeShapeType="1"/>
            </p:cNvSpPr>
            <p:nvPr/>
          </p:nvSpPr>
          <p:spPr bwMode="auto">
            <a:xfrm flipH="1">
              <a:off x="1654" y="1531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3" name="Line 58"/>
            <p:cNvSpPr>
              <a:spLocks noChangeAspect="1" noChangeShapeType="1"/>
            </p:cNvSpPr>
            <p:nvPr/>
          </p:nvSpPr>
          <p:spPr bwMode="auto">
            <a:xfrm flipH="1">
              <a:off x="1714" y="1658"/>
              <a:ext cx="0" cy="7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4" name="Line 59"/>
            <p:cNvSpPr>
              <a:spLocks noChangeAspect="1" noChangeShapeType="1"/>
            </p:cNvSpPr>
            <p:nvPr/>
          </p:nvSpPr>
          <p:spPr bwMode="auto">
            <a:xfrm flipH="1">
              <a:off x="779" y="1795"/>
              <a:ext cx="874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5" name="Line 60"/>
            <p:cNvSpPr>
              <a:spLocks noChangeAspect="1" noChangeShapeType="1"/>
            </p:cNvSpPr>
            <p:nvPr/>
          </p:nvSpPr>
          <p:spPr bwMode="auto">
            <a:xfrm flipH="1" flipV="1">
              <a:off x="777" y="1985"/>
              <a:ext cx="875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6" name="Line 61"/>
            <p:cNvSpPr>
              <a:spLocks noChangeAspect="1" noChangeShapeType="1"/>
            </p:cNvSpPr>
            <p:nvPr/>
          </p:nvSpPr>
          <p:spPr bwMode="auto">
            <a:xfrm flipH="1" flipV="1">
              <a:off x="1557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7" name="Line 62"/>
            <p:cNvSpPr>
              <a:spLocks noChangeAspect="1" noChangeShapeType="1"/>
            </p:cNvSpPr>
            <p:nvPr/>
          </p:nvSpPr>
          <p:spPr bwMode="auto">
            <a:xfrm flipH="1" flipV="1">
              <a:off x="1464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8" name="Line 63"/>
            <p:cNvSpPr>
              <a:spLocks noChangeAspect="1" noChangeShapeType="1"/>
            </p:cNvSpPr>
            <p:nvPr/>
          </p:nvSpPr>
          <p:spPr bwMode="auto">
            <a:xfrm flipH="1" flipV="1">
              <a:off x="1369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29" name="Line 64"/>
            <p:cNvSpPr>
              <a:spLocks noChangeAspect="1" noChangeShapeType="1"/>
            </p:cNvSpPr>
            <p:nvPr/>
          </p:nvSpPr>
          <p:spPr bwMode="auto">
            <a:xfrm flipH="1" flipV="1">
              <a:off x="1181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0" name="Line 65"/>
            <p:cNvSpPr>
              <a:spLocks noChangeAspect="1" noChangeShapeType="1"/>
            </p:cNvSpPr>
            <p:nvPr/>
          </p:nvSpPr>
          <p:spPr bwMode="auto">
            <a:xfrm flipH="1" flipV="1">
              <a:off x="899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1" name="Line 66"/>
            <p:cNvSpPr>
              <a:spLocks noChangeAspect="1" noChangeShapeType="1"/>
            </p:cNvSpPr>
            <p:nvPr/>
          </p:nvSpPr>
          <p:spPr bwMode="auto">
            <a:xfrm flipH="1" flipV="1">
              <a:off x="804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2" name="Line 67"/>
            <p:cNvSpPr>
              <a:spLocks noChangeAspect="1" noChangeShapeType="1"/>
            </p:cNvSpPr>
            <p:nvPr/>
          </p:nvSpPr>
          <p:spPr bwMode="auto">
            <a:xfrm flipH="1" flipV="1">
              <a:off x="1276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3" name="Line 68"/>
            <p:cNvSpPr>
              <a:spLocks noChangeAspect="1" noChangeShapeType="1"/>
            </p:cNvSpPr>
            <p:nvPr/>
          </p:nvSpPr>
          <p:spPr bwMode="auto">
            <a:xfrm flipH="1" flipV="1">
              <a:off x="1087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4" name="Line 69"/>
            <p:cNvSpPr>
              <a:spLocks noChangeAspect="1" noChangeShapeType="1"/>
            </p:cNvSpPr>
            <p:nvPr/>
          </p:nvSpPr>
          <p:spPr bwMode="auto">
            <a:xfrm flipH="1" flipV="1">
              <a:off x="993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5" name="Line 70"/>
            <p:cNvSpPr>
              <a:spLocks noChangeAspect="1" noChangeShapeType="1"/>
            </p:cNvSpPr>
            <p:nvPr/>
          </p:nvSpPr>
          <p:spPr bwMode="auto">
            <a:xfrm flipH="1" flipV="1">
              <a:off x="1653" y="1985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6" name="Line 71"/>
            <p:cNvSpPr>
              <a:spLocks noChangeAspect="1" noChangeShapeType="1"/>
            </p:cNvSpPr>
            <p:nvPr/>
          </p:nvSpPr>
          <p:spPr bwMode="auto">
            <a:xfrm flipH="1" flipV="1">
              <a:off x="1712" y="204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7" name="AutoShape 72"/>
            <p:cNvSpPr>
              <a:spLocks noChangeAspect="1" noChangeArrowheads="1"/>
            </p:cNvSpPr>
            <p:nvPr/>
          </p:nvSpPr>
          <p:spPr bwMode="auto">
            <a:xfrm>
              <a:off x="2546" y="1340"/>
              <a:ext cx="185" cy="145"/>
            </a:xfrm>
            <a:prstGeom prst="notchedRightArrow">
              <a:avLst>
                <a:gd name="adj1" fmla="val 50000"/>
                <a:gd name="adj2" fmla="val 3189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38" name="Text Box 73"/>
            <p:cNvSpPr txBox="1">
              <a:spLocks noChangeAspect="1" noChangeArrowheads="1"/>
            </p:cNvSpPr>
            <p:nvPr/>
          </p:nvSpPr>
          <p:spPr bwMode="auto">
            <a:xfrm>
              <a:off x="1467" y="1010"/>
              <a:ext cx="5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Origin</a:t>
              </a:r>
            </a:p>
          </p:txBody>
        </p:sp>
        <p:sp>
          <p:nvSpPr>
            <p:cNvPr id="19639" name="AutoShape 74"/>
            <p:cNvSpPr>
              <a:spLocks noChangeAspect="1" noChangeArrowheads="1"/>
            </p:cNvSpPr>
            <p:nvPr/>
          </p:nvSpPr>
          <p:spPr bwMode="auto">
            <a:xfrm>
              <a:off x="1717" y="1292"/>
              <a:ext cx="129" cy="197"/>
            </a:xfrm>
            <a:prstGeom prst="downArrow">
              <a:avLst>
                <a:gd name="adj1" fmla="val 50000"/>
                <a:gd name="adj2" fmla="val 38178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0" name="Line 75"/>
            <p:cNvSpPr>
              <a:spLocks noChangeAspect="1" noChangeShapeType="1"/>
            </p:cNvSpPr>
            <p:nvPr/>
          </p:nvSpPr>
          <p:spPr bwMode="auto">
            <a:xfrm flipH="1">
              <a:off x="1087" y="1799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1" name="Line 76"/>
            <p:cNvSpPr>
              <a:spLocks noChangeAspect="1" noChangeShapeType="1"/>
            </p:cNvSpPr>
            <p:nvPr/>
          </p:nvSpPr>
          <p:spPr bwMode="auto">
            <a:xfrm flipH="1">
              <a:off x="1653" y="1908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2" name="Line 77"/>
            <p:cNvSpPr>
              <a:spLocks noChangeAspect="1" noChangeShapeType="1"/>
            </p:cNvSpPr>
            <p:nvPr/>
          </p:nvSpPr>
          <p:spPr bwMode="auto">
            <a:xfrm>
              <a:off x="2243" y="1534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3" name="Line 78"/>
            <p:cNvSpPr>
              <a:spLocks noChangeAspect="1" noChangeShapeType="1"/>
            </p:cNvSpPr>
            <p:nvPr/>
          </p:nvSpPr>
          <p:spPr bwMode="auto">
            <a:xfrm flipV="1">
              <a:off x="1775" y="1732"/>
              <a:ext cx="8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4" name="Line 79"/>
            <p:cNvSpPr>
              <a:spLocks noChangeAspect="1" noChangeShapeType="1"/>
            </p:cNvSpPr>
            <p:nvPr/>
          </p:nvSpPr>
          <p:spPr bwMode="auto">
            <a:xfrm flipV="1">
              <a:off x="1775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5" name="Line 80"/>
            <p:cNvSpPr>
              <a:spLocks noChangeAspect="1" noChangeShapeType="1"/>
            </p:cNvSpPr>
            <p:nvPr/>
          </p:nvSpPr>
          <p:spPr bwMode="auto">
            <a:xfrm flipV="1">
              <a:off x="1869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6" name="Line 81"/>
            <p:cNvSpPr>
              <a:spLocks noChangeAspect="1" noChangeShapeType="1"/>
            </p:cNvSpPr>
            <p:nvPr/>
          </p:nvSpPr>
          <p:spPr bwMode="auto">
            <a:xfrm flipV="1">
              <a:off x="1963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7" name="Line 82"/>
            <p:cNvSpPr>
              <a:spLocks noChangeAspect="1" noChangeShapeType="1"/>
            </p:cNvSpPr>
            <p:nvPr/>
          </p:nvSpPr>
          <p:spPr bwMode="auto">
            <a:xfrm flipV="1">
              <a:off x="2057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8" name="Line 83"/>
            <p:cNvSpPr>
              <a:spLocks noChangeAspect="1" noChangeShapeType="1"/>
            </p:cNvSpPr>
            <p:nvPr/>
          </p:nvSpPr>
          <p:spPr bwMode="auto">
            <a:xfrm flipV="1">
              <a:off x="2528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49" name="Line 84"/>
            <p:cNvSpPr>
              <a:spLocks noChangeAspect="1" noChangeShapeType="1"/>
            </p:cNvSpPr>
            <p:nvPr/>
          </p:nvSpPr>
          <p:spPr bwMode="auto">
            <a:xfrm flipV="1">
              <a:off x="2622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0" name="Line 85"/>
            <p:cNvSpPr>
              <a:spLocks noChangeAspect="1" noChangeShapeType="1"/>
            </p:cNvSpPr>
            <p:nvPr/>
          </p:nvSpPr>
          <p:spPr bwMode="auto">
            <a:xfrm flipV="1">
              <a:off x="2151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1" name="Line 86"/>
            <p:cNvSpPr>
              <a:spLocks noChangeAspect="1" noChangeShapeType="1"/>
            </p:cNvSpPr>
            <p:nvPr/>
          </p:nvSpPr>
          <p:spPr bwMode="auto">
            <a:xfrm flipV="1">
              <a:off x="2339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2" name="Line 87"/>
            <p:cNvSpPr>
              <a:spLocks noChangeAspect="1" noChangeShapeType="1"/>
            </p:cNvSpPr>
            <p:nvPr/>
          </p:nvSpPr>
          <p:spPr bwMode="auto">
            <a:xfrm flipV="1">
              <a:off x="2433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3" name="Line 88"/>
            <p:cNvSpPr>
              <a:spLocks noChangeAspect="1" noChangeShapeType="1"/>
            </p:cNvSpPr>
            <p:nvPr/>
          </p:nvSpPr>
          <p:spPr bwMode="auto">
            <a:xfrm flipV="1">
              <a:off x="2243" y="1655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4" name="Line 89"/>
            <p:cNvSpPr>
              <a:spLocks noChangeAspect="1" noChangeShapeType="1"/>
            </p:cNvSpPr>
            <p:nvPr/>
          </p:nvSpPr>
          <p:spPr bwMode="auto">
            <a:xfrm>
              <a:off x="2628" y="1530"/>
              <a:ext cx="111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5" name="Line 90"/>
            <p:cNvSpPr>
              <a:spLocks noChangeAspect="1" noChangeShapeType="1"/>
            </p:cNvSpPr>
            <p:nvPr/>
          </p:nvSpPr>
          <p:spPr bwMode="auto">
            <a:xfrm flipV="1">
              <a:off x="2736" y="1906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6" name="Line 91"/>
            <p:cNvSpPr>
              <a:spLocks noChangeAspect="1" noChangeShapeType="1"/>
            </p:cNvSpPr>
            <p:nvPr/>
          </p:nvSpPr>
          <p:spPr bwMode="auto">
            <a:xfrm>
              <a:off x="3301" y="1797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7" name="Line 92"/>
            <p:cNvSpPr>
              <a:spLocks noChangeAspect="1" noChangeShapeType="1"/>
            </p:cNvSpPr>
            <p:nvPr/>
          </p:nvSpPr>
          <p:spPr bwMode="auto">
            <a:xfrm>
              <a:off x="1770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8" name="Line 93"/>
            <p:cNvSpPr>
              <a:spLocks noChangeAspect="1" noChangeShapeType="1"/>
            </p:cNvSpPr>
            <p:nvPr/>
          </p:nvSpPr>
          <p:spPr bwMode="auto">
            <a:xfrm>
              <a:off x="1865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59" name="Line 94"/>
            <p:cNvSpPr>
              <a:spLocks noChangeAspect="1" noChangeShapeType="1"/>
            </p:cNvSpPr>
            <p:nvPr/>
          </p:nvSpPr>
          <p:spPr bwMode="auto">
            <a:xfrm>
              <a:off x="1958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0" name="Line 95"/>
            <p:cNvSpPr>
              <a:spLocks noChangeAspect="1" noChangeShapeType="1"/>
            </p:cNvSpPr>
            <p:nvPr/>
          </p:nvSpPr>
          <p:spPr bwMode="auto">
            <a:xfrm>
              <a:off x="2053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1" name="Line 96"/>
            <p:cNvSpPr>
              <a:spLocks noChangeAspect="1" noChangeShapeType="1"/>
            </p:cNvSpPr>
            <p:nvPr/>
          </p:nvSpPr>
          <p:spPr bwMode="auto">
            <a:xfrm>
              <a:off x="2241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2" name="Line 97"/>
            <p:cNvSpPr>
              <a:spLocks noChangeAspect="1" noChangeShapeType="1"/>
            </p:cNvSpPr>
            <p:nvPr/>
          </p:nvSpPr>
          <p:spPr bwMode="auto">
            <a:xfrm>
              <a:off x="2523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3" name="Line 98"/>
            <p:cNvSpPr>
              <a:spLocks noChangeAspect="1" noChangeShapeType="1"/>
            </p:cNvSpPr>
            <p:nvPr/>
          </p:nvSpPr>
          <p:spPr bwMode="auto">
            <a:xfrm>
              <a:off x="2618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4" name="Line 99"/>
            <p:cNvSpPr>
              <a:spLocks noChangeAspect="1" noChangeShapeType="1"/>
            </p:cNvSpPr>
            <p:nvPr/>
          </p:nvSpPr>
          <p:spPr bwMode="auto">
            <a:xfrm>
              <a:off x="2146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5" name="Line 100"/>
            <p:cNvSpPr>
              <a:spLocks noChangeAspect="1" noChangeShapeType="1"/>
            </p:cNvSpPr>
            <p:nvPr/>
          </p:nvSpPr>
          <p:spPr bwMode="auto">
            <a:xfrm>
              <a:off x="2335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6" name="Line 101"/>
            <p:cNvSpPr>
              <a:spLocks noChangeAspect="1" noChangeShapeType="1"/>
            </p:cNvSpPr>
            <p:nvPr/>
          </p:nvSpPr>
          <p:spPr bwMode="auto">
            <a:xfrm>
              <a:off x="2429" y="2050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7" name="Line 102"/>
            <p:cNvSpPr>
              <a:spLocks noChangeAspect="1" noChangeShapeType="1"/>
            </p:cNvSpPr>
            <p:nvPr/>
          </p:nvSpPr>
          <p:spPr bwMode="auto">
            <a:xfrm flipV="1">
              <a:off x="1770" y="2047"/>
              <a:ext cx="8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8" name="Text Box 103"/>
            <p:cNvSpPr txBox="1">
              <a:spLocks noChangeAspect="1" noChangeArrowheads="1"/>
            </p:cNvSpPr>
            <p:nvPr/>
          </p:nvSpPr>
          <p:spPr bwMode="auto">
            <a:xfrm>
              <a:off x="560" y="1663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5’</a:t>
              </a:r>
            </a:p>
          </p:txBody>
        </p:sp>
        <p:sp>
          <p:nvSpPr>
            <p:cNvPr id="19669" name="Text Box 104"/>
            <p:cNvSpPr txBox="1">
              <a:spLocks noChangeAspect="1" noChangeArrowheads="1"/>
            </p:cNvSpPr>
            <p:nvPr/>
          </p:nvSpPr>
          <p:spPr bwMode="auto">
            <a:xfrm>
              <a:off x="564" y="1855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3’</a:t>
              </a:r>
            </a:p>
          </p:txBody>
        </p:sp>
        <p:sp>
          <p:nvSpPr>
            <p:cNvPr id="19670" name="Text Box 105"/>
            <p:cNvSpPr txBox="1">
              <a:spLocks noChangeAspect="1" noChangeArrowheads="1"/>
            </p:cNvSpPr>
            <p:nvPr/>
          </p:nvSpPr>
          <p:spPr bwMode="auto">
            <a:xfrm>
              <a:off x="3590" y="1660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3’</a:t>
              </a:r>
            </a:p>
          </p:txBody>
        </p:sp>
        <p:sp>
          <p:nvSpPr>
            <p:cNvPr id="19671" name="Text Box 106"/>
            <p:cNvSpPr txBox="1">
              <a:spLocks noChangeAspect="1" noChangeArrowheads="1"/>
            </p:cNvSpPr>
            <p:nvPr/>
          </p:nvSpPr>
          <p:spPr bwMode="auto">
            <a:xfrm>
              <a:off x="3590" y="1848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5’</a:t>
              </a:r>
            </a:p>
          </p:txBody>
        </p:sp>
        <p:sp>
          <p:nvSpPr>
            <p:cNvPr id="19672" name="Text Box 107"/>
            <p:cNvSpPr txBox="1">
              <a:spLocks noChangeArrowheads="1"/>
            </p:cNvSpPr>
            <p:nvPr/>
          </p:nvSpPr>
          <p:spPr bwMode="auto">
            <a:xfrm>
              <a:off x="844" y="645"/>
              <a:ext cx="2536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 b="1">
                  <a:solidFill>
                    <a:srgbClr val="FFFF00"/>
                  </a:solidFill>
                  <a:latin typeface="Palatino Linotype" charset="0"/>
                </a:rPr>
                <a:t>U</a:t>
              </a:r>
              <a:r>
                <a:rPr lang="en-GB" sz="2000" b="1">
                  <a:solidFill>
                    <a:srgbClr val="FFFF00"/>
                  </a:solidFill>
                  <a:latin typeface="Palatino Linotype" charset="0"/>
                </a:rPr>
                <a:t>NIDIRECTIONAL</a:t>
              </a:r>
              <a:r>
                <a:rPr lang="en-GB" b="1">
                  <a:solidFill>
                    <a:srgbClr val="FFFF00"/>
                  </a:solidFill>
                  <a:latin typeface="Palatino Linotype" charset="0"/>
                </a:rPr>
                <a:t> R</a:t>
              </a:r>
              <a:r>
                <a:rPr lang="en-GB" sz="2000" b="1">
                  <a:solidFill>
                    <a:srgbClr val="FFFF00"/>
                  </a:solidFill>
                  <a:latin typeface="Palatino Linotype" charset="0"/>
                </a:rPr>
                <a:t>EPLICATION</a:t>
              </a:r>
              <a:endParaRPr lang="en-GB" sz="3200" b="1">
                <a:solidFill>
                  <a:srgbClr val="FFFF00"/>
                </a:solidFill>
                <a:latin typeface="Palatino Linotype" charset="0"/>
              </a:endParaRPr>
            </a:p>
          </p:txBody>
        </p:sp>
      </p:grpSp>
      <p:grpSp>
        <p:nvGrpSpPr>
          <p:cNvPr id="19459" name="Group 108"/>
          <p:cNvGrpSpPr>
            <a:grpSpLocks/>
          </p:cNvGrpSpPr>
          <p:nvPr/>
        </p:nvGrpSpPr>
        <p:grpSpPr bwMode="auto">
          <a:xfrm>
            <a:off x="4394200" y="2924175"/>
            <a:ext cx="5838825" cy="3000375"/>
            <a:chOff x="556" y="3142"/>
            <a:chExt cx="3270" cy="1890"/>
          </a:xfrm>
        </p:grpSpPr>
        <p:sp>
          <p:nvSpPr>
            <p:cNvPr id="19461" name="Oval 109"/>
            <p:cNvSpPr>
              <a:spLocks noChangeAspect="1" noChangeArrowheads="1"/>
            </p:cNvSpPr>
            <p:nvPr/>
          </p:nvSpPr>
          <p:spPr bwMode="auto">
            <a:xfrm>
              <a:off x="1578" y="3811"/>
              <a:ext cx="432" cy="1221"/>
            </a:xfrm>
            <a:prstGeom prst="ellipse">
              <a:avLst/>
            </a:prstGeom>
            <a:solidFill>
              <a:srgbClr val="2DB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2" name="Oval 110"/>
            <p:cNvSpPr>
              <a:spLocks noChangeAspect="1" noChangeArrowheads="1"/>
            </p:cNvSpPr>
            <p:nvPr/>
          </p:nvSpPr>
          <p:spPr bwMode="auto">
            <a:xfrm>
              <a:off x="2424" y="3811"/>
              <a:ext cx="431" cy="1221"/>
            </a:xfrm>
            <a:prstGeom prst="ellipse">
              <a:avLst/>
            </a:prstGeom>
            <a:solidFill>
              <a:srgbClr val="2DB3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3" name="Line 111"/>
            <p:cNvSpPr>
              <a:spLocks noChangeAspect="1" noChangeShapeType="1"/>
            </p:cNvSpPr>
            <p:nvPr/>
          </p:nvSpPr>
          <p:spPr bwMode="auto">
            <a:xfrm>
              <a:off x="1775" y="4066"/>
              <a:ext cx="849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4" name="Line 112"/>
            <p:cNvSpPr>
              <a:spLocks noChangeAspect="1" noChangeShapeType="1"/>
            </p:cNvSpPr>
            <p:nvPr/>
          </p:nvSpPr>
          <p:spPr bwMode="auto">
            <a:xfrm>
              <a:off x="1775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5" name="Line 113"/>
            <p:cNvSpPr>
              <a:spLocks noChangeAspect="1" noChangeShapeType="1"/>
            </p:cNvSpPr>
            <p:nvPr/>
          </p:nvSpPr>
          <p:spPr bwMode="auto">
            <a:xfrm>
              <a:off x="1869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6" name="Line 114"/>
            <p:cNvSpPr>
              <a:spLocks noChangeAspect="1" noChangeShapeType="1"/>
            </p:cNvSpPr>
            <p:nvPr/>
          </p:nvSpPr>
          <p:spPr bwMode="auto">
            <a:xfrm>
              <a:off x="1963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7" name="Line 115"/>
            <p:cNvSpPr>
              <a:spLocks noChangeAspect="1" noChangeShapeType="1"/>
            </p:cNvSpPr>
            <p:nvPr/>
          </p:nvSpPr>
          <p:spPr bwMode="auto">
            <a:xfrm>
              <a:off x="2057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8" name="Line 116"/>
            <p:cNvSpPr>
              <a:spLocks noChangeAspect="1" noChangeShapeType="1"/>
            </p:cNvSpPr>
            <p:nvPr/>
          </p:nvSpPr>
          <p:spPr bwMode="auto">
            <a:xfrm>
              <a:off x="2528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Line 117"/>
            <p:cNvSpPr>
              <a:spLocks noChangeAspect="1" noChangeShapeType="1"/>
            </p:cNvSpPr>
            <p:nvPr/>
          </p:nvSpPr>
          <p:spPr bwMode="auto">
            <a:xfrm>
              <a:off x="2622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0" name="Line 118"/>
            <p:cNvSpPr>
              <a:spLocks noChangeAspect="1" noChangeShapeType="1"/>
            </p:cNvSpPr>
            <p:nvPr/>
          </p:nvSpPr>
          <p:spPr bwMode="auto">
            <a:xfrm>
              <a:off x="2151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1" name="Line 119"/>
            <p:cNvSpPr>
              <a:spLocks noChangeAspect="1" noChangeShapeType="1"/>
            </p:cNvSpPr>
            <p:nvPr/>
          </p:nvSpPr>
          <p:spPr bwMode="auto">
            <a:xfrm>
              <a:off x="2339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2" name="Line 120"/>
            <p:cNvSpPr>
              <a:spLocks noChangeAspect="1" noChangeShapeType="1"/>
            </p:cNvSpPr>
            <p:nvPr/>
          </p:nvSpPr>
          <p:spPr bwMode="auto">
            <a:xfrm>
              <a:off x="2433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3" name="Line 121"/>
            <p:cNvSpPr>
              <a:spLocks noChangeAspect="1" noChangeShapeType="1"/>
            </p:cNvSpPr>
            <p:nvPr/>
          </p:nvSpPr>
          <p:spPr bwMode="auto">
            <a:xfrm flipV="1">
              <a:off x="1770" y="4784"/>
              <a:ext cx="849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4" name="Line 122"/>
            <p:cNvSpPr>
              <a:spLocks noChangeAspect="1" noChangeShapeType="1"/>
            </p:cNvSpPr>
            <p:nvPr/>
          </p:nvSpPr>
          <p:spPr bwMode="auto">
            <a:xfrm flipV="1">
              <a:off x="1770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5" name="Line 123"/>
            <p:cNvSpPr>
              <a:spLocks noChangeAspect="1" noChangeShapeType="1"/>
            </p:cNvSpPr>
            <p:nvPr/>
          </p:nvSpPr>
          <p:spPr bwMode="auto">
            <a:xfrm flipV="1">
              <a:off x="1865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24"/>
            <p:cNvSpPr>
              <a:spLocks noChangeAspect="1" noChangeShapeType="1"/>
            </p:cNvSpPr>
            <p:nvPr/>
          </p:nvSpPr>
          <p:spPr bwMode="auto">
            <a:xfrm flipV="1">
              <a:off x="1958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125"/>
            <p:cNvSpPr>
              <a:spLocks noChangeAspect="1" noChangeShapeType="1"/>
            </p:cNvSpPr>
            <p:nvPr/>
          </p:nvSpPr>
          <p:spPr bwMode="auto">
            <a:xfrm flipV="1">
              <a:off x="2053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Line 126"/>
            <p:cNvSpPr>
              <a:spLocks noChangeAspect="1" noChangeShapeType="1"/>
            </p:cNvSpPr>
            <p:nvPr/>
          </p:nvSpPr>
          <p:spPr bwMode="auto">
            <a:xfrm flipV="1">
              <a:off x="2241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9" name="Line 127"/>
            <p:cNvSpPr>
              <a:spLocks noChangeAspect="1" noChangeShapeType="1"/>
            </p:cNvSpPr>
            <p:nvPr/>
          </p:nvSpPr>
          <p:spPr bwMode="auto">
            <a:xfrm flipV="1">
              <a:off x="2523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0" name="Line 128"/>
            <p:cNvSpPr>
              <a:spLocks noChangeAspect="1" noChangeShapeType="1"/>
            </p:cNvSpPr>
            <p:nvPr/>
          </p:nvSpPr>
          <p:spPr bwMode="auto">
            <a:xfrm flipV="1">
              <a:off x="2618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1" name="Line 129"/>
            <p:cNvSpPr>
              <a:spLocks noChangeAspect="1" noChangeShapeType="1"/>
            </p:cNvSpPr>
            <p:nvPr/>
          </p:nvSpPr>
          <p:spPr bwMode="auto">
            <a:xfrm flipV="1">
              <a:off x="2146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2" name="Line 130"/>
            <p:cNvSpPr>
              <a:spLocks noChangeAspect="1" noChangeShapeType="1"/>
            </p:cNvSpPr>
            <p:nvPr/>
          </p:nvSpPr>
          <p:spPr bwMode="auto">
            <a:xfrm flipV="1">
              <a:off x="2335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3" name="Line 131"/>
            <p:cNvSpPr>
              <a:spLocks noChangeAspect="1" noChangeShapeType="1"/>
            </p:cNvSpPr>
            <p:nvPr/>
          </p:nvSpPr>
          <p:spPr bwMode="auto">
            <a:xfrm flipV="1">
              <a:off x="2429" y="4707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4" name="Line 132"/>
            <p:cNvSpPr>
              <a:spLocks noChangeAspect="1" noChangeShapeType="1"/>
            </p:cNvSpPr>
            <p:nvPr/>
          </p:nvSpPr>
          <p:spPr bwMode="auto">
            <a:xfrm>
              <a:off x="2736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5" name="Line 133"/>
            <p:cNvSpPr>
              <a:spLocks noChangeAspect="1" noChangeShapeType="1"/>
            </p:cNvSpPr>
            <p:nvPr/>
          </p:nvSpPr>
          <p:spPr bwMode="auto">
            <a:xfrm>
              <a:off x="2830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6" name="Line 134"/>
            <p:cNvSpPr>
              <a:spLocks noChangeAspect="1" noChangeShapeType="1"/>
            </p:cNvSpPr>
            <p:nvPr/>
          </p:nvSpPr>
          <p:spPr bwMode="auto">
            <a:xfrm>
              <a:off x="2924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7" name="Line 135"/>
            <p:cNvSpPr>
              <a:spLocks noChangeAspect="1" noChangeShapeType="1"/>
            </p:cNvSpPr>
            <p:nvPr/>
          </p:nvSpPr>
          <p:spPr bwMode="auto">
            <a:xfrm>
              <a:off x="3018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8" name="Line 136"/>
            <p:cNvSpPr>
              <a:spLocks noChangeAspect="1" noChangeShapeType="1"/>
            </p:cNvSpPr>
            <p:nvPr/>
          </p:nvSpPr>
          <p:spPr bwMode="auto">
            <a:xfrm>
              <a:off x="3206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89" name="Line 137"/>
            <p:cNvSpPr>
              <a:spLocks noChangeAspect="1" noChangeShapeType="1"/>
            </p:cNvSpPr>
            <p:nvPr/>
          </p:nvSpPr>
          <p:spPr bwMode="auto">
            <a:xfrm>
              <a:off x="3489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0" name="Line 138"/>
            <p:cNvSpPr>
              <a:spLocks noChangeAspect="1" noChangeShapeType="1"/>
            </p:cNvSpPr>
            <p:nvPr/>
          </p:nvSpPr>
          <p:spPr bwMode="auto">
            <a:xfrm>
              <a:off x="3583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1" name="Line 139"/>
            <p:cNvSpPr>
              <a:spLocks noChangeAspect="1" noChangeShapeType="1"/>
            </p:cNvSpPr>
            <p:nvPr/>
          </p:nvSpPr>
          <p:spPr bwMode="auto">
            <a:xfrm>
              <a:off x="3113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2" name="Line 140"/>
            <p:cNvSpPr>
              <a:spLocks noChangeAspect="1" noChangeShapeType="1"/>
            </p:cNvSpPr>
            <p:nvPr/>
          </p:nvSpPr>
          <p:spPr bwMode="auto">
            <a:xfrm>
              <a:off x="3394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3" name="Line 141"/>
            <p:cNvSpPr>
              <a:spLocks noChangeAspect="1" noChangeShapeType="1"/>
            </p:cNvSpPr>
            <p:nvPr/>
          </p:nvSpPr>
          <p:spPr bwMode="auto">
            <a:xfrm>
              <a:off x="2675" y="419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4" name="Line 142"/>
            <p:cNvSpPr>
              <a:spLocks noChangeAspect="1" noChangeShapeType="1"/>
            </p:cNvSpPr>
            <p:nvPr/>
          </p:nvSpPr>
          <p:spPr bwMode="auto">
            <a:xfrm>
              <a:off x="2736" y="4329"/>
              <a:ext cx="881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5" name="Line 143"/>
            <p:cNvSpPr>
              <a:spLocks noChangeAspect="1" noChangeShapeType="1"/>
            </p:cNvSpPr>
            <p:nvPr/>
          </p:nvSpPr>
          <p:spPr bwMode="auto">
            <a:xfrm flipV="1">
              <a:off x="2737" y="4519"/>
              <a:ext cx="881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6" name="Line 144"/>
            <p:cNvSpPr>
              <a:spLocks noChangeAspect="1" noChangeShapeType="1"/>
            </p:cNvSpPr>
            <p:nvPr/>
          </p:nvSpPr>
          <p:spPr bwMode="auto">
            <a:xfrm flipV="1">
              <a:off x="2831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7" name="Line 145"/>
            <p:cNvSpPr>
              <a:spLocks noChangeAspect="1" noChangeShapeType="1"/>
            </p:cNvSpPr>
            <p:nvPr/>
          </p:nvSpPr>
          <p:spPr bwMode="auto">
            <a:xfrm flipV="1">
              <a:off x="2925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8" name="Line 146"/>
            <p:cNvSpPr>
              <a:spLocks noChangeAspect="1" noChangeShapeType="1"/>
            </p:cNvSpPr>
            <p:nvPr/>
          </p:nvSpPr>
          <p:spPr bwMode="auto">
            <a:xfrm flipV="1">
              <a:off x="3020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99" name="Line 147"/>
            <p:cNvSpPr>
              <a:spLocks noChangeAspect="1" noChangeShapeType="1"/>
            </p:cNvSpPr>
            <p:nvPr/>
          </p:nvSpPr>
          <p:spPr bwMode="auto">
            <a:xfrm flipV="1">
              <a:off x="3208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0" name="Line 148"/>
            <p:cNvSpPr>
              <a:spLocks noChangeAspect="1" noChangeShapeType="1"/>
            </p:cNvSpPr>
            <p:nvPr/>
          </p:nvSpPr>
          <p:spPr bwMode="auto">
            <a:xfrm flipV="1">
              <a:off x="3490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1" name="Line 149"/>
            <p:cNvSpPr>
              <a:spLocks noChangeAspect="1" noChangeShapeType="1"/>
            </p:cNvSpPr>
            <p:nvPr/>
          </p:nvSpPr>
          <p:spPr bwMode="auto">
            <a:xfrm flipV="1">
              <a:off x="3585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2" name="Line 150"/>
            <p:cNvSpPr>
              <a:spLocks noChangeAspect="1" noChangeShapeType="1"/>
            </p:cNvSpPr>
            <p:nvPr/>
          </p:nvSpPr>
          <p:spPr bwMode="auto">
            <a:xfrm flipV="1">
              <a:off x="3113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3" name="Line 151"/>
            <p:cNvSpPr>
              <a:spLocks noChangeAspect="1" noChangeShapeType="1"/>
            </p:cNvSpPr>
            <p:nvPr/>
          </p:nvSpPr>
          <p:spPr bwMode="auto">
            <a:xfrm flipV="1">
              <a:off x="3301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4" name="Line 152"/>
            <p:cNvSpPr>
              <a:spLocks noChangeAspect="1" noChangeShapeType="1"/>
            </p:cNvSpPr>
            <p:nvPr/>
          </p:nvSpPr>
          <p:spPr bwMode="auto">
            <a:xfrm flipV="1">
              <a:off x="3396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5" name="Line 153"/>
            <p:cNvSpPr>
              <a:spLocks noChangeAspect="1" noChangeShapeType="1"/>
            </p:cNvSpPr>
            <p:nvPr/>
          </p:nvSpPr>
          <p:spPr bwMode="auto">
            <a:xfrm flipV="1">
              <a:off x="2621" y="4519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6" name="Line 154"/>
            <p:cNvSpPr>
              <a:spLocks noChangeAspect="1" noChangeShapeType="1"/>
            </p:cNvSpPr>
            <p:nvPr/>
          </p:nvSpPr>
          <p:spPr bwMode="auto">
            <a:xfrm flipV="1">
              <a:off x="2676" y="4582"/>
              <a:ext cx="0" cy="7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7" name="Line 155"/>
            <p:cNvSpPr>
              <a:spLocks noChangeAspect="1" noChangeShapeType="1"/>
            </p:cNvSpPr>
            <p:nvPr/>
          </p:nvSpPr>
          <p:spPr bwMode="auto">
            <a:xfrm flipH="1">
              <a:off x="1653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8" name="Line 156"/>
            <p:cNvSpPr>
              <a:spLocks noChangeAspect="1" noChangeShapeType="1"/>
            </p:cNvSpPr>
            <p:nvPr/>
          </p:nvSpPr>
          <p:spPr bwMode="auto">
            <a:xfrm flipH="1">
              <a:off x="1559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09" name="Line 157"/>
            <p:cNvSpPr>
              <a:spLocks noChangeAspect="1" noChangeShapeType="1"/>
            </p:cNvSpPr>
            <p:nvPr/>
          </p:nvSpPr>
          <p:spPr bwMode="auto">
            <a:xfrm flipH="1">
              <a:off x="1464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0" name="Line 158"/>
            <p:cNvSpPr>
              <a:spLocks noChangeAspect="1" noChangeShapeType="1"/>
            </p:cNvSpPr>
            <p:nvPr/>
          </p:nvSpPr>
          <p:spPr bwMode="auto">
            <a:xfrm flipH="1">
              <a:off x="1371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1" name="Line 159"/>
            <p:cNvSpPr>
              <a:spLocks noChangeAspect="1" noChangeShapeType="1"/>
            </p:cNvSpPr>
            <p:nvPr/>
          </p:nvSpPr>
          <p:spPr bwMode="auto">
            <a:xfrm flipH="1">
              <a:off x="1183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2" name="Line 160"/>
            <p:cNvSpPr>
              <a:spLocks noChangeAspect="1" noChangeShapeType="1"/>
            </p:cNvSpPr>
            <p:nvPr/>
          </p:nvSpPr>
          <p:spPr bwMode="auto">
            <a:xfrm flipH="1">
              <a:off x="900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3" name="Line 161"/>
            <p:cNvSpPr>
              <a:spLocks noChangeAspect="1" noChangeShapeType="1"/>
            </p:cNvSpPr>
            <p:nvPr/>
          </p:nvSpPr>
          <p:spPr bwMode="auto">
            <a:xfrm flipH="1">
              <a:off x="806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4" name="Line 162"/>
            <p:cNvSpPr>
              <a:spLocks noChangeAspect="1" noChangeShapeType="1"/>
            </p:cNvSpPr>
            <p:nvPr/>
          </p:nvSpPr>
          <p:spPr bwMode="auto">
            <a:xfrm flipH="1">
              <a:off x="1276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5" name="Line 163"/>
            <p:cNvSpPr>
              <a:spLocks noChangeAspect="1" noChangeShapeType="1"/>
            </p:cNvSpPr>
            <p:nvPr/>
          </p:nvSpPr>
          <p:spPr bwMode="auto">
            <a:xfrm flipH="1">
              <a:off x="994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6" name="Line 164"/>
            <p:cNvSpPr>
              <a:spLocks noChangeAspect="1" noChangeShapeType="1"/>
            </p:cNvSpPr>
            <p:nvPr/>
          </p:nvSpPr>
          <p:spPr bwMode="auto">
            <a:xfrm flipH="1">
              <a:off x="1654" y="4067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7" name="Line 165"/>
            <p:cNvSpPr>
              <a:spLocks noChangeAspect="1" noChangeShapeType="1"/>
            </p:cNvSpPr>
            <p:nvPr/>
          </p:nvSpPr>
          <p:spPr bwMode="auto">
            <a:xfrm flipH="1">
              <a:off x="1714" y="4194"/>
              <a:ext cx="0" cy="7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8" name="Line 166"/>
            <p:cNvSpPr>
              <a:spLocks noChangeAspect="1" noChangeShapeType="1"/>
            </p:cNvSpPr>
            <p:nvPr/>
          </p:nvSpPr>
          <p:spPr bwMode="auto">
            <a:xfrm flipH="1">
              <a:off x="779" y="4331"/>
              <a:ext cx="874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19" name="Line 167"/>
            <p:cNvSpPr>
              <a:spLocks noChangeAspect="1" noChangeShapeType="1"/>
            </p:cNvSpPr>
            <p:nvPr/>
          </p:nvSpPr>
          <p:spPr bwMode="auto">
            <a:xfrm flipH="1" flipV="1">
              <a:off x="777" y="4521"/>
              <a:ext cx="875" cy="0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0" name="Line 168"/>
            <p:cNvSpPr>
              <a:spLocks noChangeAspect="1" noChangeShapeType="1"/>
            </p:cNvSpPr>
            <p:nvPr/>
          </p:nvSpPr>
          <p:spPr bwMode="auto">
            <a:xfrm flipH="1" flipV="1">
              <a:off x="1557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1" name="Line 169"/>
            <p:cNvSpPr>
              <a:spLocks noChangeAspect="1" noChangeShapeType="1"/>
            </p:cNvSpPr>
            <p:nvPr/>
          </p:nvSpPr>
          <p:spPr bwMode="auto">
            <a:xfrm flipH="1" flipV="1">
              <a:off x="1464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2" name="Line 170"/>
            <p:cNvSpPr>
              <a:spLocks noChangeAspect="1" noChangeShapeType="1"/>
            </p:cNvSpPr>
            <p:nvPr/>
          </p:nvSpPr>
          <p:spPr bwMode="auto">
            <a:xfrm flipH="1" flipV="1">
              <a:off x="1369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3" name="Line 171"/>
            <p:cNvSpPr>
              <a:spLocks noChangeAspect="1" noChangeShapeType="1"/>
            </p:cNvSpPr>
            <p:nvPr/>
          </p:nvSpPr>
          <p:spPr bwMode="auto">
            <a:xfrm flipH="1" flipV="1">
              <a:off x="1181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4" name="Line 172"/>
            <p:cNvSpPr>
              <a:spLocks noChangeAspect="1" noChangeShapeType="1"/>
            </p:cNvSpPr>
            <p:nvPr/>
          </p:nvSpPr>
          <p:spPr bwMode="auto">
            <a:xfrm flipH="1" flipV="1">
              <a:off x="899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5" name="Line 173"/>
            <p:cNvSpPr>
              <a:spLocks noChangeAspect="1" noChangeShapeType="1"/>
            </p:cNvSpPr>
            <p:nvPr/>
          </p:nvSpPr>
          <p:spPr bwMode="auto">
            <a:xfrm flipH="1" flipV="1">
              <a:off x="804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6" name="Line 174"/>
            <p:cNvSpPr>
              <a:spLocks noChangeAspect="1" noChangeShapeType="1"/>
            </p:cNvSpPr>
            <p:nvPr/>
          </p:nvSpPr>
          <p:spPr bwMode="auto">
            <a:xfrm flipH="1" flipV="1">
              <a:off x="1276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7" name="Line 175"/>
            <p:cNvSpPr>
              <a:spLocks noChangeAspect="1" noChangeShapeType="1"/>
            </p:cNvSpPr>
            <p:nvPr/>
          </p:nvSpPr>
          <p:spPr bwMode="auto">
            <a:xfrm flipH="1" flipV="1">
              <a:off x="1087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8" name="Line 176"/>
            <p:cNvSpPr>
              <a:spLocks noChangeAspect="1" noChangeShapeType="1"/>
            </p:cNvSpPr>
            <p:nvPr/>
          </p:nvSpPr>
          <p:spPr bwMode="auto">
            <a:xfrm flipH="1" flipV="1">
              <a:off x="993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29" name="Line 177"/>
            <p:cNvSpPr>
              <a:spLocks noChangeAspect="1" noChangeShapeType="1"/>
            </p:cNvSpPr>
            <p:nvPr/>
          </p:nvSpPr>
          <p:spPr bwMode="auto">
            <a:xfrm flipH="1" flipV="1">
              <a:off x="1653" y="4521"/>
              <a:ext cx="115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0" name="Line 178"/>
            <p:cNvSpPr>
              <a:spLocks noChangeAspect="1" noChangeShapeType="1"/>
            </p:cNvSpPr>
            <p:nvPr/>
          </p:nvSpPr>
          <p:spPr bwMode="auto">
            <a:xfrm flipH="1" flipV="1">
              <a:off x="1712" y="458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1" name="AutoShape 179"/>
            <p:cNvSpPr>
              <a:spLocks noChangeAspect="1" noChangeArrowheads="1"/>
            </p:cNvSpPr>
            <p:nvPr/>
          </p:nvSpPr>
          <p:spPr bwMode="auto">
            <a:xfrm>
              <a:off x="2546" y="3876"/>
              <a:ext cx="185" cy="145"/>
            </a:xfrm>
            <a:prstGeom prst="notchedRightArrow">
              <a:avLst>
                <a:gd name="adj1" fmla="val 50000"/>
                <a:gd name="adj2" fmla="val 3189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2" name="Text Box 180"/>
            <p:cNvSpPr txBox="1">
              <a:spLocks noChangeAspect="1" noChangeArrowheads="1"/>
            </p:cNvSpPr>
            <p:nvPr/>
          </p:nvSpPr>
          <p:spPr bwMode="auto">
            <a:xfrm>
              <a:off x="1889" y="3545"/>
              <a:ext cx="5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Origin</a:t>
              </a:r>
            </a:p>
          </p:txBody>
        </p:sp>
        <p:sp>
          <p:nvSpPr>
            <p:cNvPr id="19533" name="AutoShape 181"/>
            <p:cNvSpPr>
              <a:spLocks noChangeAspect="1" noChangeArrowheads="1"/>
            </p:cNvSpPr>
            <p:nvPr/>
          </p:nvSpPr>
          <p:spPr bwMode="auto">
            <a:xfrm>
              <a:off x="2140" y="3828"/>
              <a:ext cx="130" cy="198"/>
            </a:xfrm>
            <a:prstGeom prst="downArrow">
              <a:avLst>
                <a:gd name="adj1" fmla="val 50000"/>
                <a:gd name="adj2" fmla="val 38077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4" name="Line 182"/>
            <p:cNvSpPr>
              <a:spLocks noChangeAspect="1" noChangeShapeType="1"/>
            </p:cNvSpPr>
            <p:nvPr/>
          </p:nvSpPr>
          <p:spPr bwMode="auto">
            <a:xfrm flipH="1">
              <a:off x="1087" y="4335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5" name="Line 183"/>
            <p:cNvSpPr>
              <a:spLocks noChangeAspect="1" noChangeShapeType="1"/>
            </p:cNvSpPr>
            <p:nvPr/>
          </p:nvSpPr>
          <p:spPr bwMode="auto">
            <a:xfrm flipH="1">
              <a:off x="1653" y="4444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6" name="Line 184"/>
            <p:cNvSpPr>
              <a:spLocks noChangeAspect="1" noChangeShapeType="1"/>
            </p:cNvSpPr>
            <p:nvPr/>
          </p:nvSpPr>
          <p:spPr bwMode="auto">
            <a:xfrm>
              <a:off x="2243" y="4070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7" name="Line 185"/>
            <p:cNvSpPr>
              <a:spLocks noChangeAspect="1" noChangeShapeType="1"/>
            </p:cNvSpPr>
            <p:nvPr/>
          </p:nvSpPr>
          <p:spPr bwMode="auto">
            <a:xfrm flipV="1">
              <a:off x="1775" y="4268"/>
              <a:ext cx="8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8" name="Line 186"/>
            <p:cNvSpPr>
              <a:spLocks noChangeAspect="1" noChangeShapeType="1"/>
            </p:cNvSpPr>
            <p:nvPr/>
          </p:nvSpPr>
          <p:spPr bwMode="auto">
            <a:xfrm flipV="1">
              <a:off x="1775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39" name="Line 187"/>
            <p:cNvSpPr>
              <a:spLocks noChangeAspect="1" noChangeShapeType="1"/>
            </p:cNvSpPr>
            <p:nvPr/>
          </p:nvSpPr>
          <p:spPr bwMode="auto">
            <a:xfrm flipV="1">
              <a:off x="1869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0" name="Line 188"/>
            <p:cNvSpPr>
              <a:spLocks noChangeAspect="1" noChangeShapeType="1"/>
            </p:cNvSpPr>
            <p:nvPr/>
          </p:nvSpPr>
          <p:spPr bwMode="auto">
            <a:xfrm flipV="1">
              <a:off x="1963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1" name="Line 189"/>
            <p:cNvSpPr>
              <a:spLocks noChangeAspect="1" noChangeShapeType="1"/>
            </p:cNvSpPr>
            <p:nvPr/>
          </p:nvSpPr>
          <p:spPr bwMode="auto">
            <a:xfrm flipV="1">
              <a:off x="2057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2" name="Line 190"/>
            <p:cNvSpPr>
              <a:spLocks noChangeAspect="1" noChangeShapeType="1"/>
            </p:cNvSpPr>
            <p:nvPr/>
          </p:nvSpPr>
          <p:spPr bwMode="auto">
            <a:xfrm flipV="1">
              <a:off x="2528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3" name="Line 191"/>
            <p:cNvSpPr>
              <a:spLocks noChangeAspect="1" noChangeShapeType="1"/>
            </p:cNvSpPr>
            <p:nvPr/>
          </p:nvSpPr>
          <p:spPr bwMode="auto">
            <a:xfrm flipV="1">
              <a:off x="2622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4" name="Line 192"/>
            <p:cNvSpPr>
              <a:spLocks noChangeAspect="1" noChangeShapeType="1"/>
            </p:cNvSpPr>
            <p:nvPr/>
          </p:nvSpPr>
          <p:spPr bwMode="auto">
            <a:xfrm flipV="1">
              <a:off x="2151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5" name="Line 193"/>
            <p:cNvSpPr>
              <a:spLocks noChangeAspect="1" noChangeShapeType="1"/>
            </p:cNvSpPr>
            <p:nvPr/>
          </p:nvSpPr>
          <p:spPr bwMode="auto">
            <a:xfrm flipV="1">
              <a:off x="2339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6" name="Line 194"/>
            <p:cNvSpPr>
              <a:spLocks noChangeAspect="1" noChangeShapeType="1"/>
            </p:cNvSpPr>
            <p:nvPr/>
          </p:nvSpPr>
          <p:spPr bwMode="auto">
            <a:xfrm flipV="1">
              <a:off x="2433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7" name="Line 195"/>
            <p:cNvSpPr>
              <a:spLocks noChangeAspect="1" noChangeShapeType="1"/>
            </p:cNvSpPr>
            <p:nvPr/>
          </p:nvSpPr>
          <p:spPr bwMode="auto">
            <a:xfrm flipV="1">
              <a:off x="2243" y="4191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8" name="Line 196"/>
            <p:cNvSpPr>
              <a:spLocks noChangeAspect="1" noChangeShapeType="1"/>
            </p:cNvSpPr>
            <p:nvPr/>
          </p:nvSpPr>
          <p:spPr bwMode="auto">
            <a:xfrm>
              <a:off x="2628" y="4066"/>
              <a:ext cx="111" cy="264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49" name="Line 197"/>
            <p:cNvSpPr>
              <a:spLocks noChangeAspect="1" noChangeShapeType="1"/>
            </p:cNvSpPr>
            <p:nvPr/>
          </p:nvSpPr>
          <p:spPr bwMode="auto">
            <a:xfrm flipV="1">
              <a:off x="2736" y="4442"/>
              <a:ext cx="0" cy="73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0" name="Line 198"/>
            <p:cNvSpPr>
              <a:spLocks noChangeAspect="1" noChangeShapeType="1"/>
            </p:cNvSpPr>
            <p:nvPr/>
          </p:nvSpPr>
          <p:spPr bwMode="auto">
            <a:xfrm>
              <a:off x="3301" y="4333"/>
              <a:ext cx="0" cy="72"/>
            </a:xfrm>
            <a:prstGeom prst="line">
              <a:avLst/>
            </a:prstGeom>
            <a:noFill/>
            <a:ln w="38100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1" name="Line 199"/>
            <p:cNvSpPr>
              <a:spLocks noChangeAspect="1" noChangeShapeType="1"/>
            </p:cNvSpPr>
            <p:nvPr/>
          </p:nvSpPr>
          <p:spPr bwMode="auto">
            <a:xfrm>
              <a:off x="1770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2" name="Line 200"/>
            <p:cNvSpPr>
              <a:spLocks noChangeAspect="1" noChangeShapeType="1"/>
            </p:cNvSpPr>
            <p:nvPr/>
          </p:nvSpPr>
          <p:spPr bwMode="auto">
            <a:xfrm>
              <a:off x="1865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3" name="Line 201"/>
            <p:cNvSpPr>
              <a:spLocks noChangeAspect="1" noChangeShapeType="1"/>
            </p:cNvSpPr>
            <p:nvPr/>
          </p:nvSpPr>
          <p:spPr bwMode="auto">
            <a:xfrm>
              <a:off x="1958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4" name="Line 202"/>
            <p:cNvSpPr>
              <a:spLocks noChangeAspect="1" noChangeShapeType="1"/>
            </p:cNvSpPr>
            <p:nvPr/>
          </p:nvSpPr>
          <p:spPr bwMode="auto">
            <a:xfrm>
              <a:off x="2053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5" name="Line 203"/>
            <p:cNvSpPr>
              <a:spLocks noChangeAspect="1" noChangeShapeType="1"/>
            </p:cNvSpPr>
            <p:nvPr/>
          </p:nvSpPr>
          <p:spPr bwMode="auto">
            <a:xfrm>
              <a:off x="2241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6" name="Line 204"/>
            <p:cNvSpPr>
              <a:spLocks noChangeAspect="1" noChangeShapeType="1"/>
            </p:cNvSpPr>
            <p:nvPr/>
          </p:nvSpPr>
          <p:spPr bwMode="auto">
            <a:xfrm>
              <a:off x="2523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7" name="Line 205"/>
            <p:cNvSpPr>
              <a:spLocks noChangeAspect="1" noChangeShapeType="1"/>
            </p:cNvSpPr>
            <p:nvPr/>
          </p:nvSpPr>
          <p:spPr bwMode="auto">
            <a:xfrm>
              <a:off x="2618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8" name="Line 206"/>
            <p:cNvSpPr>
              <a:spLocks noChangeAspect="1" noChangeShapeType="1"/>
            </p:cNvSpPr>
            <p:nvPr/>
          </p:nvSpPr>
          <p:spPr bwMode="auto">
            <a:xfrm>
              <a:off x="2146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59" name="Line 207"/>
            <p:cNvSpPr>
              <a:spLocks noChangeAspect="1" noChangeShapeType="1"/>
            </p:cNvSpPr>
            <p:nvPr/>
          </p:nvSpPr>
          <p:spPr bwMode="auto">
            <a:xfrm>
              <a:off x="2335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0" name="Line 208"/>
            <p:cNvSpPr>
              <a:spLocks noChangeAspect="1" noChangeShapeType="1"/>
            </p:cNvSpPr>
            <p:nvPr/>
          </p:nvSpPr>
          <p:spPr bwMode="auto">
            <a:xfrm>
              <a:off x="2429" y="4586"/>
              <a:ext cx="0" cy="7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1" name="Line 209"/>
            <p:cNvSpPr>
              <a:spLocks noChangeAspect="1" noChangeShapeType="1"/>
            </p:cNvSpPr>
            <p:nvPr/>
          </p:nvSpPr>
          <p:spPr bwMode="auto">
            <a:xfrm flipV="1">
              <a:off x="1770" y="4583"/>
              <a:ext cx="847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" name="Text Box 210"/>
            <p:cNvSpPr txBox="1">
              <a:spLocks noChangeAspect="1" noChangeArrowheads="1"/>
            </p:cNvSpPr>
            <p:nvPr/>
          </p:nvSpPr>
          <p:spPr bwMode="auto">
            <a:xfrm>
              <a:off x="556" y="4195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5’</a:t>
              </a:r>
            </a:p>
          </p:txBody>
        </p:sp>
        <p:sp>
          <p:nvSpPr>
            <p:cNvPr id="19563" name="Text Box 211"/>
            <p:cNvSpPr txBox="1">
              <a:spLocks noChangeAspect="1" noChangeArrowheads="1"/>
            </p:cNvSpPr>
            <p:nvPr/>
          </p:nvSpPr>
          <p:spPr bwMode="auto">
            <a:xfrm>
              <a:off x="560" y="4383"/>
              <a:ext cx="23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3’</a:t>
              </a:r>
            </a:p>
          </p:txBody>
        </p:sp>
        <p:sp>
          <p:nvSpPr>
            <p:cNvPr id="19564" name="Text Box 212"/>
            <p:cNvSpPr txBox="1">
              <a:spLocks noChangeAspect="1" noChangeArrowheads="1"/>
            </p:cNvSpPr>
            <p:nvPr/>
          </p:nvSpPr>
          <p:spPr bwMode="auto">
            <a:xfrm>
              <a:off x="3590" y="4188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3’</a:t>
              </a:r>
            </a:p>
          </p:txBody>
        </p:sp>
        <p:sp>
          <p:nvSpPr>
            <p:cNvPr id="19565" name="Text Box 213"/>
            <p:cNvSpPr txBox="1">
              <a:spLocks noChangeAspect="1" noChangeArrowheads="1"/>
            </p:cNvSpPr>
            <p:nvPr/>
          </p:nvSpPr>
          <p:spPr bwMode="auto">
            <a:xfrm>
              <a:off x="3590" y="4376"/>
              <a:ext cx="2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>
                  <a:latin typeface="Palatino Linotype" charset="0"/>
                </a:rPr>
                <a:t>5’</a:t>
              </a:r>
            </a:p>
          </p:txBody>
        </p:sp>
        <p:sp>
          <p:nvSpPr>
            <p:cNvPr id="19566" name="AutoShape 214"/>
            <p:cNvSpPr>
              <a:spLocks noChangeAspect="1" noChangeArrowheads="1"/>
            </p:cNvSpPr>
            <p:nvPr/>
          </p:nvSpPr>
          <p:spPr bwMode="auto">
            <a:xfrm flipH="1">
              <a:off x="1706" y="3876"/>
              <a:ext cx="186" cy="145"/>
            </a:xfrm>
            <a:prstGeom prst="notchedRightArrow">
              <a:avLst>
                <a:gd name="adj1" fmla="val 50000"/>
                <a:gd name="adj2" fmla="val 32069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7" name="Text Box 215"/>
            <p:cNvSpPr txBox="1">
              <a:spLocks noChangeArrowheads="1"/>
            </p:cNvSpPr>
            <p:nvPr/>
          </p:nvSpPr>
          <p:spPr bwMode="auto">
            <a:xfrm>
              <a:off x="893" y="3142"/>
              <a:ext cx="2412" cy="36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Palatino" charset="0"/>
                  <a:ea typeface="ＭＳ Ｐゴシック" charset="0"/>
                </a:defRPr>
              </a:lvl9pPr>
            </a:lstStyle>
            <a:p>
              <a:pPr algn="l"/>
              <a:r>
                <a:rPr lang="en-GB" b="1">
                  <a:solidFill>
                    <a:srgbClr val="FFFF00"/>
                  </a:solidFill>
                  <a:latin typeface="Palatino Linotype" charset="0"/>
                </a:rPr>
                <a:t>B</a:t>
              </a:r>
              <a:r>
                <a:rPr lang="en-GB" sz="2000" b="1">
                  <a:solidFill>
                    <a:srgbClr val="FFFF00"/>
                  </a:solidFill>
                  <a:latin typeface="Palatino Linotype" charset="0"/>
                </a:rPr>
                <a:t>IDIRECTIONAL</a:t>
              </a:r>
              <a:r>
                <a:rPr lang="en-GB" sz="3200" b="1">
                  <a:solidFill>
                    <a:srgbClr val="FFFF00"/>
                  </a:solidFill>
                  <a:latin typeface="Palatino Linotype" charset="0"/>
                </a:rPr>
                <a:t> </a:t>
              </a:r>
              <a:r>
                <a:rPr lang="en-GB" b="1">
                  <a:solidFill>
                    <a:srgbClr val="FFFF00"/>
                  </a:solidFill>
                  <a:latin typeface="Palatino Linotype" charset="0"/>
                </a:rPr>
                <a:t>R</a:t>
              </a:r>
              <a:r>
                <a:rPr lang="en-GB" sz="2000" b="1">
                  <a:solidFill>
                    <a:srgbClr val="FFFF00"/>
                  </a:solidFill>
                  <a:latin typeface="Palatino Linotype" charset="0"/>
                </a:rPr>
                <a:t>EPLICATION</a:t>
              </a:r>
              <a:endParaRPr lang="en-GB" sz="3200" b="1">
                <a:solidFill>
                  <a:srgbClr val="FFFF00"/>
                </a:solidFill>
                <a:latin typeface="Palatino Linotype" charset="0"/>
              </a:endParaRPr>
            </a:p>
          </p:txBody>
        </p:sp>
      </p:grpSp>
      <p:sp>
        <p:nvSpPr>
          <p:cNvPr id="19460" name="Text Box 216"/>
          <p:cNvSpPr txBox="1">
            <a:spLocks noChangeArrowheads="1"/>
          </p:cNvSpPr>
          <p:nvPr/>
        </p:nvSpPr>
        <p:spPr bwMode="auto">
          <a:xfrm>
            <a:off x="1250950" y="623888"/>
            <a:ext cx="77835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GB" sz="2800" b="1">
                <a:latin typeface="Palatino Linotype" charset="0"/>
              </a:rPr>
              <a:t>Replication can be Uni- or Bidirectional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 rot="16200000">
            <a:off x="-981075" y="4962525"/>
            <a:ext cx="2819400" cy="514350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1000">
                <a:latin typeface="Arial" charset="0"/>
              </a:rPr>
              <a:t>Voet </a:t>
            </a:r>
            <a:r>
              <a:rPr lang="en-US" sz="1000" i="1">
                <a:latin typeface="Arial" charset="0"/>
              </a:rPr>
              <a:t>Biochemistry</a:t>
            </a:r>
            <a:r>
              <a:rPr lang="en-US" sz="1000">
                <a:latin typeface="Arial" charset="0"/>
              </a:rPr>
              <a:t> 3e</a:t>
            </a:r>
          </a:p>
          <a:p>
            <a:r>
              <a:rPr lang="en-US" sz="1000">
                <a:latin typeface="Arial" charset="0"/>
              </a:rPr>
              <a:t>© 2004 John Wiley &amp; Sons, Inc.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5257800"/>
            <a:ext cx="8915400" cy="1066800"/>
          </a:xfrm>
        </p:spPr>
        <p:txBody>
          <a:bodyPr/>
          <a:lstStyle/>
          <a:p>
            <a:pPr algn="ctr" eaLnBrk="1" hangingPunct="1"/>
            <a:r>
              <a:rPr lang="en-US">
                <a:solidFill>
                  <a:schemeClr val="tx1"/>
                </a:solidFill>
                <a:latin typeface="Arial" charset="0"/>
              </a:rPr>
              <a:t>Semidiscontinuous DNA replication. In DNA replication, both daughter strands (</a:t>
            </a:r>
            <a:r>
              <a:rPr lang="en-US" i="1">
                <a:solidFill>
                  <a:schemeClr val="tx1"/>
                </a:solidFill>
                <a:latin typeface="Arial" charset="0"/>
              </a:rPr>
              <a:t>leading strand red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i="1">
                <a:solidFill>
                  <a:schemeClr val="tx1"/>
                </a:solidFill>
                <a:latin typeface="Arial" charset="0"/>
              </a:rPr>
              <a:t>lagging strand blue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) are synthesized in their 5</a:t>
            </a:r>
            <a:r>
              <a:rPr lang="en-US">
                <a:solidFill>
                  <a:schemeClr val="tx1"/>
                </a:solidFill>
                <a:latin typeface="Symbol" charset="0"/>
              </a:rPr>
              <a:t>¢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3</a:t>
            </a:r>
            <a:r>
              <a:rPr lang="en-US">
                <a:solidFill>
                  <a:schemeClr val="tx1"/>
                </a:solidFill>
                <a:latin typeface="Symbol" charset="0"/>
              </a:rPr>
              <a:t>¢</a:t>
            </a:r>
            <a:r>
              <a:rPr lang="en-US">
                <a:solidFill>
                  <a:schemeClr val="tx1"/>
                </a:solidFill>
                <a:latin typeface="Arial" charset="0"/>
              </a:rPr>
              <a:t> directions</a:t>
            </a:r>
          </a:p>
        </p:txBody>
      </p:sp>
      <p:pic>
        <p:nvPicPr>
          <p:cNvPr id="2048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1525" y="1179513"/>
            <a:ext cx="8743950" cy="3508375"/>
          </a:xfrm>
        </p:spPr>
      </p:pic>
      <p:sp>
        <p:nvSpPr>
          <p:cNvPr id="20485" name="Text Box 4"/>
          <p:cNvSpPr txBox="1">
            <a:spLocks noChangeArrowheads="1"/>
          </p:cNvSpPr>
          <p:nvPr/>
        </p:nvSpPr>
        <p:spPr bwMode="auto">
          <a:xfrm rot="-5400000">
            <a:off x="-123030" y="4755356"/>
            <a:ext cx="83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pPr algn="l"/>
            <a:r>
              <a:rPr lang="en-US" sz="1000">
                <a:latin typeface="Arial" charset="0"/>
              </a:rPr>
              <a:t>Page 1138</a:t>
            </a:r>
            <a:endParaRPr lang="en-US" sz="1000">
              <a:latin typeface="Times" charset="0"/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495300" y="501650"/>
            <a:ext cx="9296400" cy="641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charset="0"/>
                <a:ea typeface="ＭＳ Ｐゴシック" charset="0"/>
              </a:defRPr>
            </a:lvl9pPr>
          </a:lstStyle>
          <a:p>
            <a:r>
              <a:rPr lang="en-US" sz="3600" b="1">
                <a:solidFill>
                  <a:srgbClr val="000099"/>
                </a:solidFill>
                <a:latin typeface="Palatino Linotype" charset="0"/>
              </a:rPr>
              <a:t>DNA Replication is Semi-Discontinuous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eneric">
  <a:themeElements>
    <a:clrScheme name="">
      <a:dk1>
        <a:srgbClr val="FF0000"/>
      </a:dk1>
      <a:lt1>
        <a:srgbClr val="FFFFFF"/>
      </a:lt1>
      <a:dk2>
        <a:srgbClr val="000066"/>
      </a:dk2>
      <a:lt2>
        <a:srgbClr val="FFFFCC"/>
      </a:lt2>
      <a:accent1>
        <a:srgbClr val="777777"/>
      </a:accent1>
      <a:accent2>
        <a:srgbClr val="006666"/>
      </a:accent2>
      <a:accent3>
        <a:srgbClr val="AAAAB8"/>
      </a:accent3>
      <a:accent4>
        <a:srgbClr val="DADADA"/>
      </a:accent4>
      <a:accent5>
        <a:srgbClr val="BDBDBD"/>
      </a:accent5>
      <a:accent6>
        <a:srgbClr val="005C5C"/>
      </a:accent6>
      <a:hlink>
        <a:srgbClr val="800000"/>
      </a:hlink>
      <a:folHlink>
        <a:srgbClr val="660066"/>
      </a:folHlink>
    </a:clrScheme>
    <a:fontScheme name="Generic">
      <a:majorFont>
        <a:latin typeface="Arial Narrow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oet_template2">
  <a:themeElements>
    <a:clrScheme name="voet_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oet_template2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voet_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et_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et_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et_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et_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et_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et_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Generic">
  <a:themeElements>
    <a:clrScheme name="">
      <a:dk1>
        <a:srgbClr val="FF0000"/>
      </a:dk1>
      <a:lt1>
        <a:srgbClr val="FFFFFF"/>
      </a:lt1>
      <a:dk2>
        <a:srgbClr val="000066"/>
      </a:dk2>
      <a:lt2>
        <a:srgbClr val="FFFFCC"/>
      </a:lt2>
      <a:accent1>
        <a:srgbClr val="777777"/>
      </a:accent1>
      <a:accent2>
        <a:srgbClr val="006666"/>
      </a:accent2>
      <a:accent3>
        <a:srgbClr val="AAAAB8"/>
      </a:accent3>
      <a:accent4>
        <a:srgbClr val="DADADA"/>
      </a:accent4>
      <a:accent5>
        <a:srgbClr val="BDBDBD"/>
      </a:accent5>
      <a:accent6>
        <a:srgbClr val="005C5C"/>
      </a:accent6>
      <a:hlink>
        <a:srgbClr val="800000"/>
      </a:hlink>
      <a:folHlink>
        <a:srgbClr val="660066"/>
      </a:folHlink>
    </a:clrScheme>
    <a:fontScheme name="1_Generic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1_Generic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Generic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Generic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oet_template2">
  <a:themeElements>
    <a:clrScheme name="2_voet_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voet_template2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voet_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oet_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oet_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oet_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oet_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voet_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voet_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voet_template2">
  <a:themeElements>
    <a:clrScheme name="4_voet_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voet_template2">
      <a:majorFont>
        <a:latin typeface="Arial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4_voet_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voet_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voet_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voet_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voet_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voet_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voet_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voet_template2">
  <a:themeElements>
    <a:clrScheme name="5_voet_template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voet_template2">
      <a:majorFont>
        <a:latin typeface="Arial"/>
        <a:ea typeface=""/>
        <a:cs typeface="Arial"/>
      </a:majorFont>
      <a:minorFont>
        <a:latin typeface="Time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5_voet_template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voet_template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voet_template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voet_template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voet_template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voet_template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voet_template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Office\Templates\1033\Generic.pot</Template>
  <TotalTime>3751</TotalTime>
  <Words>1782</Words>
  <Application>Microsoft Macintosh PowerPoint</Application>
  <PresentationFormat>35mm Slides</PresentationFormat>
  <Paragraphs>389</Paragraphs>
  <Slides>47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5" baseType="lpstr">
      <vt:lpstr>Palatino</vt:lpstr>
      <vt:lpstr>Arial</vt:lpstr>
      <vt:lpstr>Arial Narrow</vt:lpstr>
      <vt:lpstr>Palatino Linotype</vt:lpstr>
      <vt:lpstr>Wingdings</vt:lpstr>
      <vt:lpstr>Times New Roman</vt:lpstr>
      <vt:lpstr>Times</vt:lpstr>
      <vt:lpstr>Symbol</vt:lpstr>
      <vt:lpstr>Helvetica</vt:lpstr>
      <vt:lpstr>Generic</vt:lpstr>
      <vt:lpstr>Default Design</vt:lpstr>
      <vt:lpstr>1_Default Design</vt:lpstr>
      <vt:lpstr>voet_template2</vt:lpstr>
      <vt:lpstr>1_Generic</vt:lpstr>
      <vt:lpstr>2_voet_template2</vt:lpstr>
      <vt:lpstr>4_voet_template2</vt:lpstr>
      <vt:lpstr>5_voet_template2</vt:lpstr>
      <vt:lpstr>Package</vt:lpstr>
      <vt:lpstr>Molecular   Biology - II </vt:lpstr>
      <vt:lpstr>PowerPoint Presentation</vt:lpstr>
      <vt:lpstr>Replication of DNA</vt:lpstr>
      <vt:lpstr>Features of DNA Replication</vt:lpstr>
      <vt:lpstr>PowerPoint Presentation</vt:lpstr>
      <vt:lpstr>PowerPoint Presentation</vt:lpstr>
      <vt:lpstr>Prokaryotic DNA Polymerases</vt:lpstr>
      <vt:lpstr>PowerPoint Presentation</vt:lpstr>
      <vt:lpstr>Semidiscontinuous DNA replication. In DNA replication, both daughter strands (leading strand red, lagging strand blue) are synthesized in their 5¢ ® 3¢ directions</vt:lpstr>
      <vt:lpstr>PowerPoint Presentation</vt:lpstr>
      <vt:lpstr>Replication</vt:lpstr>
      <vt:lpstr>Replication</vt:lpstr>
      <vt:lpstr>Replication</vt:lpstr>
      <vt:lpstr>Replication</vt:lpstr>
      <vt:lpstr>Replication</vt:lpstr>
      <vt:lpstr>Replication</vt:lpstr>
      <vt:lpstr>Replication</vt:lpstr>
      <vt:lpstr>Replication</vt:lpstr>
      <vt:lpstr>Replication</vt:lpstr>
      <vt:lpstr>Replication</vt:lpstr>
      <vt:lpstr>Enzymes of DNA replication</vt:lpstr>
      <vt:lpstr>Eukaryotic DNA Replication Enzymes</vt:lpstr>
      <vt:lpstr>Transcription</vt:lpstr>
      <vt:lpstr>DNA makes RNA makes Protein</vt:lpstr>
      <vt:lpstr>Chain Initiation</vt:lpstr>
      <vt:lpstr>Chain Elongation</vt:lpstr>
      <vt:lpstr>RNA chain elongation by RNA polymerase</vt:lpstr>
      <vt:lpstr>Chain Termination</vt:lpstr>
      <vt:lpstr>Post-Transcriptional Modifications (RNA Processing)</vt:lpstr>
      <vt:lpstr>Translation (Protein Synthesis)</vt:lpstr>
      <vt:lpstr>Translation (Protein Synthesis)</vt:lpstr>
      <vt:lpstr>DNA makes RNA makes Protein</vt:lpstr>
      <vt:lpstr>The Genetic Code</vt:lpstr>
      <vt:lpstr>The Genetic Code</vt:lpstr>
      <vt:lpstr>The “Standard” Genetic Code</vt:lpstr>
      <vt:lpstr>PowerPoint Presentation</vt:lpstr>
      <vt:lpstr>The “Standard” Genetic Code</vt:lpstr>
      <vt:lpstr>The genetic code is read by molecules that recognize a particular codon and carry the corresponding amino acid</vt:lpstr>
      <vt:lpstr>Chain Initiation</vt:lpstr>
      <vt:lpstr>Translational initiation pathway in E. coli</vt:lpstr>
      <vt:lpstr>Chain Elongation</vt:lpstr>
      <vt:lpstr>Elongation cycle in E. coli ribosomes. The E site, to which discharged tRNAs are transferred before being released into solution, is not shown</vt:lpstr>
      <vt:lpstr>PowerPoint Presentation</vt:lpstr>
      <vt:lpstr>Termination pathway in E. coli ribosomes. RF-1 recognizes the Stop codons UAA and UAG, whereas RF-2 (not shown) recognizes UAA and UGA</vt:lpstr>
      <vt:lpstr>References</vt:lpstr>
      <vt:lpstr>PowerPoint Presentation</vt:lpstr>
      <vt:lpstr>A, P, and E sites on the ribosome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</dc:title>
  <dc:creator>Usman Ghani</dc:creator>
  <cp:lastModifiedBy>User</cp:lastModifiedBy>
  <cp:revision>329</cp:revision>
  <cp:lastPrinted>1601-01-01T00:00:00Z</cp:lastPrinted>
  <dcterms:created xsi:type="dcterms:W3CDTF">2001-02-07T02:23:56Z</dcterms:created>
  <dcterms:modified xsi:type="dcterms:W3CDTF">2011-10-26T12:04:07Z</dcterms:modified>
</cp:coreProperties>
</file>