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8" r:id="rId5"/>
    <p:sldId id="279" r:id="rId6"/>
    <p:sldId id="294" r:id="rId7"/>
    <p:sldId id="295" r:id="rId8"/>
    <p:sldId id="296" r:id="rId9"/>
    <p:sldId id="297" r:id="rId10"/>
    <p:sldId id="261" r:id="rId11"/>
    <p:sldId id="282" r:id="rId12"/>
    <p:sldId id="284" r:id="rId13"/>
    <p:sldId id="259" r:id="rId14"/>
    <p:sldId id="308" r:id="rId15"/>
    <p:sldId id="291" r:id="rId16"/>
    <p:sldId id="285" r:id="rId17"/>
    <p:sldId id="303" r:id="rId18"/>
    <p:sldId id="306" r:id="rId19"/>
    <p:sldId id="287" r:id="rId20"/>
    <p:sldId id="304" r:id="rId21"/>
    <p:sldId id="305" r:id="rId22"/>
    <p:sldId id="307" r:id="rId23"/>
    <p:sldId id="290" r:id="rId24"/>
    <p:sldId id="292" r:id="rId25"/>
    <p:sldId id="29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AAE4"/>
    <a:srgbClr val="009900"/>
    <a:srgbClr val="FFFF00"/>
    <a:srgbClr val="FCB092"/>
    <a:srgbClr val="F93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3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4D347-8A29-6D47-8458-85DD125F3767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810B5-6370-534A-A34B-F3AEAD70B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6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8F7BA4-5993-6B4E-A33B-B20BEA41FDF9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1D831-64DA-9543-98EC-5959999D1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1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4FA8B8-F999-F54E-B1EE-34B7E0560376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C0B24-2093-EB4D-A3C0-671411D68F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97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84550-5548-D44C-B8FD-3A09804655C6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64429-8074-C74D-A50F-C2C49AA07E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23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DCA69-9DF4-884C-9B68-57CC258F7BED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D7344-9941-9B46-9EFE-3423257CB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97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6A1627-EA10-1748-ADCA-DFF7C2013487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405FB-D2F6-E042-93B4-2407F91302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05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BD88E-275F-2D40-B831-CB2482850AA6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487D1-2D92-4340-BE90-37039087F6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22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F02575-8790-E143-A383-0EE28E01525F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224F3-07E4-474E-A576-1EC5F7E2D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2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5CDDA-BCDA-0142-925B-0E9AAE3CD972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7929B-09DF-F54E-A530-B92FED0166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36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36A9DC-69D3-3845-BD97-65E15129D212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73072-F4FB-0E45-8F0A-676D8C234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7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8F9ED7-E221-8048-8551-784036BE1FDE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432B-33A3-7743-9AD7-094F50FCE3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7CC4-E5A0-6E45-960F-920958553125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D8497-7366-4644-BC2F-D96336012C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83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467FF-7E6E-2A41-97C0-AF6BC34A1CAC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D28AA-B727-3E48-B479-7EE3FF18E6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26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D645D-5793-094D-AD58-EE4908E0DD21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1D903-21F0-B148-848B-BCFE9FEC29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73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CFEE65-95AC-AC4C-BB8D-37A98335B702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B4FE9-9057-B941-A0FE-18032034CC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7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EBAA8-095E-544D-BA92-3F835EBD4D6A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57E22-918B-BF41-A211-82D51820D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4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27BEC-6087-2E4C-B8EA-0CB51FF5872F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15722-CED8-2D4C-863E-9B7562434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8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5E77B8-DE1A-F14E-84EB-EA7BDAFC03AC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31299-6684-1C44-94AB-03D96182B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5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8031D9-A09A-D44B-8F40-96A94A0F8C97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7D1FA-16E6-D84B-B204-C6EC3BC1AA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C2E99-28D8-C548-890D-3845C9AB95D2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92909-BC43-B947-9C90-75585ADB33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4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2F79F6-A9DE-8444-8252-1F1C2F761E76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80DF5-B1DA-4D47-B859-83DA72D547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0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281E2-17F1-C44C-89D0-5483FFE40825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CD320-47DD-AC4B-BACF-D5A71208C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2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fld id="{796C920A-F07A-584B-B5CD-C35C85450191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charset="0"/>
              </a:defRPr>
            </a:lvl1pPr>
          </a:lstStyle>
          <a:p>
            <a:fld id="{6A457435-D3EE-F845-8957-1EBF47543AA9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charset="0"/>
                <a:cs typeface="Arial" charset="0"/>
              </a:defRPr>
            </a:lvl1pPr>
          </a:lstStyle>
          <a:p>
            <a:fld id="{AEE01DD2-0F42-1D41-AD82-4626744D7207}" type="datetimeFigureOut">
              <a:rPr lang="en-US"/>
              <a:pPr/>
              <a:t>11/14/11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charset="0"/>
                <a:cs typeface="Arial" charset="0"/>
              </a:defRPr>
            </a:lvl1pPr>
          </a:lstStyle>
          <a:p>
            <a:fld id="{47061249-5B24-0B45-8A4F-539FE2F46DC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Biochemical markers</a:t>
            </a:r>
            <a:br>
              <a:rPr lang="en-US">
                <a:solidFill>
                  <a:srgbClr val="FFFF00"/>
                </a:solidFill>
                <a:latin typeface="Calibri" charset="0"/>
              </a:rPr>
            </a:br>
            <a:r>
              <a:rPr lang="en-US">
                <a:solidFill>
                  <a:srgbClr val="FFFF00"/>
                </a:solidFill>
                <a:latin typeface="Calibri" charset="0"/>
              </a:rPr>
              <a:t>in disease diagnosis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FFFF"/>
                </a:solidFill>
                <a:latin typeface="Calibri" charset="0"/>
              </a:rPr>
              <a:t>Foundation Block</a:t>
            </a:r>
          </a:p>
          <a:p>
            <a:pPr eaLnBrk="1" hangingPunct="1"/>
            <a:r>
              <a:rPr lang="en-US">
                <a:solidFill>
                  <a:srgbClr val="FFFFFF"/>
                </a:solidFill>
                <a:latin typeface="Calibri" charset="0"/>
              </a:rPr>
              <a:t>Dr. Rana Hasanato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1752600" y="274638"/>
            <a:ext cx="71628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amylase in acute pancreatitis</a:t>
            </a:r>
          </a:p>
        </p:txBody>
      </p:sp>
      <p:sp>
        <p:nvSpPr>
          <p:cNvPr id="33794" name="Content Placeholder 3"/>
          <p:cNvSpPr>
            <a:spLocks noGrp="1"/>
          </p:cNvSpPr>
          <p:nvPr>
            <p:ph sz="half" idx="4294967295"/>
          </p:nvPr>
        </p:nvSpPr>
        <p:spPr>
          <a:xfrm>
            <a:off x="1828800" y="1752600"/>
            <a:ext cx="6629400" cy="4191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CB092"/>
                </a:solidFill>
                <a:latin typeface="Calibri" charset="0"/>
              </a:rPr>
              <a:t>Acute pancreatitis is the inflammation of pancreas caused by:</a:t>
            </a:r>
          </a:p>
          <a:p>
            <a:pPr lvl="1" eaLnBrk="1" hangingPunct="1"/>
            <a:r>
              <a:rPr lang="en-US">
                <a:latin typeface="Calibri" charset="0"/>
              </a:rPr>
              <a:t>Obstruction of the pancreatic duct</a:t>
            </a:r>
          </a:p>
          <a:p>
            <a:pPr lvl="1" eaLnBrk="1" hangingPunct="1"/>
            <a:r>
              <a:rPr lang="en-US">
                <a:latin typeface="Calibri" charset="0"/>
              </a:rPr>
              <a:t>Gallstones</a:t>
            </a:r>
          </a:p>
          <a:p>
            <a:pPr lvl="1" eaLnBrk="1" hangingPunct="1"/>
            <a:r>
              <a:rPr lang="en-US">
                <a:latin typeface="Calibri" charset="0"/>
              </a:rPr>
              <a:t>Alcohol abuse</a:t>
            </a:r>
          </a:p>
        </p:txBody>
      </p:sp>
      <p:pic>
        <p:nvPicPr>
          <p:cNvPr id="12292" name="Picture 4" descr="Gard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52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3"/>
          <p:cNvSpPr>
            <a:spLocks noGrp="1"/>
          </p:cNvSpPr>
          <p:nvPr>
            <p:ph sz="half" idx="4294967295"/>
          </p:nvPr>
        </p:nvSpPr>
        <p:spPr>
          <a:xfrm>
            <a:off x="914400" y="1143000"/>
            <a:ext cx="7620000" cy="4191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Enzymatic diagnosis</a:t>
            </a:r>
          </a:p>
          <a:p>
            <a:pPr eaLnBrk="1" hangingPunct="1">
              <a:buFont typeface="Arial" charset="0"/>
              <a:buNone/>
            </a:pPr>
            <a:r>
              <a:rPr lang="en-US">
                <a:latin typeface="Calibri" charset="0"/>
              </a:rPr>
              <a:t>Measurement of pancreatic enzymes:</a:t>
            </a:r>
          </a:p>
          <a:p>
            <a:pPr eaLnBrk="1" hangingPunct="1"/>
            <a:r>
              <a:rPr lang="en-US">
                <a:solidFill>
                  <a:srgbClr val="FCB092"/>
                </a:solidFill>
                <a:latin typeface="Calibri" charset="0"/>
              </a:rPr>
              <a:t>Amylase</a:t>
            </a:r>
          </a:p>
          <a:p>
            <a:pPr eaLnBrk="1" hangingPunct="1"/>
            <a:r>
              <a:rPr lang="en-US">
                <a:latin typeface="Calibri" charset="0"/>
              </a:rPr>
              <a:t>Lipase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5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Amylase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Elevated serum amylase level is a diagnostic indicator of acute  pancreatitis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Amylase level greater than 10 times the upper limit indicates acute pancreatitis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The test has low specificity because elevated serum amylase level is also present in other diseases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Amylase appears in the serum within 2-12 hours after abdominal pain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5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40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Lipase</a:t>
            </a:r>
          </a:p>
          <a:p>
            <a:r>
              <a:rPr lang="en-US">
                <a:latin typeface="Calibri" charset="0"/>
              </a:rPr>
              <a:t>Lipase is a protein enzyme released by the pancreas into the small intestine.</a:t>
            </a:r>
          </a:p>
          <a:p>
            <a:r>
              <a:rPr lang="en-US">
                <a:latin typeface="Calibri" charset="0"/>
              </a:rPr>
              <a:t>Lipase levels are frequently very high, often 5 to 10 times in acute pancreatitis</a:t>
            </a:r>
          </a:p>
          <a:p>
            <a:r>
              <a:rPr lang="en-US">
                <a:latin typeface="Calibri" charset="0"/>
              </a:rPr>
              <a:t>Lipase concentrations typically rise within 24 to 48 hours of an acute pancreatic attack and remain elevated for about 5 to 7 days.</a:t>
            </a:r>
          </a:p>
          <a:p>
            <a:r>
              <a:rPr lang="en-US">
                <a:latin typeface="Calibri" charset="0"/>
              </a:rPr>
              <a:t>Used in diagnosis and monitoring of pancreatitis</a:t>
            </a:r>
          </a:p>
          <a:p>
            <a:r>
              <a:rPr lang="en-US">
                <a:latin typeface="Calibri" charset="0"/>
              </a:rPr>
              <a:t>The blood test for lipase is ordered often along with amylase test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  <a:cs typeface="Arial" charset="0"/>
              </a:rPr>
              <a:t>High ALT and AST in liver diseases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4294967295"/>
          </p:nvPr>
        </p:nvSpPr>
        <p:spPr>
          <a:xfrm>
            <a:off x="1524000" y="1524000"/>
            <a:ext cx="6324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  <a:cs typeface="Arial" charset="0"/>
              </a:rPr>
              <a:t>Alcohol abuse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  <a:cs typeface="Arial" charset="0"/>
              </a:rPr>
              <a:t>Medication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  <a:cs typeface="Arial" charset="0"/>
              </a:rPr>
              <a:t>Chronic hepatitis B and C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  <a:cs typeface="Arial" charset="0"/>
              </a:rPr>
              <a:t>Steatosis and steatohepatitis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  <a:cs typeface="Arial" charset="0"/>
              </a:rPr>
              <a:t>Autoimmune hepatitis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  <a:cs typeface="Arial" charset="0"/>
              </a:rPr>
              <a:t>Wilson</a:t>
            </a:r>
            <a:r>
              <a:rPr lang="ja-JP" altLang="en-US">
                <a:latin typeface="Calibri" charset="0"/>
                <a:cs typeface="Arial" charset="0"/>
              </a:rPr>
              <a:t>’</a:t>
            </a:r>
            <a:r>
              <a:rPr lang="en-US" altLang="ja-JP">
                <a:latin typeface="Calibri" charset="0"/>
                <a:cs typeface="Arial" charset="0"/>
              </a:rPr>
              <a:t>s disease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Symbol" charset="0"/>
                <a:cs typeface="Arial" charset="0"/>
              </a:rPr>
              <a:t>a</a:t>
            </a:r>
            <a:r>
              <a:rPr lang="en-US" sz="1800">
                <a:solidFill>
                  <a:srgbClr val="FCB092"/>
                </a:solidFill>
                <a:latin typeface="Calibri" charset="0"/>
                <a:cs typeface="Arial" charset="0"/>
              </a:rPr>
              <a:t>1</a:t>
            </a:r>
            <a:r>
              <a:rPr lang="en-US">
                <a:solidFill>
                  <a:srgbClr val="FCB092"/>
                </a:solidFill>
                <a:latin typeface="Calibri" charset="0"/>
                <a:cs typeface="Arial" charset="0"/>
              </a:rPr>
              <a:t>-antitrypsin deficiency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  <a:cs typeface="Arial" charset="0"/>
              </a:rPr>
              <a:t>Malignancy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  <a:cs typeface="Arial" charset="0"/>
              </a:rPr>
              <a:t>Poisons and infectious agents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5"/>
          <p:cNvSpPr>
            <a:spLocks noGrp="1"/>
          </p:cNvSpPr>
          <p:nvPr>
            <p:ph idx="4294967295"/>
          </p:nvPr>
        </p:nvSpPr>
        <p:spPr>
          <a:xfrm>
            <a:off x="533400" y="808038"/>
            <a:ext cx="8229600" cy="5287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600">
                <a:solidFill>
                  <a:srgbClr val="FCB092"/>
                </a:solidFill>
                <a:latin typeface="Calibri" charset="0"/>
              </a:rPr>
              <a:t>Serum enzymes used in the assessment of liver function:</a:t>
            </a:r>
          </a:p>
          <a:p>
            <a:pPr eaLnBrk="1" hangingPunct="1">
              <a:lnSpc>
                <a:spcPct val="80000"/>
              </a:lnSpc>
            </a:pPr>
            <a:r>
              <a:rPr lang="en-US" sz="3600">
                <a:latin typeface="Calibri" charset="0"/>
              </a:rPr>
              <a:t>Markers used in hepatocellular necrosis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600">
                <a:latin typeface="Calibri" charset="0"/>
              </a:rPr>
              <a:t>Alanine aminotransferases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600">
                <a:latin typeface="Calibri" charset="0"/>
              </a:rPr>
              <a:t>Aspartate aminotransferases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>
                <a:solidFill>
                  <a:srgbClr val="FCB092"/>
                </a:solidFill>
                <a:latin typeface="Calibri" charset="0"/>
              </a:rPr>
              <a:t>Markers used in cholestasis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>
                <a:solidFill>
                  <a:srgbClr val="FCB092"/>
                </a:solidFill>
                <a:latin typeface="Calibri" charset="0"/>
              </a:rPr>
              <a:t>Alkaline phosphatase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>
                <a:solidFill>
                  <a:srgbClr val="FCB092"/>
                </a:solidFill>
                <a:latin typeface="Symbol" charset="0"/>
              </a:rPr>
              <a:t>g</a:t>
            </a:r>
            <a:r>
              <a:rPr lang="en-US" sz="3200">
                <a:solidFill>
                  <a:srgbClr val="FCB092"/>
                </a:solidFill>
                <a:latin typeface="Calibri" charset="0"/>
              </a:rPr>
              <a:t>-glutamyl transferase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</a:rPr>
              <a:t>Alanine aminotransferase (ALT)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Mostly present in liver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Small amounts in heart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More specific for liver disease than AST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Major diagnosis: liver disease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</a:rPr>
              <a:t>Aspartate aminotransferase (AST)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Widely distributed in heart, liver, skeletal muscle, kidney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High serum activity of AST found in: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Liver disease, heart disease, skeletal muscle disease, hemolysis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Major diagnosis: myocardial infarction, liver and muscle diseases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</a:rPr>
              <a:t>plasma proteins as markers</a:t>
            </a:r>
            <a:br>
              <a:rPr lang="en-US" sz="4000">
                <a:solidFill>
                  <a:srgbClr val="FFFF00"/>
                </a:solidFill>
                <a:latin typeface="Calibri" charset="0"/>
              </a:rPr>
            </a:br>
            <a:r>
              <a:rPr lang="en-US" sz="4000">
                <a:solidFill>
                  <a:srgbClr val="FFFF00"/>
                </a:solidFill>
                <a:latin typeface="Calibri" charset="0"/>
              </a:rPr>
              <a:t>(albumin)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Functions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Oncotic pressure</a:t>
            </a:r>
            <a:r>
              <a:rPr lang="en-US">
                <a:solidFill>
                  <a:srgbClr val="FCB092"/>
                </a:solidFill>
                <a:latin typeface="Calibri" charset="0"/>
              </a:rPr>
              <a:t> (pressure exerted by plasma proteins that pulls water into the circulatory system)– 80% of plasma oncotic pressure is maintained by albumin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>
                <a:solidFill>
                  <a:srgbClr val="FCB092"/>
                </a:solidFill>
                <a:latin typeface="Calibri" charset="0"/>
              </a:rPr>
              <a:t>Fluid distribution in and outside cell, plasma volume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Buffering</a:t>
            </a:r>
            <a:r>
              <a:rPr lang="en-US">
                <a:solidFill>
                  <a:srgbClr val="FCB092"/>
                </a:solidFill>
                <a:latin typeface="Calibri" charset="0"/>
              </a:rPr>
              <a:t> </a:t>
            </a:r>
            <a:r>
              <a:rPr lang="en-US">
                <a:latin typeface="Calibri" charset="0"/>
              </a:rPr>
              <a:t>– some buffering function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Transport</a:t>
            </a:r>
            <a:r>
              <a:rPr lang="en-US">
                <a:solidFill>
                  <a:srgbClr val="FCB092"/>
                </a:solidFill>
                <a:latin typeface="Calibri" charset="0"/>
              </a:rPr>
              <a:t> </a:t>
            </a:r>
            <a:r>
              <a:rPr lang="en-US">
                <a:latin typeface="Calibri" charset="0"/>
              </a:rPr>
              <a:t>– lipid-soluble molecules,</a:t>
            </a:r>
            <a:r>
              <a:rPr lang="en-US">
                <a:solidFill>
                  <a:srgbClr val="FCB092"/>
                </a:solidFill>
                <a:latin typeface="Calibri" charset="0"/>
              </a:rPr>
              <a:t> </a:t>
            </a:r>
            <a:r>
              <a:rPr lang="en-US">
                <a:latin typeface="Calibri" charset="0"/>
              </a:rPr>
              <a:t>hormones, calcium, drugs, etc. in blood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</a:rPr>
              <a:t>plasma proteins as markers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Hypoalbuminemia – Causes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Decreased albumin synthesis</a:t>
            </a:r>
            <a:r>
              <a:rPr lang="en-US">
                <a:solidFill>
                  <a:srgbClr val="FCB092"/>
                </a:solidFill>
                <a:latin typeface="Calibri" charset="0"/>
              </a:rPr>
              <a:t> – failure of synthesis due to genetic reasons and malnutrition</a:t>
            </a:r>
          </a:p>
          <a:p>
            <a:pPr eaLnBrk="1" hangingPunct="1">
              <a:lnSpc>
                <a:spcPct val="80000"/>
              </a:lnSpc>
            </a:pPr>
            <a:r>
              <a:rPr lang="en-US" b="1">
                <a:solidFill>
                  <a:srgbClr val="FFFF00"/>
                </a:solidFill>
                <a:latin typeface="Calibri" charset="0"/>
              </a:rPr>
              <a:t>Increased losses </a:t>
            </a:r>
            <a:r>
              <a:rPr lang="en-US">
                <a:solidFill>
                  <a:srgbClr val="FFFF00"/>
                </a:solidFill>
                <a:latin typeface="Calibri" charset="0"/>
              </a:rPr>
              <a:t>of albumin</a:t>
            </a:r>
            <a:r>
              <a:rPr lang="en-US">
                <a:solidFill>
                  <a:srgbClr val="FCB092"/>
                </a:solidFill>
                <a:latin typeface="Calibri" charset="0"/>
              </a:rPr>
              <a:t> – increased catabolism in infections, nephrotic syndrome, hemorrhage, severe burns, etc.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>
              <a:solidFill>
                <a:srgbClr val="FCB092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biochemical markers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295400"/>
            <a:ext cx="6096000" cy="48768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FCB092"/>
                </a:solidFill>
                <a:latin typeface="Calibri" charset="0"/>
              </a:rPr>
              <a:t>What is a biomarker?</a:t>
            </a:r>
            <a:endParaRPr lang="en-US" sz="3200">
              <a:latin typeface="Calibri" charset="0"/>
            </a:endParaRPr>
          </a:p>
          <a:p>
            <a:pPr eaLnBrk="1" hangingPunct="1"/>
            <a:r>
              <a:rPr lang="en-US" sz="3200">
                <a:latin typeface="Calibri" charset="0"/>
              </a:rPr>
              <a:t>Enzymatic diagnosis and prognosis of a disease</a:t>
            </a:r>
          </a:p>
          <a:p>
            <a:pPr eaLnBrk="1" hangingPunct="1"/>
            <a:r>
              <a:rPr lang="en-US" sz="3200">
                <a:solidFill>
                  <a:srgbClr val="FCB092"/>
                </a:solidFill>
                <a:latin typeface="Calibri" charset="0"/>
              </a:rPr>
              <a:t>Enzymes as markers of disease: </a:t>
            </a:r>
            <a:r>
              <a:rPr lang="en-US" sz="3200">
                <a:solidFill>
                  <a:srgbClr val="FFFF00"/>
                </a:solidFill>
                <a:latin typeface="Calibri" charset="0"/>
              </a:rPr>
              <a:t>Amylase, ALT, AST</a:t>
            </a:r>
          </a:p>
          <a:p>
            <a:pPr eaLnBrk="1" hangingPunct="1"/>
            <a:r>
              <a:rPr lang="en-US" sz="3200">
                <a:latin typeface="Calibri" charset="0"/>
              </a:rPr>
              <a:t>Plasma proteins as markers of disease: </a:t>
            </a:r>
            <a:r>
              <a:rPr lang="en-US" sz="3200">
                <a:solidFill>
                  <a:srgbClr val="FFFF00"/>
                </a:solidFill>
                <a:latin typeface="Calibri" charset="0"/>
              </a:rPr>
              <a:t>Albumin</a:t>
            </a:r>
          </a:p>
          <a:p>
            <a:pPr eaLnBrk="1" hangingPunct="1"/>
            <a:r>
              <a:rPr lang="en-US" sz="3200">
                <a:solidFill>
                  <a:srgbClr val="FCB092"/>
                </a:solidFill>
                <a:latin typeface="Calibri" charset="0"/>
              </a:rPr>
              <a:t>Tumor markers: </a:t>
            </a:r>
            <a:r>
              <a:rPr lang="en-US" sz="3200">
                <a:solidFill>
                  <a:srgbClr val="FFFF00"/>
                </a:solidFill>
                <a:latin typeface="Symbol" charset="0"/>
              </a:rPr>
              <a:t>a</a:t>
            </a:r>
            <a:r>
              <a:rPr lang="en-US" sz="3200">
                <a:solidFill>
                  <a:srgbClr val="FFFF00"/>
                </a:solidFill>
                <a:latin typeface="Calibri" charset="0"/>
              </a:rPr>
              <a:t>-fetoprotein, PSA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</a:rPr>
              <a:t>plasma proteins as markers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Hypoalbuminemia – Effects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Edema due to low oncotic pressure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>
                <a:solidFill>
                  <a:srgbClr val="FCB092"/>
                </a:solidFill>
                <a:latin typeface="Calibri" charset="0"/>
              </a:rPr>
              <a:t>Albumin level drops in liver disease causing low oncotic pressure to hold fluids within cells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>
                <a:solidFill>
                  <a:srgbClr val="FCB092"/>
                </a:solidFill>
                <a:latin typeface="Calibri" charset="0"/>
              </a:rPr>
              <a:t> Fluid moves into the interstitial spaces causing edema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Reduced transport of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>
                <a:latin typeface="Calibri" charset="0"/>
              </a:rPr>
              <a:t>Substances in plasma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>
                <a:latin typeface="Calibri" charset="0"/>
              </a:rPr>
              <a:t>Drugs (free form – more active)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</a:rPr>
              <a:t>plasma proteins as markers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>
                <a:solidFill>
                  <a:srgbClr val="FFFF00"/>
                </a:solidFill>
                <a:latin typeface="Calibri" charset="0"/>
              </a:rPr>
              <a:t>Hyperalbuminemia – causes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>
              <a:solidFill>
                <a:srgbClr val="FFFF00"/>
              </a:solidFill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>
                <a:solidFill>
                  <a:srgbClr val="FCB092"/>
                </a:solidFill>
                <a:latin typeface="Calibri" charset="0"/>
              </a:rPr>
              <a:t>Dehydration is a major cause of hyperalbuminemia</a:t>
            </a:r>
            <a:endParaRPr lang="en-US" sz="36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</a:rPr>
              <a:t>tumor markers</a:t>
            </a:r>
          </a:p>
        </p:txBody>
      </p:sp>
      <p:sp>
        <p:nvSpPr>
          <p:cNvPr id="44034" name="Content Placeholder 5"/>
          <p:cNvSpPr>
            <a:spLocks noGrp="1"/>
          </p:cNvSpPr>
          <p:nvPr>
            <p:ph idx="4294967295"/>
          </p:nvPr>
        </p:nvSpPr>
        <p:spPr>
          <a:xfrm>
            <a:off x="914400" y="1295400"/>
            <a:ext cx="7467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A molecule secreted by a tumor that is measured for diagnosis and management of a tumor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>
              <a:solidFill>
                <a:srgbClr val="FCB092"/>
              </a:solidFill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Symbol" charset="0"/>
              </a:rPr>
              <a:t>a</a:t>
            </a:r>
            <a:r>
              <a:rPr lang="en-US">
                <a:latin typeface="Calibri" charset="0"/>
              </a:rPr>
              <a:t>-fetoprotein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Prostate specific antigen (PSA)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 idx="4294967295"/>
          </p:nvPr>
        </p:nvSpPr>
        <p:spPr>
          <a:xfrm>
            <a:off x="457200" y="182563"/>
            <a:ext cx="8229600" cy="884237"/>
          </a:xfrm>
        </p:spPr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Symbol" charset="0"/>
              </a:rPr>
              <a:t>a</a:t>
            </a:r>
            <a:r>
              <a:rPr lang="en-US" sz="4000">
                <a:solidFill>
                  <a:srgbClr val="FFFF00"/>
                </a:solidFill>
                <a:latin typeface="Calibri" charset="0"/>
              </a:rPr>
              <a:t>-fetoprotein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idx="4294967295"/>
          </p:nvPr>
        </p:nvSpPr>
        <p:spPr>
          <a:xfrm>
            <a:off x="609600" y="9906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In newborn babies </a:t>
            </a:r>
            <a:r>
              <a:rPr lang="en-US">
                <a:solidFill>
                  <a:srgbClr val="FCB092"/>
                </a:solidFill>
                <a:latin typeface="Symbol" charset="0"/>
              </a:rPr>
              <a:t>a</a:t>
            </a:r>
            <a:r>
              <a:rPr lang="en-US">
                <a:solidFill>
                  <a:srgbClr val="FCB092"/>
                </a:solidFill>
                <a:latin typeface="Calibri" charset="0"/>
              </a:rPr>
              <a:t>-fetoprotein levels are very low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High conc. are observed in: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hepatocellular carcinomas (hepatoma)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testicular carcinomas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GI tract carcinomas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High conc. are not always suggestive of tumor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</a:rPr>
              <a:t>prostate specific antigen (PSA)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idx="4294967295"/>
          </p:nvPr>
        </p:nvSpPr>
        <p:spPr>
          <a:xfrm>
            <a:off x="609600" y="13716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A serine protease enzyme also called kallikrein III, seminin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Produced by prostate gland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alibri" charset="0"/>
              </a:rPr>
              <a:t>High serum PSA levels are observed in prostate cancer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High serum levels are also observed: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in benign prostatic hypertrophy (enlarged prostate gland)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FCB092"/>
                </a:solidFill>
                <a:latin typeface="Calibri" charset="0"/>
              </a:rPr>
              <a:t>After rectal examination</a:t>
            </a:r>
          </a:p>
          <a:p>
            <a:pPr eaLnBrk="1" hangingPunct="1">
              <a:lnSpc>
                <a:spcPct val="80000"/>
              </a:lnSpc>
            </a:pPr>
            <a:endParaRPr lang="en-US">
              <a:solidFill>
                <a:srgbClr val="FCB092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what is a biomarker?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295400"/>
            <a:ext cx="7620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>
                <a:solidFill>
                  <a:srgbClr val="FCB092"/>
                </a:solidFill>
                <a:latin typeface="Calibri" charset="0"/>
              </a:rPr>
              <a:t>A biological molecule found in blood, other body fluids, or tissues that indicates a normal or abnormal process such as a disease or a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>
                <a:latin typeface="Calibri" charset="0"/>
              </a:rPr>
              <a:t>A biomarker is measured to follow up a disease or treatment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>
                <a:solidFill>
                  <a:srgbClr val="FFFF00"/>
                </a:solidFill>
                <a:latin typeface="Calibri" charset="0"/>
              </a:rPr>
              <a:t>enzymatic diagnosis and</a:t>
            </a:r>
            <a:br>
              <a:rPr lang="en-US" sz="4000">
                <a:solidFill>
                  <a:srgbClr val="FFFF00"/>
                </a:solidFill>
                <a:latin typeface="Calibri" charset="0"/>
              </a:rPr>
            </a:br>
            <a:r>
              <a:rPr lang="en-US" sz="4000">
                <a:solidFill>
                  <a:srgbClr val="FFFF00"/>
                </a:solidFill>
                <a:latin typeface="Calibri" charset="0"/>
              </a:rPr>
              <a:t>prognosis of disease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1828800"/>
            <a:ext cx="7467600" cy="44196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CB092"/>
                </a:solidFill>
                <a:latin typeface="Calibri" charset="0"/>
              </a:rPr>
              <a:t>As indicators of enzyme activity or conc. in body fluids (serum, urine) in the diagnosis/prognosis of a disease</a:t>
            </a:r>
          </a:p>
        </p:txBody>
      </p:sp>
      <p:pic>
        <p:nvPicPr>
          <p:cNvPr id="6148" name="Picture 5" descr="Forest Flow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1600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2057400"/>
            <a:ext cx="7467600" cy="1676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>
                <a:latin typeface="Calibri" charset="0"/>
              </a:rPr>
              <a:t>Enzymes are:</a:t>
            </a:r>
          </a:p>
          <a:p>
            <a:pPr eaLnBrk="1" hangingPunct="1"/>
            <a:r>
              <a:rPr lang="en-US" sz="3600">
                <a:latin typeface="Calibri" charset="0"/>
              </a:rPr>
              <a:t>Plasma-specific</a:t>
            </a:r>
          </a:p>
          <a:p>
            <a:pPr eaLnBrk="1" hangingPunct="1">
              <a:buFont typeface="Arial" charset="0"/>
              <a:buNone/>
            </a:pPr>
            <a:r>
              <a:rPr lang="en-US" sz="3600">
                <a:latin typeface="Calibri" charset="0"/>
              </a:rPr>
              <a:t>or</a:t>
            </a:r>
          </a:p>
          <a:p>
            <a:pPr eaLnBrk="1" hangingPunct="1"/>
            <a:r>
              <a:rPr lang="en-US" sz="3600">
                <a:latin typeface="Calibri" charset="0"/>
              </a:rPr>
              <a:t>Nonplasma-specific</a:t>
            </a:r>
          </a:p>
          <a:p>
            <a:pPr eaLnBrk="1" hangingPunct="1"/>
            <a:endParaRPr lang="en-US" sz="3600">
              <a:latin typeface="Calibri" charset="0"/>
            </a:endParaRPr>
          </a:p>
        </p:txBody>
      </p:sp>
      <p:pic>
        <p:nvPicPr>
          <p:cNvPr id="7171" name="Picture 5" descr="Forest Flow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762000"/>
            <a:ext cx="7467600" cy="5181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>
                <a:solidFill>
                  <a:srgbClr val="FFFF00"/>
                </a:solidFill>
                <a:latin typeface="Calibri" charset="0"/>
              </a:rPr>
              <a:t>Plasma-specific enzymes</a:t>
            </a:r>
          </a:p>
          <a:p>
            <a:pPr eaLnBrk="1" hangingPunct="1"/>
            <a:r>
              <a:rPr lang="en-US" sz="3600">
                <a:solidFill>
                  <a:srgbClr val="FCB092"/>
                </a:solidFill>
                <a:latin typeface="Calibri" charset="0"/>
              </a:rPr>
              <a:t>Normally present in plasma</a:t>
            </a:r>
          </a:p>
          <a:p>
            <a:pPr eaLnBrk="1" hangingPunct="1"/>
            <a:r>
              <a:rPr lang="en-US" sz="3600">
                <a:latin typeface="Calibri" charset="0"/>
              </a:rPr>
              <a:t>Perform their functions in blood</a:t>
            </a:r>
          </a:p>
          <a:p>
            <a:pPr eaLnBrk="1" hangingPunct="1"/>
            <a:r>
              <a:rPr lang="en-US" sz="3600">
                <a:solidFill>
                  <a:srgbClr val="FCB092"/>
                </a:solidFill>
                <a:latin typeface="Calibri" charset="0"/>
              </a:rPr>
              <a:t>High level of activity in plasma than in tissue cells</a:t>
            </a:r>
          </a:p>
          <a:p>
            <a:pPr eaLnBrk="1" hangingPunct="1"/>
            <a:r>
              <a:rPr lang="en-US" sz="3600">
                <a:latin typeface="Calibri" charset="0"/>
              </a:rPr>
              <a:t>Examples: blood clotting enzymes (thrombin)</a:t>
            </a:r>
          </a:p>
        </p:txBody>
      </p:sp>
      <p:pic>
        <p:nvPicPr>
          <p:cNvPr id="8195" name="Picture 5" descr="Forest Flow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685800" y="914400"/>
            <a:ext cx="7467600" cy="4876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>
                <a:solidFill>
                  <a:srgbClr val="FFFF00"/>
                </a:solidFill>
                <a:latin typeface="Calibri" charset="0"/>
              </a:rPr>
              <a:t>Nonplasma-specific enzymes</a:t>
            </a:r>
          </a:p>
          <a:p>
            <a:pPr eaLnBrk="1" hangingPunct="1"/>
            <a:r>
              <a:rPr lang="en-US" sz="3600">
                <a:solidFill>
                  <a:srgbClr val="FCB092"/>
                </a:solidFill>
                <a:latin typeface="Calibri" charset="0"/>
              </a:rPr>
              <a:t>Present inside the cell</a:t>
            </a:r>
          </a:p>
          <a:p>
            <a:pPr eaLnBrk="1" hangingPunct="1"/>
            <a:r>
              <a:rPr lang="en-US" sz="3600">
                <a:latin typeface="Calibri" charset="0"/>
              </a:rPr>
              <a:t>Conc. is lower in plasma</a:t>
            </a:r>
          </a:p>
          <a:p>
            <a:pPr eaLnBrk="1" hangingPunct="1"/>
            <a:r>
              <a:rPr lang="en-US" sz="3600">
                <a:solidFill>
                  <a:srgbClr val="FCB092"/>
                </a:solidFill>
                <a:latin typeface="Calibri" charset="0"/>
              </a:rPr>
              <a:t>Released into the body fluids in high conc. due to:</a:t>
            </a:r>
          </a:p>
          <a:p>
            <a:pPr lvl="1" eaLnBrk="1" hangingPunct="1"/>
            <a:r>
              <a:rPr lang="en-US" sz="3200">
                <a:latin typeface="Calibri" charset="0"/>
              </a:rPr>
              <a:t>cell damage</a:t>
            </a:r>
          </a:p>
          <a:p>
            <a:pPr lvl="1" eaLnBrk="1" hangingPunct="1"/>
            <a:r>
              <a:rPr lang="en-US" sz="3200">
                <a:latin typeface="Calibri" charset="0"/>
              </a:rPr>
              <a:t>defective cell membrane</a:t>
            </a:r>
          </a:p>
        </p:txBody>
      </p:sp>
      <p:pic>
        <p:nvPicPr>
          <p:cNvPr id="9219" name="Picture 5" descr="Forest Flow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04800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1066800"/>
            <a:ext cx="7467600" cy="46482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FCB092"/>
                </a:solidFill>
                <a:latin typeface="Calibri" charset="0"/>
              </a:rPr>
              <a:t>Intracellular enzymes are present only in their cells of origin</a:t>
            </a:r>
          </a:p>
          <a:p>
            <a:pPr eaLnBrk="1" hangingPunct="1"/>
            <a:r>
              <a:rPr lang="en-US">
                <a:latin typeface="Calibri" charset="0"/>
              </a:rPr>
              <a:t>Some are secretory enzymes that are secreted by salivary glands, gastric mucosa and pancreas</a:t>
            </a:r>
          </a:p>
          <a:p>
            <a:pPr eaLnBrk="1" hangingPunct="1"/>
            <a:r>
              <a:rPr lang="en-US">
                <a:solidFill>
                  <a:srgbClr val="FCB092"/>
                </a:solidFill>
                <a:latin typeface="Calibri" charset="0"/>
              </a:rPr>
              <a:t>In disease, plasma levels of secretory enzymes increase when their cells are damaged</a:t>
            </a:r>
          </a:p>
          <a:p>
            <a:pPr eaLnBrk="1" hangingPunct="1"/>
            <a:r>
              <a:rPr lang="en-US">
                <a:latin typeface="Calibri" charset="0"/>
              </a:rPr>
              <a:t>The diagnosis of organ disease is done by measurement of enzymes of that tissue</a:t>
            </a:r>
          </a:p>
        </p:txBody>
      </p:sp>
      <p:pic>
        <p:nvPicPr>
          <p:cNvPr id="10243" name="Picture 5" descr="Forest Flow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FF00"/>
                </a:solidFill>
                <a:latin typeface="Calibri" charset="0"/>
              </a:rPr>
              <a:t>enzymatic markers</a:t>
            </a:r>
          </a:p>
        </p:txBody>
      </p:sp>
      <p:sp>
        <p:nvSpPr>
          <p:cNvPr id="32770" name="Content Placeholder 3"/>
          <p:cNvSpPr>
            <a:spLocks noGrp="1"/>
          </p:cNvSpPr>
          <p:nvPr>
            <p:ph sz="half" idx="2"/>
          </p:nvPr>
        </p:nvSpPr>
        <p:spPr>
          <a:xfrm>
            <a:off x="2209800" y="1676400"/>
            <a:ext cx="5943600" cy="4191000"/>
          </a:xfrm>
        </p:spPr>
        <p:txBody>
          <a:bodyPr/>
          <a:lstStyle/>
          <a:p>
            <a:pPr eaLnBrk="1" hangingPunct="1"/>
            <a:r>
              <a:rPr lang="en-US" sz="3200">
                <a:solidFill>
                  <a:srgbClr val="FCB092"/>
                </a:solidFill>
                <a:latin typeface="Calibri" charset="0"/>
              </a:rPr>
              <a:t>Amylase</a:t>
            </a:r>
          </a:p>
          <a:p>
            <a:pPr eaLnBrk="1" hangingPunct="1"/>
            <a:r>
              <a:rPr lang="en-US" sz="3200">
                <a:latin typeface="Calibri" charset="0"/>
              </a:rPr>
              <a:t>Alanine aminotransferase (ALT)</a:t>
            </a:r>
          </a:p>
          <a:p>
            <a:pPr eaLnBrk="1" hangingPunct="1"/>
            <a:r>
              <a:rPr lang="en-US" sz="3200">
                <a:solidFill>
                  <a:srgbClr val="FCB092"/>
                </a:solidFill>
                <a:latin typeface="Calibri" charset="0"/>
              </a:rPr>
              <a:t>Aspartate aminotransferase (AST)</a:t>
            </a:r>
          </a:p>
        </p:txBody>
      </p:sp>
      <p:pic>
        <p:nvPicPr>
          <p:cNvPr id="11268" name="Picture 4" descr="Gard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52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00000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Ppt0000002</Template>
  <TotalTime>363</TotalTime>
  <Words>826</Words>
  <Application>Microsoft Macintosh PowerPoint</Application>
  <PresentationFormat>On-screen Show (4:3)</PresentationFormat>
  <Paragraphs>125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ＭＳ Ｐゴシック</vt:lpstr>
      <vt:lpstr>Calibri</vt:lpstr>
      <vt:lpstr>Symbol</vt:lpstr>
      <vt:lpstr>Ppt0000002</vt:lpstr>
      <vt:lpstr>1_Office Theme</vt:lpstr>
      <vt:lpstr>Biochemical markers in disease diagnosis</vt:lpstr>
      <vt:lpstr>biochemical markers</vt:lpstr>
      <vt:lpstr>what is a biomarker?</vt:lpstr>
      <vt:lpstr>enzymatic diagnosis and prognosis of disease</vt:lpstr>
      <vt:lpstr>PowerPoint Presentation</vt:lpstr>
      <vt:lpstr>PowerPoint Presentation</vt:lpstr>
      <vt:lpstr>PowerPoint Presentation</vt:lpstr>
      <vt:lpstr>PowerPoint Presentation</vt:lpstr>
      <vt:lpstr>enzymatic markers</vt:lpstr>
      <vt:lpstr>amylase in acute pancreatitis</vt:lpstr>
      <vt:lpstr>PowerPoint Presentation</vt:lpstr>
      <vt:lpstr>PowerPoint Presentation</vt:lpstr>
      <vt:lpstr>PowerPoint Presentation</vt:lpstr>
      <vt:lpstr>High ALT and AST in liver diseases</vt:lpstr>
      <vt:lpstr>PowerPoint Presentation</vt:lpstr>
      <vt:lpstr>Alanine aminotransferase (ALT)</vt:lpstr>
      <vt:lpstr>Aspartate aminotransferase (AST)</vt:lpstr>
      <vt:lpstr>plasma proteins as markers (albumin)</vt:lpstr>
      <vt:lpstr>plasma proteins as markers</vt:lpstr>
      <vt:lpstr>plasma proteins as markers</vt:lpstr>
      <vt:lpstr>plasma proteins as markers</vt:lpstr>
      <vt:lpstr>tumor markers</vt:lpstr>
      <vt:lpstr>a-fetoprotein</vt:lpstr>
      <vt:lpstr>prostate specific antigen (PSA)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Counseling </dc:title>
  <dc:creator>Usman</dc:creator>
  <cp:lastModifiedBy>User</cp:lastModifiedBy>
  <cp:revision>24</cp:revision>
  <dcterms:created xsi:type="dcterms:W3CDTF">2009-12-08T13:06:37Z</dcterms:created>
  <dcterms:modified xsi:type="dcterms:W3CDTF">2011-11-14T10:11:31Z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TC300065671033</vt:lpwstr>
  </property>
</Properties>
</file>