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9" r:id="rId2"/>
    <p:sldId id="256" r:id="rId3"/>
    <p:sldId id="291" r:id="rId4"/>
    <p:sldId id="283" r:id="rId5"/>
    <p:sldId id="284" r:id="rId6"/>
    <p:sldId id="294" r:id="rId7"/>
    <p:sldId id="285" r:id="rId8"/>
    <p:sldId id="318" r:id="rId9"/>
    <p:sldId id="260" r:id="rId10"/>
    <p:sldId id="280" r:id="rId11"/>
    <p:sldId id="287" r:id="rId12"/>
    <p:sldId id="259" r:id="rId13"/>
    <p:sldId id="297" r:id="rId14"/>
    <p:sldId id="314" r:id="rId15"/>
    <p:sldId id="299" r:id="rId16"/>
    <p:sldId id="311" r:id="rId17"/>
    <p:sldId id="312" r:id="rId18"/>
    <p:sldId id="316" r:id="rId19"/>
    <p:sldId id="300" r:id="rId20"/>
    <p:sldId id="301" r:id="rId21"/>
    <p:sldId id="317" r:id="rId22"/>
    <p:sldId id="302" r:id="rId23"/>
    <p:sldId id="303" r:id="rId24"/>
    <p:sldId id="304" r:id="rId25"/>
    <p:sldId id="305" r:id="rId26"/>
    <p:sldId id="306" r:id="rId27"/>
    <p:sldId id="307" r:id="rId28"/>
    <p:sldId id="309" r:id="rId29"/>
    <p:sldId id="310" r:id="rId30"/>
    <p:sldId id="31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FF0066"/>
    <a:srgbClr val="FF9999"/>
    <a:srgbClr val="EAD5FF"/>
    <a:srgbClr val="CC66FF"/>
    <a:srgbClr val="6600CC"/>
    <a:srgbClr val="FFA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>
        <p:scale>
          <a:sx n="66" d="100"/>
          <a:sy n="66" d="100"/>
        </p:scale>
        <p:origin x="-73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C66F1-BE0F-4852-BBD6-4B5E7E4C6279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 eaLnBrk="1" hangingPunct="1"/>
            <a:r>
              <a:rPr lang="en-US" sz="2800" b="1" smtClean="0"/>
              <a:t>Allergen</a:t>
            </a:r>
            <a:r>
              <a:rPr lang="en-US" sz="2800" smtClean="0"/>
              <a:t>: noninfectious antigens that induce hypersensitivity reactions, most commonly IgE-mediated type I reactions.</a:t>
            </a:r>
          </a:p>
          <a:p>
            <a:pPr eaLnBrk="1" hangingPunct="1"/>
            <a:r>
              <a:rPr lang="en-US" sz="2800" b="1" smtClean="0"/>
              <a:t>Adaptive Immunity</a:t>
            </a:r>
            <a:r>
              <a:rPr lang="en-US" sz="2800" smtClean="0"/>
              <a:t>: </a:t>
            </a:r>
            <a:r>
              <a:rPr lang="en-US" sz="2800" smtClean="0">
                <a:solidFill>
                  <a:srgbClr val="3333FF"/>
                </a:solidFill>
              </a:rPr>
              <a:t>Specific </a:t>
            </a:r>
            <a:r>
              <a:rPr lang="en-US" sz="280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smtClean="0"/>
              <a:t>Innate immunity</a:t>
            </a:r>
            <a:r>
              <a:rPr lang="en-US" sz="2800" smtClean="0"/>
              <a:t>: </a:t>
            </a:r>
            <a:r>
              <a:rPr lang="en-US" sz="2800" smtClean="0">
                <a:solidFill>
                  <a:srgbClr val="3333FF"/>
                </a:solidFill>
              </a:rPr>
              <a:t>Nonspecific</a:t>
            </a:r>
            <a:r>
              <a:rPr lang="en-US" sz="2800" smtClean="0"/>
              <a:t> host defenses that exist prior to exposure to Ag.</a:t>
            </a:r>
            <a:endParaRPr lang="ar-SA" sz="2800" smtClean="0">
              <a:cs typeface="Arial" charset="0"/>
            </a:endParaRPr>
          </a:p>
          <a:p>
            <a:pPr eaLnBrk="1" hangingPunct="1"/>
            <a:r>
              <a:rPr lang="en-US" sz="2800" b="1" smtClean="0">
                <a:cs typeface="Arial" charset="0"/>
              </a:rPr>
              <a:t>Epitope (antigenic determinant)</a:t>
            </a:r>
            <a:r>
              <a:rPr lang="en-US" sz="2800" smtClean="0">
                <a:cs typeface="Arial" charset="0"/>
              </a:rPr>
              <a:t>: the portion of of Ag that is recognized and bound by an Ab or T cell receptor.</a:t>
            </a:r>
          </a:p>
          <a:p>
            <a:pPr eaLnBrk="1" hangingPunct="1"/>
            <a:r>
              <a:rPr lang="en-US" sz="2800" b="1" smtClean="0">
                <a:cs typeface="Arial" charset="0"/>
              </a:rPr>
              <a:t>Pathogen</a:t>
            </a:r>
            <a:r>
              <a:rPr lang="en-US" sz="2800" smtClean="0">
                <a:cs typeface="Arial" charset="0"/>
              </a:rPr>
              <a:t>: a disease causing organism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charset="0"/>
              </a:rPr>
              <a:t>	</a:t>
            </a:r>
            <a:endParaRPr lang="en-US" b="1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191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Microorganisms 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Environmental 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Drugs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Organs,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618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01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33CC"/>
                </a:solidFill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Innate (nonspecific) Immunity</a:t>
            </a:r>
          </a:p>
          <a:p>
            <a:pPr lvl="1" eaLnBrk="1" hangingPunct="1"/>
            <a:r>
              <a:rPr lang="en-US" sz="2400" smtClean="0"/>
              <a:t>Shorter duration</a:t>
            </a:r>
          </a:p>
          <a:p>
            <a:pPr lvl="1" eaLnBrk="1" hangingPunct="1"/>
            <a:r>
              <a:rPr lang="en-US" sz="240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800" b="1" smtClean="0"/>
              <a:t>Adaptive (specific) Immunity</a:t>
            </a:r>
          </a:p>
          <a:p>
            <a:pPr lvl="1" eaLnBrk="1" hangingPunct="1"/>
            <a:r>
              <a:rPr lang="en-US" sz="2400" smtClean="0"/>
              <a:t>Response of an antigen specific B and T lymphocytes to an antigen</a:t>
            </a:r>
          </a:p>
          <a:p>
            <a:pPr lvl="1" eaLnBrk="1" hangingPunct="1"/>
            <a:r>
              <a:rPr lang="en-US" sz="2400" smtClean="0"/>
              <a:t>Exhibit immunological memory, specificity and self/nonself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33CC"/>
                </a:solidFill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Humoral immunity</a:t>
            </a:r>
          </a:p>
          <a:p>
            <a:pPr lvl="1" eaLnBrk="1" hangingPunct="1"/>
            <a:r>
              <a:rPr lang="en-US" smtClean="0"/>
              <a:t>Immunity that is mediated by antibodies (B cells)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Cell Mediated Immunity</a:t>
            </a:r>
          </a:p>
          <a:p>
            <a:pPr lvl="1" eaLnBrk="1" hangingPunct="1"/>
            <a:r>
              <a:rPr lang="en-US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Primary Lymphoid Organs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7086600" cy="5078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Secondary Lymphoid </a:t>
            </a: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Organs</a:t>
            </a:r>
          </a:p>
          <a:p>
            <a:pPr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Appendix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MALT 	(Mucosa Associated 			Lymphoid Tissue); 			-  </a:t>
            </a:r>
            <a:r>
              <a:rPr lang="en-US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</a:t>
            </a: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patches</a:t>
            </a: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/>
              <a:t>	</a:t>
            </a:r>
            <a:r>
              <a:rPr lang="en-US" sz="4000" b="1"/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these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50938" y="708025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708025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>
                <a:latin typeface="+mj-lt"/>
                <a:ea typeface="+mj-ea"/>
                <a:cs typeface="+mj-cs"/>
              </a:rPr>
              <a:t>Functions of Helper 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(Helper Type 1 and 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82650" y="6096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CD8 positive cells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tumor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>
                <a:latin typeface="+mj-lt"/>
                <a:ea typeface="+mj-ea"/>
                <a:cs typeface="Times New Roman" pitchFamily="18" charset="0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B cells display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IgM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IgD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on some B cells also serves as an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in 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bloodstream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Immunoglobulins (Ig) are grouped into 5 classes:</a:t>
            </a:r>
          </a:p>
          <a:p>
            <a:r>
              <a:rPr lang="en-US" sz="2800">
                <a:latin typeface="Calibri" pitchFamily="34" charset="0"/>
              </a:rPr>
              <a:t>IgG</a:t>
            </a:r>
          </a:p>
          <a:p>
            <a:r>
              <a:rPr lang="en-US" sz="2800">
                <a:latin typeface="Calibri" pitchFamily="34" charset="0"/>
              </a:rPr>
              <a:t>IgM</a:t>
            </a:r>
          </a:p>
          <a:p>
            <a:r>
              <a:rPr lang="en-US" sz="2800">
                <a:latin typeface="Calibri" pitchFamily="34" charset="0"/>
              </a:rPr>
              <a:t>IgA</a:t>
            </a:r>
          </a:p>
          <a:p>
            <a:r>
              <a:rPr lang="en-US" sz="2800">
                <a:latin typeface="Calibri" pitchFamily="34" charset="0"/>
              </a:rPr>
              <a:t>IgD</a:t>
            </a:r>
          </a:p>
          <a:p>
            <a:r>
              <a:rPr lang="en-US" sz="2800">
                <a:latin typeface="Calibri" pitchFamily="34" charset="0"/>
              </a:rPr>
              <a:t>IgE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Ig are glycoproteins</a:t>
            </a:r>
          </a:p>
          <a:p>
            <a:r>
              <a:rPr lang="en-US" sz="240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perspective of immunology</a:t>
            </a:r>
          </a:p>
          <a:p>
            <a:r>
              <a:rPr lang="en-US" dirty="0" smtClean="0"/>
              <a:t>Basic terminology and definitions</a:t>
            </a:r>
          </a:p>
          <a:p>
            <a:r>
              <a:rPr lang="en-US" dirty="0" smtClean="0"/>
              <a:t>Cells of immune response</a:t>
            </a:r>
          </a:p>
          <a:p>
            <a:r>
              <a:rPr lang="en-US" dirty="0" smtClean="0"/>
              <a:t>Types of immune responses</a:t>
            </a:r>
          </a:p>
          <a:p>
            <a:r>
              <a:rPr lang="en-US" dirty="0" smtClean="0"/>
              <a:t>Lymphoid System</a:t>
            </a:r>
          </a:p>
          <a:p>
            <a:r>
              <a:rPr lang="en-US" dirty="0" smtClean="0"/>
              <a:t>T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Concluding Remarks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0033CC"/>
                </a:solidFill>
                <a:ea typeface="新細明體" pitchFamily="18" charset="-120"/>
              </a:rPr>
              <a:t>Louis Pasteur’s Contributions</a:t>
            </a:r>
            <a:endParaRPr lang="en-US" b="1" smtClean="0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smtClean="0">
                <a:ea typeface="新細明體" pitchFamily="18" charset="-120"/>
              </a:rPr>
              <a:t>Determined through studies of cholera in chickens that the virulence of a pathogen weakens with age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smtClean="0">
              <a:ea typeface="新細明體" pitchFamily="18" charset="-120"/>
            </a:endParaRPr>
          </a:p>
          <a:p>
            <a:r>
              <a:rPr lang="en-US" altLang="zh-TW" sz="2800" b="1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smtClean="0">
                <a:ea typeface="新細明體" pitchFamily="18" charset="-120"/>
              </a:rPr>
              <a:t>Bacillus anthracis</a:t>
            </a:r>
            <a:r>
              <a:rPr lang="en-US" altLang="zh-TW" sz="240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3333FF"/>
                </a:solidFill>
              </a:rPr>
              <a:t>Definitions </a:t>
            </a:r>
            <a:r>
              <a:rPr lang="en-US" b="1" u="sng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adaptive immunity.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(CD) cluster of differentiation </a:t>
            </a:r>
            <a:r>
              <a:rPr lang="en-US" sz="2800" dirty="0" smtClean="0"/>
              <a:t>: 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Immunogen</a:t>
            </a:r>
            <a:r>
              <a:rPr lang="en-US" sz="2800" b="1" dirty="0" smtClean="0"/>
              <a:t>: </a:t>
            </a:r>
            <a:r>
              <a:rPr lang="en-US" sz="2800" dirty="0" smtClean="0"/>
              <a:t>any substance capable of eliciting an immune response</a:t>
            </a:r>
            <a:r>
              <a:rPr lang="en-US" sz="2800" b="1" dirty="0" smtClean="0"/>
              <a:t>. </a:t>
            </a:r>
            <a:r>
              <a:rPr lang="en-US" sz="2800" dirty="0" smtClean="0"/>
              <a:t>All </a:t>
            </a:r>
            <a:r>
              <a:rPr lang="en-US" sz="2800" dirty="0" err="1" smtClean="0"/>
              <a:t>immunogens</a:t>
            </a:r>
            <a:r>
              <a:rPr lang="en-US" sz="2800" dirty="0" smtClean="0"/>
              <a:t> are antigen, but some antigens are not </a:t>
            </a:r>
            <a:r>
              <a:rPr lang="en-US" sz="2800" dirty="0" err="1" smtClean="0"/>
              <a:t>immunogens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Antibody (</a:t>
            </a:r>
            <a:r>
              <a:rPr lang="en-US" sz="2800" b="1" dirty="0" err="1" smtClean="0"/>
              <a:t>Ab</a:t>
            </a:r>
            <a:r>
              <a:rPr lang="en-US" sz="2800" b="1" dirty="0" smtClean="0"/>
              <a:t>): </a:t>
            </a:r>
            <a:r>
              <a:rPr lang="en-US" sz="2400" dirty="0" smtClean="0"/>
              <a:t>Secreted immunoglobulin from plasma cell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Immunoglobulin (</a:t>
            </a:r>
            <a:r>
              <a:rPr lang="en-US" sz="2800" b="1" dirty="0" err="1" smtClean="0"/>
              <a:t>Ig</a:t>
            </a:r>
            <a:r>
              <a:rPr lang="en-US" sz="2800" b="1" dirty="0" smtClean="0"/>
              <a:t>): </a:t>
            </a:r>
            <a:r>
              <a:rPr lang="en-US" sz="2800" dirty="0" smtClean="0"/>
              <a:t>an antibody or a heavy or light polypeptide chain that is a part of an antibody molecule.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835</Words>
  <Application>Microsoft Office PowerPoint</Application>
  <PresentationFormat>On-screen Show (4:3)</PresentationFormat>
  <Paragraphs>160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Slide 1</vt:lpstr>
      <vt:lpstr>Introduction to Immunology &amp; Lymphoid System</vt:lpstr>
      <vt:lpstr>Objectives</vt:lpstr>
      <vt:lpstr>Slide 4</vt:lpstr>
      <vt:lpstr>Slide 5</vt:lpstr>
      <vt:lpstr>Louis Pasteur’s Contributions</vt:lpstr>
      <vt:lpstr>Slide 7</vt:lpstr>
      <vt:lpstr>Slide 8</vt:lpstr>
      <vt:lpstr>Definitions  </vt:lpstr>
      <vt:lpstr>Slide 10</vt:lpstr>
      <vt:lpstr>Slide 11</vt:lpstr>
      <vt:lpstr>Slide 12</vt:lpstr>
      <vt:lpstr>Slide 13</vt:lpstr>
      <vt:lpstr>Slide 14</vt:lpstr>
      <vt:lpstr>Slide 15</vt:lpstr>
      <vt:lpstr>Types of Immunity</vt:lpstr>
      <vt:lpstr>Adaptive Immunity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Concluding Remarks</vt:lpstr>
    </vt:vector>
  </TitlesOfParts>
  <Company>Technology 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Dr.Adel</cp:lastModifiedBy>
  <cp:revision>77</cp:revision>
  <dcterms:created xsi:type="dcterms:W3CDTF">2007-04-09T19:10:24Z</dcterms:created>
  <dcterms:modified xsi:type="dcterms:W3CDTF">2011-09-13T05:39:21Z</dcterms:modified>
</cp:coreProperties>
</file>