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7" r:id="rId1"/>
  </p:sldMasterIdLst>
  <p:notesMasterIdLst>
    <p:notesMasterId r:id="rId29"/>
  </p:notesMasterIdLst>
  <p:sldIdLst>
    <p:sldId id="256" r:id="rId2"/>
    <p:sldId id="353" r:id="rId3"/>
    <p:sldId id="312" r:id="rId4"/>
    <p:sldId id="317" r:id="rId5"/>
    <p:sldId id="258" r:id="rId6"/>
    <p:sldId id="259" r:id="rId7"/>
    <p:sldId id="260" r:id="rId8"/>
    <p:sldId id="315" r:id="rId9"/>
    <p:sldId id="339" r:id="rId10"/>
    <p:sldId id="262" r:id="rId11"/>
    <p:sldId id="263" r:id="rId12"/>
    <p:sldId id="264" r:id="rId13"/>
    <p:sldId id="352" r:id="rId14"/>
    <p:sldId id="351" r:id="rId15"/>
    <p:sldId id="350" r:id="rId16"/>
    <p:sldId id="348" r:id="rId17"/>
    <p:sldId id="349" r:id="rId18"/>
    <p:sldId id="333" r:id="rId19"/>
    <p:sldId id="319" r:id="rId20"/>
    <p:sldId id="344" r:id="rId21"/>
    <p:sldId id="279" r:id="rId22"/>
    <p:sldId id="314" r:id="rId23"/>
    <p:sldId id="347" r:id="rId24"/>
    <p:sldId id="287" r:id="rId25"/>
    <p:sldId id="288" r:id="rId26"/>
    <p:sldId id="282" r:id="rId27"/>
    <p:sldId id="354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077"/>
    <a:srgbClr val="F07970"/>
    <a:srgbClr val="FC6B3E"/>
    <a:srgbClr val="F0746A"/>
    <a:srgbClr val="EC4C40"/>
    <a:srgbClr val="DA5808"/>
    <a:srgbClr val="F06562"/>
    <a:srgbClr val="FC6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9824" autoAdjust="0"/>
  </p:normalViewPr>
  <p:slideViewPr>
    <p:cSldViewPr>
      <p:cViewPr>
        <p:scale>
          <a:sx n="73" d="100"/>
          <a:sy n="73" d="100"/>
        </p:scale>
        <p:origin x="-3472" y="-640"/>
      </p:cViewPr>
      <p:guideLst>
        <p:guide orient="horz" pos="4080"/>
        <p:guide pos="2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67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667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DA3023-DAE7-6349-BB5C-5892391E1E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8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354D-75E3-5442-A4BA-E56FCDEC94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2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DF66-FB77-3D4C-BE5F-D8F4B70CD9DE}" type="datetimeFigureOut">
              <a:rPr lang="en-US" smtClean="0"/>
              <a:t>9/26/11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D091-232A-D849-8085-A0DF3FD7B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28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DF66-FB77-3D4C-BE5F-D8F4B70CD9DE}" type="datetimeFigureOut">
              <a:rPr lang="en-US" smtClean="0"/>
              <a:t>9/26/11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AF1C-90B6-F54D-860C-EC4CF2BA9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7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DF66-FB77-3D4C-BE5F-D8F4B70CD9DE}" type="datetimeFigureOut">
              <a:rPr lang="en-US" smtClean="0"/>
              <a:t>9/26/11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3401-F9A7-F041-B6E5-335081CD6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6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DF66-FB77-3D4C-BE5F-D8F4B70CD9DE}" type="datetimeFigureOut">
              <a:rPr lang="en-US" smtClean="0"/>
              <a:t>9/26/11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C37C-9B9F-FB48-9FFC-CA6D05E37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3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DF66-FB77-3D4C-BE5F-D8F4B70CD9DE}" type="datetimeFigureOut">
              <a:rPr lang="en-US" smtClean="0"/>
              <a:t>9/26/11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11FE-F618-114A-9987-95F3D7A98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3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DF66-FB77-3D4C-BE5F-D8F4B70CD9DE}" type="datetimeFigureOut">
              <a:rPr lang="en-US" smtClean="0"/>
              <a:t>9/26/11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1E16-4011-1143-9090-9B628B8A57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4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DF66-FB77-3D4C-BE5F-D8F4B70CD9DE}" type="datetimeFigureOut">
              <a:rPr lang="en-US" smtClean="0"/>
              <a:t>9/26/11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DB99-39C1-9742-BDA1-12A1B9E5B3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3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DF66-FB77-3D4C-BE5F-D8F4B70CD9DE}" type="datetimeFigureOut">
              <a:rPr lang="en-US" smtClean="0"/>
              <a:t>9/26/11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6AB8-605E-2646-AD10-017FE9DCEB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0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DF66-FB77-3D4C-BE5F-D8F4B70CD9DE}" type="datetimeFigureOut">
              <a:rPr lang="en-US" smtClean="0"/>
              <a:t>9/26/11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A4DE-08DE-3E4E-80ED-3EFF93F29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6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DF66-FB77-3D4C-BE5F-D8F4B70CD9DE}" type="datetimeFigureOut">
              <a:rPr lang="en-US" smtClean="0"/>
              <a:t>9/26/11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D096-F44E-C547-9748-31FC101C8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7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DDF66-FB77-3D4C-BE5F-D8F4B70CD9DE}" type="datetimeFigureOut">
              <a:rPr lang="en-US" smtClean="0"/>
              <a:t>9/26/11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E961A-3E1B-F04F-B168-7618540E70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533400" y="6491288"/>
            <a:ext cx="37338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latin typeface="Arial" charset="0"/>
              </a:rPr>
              <a:t>Mosby items and derived items © 2006 by Mosby, Inc.</a:t>
            </a:r>
            <a:endParaRPr lang="en-US" sz="80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48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Relationship Id="rId3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14400"/>
            <a:ext cx="7696200" cy="160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dirty="0">
                <a:solidFill>
                  <a:srgbClr val="FFFFCC"/>
                </a:solidFill>
                <a:latin typeface="Times New Roman" charset="0"/>
              </a:rPr>
              <a:t/>
            </a:r>
            <a:br>
              <a:rPr lang="en-US" sz="4800" dirty="0">
                <a:solidFill>
                  <a:srgbClr val="FFFFCC"/>
                </a:solidFill>
                <a:latin typeface="Times New Roman" charset="0"/>
              </a:rPr>
            </a:br>
            <a:r>
              <a:rPr lang="en-US" sz="4800" dirty="0">
                <a:solidFill>
                  <a:srgbClr val="FFFFCC"/>
                </a:solidFill>
                <a:latin typeface="Times New Roman" charset="0"/>
              </a:rPr>
              <a:t/>
            </a:r>
            <a:br>
              <a:rPr lang="en-US" sz="4800" dirty="0">
                <a:solidFill>
                  <a:srgbClr val="FFFFCC"/>
                </a:solidFill>
                <a:latin typeface="Times New Roman" charset="0"/>
              </a:rPr>
            </a:br>
            <a:r>
              <a:rPr lang="en-US" sz="4800" dirty="0">
                <a:solidFill>
                  <a:srgbClr val="FFFFCC"/>
                </a:solidFill>
                <a:latin typeface="Times New Roman" charset="0"/>
              </a:rPr>
              <a:t/>
            </a:r>
            <a:br>
              <a:rPr lang="en-US" sz="4800" dirty="0">
                <a:solidFill>
                  <a:srgbClr val="FFFFCC"/>
                </a:solidFill>
                <a:latin typeface="Times New Roman" charset="0"/>
              </a:rPr>
            </a:br>
            <a:r>
              <a:rPr lang="en-US" sz="4800" dirty="0">
                <a:solidFill>
                  <a:srgbClr val="000000"/>
                </a:solidFill>
                <a:latin typeface="Times New Roman" charset="0"/>
              </a:rPr>
              <a:t>Natural Defense Mechanisms</a:t>
            </a:r>
            <a:r>
              <a:rPr lang="en-US" sz="4800" dirty="0">
                <a:solidFill>
                  <a:srgbClr val="FFFFCC"/>
                </a:solidFill>
                <a:latin typeface="Times New Roman" charset="0"/>
              </a:rPr>
              <a:t>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191000"/>
            <a:ext cx="76962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</a:rPr>
              <a:t>Immunology Unit.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</a:rPr>
              <a:t>College of Medicine &amp; KKUH.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  <a:latin typeface="Times New Roman" charset="0"/>
              </a:rPr>
              <a:t>Inflammation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Goals</a:t>
            </a:r>
          </a:p>
          <a:p>
            <a:pPr lvl="1" eaLnBrk="1" hangingPunct="1">
              <a:buFont typeface="Wingdings" charset="0"/>
              <a:buNone/>
            </a:pPr>
            <a:endParaRPr lang="en-US">
              <a:latin typeface="Times New Roman" charset="0"/>
            </a:endParaRPr>
          </a:p>
          <a:p>
            <a:pPr lvl="1" eaLnBrk="1" hangingPunct="1"/>
            <a:r>
              <a:rPr lang="en-US">
                <a:latin typeface="Times New Roman" charset="0"/>
              </a:rPr>
              <a:t>Prevent and limit infection and further damage.</a:t>
            </a:r>
          </a:p>
          <a:p>
            <a:pPr lvl="1" eaLnBrk="1" hangingPunct="1"/>
            <a:r>
              <a:rPr lang="en-US">
                <a:latin typeface="Times New Roman" charset="0"/>
              </a:rPr>
              <a:t>Interact with adaptive immune system.</a:t>
            </a:r>
          </a:p>
          <a:p>
            <a:pPr lvl="1" eaLnBrk="1" hangingPunct="1"/>
            <a:r>
              <a:rPr lang="en-US">
                <a:latin typeface="Times New Roman" charset="0"/>
              </a:rPr>
              <a:t>-	For example Monocytes / Macrophages 		serve as a link between the adaptive and 		innate immunity by antigen presentation.</a:t>
            </a:r>
          </a:p>
          <a:p>
            <a:pPr lvl="1" eaLnBrk="1" hangingPunct="1"/>
            <a:r>
              <a:rPr lang="en-US">
                <a:latin typeface="Times New Roman" charset="0"/>
              </a:rPr>
              <a:t>Prepare the area of injury for healing.</a:t>
            </a:r>
          </a:p>
          <a:p>
            <a:pPr lvl="1"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81000"/>
            <a:ext cx="8229600" cy="5105400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endParaRPr lang="en-US">
              <a:latin typeface="Times New Roman" charset="0"/>
            </a:endParaRPr>
          </a:p>
          <a:p>
            <a:pPr lvl="1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600">
                <a:solidFill>
                  <a:srgbClr val="FFFF00"/>
                </a:solidFill>
                <a:latin typeface="Times New Roman" charset="0"/>
              </a:rPr>
              <a:t>The Complement system</a:t>
            </a:r>
          </a:p>
          <a:p>
            <a:pPr lvl="1" algn="ctr" eaLnBrk="1" hangingPunct="1">
              <a:lnSpc>
                <a:spcPct val="90000"/>
              </a:lnSpc>
              <a:buFont typeface="Wingdings" charset="0"/>
              <a:buNone/>
            </a:pPr>
            <a:endParaRPr lang="en-US" sz="3600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600">
                <a:latin typeface="Times New Roman" charset="0"/>
              </a:rPr>
              <a:t>Consist of a group of serum proteins circulate in inactive form once they become activated they produce important biological effects  that initiate inflammation.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>
                <a:latin typeface="Times New Roman" charset="0"/>
              </a:rPr>
              <a:t>This system plays an important role in Innate &amp; Adaptive immunity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endParaRPr lang="en-US" sz="36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solidFill>
                  <a:srgbClr val="FFFF00"/>
                </a:solidFill>
                <a:latin typeface="Times New Roman" charset="0"/>
              </a:rPr>
              <a:t>The complement system: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lvl="1" eaLnBrk="1" hangingPunct="1">
              <a:buFont typeface="Wingdings" charset="0"/>
              <a:buNone/>
            </a:pPr>
            <a:r>
              <a:rPr lang="en-US" sz="3200" dirty="0">
                <a:latin typeface="Times New Roman" charset="0"/>
              </a:rPr>
              <a:t>3 </a:t>
            </a:r>
            <a:r>
              <a:rPr lang="en-US" sz="3200" dirty="0">
                <a:solidFill>
                  <a:srgbClr val="000000"/>
                </a:solidFill>
                <a:latin typeface="Times New Roman" charset="0"/>
              </a:rPr>
              <a:t>Pathways of activation :</a:t>
            </a:r>
          </a:p>
          <a:p>
            <a:pPr lvl="1" eaLnBrk="1" hangingPunct="1">
              <a:buFontTx/>
              <a:buChar char="-"/>
            </a:pPr>
            <a:r>
              <a:rPr lang="en-US" sz="3200" dirty="0">
                <a:solidFill>
                  <a:srgbClr val="000000"/>
                </a:solidFill>
                <a:latin typeface="Times New Roman" charset="0"/>
              </a:rPr>
              <a:t>Classical. (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Requires antigen-antibody binding</a:t>
            </a:r>
            <a:r>
              <a:rPr lang="en-US" sz="3200" dirty="0">
                <a:solidFill>
                  <a:srgbClr val="000000"/>
                </a:solidFill>
                <a:latin typeface="Times New Roman" charset="0"/>
              </a:rPr>
              <a:t>)</a:t>
            </a:r>
          </a:p>
          <a:p>
            <a:pPr lvl="1" eaLnBrk="1" hangingPunct="1">
              <a:buFontTx/>
              <a:buChar char="-"/>
            </a:pPr>
            <a:r>
              <a:rPr lang="en-US" sz="3200" dirty="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US" sz="3200" b="1" dirty="0">
                <a:solidFill>
                  <a:srgbClr val="000000"/>
                </a:solidFill>
                <a:latin typeface="Times New Roman" charset="0"/>
              </a:rPr>
              <a:t>C1,C4,C2,C3,C5,C6,C7,C8,C9)</a:t>
            </a:r>
            <a:endParaRPr lang="en-US" sz="3200" dirty="0">
              <a:solidFill>
                <a:srgbClr val="000000"/>
              </a:solidFill>
              <a:latin typeface="Times New Roman" charset="0"/>
            </a:endParaRPr>
          </a:p>
          <a:p>
            <a:pPr lvl="1" eaLnBrk="1" hangingPunct="1">
              <a:buFontTx/>
              <a:buChar char="-"/>
            </a:pPr>
            <a:r>
              <a:rPr lang="en-US" sz="3200" dirty="0" err="1">
                <a:solidFill>
                  <a:srgbClr val="000000"/>
                </a:solidFill>
                <a:latin typeface="Times New Roman" charset="0"/>
              </a:rPr>
              <a:t>Lectin</a:t>
            </a:r>
            <a:r>
              <a:rPr lang="en-US" sz="3200" dirty="0">
                <a:solidFill>
                  <a:srgbClr val="000000"/>
                </a:solidFill>
                <a:latin typeface="Times New Roman" charset="0"/>
              </a:rPr>
              <a:t>. (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Activated by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mannan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binding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protien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binding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manose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groups of bacterial carbohydrates</a:t>
            </a:r>
            <a:r>
              <a:rPr lang="en-US" sz="3200" dirty="0">
                <a:solidFill>
                  <a:srgbClr val="000000"/>
                </a:solidFill>
                <a:latin typeface="Times New Roman" charset="0"/>
              </a:rPr>
              <a:t>)</a:t>
            </a:r>
          </a:p>
          <a:p>
            <a:pPr lvl="1" eaLnBrk="1" hangingPunct="1">
              <a:buFontTx/>
              <a:buChar char="-"/>
            </a:pPr>
            <a:r>
              <a:rPr lang="en-US" sz="3200" dirty="0">
                <a:solidFill>
                  <a:srgbClr val="000000"/>
                </a:solidFill>
                <a:latin typeface="Times New Roman" charset="0"/>
              </a:rPr>
              <a:t>(-</a:t>
            </a:r>
            <a:r>
              <a:rPr lang="en-US" sz="3200" b="1" dirty="0">
                <a:solidFill>
                  <a:srgbClr val="000000"/>
                </a:solidFill>
                <a:latin typeface="Times New Roman" charset="0"/>
              </a:rPr>
              <a:t>C4,C2,C3,C5,C6,C7,C8,C9)</a:t>
            </a:r>
            <a:endParaRPr lang="en-US" sz="3200" dirty="0">
              <a:solidFill>
                <a:srgbClr val="000000"/>
              </a:solidFill>
              <a:latin typeface="Times New Roman" charset="0"/>
            </a:endParaRPr>
          </a:p>
          <a:p>
            <a:pPr lvl="1" eaLnBrk="1" hangingPunct="1">
              <a:buFontTx/>
              <a:buChar char="-"/>
            </a:pPr>
            <a:r>
              <a:rPr lang="en-US" sz="3200" dirty="0">
                <a:solidFill>
                  <a:srgbClr val="000000"/>
                </a:solidFill>
                <a:latin typeface="Times New Roman" charset="0"/>
              </a:rPr>
              <a:t>Alternative.(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Activated by bacterial products)</a:t>
            </a:r>
          </a:p>
          <a:p>
            <a:pPr lvl="1" eaLnBrk="1" hangingPunct="1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Times New Roman" charset="0"/>
              </a:rPr>
              <a:t>(- 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</a:rPr>
              <a:t>C3,C5,C6,C7,C8,C9)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23AE41-FE75-AB40-B1E0-490C34EC3EA6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914400"/>
            <a:ext cx="90614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2362200" y="342900"/>
            <a:ext cx="4953000" cy="1104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80000"/>
              </a:lnSpc>
            </a:pPr>
            <a:r>
              <a:rPr lang="en-US" sz="3600">
                <a:solidFill>
                  <a:srgbClr val="FFFF00"/>
                </a:solidFill>
              </a:rPr>
              <a:t>Lytic pathway</a:t>
            </a:r>
            <a:br>
              <a:rPr lang="en-US" sz="3600">
                <a:solidFill>
                  <a:srgbClr val="FFFF00"/>
                </a:solidFill>
              </a:rPr>
            </a:br>
            <a:r>
              <a:rPr lang="en-US" sz="3600">
                <a:solidFill>
                  <a:srgbClr val="FFFF00"/>
                </a:solidFill>
              </a:rPr>
              <a:t>C5-activation</a:t>
            </a:r>
          </a:p>
        </p:txBody>
      </p:sp>
      <p:grpSp>
        <p:nvGrpSpPr>
          <p:cNvPr id="26627" name="Group 5"/>
          <p:cNvGrpSpPr>
            <a:grpSpLocks/>
          </p:cNvGrpSpPr>
          <p:nvPr/>
        </p:nvGrpSpPr>
        <p:grpSpPr bwMode="auto">
          <a:xfrm>
            <a:off x="6397625" y="3660775"/>
            <a:ext cx="1143000" cy="1846263"/>
            <a:chOff x="4080" y="2496"/>
            <a:chExt cx="720" cy="1163"/>
          </a:xfrm>
        </p:grpSpPr>
        <p:sp>
          <p:nvSpPr>
            <p:cNvPr id="26643" name="AutoShape 6"/>
            <p:cNvSpPr>
              <a:spLocks noChangeArrowheads="1"/>
            </p:cNvSpPr>
            <p:nvPr/>
          </p:nvSpPr>
          <p:spPr bwMode="auto">
            <a:xfrm>
              <a:off x="4129" y="2518"/>
              <a:ext cx="624" cy="1141"/>
            </a:xfrm>
            <a:prstGeom prst="flowChartProcess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800"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C3b</a:t>
              </a:r>
              <a:r>
                <a:rPr lang="en-US" sz="2800">
                  <a:latin typeface="Arial" charset="0"/>
                </a:rPr>
                <a:t> </a:t>
              </a:r>
            </a:p>
            <a:p>
              <a:pPr algn="ctr">
                <a:spcBef>
                  <a:spcPct val="50000"/>
                </a:spcBef>
              </a:pPr>
              <a:endParaRPr lang="en-US" sz="2800">
                <a:latin typeface="Arial" charset="0"/>
              </a:endParaRPr>
            </a:p>
          </p:txBody>
        </p:sp>
        <p:sp>
          <p:nvSpPr>
            <p:cNvPr id="26644" name="AutoShape 7"/>
            <p:cNvSpPr>
              <a:spLocks noChangeArrowheads="1"/>
            </p:cNvSpPr>
            <p:nvPr/>
          </p:nvSpPr>
          <p:spPr bwMode="auto">
            <a:xfrm rot="-55457">
              <a:off x="4080" y="2496"/>
              <a:ext cx="720" cy="384"/>
            </a:xfrm>
            <a:prstGeom prst="flowChartMerge">
              <a:avLst/>
            </a:prstGeom>
            <a:solidFill>
              <a:srgbClr val="EAEAEA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Arial" charset="0"/>
              </a:endParaRPr>
            </a:p>
          </p:txBody>
        </p:sp>
      </p:grpSp>
      <p:grpSp>
        <p:nvGrpSpPr>
          <p:cNvPr id="26628" name="Group 8"/>
          <p:cNvGrpSpPr>
            <a:grpSpLocks/>
          </p:cNvGrpSpPr>
          <p:nvPr/>
        </p:nvGrpSpPr>
        <p:grpSpPr bwMode="auto">
          <a:xfrm>
            <a:off x="4949825" y="3889375"/>
            <a:ext cx="1676400" cy="2187575"/>
            <a:chOff x="3118" y="2450"/>
            <a:chExt cx="1056" cy="1378"/>
          </a:xfrm>
        </p:grpSpPr>
        <p:grpSp>
          <p:nvGrpSpPr>
            <p:cNvPr id="26638" name="Group 9"/>
            <p:cNvGrpSpPr>
              <a:grpSpLocks/>
            </p:cNvGrpSpPr>
            <p:nvPr/>
          </p:nvGrpSpPr>
          <p:grpSpPr bwMode="auto">
            <a:xfrm>
              <a:off x="3118" y="2450"/>
              <a:ext cx="1056" cy="1378"/>
              <a:chOff x="3168" y="2640"/>
              <a:chExt cx="1056" cy="1378"/>
            </a:xfrm>
          </p:grpSpPr>
          <p:sp>
            <p:nvSpPr>
              <p:cNvPr id="26640" name="AutoShape 10"/>
              <p:cNvSpPr>
                <a:spLocks noChangeArrowheads="1"/>
              </p:cNvSpPr>
              <p:nvPr/>
            </p:nvSpPr>
            <p:spPr bwMode="auto">
              <a:xfrm rot="-255475">
                <a:off x="3191" y="2677"/>
                <a:ext cx="960" cy="12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73 w 21600"/>
                  <a:gd name="T25" fmla="*/ 3168 h 21600"/>
                  <a:gd name="T26" fmla="*/ 18428 w 21600"/>
                  <a:gd name="T27" fmla="*/ 1843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0800" y="10800"/>
                    </a:moveTo>
                    <a:cubicBezTo>
                      <a:pt x="10800" y="10800"/>
                      <a:pt x="10800" y="10800"/>
                      <a:pt x="10800" y="10800"/>
                    </a:cubicBezTo>
                    <a:cubicBezTo>
                      <a:pt x="10800" y="10800"/>
                      <a:pt x="10800" y="10800"/>
                      <a:pt x="10800" y="10800"/>
                    </a:cubicBezTo>
                    <a:cubicBezTo>
                      <a:pt x="10800" y="10800"/>
                      <a:pt x="10800" y="10800"/>
                      <a:pt x="10800" y="10800"/>
                    </a:cubicBezTo>
                    <a:cubicBezTo>
                      <a:pt x="10800" y="10800"/>
                      <a:pt x="10800" y="10800"/>
                      <a:pt x="10800" y="10800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Arial" charset="0"/>
                  </a:rPr>
                  <a:t>C2</a:t>
                </a:r>
              </a:p>
            </p:txBody>
          </p:sp>
          <p:sp>
            <p:nvSpPr>
              <p:cNvPr id="26641" name="AutoShape 11"/>
              <p:cNvSpPr>
                <a:spLocks noChangeArrowheads="1"/>
              </p:cNvSpPr>
              <p:nvPr/>
            </p:nvSpPr>
            <p:spPr bwMode="auto">
              <a:xfrm rot="-312820">
                <a:off x="3168" y="2640"/>
                <a:ext cx="1056" cy="137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859 w 21600"/>
                  <a:gd name="T13" fmla="*/ 0 h 21600"/>
                  <a:gd name="T14" fmla="*/ 20741 w 21600"/>
                  <a:gd name="T15" fmla="*/ 931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730" y="8553"/>
                    </a:moveTo>
                    <a:cubicBezTo>
                      <a:pt x="8446" y="7574"/>
                      <a:pt x="9587" y="6995"/>
                      <a:pt x="10800" y="6996"/>
                    </a:cubicBezTo>
                    <a:cubicBezTo>
                      <a:pt x="12012" y="6996"/>
                      <a:pt x="13153" y="7574"/>
                      <a:pt x="13869" y="8553"/>
                    </a:cubicBezTo>
                    <a:lnTo>
                      <a:pt x="19515" y="4421"/>
                    </a:lnTo>
                    <a:cubicBezTo>
                      <a:pt x="17481" y="1642"/>
                      <a:pt x="14243" y="-1"/>
                      <a:pt x="10799" y="0"/>
                    </a:cubicBezTo>
                    <a:cubicBezTo>
                      <a:pt x="7356" y="0"/>
                      <a:pt x="4118" y="1642"/>
                      <a:pt x="2084" y="4421"/>
                    </a:cubicBez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2" name="Text Box 12"/>
              <p:cNvSpPr txBox="1">
                <a:spLocks noChangeArrowheads="1"/>
              </p:cNvSpPr>
              <p:nvPr/>
            </p:nvSpPr>
            <p:spPr bwMode="auto">
              <a:xfrm rot="778338">
                <a:off x="3792" y="3120"/>
                <a:ext cx="192" cy="288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>
                    <a:latin typeface="Arial" charset="0"/>
                  </a:rPr>
                  <a:t>a</a:t>
                </a:r>
                <a:endParaRPr lang="en-US" sz="2800">
                  <a:latin typeface="Arial" charset="0"/>
                </a:endParaRPr>
              </a:p>
            </p:txBody>
          </p:sp>
        </p:grpSp>
        <p:sp>
          <p:nvSpPr>
            <p:cNvPr id="26639" name="AutoShape 13"/>
            <p:cNvSpPr>
              <a:spLocks noChangeArrowheads="1"/>
            </p:cNvSpPr>
            <p:nvPr/>
          </p:nvSpPr>
          <p:spPr bwMode="auto">
            <a:xfrm>
              <a:off x="3216" y="3458"/>
              <a:ext cx="816" cy="2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13 h 21600"/>
                <a:gd name="T14" fmla="*/ 17100 w 21600"/>
                <a:gd name="T15" fmla="*/ 1708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29" name="Group 14"/>
          <p:cNvGrpSpPr>
            <a:grpSpLocks/>
          </p:cNvGrpSpPr>
          <p:nvPr/>
        </p:nvGrpSpPr>
        <p:grpSpPr bwMode="auto">
          <a:xfrm>
            <a:off x="3730625" y="3736975"/>
            <a:ext cx="1371600" cy="2209800"/>
            <a:chOff x="2400" y="2544"/>
            <a:chExt cx="864" cy="1392"/>
          </a:xfrm>
        </p:grpSpPr>
        <p:sp>
          <p:nvSpPr>
            <p:cNvPr id="26636" name="Oval 15"/>
            <p:cNvSpPr>
              <a:spLocks noChangeArrowheads="1"/>
            </p:cNvSpPr>
            <p:nvPr/>
          </p:nvSpPr>
          <p:spPr bwMode="auto">
            <a:xfrm>
              <a:off x="2400" y="2544"/>
              <a:ext cx="816" cy="1392"/>
            </a:xfrm>
            <a:prstGeom prst="ellipse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C4b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26637" name="AutoShape 16"/>
            <p:cNvSpPr>
              <a:spLocks noChangeArrowheads="1"/>
            </p:cNvSpPr>
            <p:nvPr/>
          </p:nvSpPr>
          <p:spPr bwMode="auto">
            <a:xfrm>
              <a:off x="2448" y="3668"/>
              <a:ext cx="816" cy="2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13 h 21600"/>
                <a:gd name="T14" fmla="*/ 17100 w 21600"/>
                <a:gd name="T15" fmla="*/ 1708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61" name="AutoShape 17"/>
          <p:cNvSpPr>
            <a:spLocks noChangeArrowheads="1"/>
          </p:cNvSpPr>
          <p:nvPr/>
        </p:nvSpPr>
        <p:spPr bwMode="auto">
          <a:xfrm rot="-5431631">
            <a:off x="7077075" y="3286125"/>
            <a:ext cx="1766888" cy="992188"/>
          </a:xfrm>
          <a:prstGeom prst="homePlate">
            <a:avLst>
              <a:gd name="adj" fmla="val 65428"/>
            </a:avLst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>
                <a:latin typeface="Arial" charset="0"/>
              </a:rPr>
              <a:t>C5</a:t>
            </a:r>
            <a:endParaRPr lang="en-US" sz="2800">
              <a:latin typeface="Arial" charset="0"/>
            </a:endParaRPr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7464425" y="1755775"/>
            <a:ext cx="1073150" cy="2974975"/>
            <a:chOff x="4702" y="1106"/>
            <a:chExt cx="676" cy="1874"/>
          </a:xfrm>
        </p:grpSpPr>
        <p:sp>
          <p:nvSpPr>
            <p:cNvPr id="26633" name="Text Box 19"/>
            <p:cNvSpPr txBox="1">
              <a:spLocks noChangeArrowheads="1"/>
            </p:cNvSpPr>
            <p:nvPr/>
          </p:nvSpPr>
          <p:spPr bwMode="auto">
            <a:xfrm flipH="1">
              <a:off x="5136" y="2306"/>
              <a:ext cx="144" cy="288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b</a:t>
              </a:r>
            </a:p>
          </p:txBody>
        </p:sp>
        <p:sp>
          <p:nvSpPr>
            <p:cNvPr id="26634" name="AutoShape 20"/>
            <p:cNvSpPr>
              <a:spLocks noChangeArrowheads="1"/>
            </p:cNvSpPr>
            <p:nvPr/>
          </p:nvSpPr>
          <p:spPr bwMode="auto">
            <a:xfrm rot="-10793219">
              <a:off x="4702" y="1106"/>
              <a:ext cx="674" cy="385"/>
            </a:xfrm>
            <a:prstGeom prst="flowChartMerge">
              <a:avLst/>
            </a:pr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/>
              <a:r>
                <a:rPr lang="en-US" sz="2000">
                  <a:latin typeface="Arial" charset="0"/>
                </a:rPr>
                <a:t>C5a</a:t>
              </a:r>
            </a:p>
          </p:txBody>
        </p:sp>
        <p:sp>
          <p:nvSpPr>
            <p:cNvPr id="26635" name="AutoShape 21"/>
            <p:cNvSpPr>
              <a:spLocks noChangeArrowheads="1"/>
            </p:cNvSpPr>
            <p:nvPr/>
          </p:nvSpPr>
          <p:spPr bwMode="auto">
            <a:xfrm rot="-10793219">
              <a:off x="4704" y="2595"/>
              <a:ext cx="674" cy="385"/>
            </a:xfrm>
            <a:prstGeom prst="flowChartMerge">
              <a:avLst/>
            </a:prstGeom>
            <a:solidFill>
              <a:srgbClr val="EAEAEA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2000">
                  <a:latin typeface="Arial" charset="0"/>
                </a:rPr>
                <a:t> </a:t>
              </a:r>
            </a:p>
          </p:txBody>
        </p:sp>
      </p:grpSp>
      <p:sp>
        <p:nvSpPr>
          <p:cNvPr id="26632" name="Rectangle 22"/>
          <p:cNvSpPr>
            <a:spLocks noChangeArrowheads="1"/>
          </p:cNvSpPr>
          <p:nvPr/>
        </p:nvSpPr>
        <p:spPr bwMode="auto">
          <a:xfrm>
            <a:off x="685800" y="5489575"/>
            <a:ext cx="8077200" cy="457200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1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1143000" y="342900"/>
            <a:ext cx="7239000" cy="1104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80000"/>
              </a:lnSpc>
            </a:pPr>
            <a:r>
              <a:rPr lang="en-US" sz="3600">
                <a:solidFill>
                  <a:srgbClr val="FFFF00"/>
                </a:solidFill>
              </a:rPr>
              <a:t>Components of the lytic pathway</a:t>
            </a:r>
          </a:p>
        </p:txBody>
      </p:sp>
      <p:sp>
        <p:nvSpPr>
          <p:cNvPr id="27651" name="Oval 5"/>
          <p:cNvSpPr>
            <a:spLocks noChangeArrowheads="1"/>
          </p:cNvSpPr>
          <p:nvPr/>
        </p:nvSpPr>
        <p:spPr bwMode="auto">
          <a:xfrm>
            <a:off x="4114800" y="2209800"/>
            <a:ext cx="1143000" cy="1143000"/>
          </a:xfrm>
          <a:prstGeom prst="ellipse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Arial" charset="0"/>
              </a:rPr>
              <a:t>C6</a:t>
            </a:r>
          </a:p>
        </p:txBody>
      </p:sp>
      <p:sp>
        <p:nvSpPr>
          <p:cNvPr id="27652" name="AutoShape 6"/>
          <p:cNvSpPr>
            <a:spLocks noChangeArrowheads="1"/>
          </p:cNvSpPr>
          <p:nvPr/>
        </p:nvSpPr>
        <p:spPr bwMode="auto">
          <a:xfrm>
            <a:off x="5867400" y="4267200"/>
            <a:ext cx="304800" cy="990600"/>
          </a:xfrm>
          <a:prstGeom prst="can">
            <a:avLst>
              <a:gd name="adj" fmla="val 103594"/>
            </a:avLst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Arial" charset="0"/>
              </a:rPr>
              <a:t>C</a:t>
            </a:r>
          </a:p>
          <a:p>
            <a:pPr algn="ctr">
              <a:lnSpc>
                <a:spcPct val="10000"/>
              </a:lnSpc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Arial" charset="0"/>
              </a:rPr>
              <a:t>9</a:t>
            </a:r>
          </a:p>
        </p:txBody>
      </p:sp>
      <p:grpSp>
        <p:nvGrpSpPr>
          <p:cNvPr id="27653" name="Group 7"/>
          <p:cNvGrpSpPr>
            <a:grpSpLocks/>
          </p:cNvGrpSpPr>
          <p:nvPr/>
        </p:nvGrpSpPr>
        <p:grpSpPr bwMode="auto">
          <a:xfrm>
            <a:off x="2667000" y="3276600"/>
            <a:ext cx="1876425" cy="2895600"/>
            <a:chOff x="1104" y="1488"/>
            <a:chExt cx="1182" cy="1824"/>
          </a:xfrm>
        </p:grpSpPr>
        <p:sp>
          <p:nvSpPr>
            <p:cNvPr id="27658" name="AutoShape 8"/>
            <p:cNvSpPr>
              <a:spLocks noChangeArrowheads="1"/>
            </p:cNvSpPr>
            <p:nvPr/>
          </p:nvSpPr>
          <p:spPr bwMode="auto">
            <a:xfrm>
              <a:off x="1488" y="2496"/>
              <a:ext cx="240" cy="816"/>
            </a:xfrm>
            <a:prstGeom prst="can">
              <a:avLst>
                <a:gd name="adj" fmla="val 108375"/>
              </a:avLst>
            </a:prstGeom>
            <a:solidFill>
              <a:srgbClr val="66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27659" name="AutoShape 9"/>
            <p:cNvSpPr>
              <a:spLocks noChangeArrowheads="1"/>
            </p:cNvSpPr>
            <p:nvPr/>
          </p:nvSpPr>
          <p:spPr bwMode="auto">
            <a:xfrm rot="-5565689">
              <a:off x="999" y="1593"/>
              <a:ext cx="1392" cy="1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3 w 21600"/>
                <a:gd name="T13" fmla="*/ 0 h 21600"/>
                <a:gd name="T14" fmla="*/ 21197 w 21600"/>
                <a:gd name="T15" fmla="*/ 120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063" y="10728"/>
                  </a:moveTo>
                  <a:cubicBezTo>
                    <a:pt x="6102" y="8140"/>
                    <a:pt x="8211" y="6062"/>
                    <a:pt x="10800" y="6063"/>
                  </a:cubicBezTo>
                  <a:cubicBezTo>
                    <a:pt x="13388" y="6063"/>
                    <a:pt x="15497" y="8140"/>
                    <a:pt x="15536" y="10728"/>
                  </a:cubicBezTo>
                  <a:lnTo>
                    <a:pt x="21598" y="10635"/>
                  </a:lnTo>
                  <a:cubicBezTo>
                    <a:pt x="21509" y="4735"/>
                    <a:pt x="16700" y="-1"/>
                    <a:pt x="10799" y="0"/>
                  </a:cubicBezTo>
                  <a:cubicBezTo>
                    <a:pt x="4899" y="0"/>
                    <a:pt x="90" y="4735"/>
                    <a:pt x="1" y="10635"/>
                  </a:cubicBezTo>
                  <a:close/>
                </a:path>
              </a:pathLst>
            </a:custGeom>
            <a:solidFill>
              <a:srgbClr val="66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Arial" charset="0"/>
                </a:rPr>
                <a:t>C8 </a:t>
              </a:r>
              <a:r>
                <a:rPr lang="en-US">
                  <a:latin typeface="Arial" charset="0"/>
                </a:rPr>
                <a:t>   </a:t>
              </a:r>
            </a:p>
            <a:p>
              <a:pPr algn="ctr">
                <a:spcBef>
                  <a:spcPct val="50000"/>
                </a:spcBef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27654" name="Group 10"/>
          <p:cNvGrpSpPr>
            <a:grpSpLocks/>
          </p:cNvGrpSpPr>
          <p:nvPr/>
        </p:nvGrpSpPr>
        <p:grpSpPr bwMode="auto">
          <a:xfrm>
            <a:off x="6934200" y="1905000"/>
            <a:ext cx="1143000" cy="2057400"/>
            <a:chOff x="1776" y="1824"/>
            <a:chExt cx="720" cy="1296"/>
          </a:xfrm>
        </p:grpSpPr>
        <p:sp>
          <p:nvSpPr>
            <p:cNvPr id="27656" name="Oval 11"/>
            <p:cNvSpPr>
              <a:spLocks noChangeArrowheads="1"/>
            </p:cNvSpPr>
            <p:nvPr/>
          </p:nvSpPr>
          <p:spPr bwMode="auto">
            <a:xfrm>
              <a:off x="1776" y="1824"/>
              <a:ext cx="720" cy="714"/>
            </a:xfrm>
            <a:prstGeom prst="ellipse">
              <a:avLst/>
            </a:pr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Arial" charset="0"/>
                </a:rPr>
                <a:t>C7</a:t>
              </a:r>
            </a:p>
          </p:txBody>
        </p:sp>
        <p:sp>
          <p:nvSpPr>
            <p:cNvPr id="27657" name="AutoShape 12"/>
            <p:cNvSpPr>
              <a:spLocks noChangeArrowheads="1"/>
            </p:cNvSpPr>
            <p:nvPr/>
          </p:nvSpPr>
          <p:spPr bwMode="auto">
            <a:xfrm>
              <a:off x="2016" y="2304"/>
              <a:ext cx="240" cy="816"/>
            </a:xfrm>
            <a:prstGeom prst="can">
              <a:avLst>
                <a:gd name="adj" fmla="val 108375"/>
              </a:avLst>
            </a:pr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7655" name="AutoShape 13"/>
          <p:cNvSpPr>
            <a:spLocks noChangeArrowheads="1"/>
          </p:cNvSpPr>
          <p:nvPr/>
        </p:nvSpPr>
        <p:spPr bwMode="auto">
          <a:xfrm rot="-5372228">
            <a:off x="755650" y="2368550"/>
            <a:ext cx="1766888" cy="992188"/>
          </a:xfrm>
          <a:prstGeom prst="homePlate">
            <a:avLst>
              <a:gd name="adj" fmla="val 53234"/>
            </a:avLst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>
                <a:solidFill>
                  <a:schemeClr val="bg2"/>
                </a:solidFill>
                <a:latin typeface="Arial" charset="0"/>
              </a:rPr>
              <a:t>C5</a:t>
            </a:r>
            <a:endParaRPr lang="en-US" sz="280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685800" y="5489575"/>
            <a:ext cx="8077200" cy="457200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447800" y="342900"/>
            <a:ext cx="6553200" cy="1104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80000"/>
              </a:lnSpc>
            </a:pPr>
            <a:r>
              <a:rPr lang="en-US" sz="3600">
                <a:solidFill>
                  <a:srgbClr val="FFFF00"/>
                </a:solidFill>
              </a:rPr>
              <a:t>Lytic pathway</a:t>
            </a:r>
            <a:br>
              <a:rPr lang="en-US" sz="3600">
                <a:solidFill>
                  <a:srgbClr val="FFFF00"/>
                </a:solidFill>
              </a:rPr>
            </a:br>
            <a:r>
              <a:rPr lang="en-US" sz="3600">
                <a:solidFill>
                  <a:srgbClr val="FFFF00"/>
                </a:solidFill>
              </a:rPr>
              <a:t>Assembly of the lytic complex</a:t>
            </a:r>
          </a:p>
        </p:txBody>
      </p:sp>
      <p:grpSp>
        <p:nvGrpSpPr>
          <p:cNvPr id="28676" name="Group 6"/>
          <p:cNvGrpSpPr>
            <a:grpSpLocks/>
          </p:cNvGrpSpPr>
          <p:nvPr/>
        </p:nvGrpSpPr>
        <p:grpSpPr bwMode="auto">
          <a:xfrm>
            <a:off x="7464425" y="2898775"/>
            <a:ext cx="1073150" cy="1831975"/>
            <a:chOff x="4702" y="1826"/>
            <a:chExt cx="676" cy="1154"/>
          </a:xfrm>
        </p:grpSpPr>
        <p:sp>
          <p:nvSpPr>
            <p:cNvPr id="28681" name="AutoShape 7"/>
            <p:cNvSpPr>
              <a:spLocks noChangeArrowheads="1"/>
            </p:cNvSpPr>
            <p:nvPr/>
          </p:nvSpPr>
          <p:spPr bwMode="auto">
            <a:xfrm rot="-5431631">
              <a:off x="4458" y="2070"/>
              <a:ext cx="1113" cy="625"/>
            </a:xfrm>
            <a:prstGeom prst="homePlate">
              <a:avLst>
                <a:gd name="adj" fmla="val 65428"/>
              </a:avLst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US">
                  <a:solidFill>
                    <a:schemeClr val="bg2"/>
                  </a:solidFill>
                  <a:latin typeface="Arial" charset="0"/>
                </a:rPr>
                <a:t>C5</a:t>
              </a:r>
              <a:endParaRPr lang="en-US" sz="28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28682" name="Text Box 8"/>
            <p:cNvSpPr txBox="1">
              <a:spLocks noChangeArrowheads="1"/>
            </p:cNvSpPr>
            <p:nvPr/>
          </p:nvSpPr>
          <p:spPr bwMode="auto">
            <a:xfrm flipH="1">
              <a:off x="5136" y="2304"/>
              <a:ext cx="144" cy="288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28683" name="AutoShape 9"/>
            <p:cNvSpPr>
              <a:spLocks noChangeArrowheads="1"/>
            </p:cNvSpPr>
            <p:nvPr/>
          </p:nvSpPr>
          <p:spPr bwMode="auto">
            <a:xfrm rot="-10793219">
              <a:off x="4704" y="2595"/>
              <a:ext cx="674" cy="385"/>
            </a:xfrm>
            <a:prstGeom prst="flowChartMerge">
              <a:avLst/>
            </a:prstGeom>
            <a:solidFill>
              <a:srgbClr val="EAEAEA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2000">
                  <a:latin typeface="Arial" charset="0"/>
                </a:rPr>
                <a:t> </a:t>
              </a:r>
            </a:p>
          </p:txBody>
        </p:sp>
      </p:grpSp>
      <p:sp>
        <p:nvSpPr>
          <p:cNvPr id="58378" name="Oval 10"/>
          <p:cNvSpPr>
            <a:spLocks noChangeArrowheads="1"/>
          </p:cNvSpPr>
          <p:nvPr/>
        </p:nvSpPr>
        <p:spPr bwMode="auto">
          <a:xfrm>
            <a:off x="6705600" y="2286000"/>
            <a:ext cx="1143000" cy="1143000"/>
          </a:xfrm>
          <a:prstGeom prst="ellipse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Arial" charset="0"/>
              </a:rPr>
              <a:t>C6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324600" y="3352800"/>
            <a:ext cx="1143000" cy="2057400"/>
            <a:chOff x="1776" y="1824"/>
            <a:chExt cx="720" cy="1296"/>
          </a:xfrm>
        </p:grpSpPr>
        <p:sp>
          <p:nvSpPr>
            <p:cNvPr id="28679" name="Oval 12"/>
            <p:cNvSpPr>
              <a:spLocks noChangeArrowheads="1"/>
            </p:cNvSpPr>
            <p:nvPr/>
          </p:nvSpPr>
          <p:spPr bwMode="auto">
            <a:xfrm>
              <a:off x="1776" y="1824"/>
              <a:ext cx="720" cy="714"/>
            </a:xfrm>
            <a:prstGeom prst="ellipse">
              <a:avLst/>
            </a:pr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Arial" charset="0"/>
                </a:rPr>
                <a:t>C7</a:t>
              </a:r>
            </a:p>
          </p:txBody>
        </p:sp>
        <p:sp>
          <p:nvSpPr>
            <p:cNvPr id="28680" name="AutoShape 13"/>
            <p:cNvSpPr>
              <a:spLocks noChangeArrowheads="1"/>
            </p:cNvSpPr>
            <p:nvPr/>
          </p:nvSpPr>
          <p:spPr bwMode="auto">
            <a:xfrm>
              <a:off x="2016" y="2304"/>
              <a:ext cx="240" cy="816"/>
            </a:xfrm>
            <a:prstGeom prst="can">
              <a:avLst>
                <a:gd name="adj" fmla="val 108375"/>
              </a:avLst>
            </a:pr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8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685800" y="5489575"/>
            <a:ext cx="8077200" cy="457200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143000" y="342900"/>
            <a:ext cx="7315200" cy="1028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90000"/>
              </a:lnSpc>
            </a:pPr>
            <a:r>
              <a:rPr lang="en-US" sz="3600">
                <a:solidFill>
                  <a:srgbClr val="FFFF00"/>
                </a:solidFill>
              </a:rPr>
              <a:t>Lytic pathway:</a:t>
            </a:r>
            <a:br>
              <a:rPr lang="en-US" sz="3600">
                <a:solidFill>
                  <a:srgbClr val="FFFF00"/>
                </a:solidFill>
              </a:rPr>
            </a:br>
            <a:r>
              <a:rPr lang="en-US" sz="2800">
                <a:solidFill>
                  <a:srgbClr val="FFFF00"/>
                </a:solidFill>
              </a:rPr>
              <a:t>insertion of lytic complex into cell membrane</a:t>
            </a:r>
            <a:endParaRPr lang="en-US" sz="4400">
              <a:solidFill>
                <a:srgbClr val="FFFF00"/>
              </a:solidFill>
            </a:endParaRPr>
          </a:p>
        </p:txBody>
      </p:sp>
      <p:grpSp>
        <p:nvGrpSpPr>
          <p:cNvPr id="29700" name="Group 6"/>
          <p:cNvGrpSpPr>
            <a:grpSpLocks/>
          </p:cNvGrpSpPr>
          <p:nvPr/>
        </p:nvGrpSpPr>
        <p:grpSpPr bwMode="auto">
          <a:xfrm>
            <a:off x="6324600" y="1981200"/>
            <a:ext cx="2212975" cy="3124200"/>
            <a:chOff x="3984" y="1680"/>
            <a:chExt cx="1394" cy="1968"/>
          </a:xfrm>
        </p:grpSpPr>
        <p:grpSp>
          <p:nvGrpSpPr>
            <p:cNvPr id="29718" name="Group 7"/>
            <p:cNvGrpSpPr>
              <a:grpSpLocks/>
            </p:cNvGrpSpPr>
            <p:nvPr/>
          </p:nvGrpSpPr>
          <p:grpSpPr bwMode="auto">
            <a:xfrm>
              <a:off x="4702" y="2066"/>
              <a:ext cx="676" cy="1154"/>
              <a:chOff x="4702" y="1826"/>
              <a:chExt cx="676" cy="1154"/>
            </a:xfrm>
          </p:grpSpPr>
          <p:sp>
            <p:nvSpPr>
              <p:cNvPr id="29723" name="AutoShape 8"/>
              <p:cNvSpPr>
                <a:spLocks noChangeArrowheads="1"/>
              </p:cNvSpPr>
              <p:nvPr/>
            </p:nvSpPr>
            <p:spPr bwMode="auto">
              <a:xfrm rot="-5431631">
                <a:off x="4458" y="2070"/>
                <a:ext cx="1113" cy="625"/>
              </a:xfrm>
              <a:prstGeom prst="homePlate">
                <a:avLst>
                  <a:gd name="adj" fmla="val 65428"/>
                </a:avLst>
              </a:prstGeom>
              <a:solidFill>
                <a:srgbClr val="66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r>
                  <a:rPr lang="en-US">
                    <a:solidFill>
                      <a:schemeClr val="bg2"/>
                    </a:solidFill>
                    <a:latin typeface="Arial" charset="0"/>
                  </a:rPr>
                  <a:t>C5</a:t>
                </a:r>
                <a:endParaRPr lang="en-US" sz="2800">
                  <a:solidFill>
                    <a:schemeClr val="bg2"/>
                  </a:solidFill>
                  <a:latin typeface="Arial" charset="0"/>
                </a:endParaRPr>
              </a:p>
            </p:txBody>
          </p:sp>
          <p:sp>
            <p:nvSpPr>
              <p:cNvPr id="29724" name="Text Box 9"/>
              <p:cNvSpPr txBox="1">
                <a:spLocks noChangeArrowheads="1"/>
              </p:cNvSpPr>
              <p:nvPr/>
            </p:nvSpPr>
            <p:spPr bwMode="auto">
              <a:xfrm flipH="1">
                <a:off x="5136" y="2304"/>
                <a:ext cx="144" cy="28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chemeClr val="bg2"/>
                    </a:solidFill>
                    <a:latin typeface="Arial" charset="0"/>
                  </a:rPr>
                  <a:t>b</a:t>
                </a:r>
              </a:p>
            </p:txBody>
          </p:sp>
          <p:sp>
            <p:nvSpPr>
              <p:cNvPr id="29725" name="AutoShape 10"/>
              <p:cNvSpPr>
                <a:spLocks noChangeArrowheads="1"/>
              </p:cNvSpPr>
              <p:nvPr/>
            </p:nvSpPr>
            <p:spPr bwMode="auto">
              <a:xfrm rot="-10793219">
                <a:off x="4704" y="2595"/>
                <a:ext cx="674" cy="385"/>
              </a:xfrm>
              <a:prstGeom prst="flowChartMerge">
                <a:avLst/>
              </a:prstGeom>
              <a:solidFill>
                <a:srgbClr val="EAEAEA"/>
              </a:solidFill>
              <a:ln w="9525">
                <a:solidFill>
                  <a:srgbClr val="EAEAEA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n-US" sz="2000">
                    <a:latin typeface="Arial" charset="0"/>
                  </a:rPr>
                  <a:t> </a:t>
                </a:r>
              </a:p>
            </p:txBody>
          </p:sp>
        </p:grpSp>
        <p:sp>
          <p:nvSpPr>
            <p:cNvPr id="29719" name="Oval 11"/>
            <p:cNvSpPr>
              <a:spLocks noChangeArrowheads="1"/>
            </p:cNvSpPr>
            <p:nvPr/>
          </p:nvSpPr>
          <p:spPr bwMode="auto">
            <a:xfrm>
              <a:off x="4224" y="1680"/>
              <a:ext cx="720" cy="720"/>
            </a:xfrm>
            <a:prstGeom prst="ellipse">
              <a:avLst/>
            </a:pr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Arial" charset="0"/>
                </a:rPr>
                <a:t>C6</a:t>
              </a:r>
            </a:p>
          </p:txBody>
        </p:sp>
        <p:grpSp>
          <p:nvGrpSpPr>
            <p:cNvPr id="29720" name="Group 12"/>
            <p:cNvGrpSpPr>
              <a:grpSpLocks/>
            </p:cNvGrpSpPr>
            <p:nvPr/>
          </p:nvGrpSpPr>
          <p:grpSpPr bwMode="auto">
            <a:xfrm>
              <a:off x="3984" y="2352"/>
              <a:ext cx="720" cy="1296"/>
              <a:chOff x="1776" y="1824"/>
              <a:chExt cx="720" cy="1296"/>
            </a:xfrm>
          </p:grpSpPr>
          <p:sp>
            <p:nvSpPr>
              <p:cNvPr id="29721" name="Oval 13"/>
              <p:cNvSpPr>
                <a:spLocks noChangeArrowheads="1"/>
              </p:cNvSpPr>
              <p:nvPr/>
            </p:nvSpPr>
            <p:spPr bwMode="auto">
              <a:xfrm>
                <a:off x="1776" y="1824"/>
                <a:ext cx="720" cy="714"/>
              </a:xfrm>
              <a:prstGeom prst="ellipse">
                <a:avLst/>
              </a:prstGeom>
              <a:solidFill>
                <a:srgbClr val="99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chemeClr val="bg2"/>
                    </a:solidFill>
                    <a:latin typeface="Arial" charset="0"/>
                  </a:rPr>
                  <a:t>C7</a:t>
                </a:r>
              </a:p>
            </p:txBody>
          </p:sp>
          <p:sp>
            <p:nvSpPr>
              <p:cNvPr id="29722" name="AutoShape 14"/>
              <p:cNvSpPr>
                <a:spLocks noChangeArrowheads="1"/>
              </p:cNvSpPr>
              <p:nvPr/>
            </p:nvSpPr>
            <p:spPr bwMode="auto">
              <a:xfrm>
                <a:off x="2016" y="2304"/>
                <a:ext cx="240" cy="816"/>
              </a:xfrm>
              <a:prstGeom prst="can">
                <a:avLst>
                  <a:gd name="adj" fmla="val 108375"/>
                </a:avLst>
              </a:prstGeom>
              <a:solidFill>
                <a:srgbClr val="99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endParaRPr lang="en-US">
                  <a:latin typeface="Arial" charset="0"/>
                </a:endParaRPr>
              </a:p>
            </p:txBody>
          </p:sp>
        </p:grp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943600" y="2590800"/>
            <a:ext cx="1600200" cy="2667000"/>
            <a:chOff x="1104" y="1488"/>
            <a:chExt cx="1182" cy="1824"/>
          </a:xfrm>
        </p:grpSpPr>
        <p:sp>
          <p:nvSpPr>
            <p:cNvPr id="29716" name="AutoShape 16"/>
            <p:cNvSpPr>
              <a:spLocks noChangeArrowheads="1"/>
            </p:cNvSpPr>
            <p:nvPr/>
          </p:nvSpPr>
          <p:spPr bwMode="auto">
            <a:xfrm>
              <a:off x="1488" y="2496"/>
              <a:ext cx="240" cy="816"/>
            </a:xfrm>
            <a:prstGeom prst="can">
              <a:avLst>
                <a:gd name="adj" fmla="val 108375"/>
              </a:avLst>
            </a:prstGeom>
            <a:solidFill>
              <a:srgbClr val="66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29717" name="AutoShape 17"/>
            <p:cNvSpPr>
              <a:spLocks noChangeArrowheads="1"/>
            </p:cNvSpPr>
            <p:nvPr/>
          </p:nvSpPr>
          <p:spPr bwMode="auto">
            <a:xfrm rot="-5565689">
              <a:off x="999" y="1593"/>
              <a:ext cx="1392" cy="1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3 w 21600"/>
                <a:gd name="T13" fmla="*/ 0 h 21600"/>
                <a:gd name="T14" fmla="*/ 21197 w 21600"/>
                <a:gd name="T15" fmla="*/ 120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063" y="10728"/>
                  </a:moveTo>
                  <a:cubicBezTo>
                    <a:pt x="6102" y="8140"/>
                    <a:pt x="8211" y="6062"/>
                    <a:pt x="10800" y="6063"/>
                  </a:cubicBezTo>
                  <a:cubicBezTo>
                    <a:pt x="13388" y="6063"/>
                    <a:pt x="15497" y="8140"/>
                    <a:pt x="15536" y="10728"/>
                  </a:cubicBezTo>
                  <a:lnTo>
                    <a:pt x="21598" y="10635"/>
                  </a:lnTo>
                  <a:cubicBezTo>
                    <a:pt x="21509" y="4735"/>
                    <a:pt x="16700" y="-1"/>
                    <a:pt x="10799" y="0"/>
                  </a:cubicBezTo>
                  <a:cubicBezTo>
                    <a:pt x="4899" y="0"/>
                    <a:pt x="90" y="4735"/>
                    <a:pt x="1" y="10635"/>
                  </a:cubicBezTo>
                  <a:close/>
                </a:path>
              </a:pathLst>
            </a:custGeom>
            <a:solidFill>
              <a:srgbClr val="66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Arial" charset="0"/>
                </a:rPr>
                <a:t>C8</a:t>
              </a:r>
              <a:r>
                <a:rPr lang="en-US">
                  <a:latin typeface="Arial" charset="0"/>
                </a:rPr>
                <a:t>    </a:t>
              </a:r>
            </a:p>
            <a:p>
              <a:pPr algn="ctr">
                <a:spcBef>
                  <a:spcPct val="50000"/>
                </a:spcBef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59410" name="Picture 18" descr="ComplR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5337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495800" y="4419600"/>
            <a:ext cx="1676400" cy="1219200"/>
            <a:chOff x="2832" y="3216"/>
            <a:chExt cx="1056" cy="768"/>
          </a:xfrm>
        </p:grpSpPr>
        <p:sp>
          <p:nvSpPr>
            <p:cNvPr id="29714" name="AutoShape 20"/>
            <p:cNvSpPr>
              <a:spLocks noChangeArrowheads="1"/>
            </p:cNvSpPr>
            <p:nvPr/>
          </p:nvSpPr>
          <p:spPr bwMode="auto">
            <a:xfrm>
              <a:off x="3648" y="3264"/>
              <a:ext cx="240" cy="720"/>
            </a:xfrm>
            <a:prstGeom prst="irregularSeal1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 </a:t>
              </a:r>
            </a:p>
          </p:txBody>
        </p:sp>
        <p:sp>
          <p:nvSpPr>
            <p:cNvPr id="29715" name="AutoShape 21"/>
            <p:cNvSpPr>
              <a:spLocks noChangeArrowheads="1"/>
            </p:cNvSpPr>
            <p:nvPr/>
          </p:nvSpPr>
          <p:spPr bwMode="auto">
            <a:xfrm>
              <a:off x="2832" y="3216"/>
              <a:ext cx="288" cy="720"/>
            </a:xfrm>
            <a:prstGeom prst="irregularSeal1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59414" name="AutoShape 22"/>
          <p:cNvSpPr>
            <a:spLocks noChangeArrowheads="1"/>
          </p:cNvSpPr>
          <p:nvPr/>
        </p:nvSpPr>
        <p:spPr bwMode="auto">
          <a:xfrm>
            <a:off x="4968875" y="3657600"/>
            <a:ext cx="320675" cy="990600"/>
          </a:xfrm>
          <a:prstGeom prst="can">
            <a:avLst>
              <a:gd name="adj" fmla="val 98465"/>
            </a:avLst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C</a:t>
            </a:r>
          </a:p>
          <a:p>
            <a:pPr algn="ctr">
              <a:lnSpc>
                <a:spcPct val="1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9</a:t>
            </a:r>
          </a:p>
        </p:txBody>
      </p:sp>
      <p:sp>
        <p:nvSpPr>
          <p:cNvPr id="59415" name="AutoShape 23"/>
          <p:cNvSpPr>
            <a:spLocks noChangeArrowheads="1"/>
          </p:cNvSpPr>
          <p:nvPr/>
        </p:nvSpPr>
        <p:spPr bwMode="auto">
          <a:xfrm>
            <a:off x="4740275" y="3733800"/>
            <a:ext cx="320675" cy="990600"/>
          </a:xfrm>
          <a:prstGeom prst="can">
            <a:avLst>
              <a:gd name="adj" fmla="val 98465"/>
            </a:avLst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C</a:t>
            </a:r>
          </a:p>
          <a:p>
            <a:pPr algn="ctr">
              <a:lnSpc>
                <a:spcPct val="1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9</a:t>
            </a:r>
          </a:p>
        </p:txBody>
      </p:sp>
      <p:sp>
        <p:nvSpPr>
          <p:cNvPr id="59416" name="AutoShape 24"/>
          <p:cNvSpPr>
            <a:spLocks noChangeArrowheads="1"/>
          </p:cNvSpPr>
          <p:nvPr/>
        </p:nvSpPr>
        <p:spPr bwMode="auto">
          <a:xfrm>
            <a:off x="5257800" y="3657600"/>
            <a:ext cx="320675" cy="990600"/>
          </a:xfrm>
          <a:prstGeom prst="can">
            <a:avLst>
              <a:gd name="adj" fmla="val 98465"/>
            </a:avLst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C</a:t>
            </a:r>
          </a:p>
          <a:p>
            <a:pPr algn="ctr">
              <a:lnSpc>
                <a:spcPct val="1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9</a:t>
            </a:r>
          </a:p>
        </p:txBody>
      </p:sp>
      <p:sp>
        <p:nvSpPr>
          <p:cNvPr id="59417" name="AutoShape 25"/>
          <p:cNvSpPr>
            <a:spLocks noChangeArrowheads="1"/>
          </p:cNvSpPr>
          <p:nvPr/>
        </p:nvSpPr>
        <p:spPr bwMode="auto">
          <a:xfrm>
            <a:off x="5578475" y="3733800"/>
            <a:ext cx="304800" cy="990600"/>
          </a:xfrm>
          <a:prstGeom prst="can">
            <a:avLst>
              <a:gd name="adj" fmla="val 103594"/>
            </a:avLst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C</a:t>
            </a:r>
          </a:p>
          <a:p>
            <a:pPr algn="ctr">
              <a:lnSpc>
                <a:spcPct val="1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9</a:t>
            </a:r>
          </a:p>
        </p:txBody>
      </p:sp>
      <p:sp>
        <p:nvSpPr>
          <p:cNvPr id="59418" name="AutoShape 26"/>
          <p:cNvSpPr>
            <a:spLocks noChangeArrowheads="1"/>
          </p:cNvSpPr>
          <p:nvPr/>
        </p:nvSpPr>
        <p:spPr bwMode="auto">
          <a:xfrm>
            <a:off x="5730875" y="4038600"/>
            <a:ext cx="320675" cy="990600"/>
          </a:xfrm>
          <a:prstGeom prst="can">
            <a:avLst>
              <a:gd name="adj" fmla="val 98465"/>
            </a:avLst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C</a:t>
            </a:r>
          </a:p>
          <a:p>
            <a:pPr algn="ctr">
              <a:lnSpc>
                <a:spcPct val="1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9</a:t>
            </a:r>
          </a:p>
        </p:txBody>
      </p:sp>
      <p:sp>
        <p:nvSpPr>
          <p:cNvPr id="59419" name="AutoShape 27"/>
          <p:cNvSpPr>
            <a:spLocks noChangeArrowheads="1"/>
          </p:cNvSpPr>
          <p:nvPr/>
        </p:nvSpPr>
        <p:spPr bwMode="auto">
          <a:xfrm>
            <a:off x="4572000" y="4038600"/>
            <a:ext cx="320675" cy="990600"/>
          </a:xfrm>
          <a:prstGeom prst="can">
            <a:avLst>
              <a:gd name="adj" fmla="val 98465"/>
            </a:avLst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C</a:t>
            </a:r>
          </a:p>
          <a:p>
            <a:pPr algn="ctr">
              <a:lnSpc>
                <a:spcPct val="1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9</a:t>
            </a:r>
          </a:p>
        </p:txBody>
      </p:sp>
      <p:sp>
        <p:nvSpPr>
          <p:cNvPr id="59420" name="AutoShape 28"/>
          <p:cNvSpPr>
            <a:spLocks noChangeArrowheads="1"/>
          </p:cNvSpPr>
          <p:nvPr/>
        </p:nvSpPr>
        <p:spPr bwMode="auto">
          <a:xfrm>
            <a:off x="4816475" y="4267200"/>
            <a:ext cx="320675" cy="990600"/>
          </a:xfrm>
          <a:prstGeom prst="can">
            <a:avLst>
              <a:gd name="adj" fmla="val 98465"/>
            </a:avLst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Arial" charset="0"/>
              </a:rPr>
              <a:t>C</a:t>
            </a:r>
          </a:p>
          <a:p>
            <a:pPr algn="ctr">
              <a:lnSpc>
                <a:spcPct val="10000"/>
              </a:lnSpc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Arial" charset="0"/>
              </a:rPr>
              <a:t>9</a:t>
            </a:r>
          </a:p>
        </p:txBody>
      </p:sp>
      <p:sp>
        <p:nvSpPr>
          <p:cNvPr id="59421" name="AutoShape 29"/>
          <p:cNvSpPr>
            <a:spLocks noChangeArrowheads="1"/>
          </p:cNvSpPr>
          <p:nvPr/>
        </p:nvSpPr>
        <p:spPr bwMode="auto">
          <a:xfrm>
            <a:off x="5153025" y="4343400"/>
            <a:ext cx="320675" cy="990600"/>
          </a:xfrm>
          <a:prstGeom prst="can">
            <a:avLst>
              <a:gd name="adj" fmla="val 98465"/>
            </a:avLst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Arial" charset="0"/>
              </a:rPr>
              <a:t>C</a:t>
            </a:r>
          </a:p>
          <a:p>
            <a:pPr algn="ctr">
              <a:lnSpc>
                <a:spcPct val="10000"/>
              </a:lnSpc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Arial" charset="0"/>
              </a:rPr>
              <a:t>9</a:t>
            </a:r>
          </a:p>
        </p:txBody>
      </p:sp>
      <p:sp>
        <p:nvSpPr>
          <p:cNvPr id="59422" name="AutoShape 30"/>
          <p:cNvSpPr>
            <a:spLocks noChangeArrowheads="1"/>
          </p:cNvSpPr>
          <p:nvPr/>
        </p:nvSpPr>
        <p:spPr bwMode="auto">
          <a:xfrm>
            <a:off x="5486400" y="4267200"/>
            <a:ext cx="320675" cy="990600"/>
          </a:xfrm>
          <a:prstGeom prst="can">
            <a:avLst>
              <a:gd name="adj" fmla="val 98465"/>
            </a:avLst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Arial" charset="0"/>
              </a:rPr>
              <a:t>C</a:t>
            </a:r>
          </a:p>
          <a:p>
            <a:pPr algn="ctr">
              <a:lnSpc>
                <a:spcPct val="10000"/>
              </a:lnSpc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Arial" charset="0"/>
              </a:rPr>
              <a:t>9</a:t>
            </a:r>
          </a:p>
        </p:txBody>
      </p:sp>
      <p:sp>
        <p:nvSpPr>
          <p:cNvPr id="33" name="Bent Arrow 32"/>
          <p:cNvSpPr/>
          <p:nvPr/>
        </p:nvSpPr>
        <p:spPr>
          <a:xfrm flipH="1">
            <a:off x="4419600" y="2057400"/>
            <a:ext cx="685800" cy="1524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4" grpId="0" animBg="1" autoUpdateAnimBg="0"/>
      <p:bldP spid="59415" grpId="0" animBg="1" autoUpdateAnimBg="0"/>
      <p:bldP spid="59416" grpId="0" animBg="1" autoUpdateAnimBg="0"/>
      <p:bldP spid="59417" grpId="0" animBg="1" autoUpdateAnimBg="0"/>
      <p:bldP spid="59418" grpId="0" animBg="1" autoUpdateAnimBg="0"/>
      <p:bldP spid="59419" grpId="0" animBg="1" autoUpdateAnimBg="0"/>
      <p:bldP spid="59420" grpId="0" animBg="1" autoUpdateAnimBg="0"/>
      <p:bldP spid="59421" grpId="0" animBg="1" autoUpdateAnimBg="0"/>
      <p:bldP spid="59422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>
                <a:solidFill>
                  <a:srgbClr val="FFFFCC"/>
                </a:solidFill>
                <a:latin typeface="Times New Roman" charset="0"/>
              </a:rPr>
              <a:t> </a:t>
            </a:r>
            <a:r>
              <a:rPr lang="en-US" sz="3200">
                <a:solidFill>
                  <a:srgbClr val="FFFF00"/>
                </a:solidFill>
                <a:latin typeface="Times New Roman" charset="0"/>
              </a:rPr>
              <a:t>Biological effects of complement activation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914400" y="1793875"/>
            <a:ext cx="8229600" cy="506412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latin typeface="Times New Roman" charset="0"/>
              </a:rPr>
              <a:t>  </a:t>
            </a:r>
            <a:r>
              <a:rPr lang="en-US" sz="2800">
                <a:latin typeface="Times New Roman" charset="0"/>
              </a:rPr>
              <a:t>1. Anaphylatoxin  (C3a, C5a) </a:t>
            </a:r>
          </a:p>
          <a:p>
            <a:pPr>
              <a:buFont typeface="Wingdings" charset="0"/>
              <a:buNone/>
            </a:pPr>
            <a:r>
              <a:rPr lang="en-US" sz="2800">
                <a:latin typeface="Times New Roman" charset="0"/>
              </a:rPr>
              <a:t>       - Induce histamine release from mast cells.</a:t>
            </a:r>
          </a:p>
          <a:p>
            <a:pPr>
              <a:buFont typeface="Wingdings" charset="0"/>
              <a:buNone/>
            </a:pPr>
            <a:r>
              <a:rPr lang="en-US" sz="2800">
                <a:latin typeface="Times New Roman" charset="0"/>
              </a:rPr>
              <a:t>          release chemotactic agents.</a:t>
            </a:r>
          </a:p>
          <a:p>
            <a:pPr>
              <a:buFont typeface="Wingdings" charset="0"/>
              <a:buNone/>
            </a:pPr>
            <a:r>
              <a:rPr lang="en-US" sz="2800">
                <a:latin typeface="Times New Roman" charset="0"/>
              </a:rPr>
              <a:t>   2. Opsonization: (opsonin, C3b ) </a:t>
            </a:r>
          </a:p>
          <a:p>
            <a:pPr>
              <a:buFont typeface="Wingdings" charset="0"/>
              <a:buNone/>
            </a:pPr>
            <a:r>
              <a:rPr lang="en-US" sz="2800">
                <a:latin typeface="Times New Roman" charset="0"/>
              </a:rPr>
              <a:t>       -	Coating of  bacteria enhances phagocytosis</a:t>
            </a:r>
          </a:p>
          <a:p>
            <a:pPr>
              <a:buFont typeface="Wingdings" charset="0"/>
              <a:buNone/>
            </a:pPr>
            <a:r>
              <a:rPr lang="en-US" sz="2800">
                <a:latin typeface="Times New Roman" charset="0"/>
              </a:rPr>
              <a:t>   3. Cause direct cell lysis</a:t>
            </a:r>
          </a:p>
          <a:p>
            <a:pPr>
              <a:buFont typeface="Wingdings" charset="0"/>
              <a:buNone/>
            </a:pPr>
            <a:r>
              <a:rPr lang="en-US" sz="2800">
                <a:latin typeface="Times New Roman" charset="0"/>
              </a:rPr>
              <a:t>        - Destruction of bacteria.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24208D-F541-9F42-86A3-A029DBB45E3F}" type="slidenum">
              <a:rPr lang="en-US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0000"/>
                </a:solidFill>
                <a:latin typeface="Times New Roman" charset="0"/>
              </a:rPr>
              <a:t>Process of </a:t>
            </a:r>
            <a:r>
              <a:rPr lang="en-US" sz="4000" dirty="0" err="1">
                <a:solidFill>
                  <a:srgbClr val="000000"/>
                </a:solidFill>
                <a:latin typeface="Times New Roman" charset="0"/>
              </a:rPr>
              <a:t>chemotaxis</a:t>
            </a:r>
            <a:r>
              <a:rPr lang="en-US" sz="4000" dirty="0">
                <a:solidFill>
                  <a:srgbClr val="000000"/>
                </a:solidFill>
                <a:latin typeface="Times New Roman" charset="0"/>
              </a:rPr>
              <a:t>:</a:t>
            </a:r>
            <a:br>
              <a:rPr lang="en-US" sz="4000" dirty="0">
                <a:solidFill>
                  <a:srgbClr val="000000"/>
                </a:solidFill>
                <a:latin typeface="Times New Roman" charset="0"/>
              </a:rPr>
            </a:br>
            <a:r>
              <a:rPr lang="en-US" sz="40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</a:rPr>
              <a:t>Rolling on vessel wall.         Adhesion (attach)    Pass through.  </a:t>
            </a:r>
            <a:r>
              <a:rPr lang="en-US" sz="40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</a:rPr>
              <a:t>: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159F04D-AAB8-AC45-AAEB-99F3D4C3FA1D}" type="slidenum">
              <a:rPr lang="en-US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  <p:pic>
        <p:nvPicPr>
          <p:cNvPr id="31749" name="Picture 2" descr="http://www.chronicprostatitis.com/images/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10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750" name="Straight Arrow Connector 8"/>
          <p:cNvCxnSpPr>
            <a:cxnSpLocks noChangeShapeType="1"/>
          </p:cNvCxnSpPr>
          <p:nvPr/>
        </p:nvCxnSpPr>
        <p:spPr bwMode="auto">
          <a:xfrm rot="5400000">
            <a:off x="5372101" y="1866900"/>
            <a:ext cx="12954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1" name="Down Arrow 8"/>
          <p:cNvSpPr>
            <a:spLocks noChangeArrowheads="1"/>
          </p:cNvSpPr>
          <p:nvPr/>
        </p:nvSpPr>
        <p:spPr bwMode="auto">
          <a:xfrm>
            <a:off x="1371600" y="1295400"/>
            <a:ext cx="3048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Down Arrow 9"/>
          <p:cNvSpPr>
            <a:spLocks noChangeArrowheads="1"/>
          </p:cNvSpPr>
          <p:nvPr/>
        </p:nvSpPr>
        <p:spPr bwMode="auto">
          <a:xfrm>
            <a:off x="5791200" y="1295400"/>
            <a:ext cx="381000" cy="1219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Down Arrow 10"/>
          <p:cNvSpPr>
            <a:spLocks noChangeArrowheads="1"/>
          </p:cNvSpPr>
          <p:nvPr/>
        </p:nvSpPr>
        <p:spPr bwMode="auto">
          <a:xfrm>
            <a:off x="7315200" y="1295400"/>
            <a:ext cx="381000" cy="1130300"/>
          </a:xfrm>
          <a:prstGeom prst="downArrow">
            <a:avLst>
              <a:gd name="adj1" fmla="val 50000"/>
              <a:gd name="adj2" fmla="val 49980"/>
            </a:avLst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charset="0"/>
              </a:rPr>
              <a:t>Objectives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1. First (non-specific immunity) and second (adaptive immunity) lines of defense</a:t>
            </a:r>
          </a:p>
          <a:p>
            <a:r>
              <a:rPr lang="en-US">
                <a:latin typeface="Times New Roman" charset="0"/>
              </a:rPr>
              <a:t>2.	Complement activation provides protection by killing pathogens</a:t>
            </a:r>
          </a:p>
          <a:p>
            <a:r>
              <a:rPr lang="en-US">
                <a:latin typeface="Times New Roman" charset="0"/>
              </a:rPr>
              <a:t>3.	Accumulation of inflammatory cells important for clearance of infection</a:t>
            </a:r>
          </a:p>
          <a:p>
            <a:r>
              <a:rPr lang="en-US">
                <a:latin typeface="Times New Roman" charset="0"/>
              </a:rPr>
              <a:t>4.	Cytokines as mediators regulate inflammation </a:t>
            </a:r>
          </a:p>
          <a:p>
            <a:endParaRPr lang="en-US">
              <a:latin typeface="Times New Roman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3E78E38-C462-604E-BCED-F4C863AEF11E}" type="slidenum">
              <a:rPr lang="en-US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0000"/>
                </a:solidFill>
                <a:latin typeface="Times New Roman" charset="0"/>
              </a:rPr>
              <a:t>Types of Cells attracted to site of infection</a:t>
            </a:r>
            <a:br>
              <a:rPr lang="en-US" sz="3600" dirty="0">
                <a:solidFill>
                  <a:srgbClr val="000000"/>
                </a:solidFill>
                <a:latin typeface="Times New Roman" charset="0"/>
              </a:rPr>
            </a:br>
            <a:r>
              <a:rPr lang="en-US" sz="3600" dirty="0">
                <a:solidFill>
                  <a:srgbClr val="000000"/>
                </a:solidFill>
                <a:latin typeface="Times New Roman" charset="0"/>
              </a:rPr>
              <a:t> that mediate inflammation :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00"/>
                </a:solidFill>
                <a:latin typeface="Times New Roman" charset="0"/>
              </a:rPr>
              <a:t>Monocytes :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Times New Roman" charset="0"/>
              </a:rPr>
              <a:t>Become Macrophages when they leave the blood and  enter the tissues.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00"/>
                </a:solidFill>
                <a:latin typeface="Times New Roman" charset="0"/>
              </a:rPr>
              <a:t>Neutrophils: (Phagocytic cells)</a:t>
            </a:r>
          </a:p>
          <a:p>
            <a:pPr>
              <a:buFont typeface="Wingdings" charset="0"/>
              <a:buNone/>
            </a:pP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Eosinophils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: (Allergy and Parasitic infections)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00"/>
                </a:solidFill>
                <a:latin typeface="Times New Roman" charset="0"/>
              </a:rPr>
              <a:t>Natural Killer (NK) cells: (Kill tumor cells and virus infected cells)</a:t>
            </a:r>
          </a:p>
          <a:p>
            <a:pPr lvl="1">
              <a:buFont typeface="Wingdings" charset="0"/>
              <a:buNone/>
            </a:pPr>
            <a:endParaRPr lang="en-US" dirty="0">
              <a:latin typeface="Times New Roman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EBD0497-04D3-3B4B-991A-8A47C95D9DB1}" type="slidenum">
              <a:rPr lang="en-US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5562600"/>
          </a:xfrm>
        </p:spPr>
        <p:txBody>
          <a:bodyPr/>
          <a:lstStyle/>
          <a:p>
            <a:pPr algn="ctr" eaLnBrk="1" hangingPunct="1"/>
            <a:r>
              <a:rPr lang="en-US" sz="3600" dirty="0">
                <a:solidFill>
                  <a:srgbClr val="000000"/>
                </a:solidFill>
                <a:latin typeface="Times New Roman" charset="0"/>
              </a:rPr>
              <a:t>Phagocytic cells (neutrophils &amp; macrophages) at site of infection start the process of phagocytosis.</a:t>
            </a:r>
            <a:br>
              <a:rPr lang="en-US" sz="3600" dirty="0">
                <a:solidFill>
                  <a:srgbClr val="000000"/>
                </a:solidFill>
                <a:latin typeface="Times New Roman" charset="0"/>
              </a:rPr>
            </a:br>
            <a:r>
              <a:rPr lang="en-US" sz="3600" dirty="0">
                <a:solidFill>
                  <a:srgbClr val="000000"/>
                </a:solidFill>
                <a:latin typeface="Times New Roman" charset="0"/>
              </a:rPr>
              <a:t> </a:t>
            </a:r>
            <a:br>
              <a:rPr lang="en-US" sz="3600" dirty="0">
                <a:solidFill>
                  <a:srgbClr val="000000"/>
                </a:solidFill>
                <a:latin typeface="Times New Roman" charset="0"/>
              </a:rPr>
            </a:br>
            <a:r>
              <a:rPr lang="en-US" sz="3600" dirty="0">
                <a:solidFill>
                  <a:srgbClr val="000000"/>
                </a:solidFill>
                <a:latin typeface="Times New Roman" charset="0"/>
              </a:rPr>
              <a:t> </a:t>
            </a:r>
            <a:br>
              <a:rPr lang="en-US" sz="3600" dirty="0">
                <a:solidFill>
                  <a:srgbClr val="000000"/>
                </a:solidFill>
                <a:latin typeface="Times New Roman" charset="0"/>
              </a:rPr>
            </a:br>
            <a:r>
              <a:rPr lang="en-US" sz="3600" dirty="0">
                <a:solidFill>
                  <a:srgbClr val="000000"/>
                </a:solidFill>
                <a:latin typeface="Times New Roman" charset="0"/>
              </a:rPr>
              <a:t>The process by which a cell ingests and</a:t>
            </a:r>
            <a:br>
              <a:rPr lang="en-US" sz="3600" dirty="0">
                <a:solidFill>
                  <a:srgbClr val="000000"/>
                </a:solidFill>
                <a:latin typeface="Times New Roman" charset="0"/>
              </a:rPr>
            </a:br>
            <a:r>
              <a:rPr lang="en-US" sz="3600" dirty="0">
                <a:solidFill>
                  <a:srgbClr val="000000"/>
                </a:solidFill>
                <a:latin typeface="Times New Roman" charset="0"/>
              </a:rPr>
              <a:t>   destroy foreign material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352800" cy="4302125"/>
          </a:xfrm>
        </p:spPr>
        <p:txBody>
          <a:bodyPr/>
          <a:lstStyle/>
          <a:p>
            <a:endParaRPr lang="en-US" sz="2400">
              <a:latin typeface="Times New Roman" charset="0"/>
              <a:cs typeface="Times New Roman" charset="0"/>
            </a:endParaRPr>
          </a:p>
          <a:p>
            <a:endParaRPr lang="en-US" sz="2400">
              <a:latin typeface="Times New Roman" charset="0"/>
              <a:cs typeface="Times New Roman" charset="0"/>
            </a:endParaRPr>
          </a:p>
          <a:p>
            <a:endParaRPr lang="en-US" sz="2400">
              <a:latin typeface="Times New Roman" charset="0"/>
              <a:cs typeface="Times New Roman" charset="0"/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"/>
            <a:ext cx="4419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0" y="381000"/>
            <a:ext cx="533400" cy="5791200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0800000" flipV="1">
            <a:off x="4495800" y="381000"/>
            <a:ext cx="4114800" cy="42703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None/>
              <a:defRPr/>
            </a:pPr>
            <a:r>
              <a:rPr lang="en-US" sz="2400" dirty="0">
                <a:cs typeface="Times New Roman" pitchFamily="18" charset="0"/>
              </a:rPr>
              <a:t>             Macrophage attacking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cs typeface="Times New Roman" pitchFamily="18" charset="0"/>
              </a:rPr>
              <a:t>                            E.coli . 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0" y="5562600"/>
            <a:ext cx="5029200" cy="914400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343400" y="685800"/>
            <a:ext cx="381000" cy="5029200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9525" cap="flat" cmpd="sng" algn="ctr">
            <a:solidFill>
              <a:schemeClr val="bg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4800" y="1752600"/>
            <a:ext cx="33528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endParaRPr lang="en-US" sz="2400" kern="0">
              <a:latin typeface="+mn-lt"/>
              <a:ea typeface="+mn-ea"/>
              <a:cs typeface="Times New Roman" pitchFamily="18" charset="0"/>
            </a:endParaRPr>
          </a:p>
          <a:p>
            <a:pPr marL="469900" indent="-469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endParaRPr lang="en-US" sz="2400" kern="0">
              <a:latin typeface="+mn-lt"/>
              <a:ea typeface="+mn-ea"/>
              <a:cs typeface="Times New Roman" pitchFamily="18" charset="0"/>
            </a:endParaRPr>
          </a:p>
          <a:p>
            <a:pPr marL="469900" indent="-469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endParaRPr lang="en-US" sz="2400" kern="0" dirty="0"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34825" name="Picture 2" descr="http://www.chronicprostatitis.com/images/neutroph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35814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69C1111-5DB8-DF45-B0BB-F5FD40D85A7F}" type="slidenum">
              <a:rPr lang="en-US">
                <a:latin typeface="Arial" charset="0"/>
              </a:rPr>
              <a:pPr/>
              <a:t>23</a:t>
            </a:fld>
            <a:endParaRPr lang="en-US">
              <a:latin typeface="Arial" charset="0"/>
            </a:endParaRPr>
          </a:p>
        </p:txBody>
      </p:sp>
      <p:pic>
        <p:nvPicPr>
          <p:cNvPr id="35845" name="Picture 2" descr="http://www.metapathogen.com/IMG/phagocytosis-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2296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2133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dirty="0">
                <a:solidFill>
                  <a:srgbClr val="000000"/>
                </a:solidFill>
                <a:latin typeface="Times New Roman" charset="0"/>
              </a:rPr>
              <a:t>Cytokines </a:t>
            </a:r>
            <a:r>
              <a:rPr lang="en-US" sz="3600" dirty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US" sz="3600" dirty="0">
                <a:solidFill>
                  <a:srgbClr val="000000"/>
                </a:solidFill>
                <a:latin typeface="Times New Roman" charset="0"/>
              </a:rPr>
            </a:br>
            <a:r>
              <a:rPr lang="en-US" sz="3600" dirty="0">
                <a:solidFill>
                  <a:srgbClr val="000000"/>
                </a:solidFill>
                <a:latin typeface="Times New Roman" charset="0"/>
              </a:rPr>
              <a:t>     </a:t>
            </a:r>
            <a:r>
              <a:rPr lang="en-US" sz="3200" dirty="0">
                <a:solidFill>
                  <a:srgbClr val="000000"/>
                </a:solidFill>
                <a:latin typeface="Times New Roman" charset="0"/>
              </a:rPr>
              <a:t>Soluble molecules, produced by different</a:t>
            </a:r>
            <a:br>
              <a:rPr lang="en-US" sz="3200" dirty="0">
                <a:solidFill>
                  <a:srgbClr val="000000"/>
                </a:solidFill>
                <a:latin typeface="Times New Roman" charset="0"/>
              </a:rPr>
            </a:br>
            <a:r>
              <a:rPr lang="en-US" sz="3200" dirty="0">
                <a:solidFill>
                  <a:srgbClr val="000000"/>
                </a:solidFill>
                <a:latin typeface="Times New Roman" charset="0"/>
              </a:rPr>
              <a:t>  cells, that control cell functions e.g. activation</a:t>
            </a:r>
            <a:br>
              <a:rPr lang="en-US" sz="3200" dirty="0">
                <a:solidFill>
                  <a:srgbClr val="000000"/>
                </a:solidFill>
                <a:latin typeface="Times New Roman" charset="0"/>
              </a:rPr>
            </a:br>
            <a:r>
              <a:rPr lang="en-US" sz="3200" dirty="0">
                <a:solidFill>
                  <a:srgbClr val="000000"/>
                </a:solidFill>
                <a:latin typeface="Times New Roman" charset="0"/>
              </a:rPr>
              <a:t>                  or inhibition.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229600" cy="369252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Times New Roman" charset="0"/>
              </a:rPr>
              <a:t> e.g. 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Interleukins</a:t>
            </a:r>
          </a:p>
          <a:p>
            <a:pPr lvl="1" eaLnBrk="1" hangingPunct="1"/>
            <a:r>
              <a:rPr lang="en-US" dirty="0">
                <a:latin typeface="Times New Roman" charset="0"/>
              </a:rPr>
              <a:t>Produced primarily by macrophages and lymphocytes in response to a pathogen. </a:t>
            </a:r>
          </a:p>
          <a:p>
            <a:pPr lvl="1" eaLnBrk="1" hangingPunct="1"/>
            <a:r>
              <a:rPr lang="en-US" dirty="0">
                <a:latin typeface="Times New Roman" charset="0"/>
              </a:rPr>
              <a:t>Many types</a:t>
            </a:r>
          </a:p>
          <a:p>
            <a:pPr lvl="1" eaLnBrk="1" hangingPunct="1"/>
            <a:r>
              <a:rPr lang="en-US" dirty="0">
                <a:latin typeface="Times New Roman" charset="0"/>
              </a:rPr>
              <a:t>Examples</a:t>
            </a:r>
          </a:p>
          <a:p>
            <a:pPr lvl="2" eaLnBrk="1" hangingPunct="1"/>
            <a:r>
              <a:rPr lang="en-US" dirty="0">
                <a:latin typeface="Times New Roman" charset="0"/>
              </a:rPr>
              <a:t>IL-1, IL-2, IL-3…....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ea typeface="+mj-ea"/>
              </a:rPr>
              <a:t>Cytokines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  <a:p>
            <a:pPr eaLnBrk="1" hangingPunct="1"/>
            <a:r>
              <a:rPr lang="en-US">
                <a:solidFill>
                  <a:srgbClr val="FFFF00"/>
                </a:solidFill>
                <a:latin typeface="Times New Roman" charset="0"/>
              </a:rPr>
              <a:t>Interferons</a:t>
            </a:r>
            <a:r>
              <a:rPr lang="en-US">
                <a:latin typeface="Times New Roman" charset="0"/>
              </a:rPr>
              <a:t>:</a:t>
            </a:r>
          </a:p>
          <a:p>
            <a:pPr eaLnBrk="1" hangingPunct="1"/>
            <a:endParaRPr lang="en-US">
              <a:latin typeface="Times New Roman" charset="0"/>
            </a:endParaRPr>
          </a:p>
          <a:p>
            <a:pPr lvl="1" eaLnBrk="1" hangingPunct="1"/>
            <a:r>
              <a:rPr lang="en-US">
                <a:latin typeface="Times New Roman" charset="0"/>
              </a:rPr>
              <a:t>Protects against viral infections</a:t>
            </a:r>
          </a:p>
          <a:p>
            <a:pPr lvl="1" eaLnBrk="1" hangingPunct="1"/>
            <a:r>
              <a:rPr lang="en-US">
                <a:latin typeface="Times New Roman" charset="0"/>
              </a:rPr>
              <a:t>Produced and released by virally infected cells in response to viral infections.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ea typeface="+mj-ea"/>
              </a:rPr>
              <a:t>Cytokines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Times New Roman" charset="0"/>
              </a:rPr>
              <a:t>Tumor necrosis factor (TNF)</a:t>
            </a:r>
          </a:p>
          <a:p>
            <a:pPr eaLnBrk="1" hangingPunct="1"/>
            <a:endParaRPr lang="en-US" dirty="0">
              <a:solidFill>
                <a:srgbClr val="000000"/>
              </a:solidFill>
              <a:latin typeface="Times New Roman" charset="0"/>
            </a:endParaRP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latin typeface="Times New Roman" charset="0"/>
              </a:rPr>
              <a:t>Secreted by macrophages.</a:t>
            </a:r>
          </a:p>
          <a:p>
            <a:pPr lvl="1" eaLnBrk="1" hangingPunct="1"/>
            <a:endParaRPr lang="en-US" dirty="0">
              <a:solidFill>
                <a:srgbClr val="000000"/>
              </a:solidFill>
              <a:latin typeface="Times New Roman" charset="0"/>
            </a:endParaRPr>
          </a:p>
          <a:p>
            <a:pPr lvl="2" eaLnBrk="1" hangingPunct="1"/>
            <a:r>
              <a:rPr lang="en-US" dirty="0">
                <a:solidFill>
                  <a:srgbClr val="000000"/>
                </a:solidFill>
                <a:latin typeface="Times New Roman" charset="0"/>
              </a:rPr>
              <a:t>Induces fever by acting as an endogenous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pyrogen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(a substance released from inside the body that produces fever)</a:t>
            </a:r>
          </a:p>
          <a:p>
            <a:pPr lvl="2" eaLnBrk="1" hangingPunct="1"/>
            <a:endParaRPr lang="en-US" dirty="0">
              <a:latin typeface="Times New Roman" charset="0"/>
            </a:endParaRPr>
          </a:p>
          <a:p>
            <a:pPr lvl="2" eaLnBrk="1" hangingPunct="1"/>
            <a:r>
              <a:rPr lang="en-US" dirty="0">
                <a:latin typeface="Times New Roman" charset="0"/>
              </a:rPr>
              <a:t>Increases synthesis of inflammatory serum proteins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latin typeface="Times New Roman" charset="0"/>
              </a:rPr>
              <a:t>Take home message</a:t>
            </a:r>
          </a:p>
        </p:txBody>
      </p:sp>
      <p:sp>
        <p:nvSpPr>
          <p:cNvPr id="39939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02125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1.	Non-specific (innate immunity) acts as a first line of defense against invading pathogens</a:t>
            </a:r>
          </a:p>
          <a:p>
            <a:r>
              <a:rPr lang="en-US">
                <a:latin typeface="Times New Roman" charset="0"/>
              </a:rPr>
              <a:t>2.	Innate immunity is an important initial step for generation adaptive immune response</a:t>
            </a:r>
          </a:p>
          <a:p>
            <a:r>
              <a:rPr lang="en-US">
                <a:latin typeface="Times New Roman" charset="0"/>
              </a:rPr>
              <a:t>3.	Inflammation is vital for controlling infection and limiting tissue damage   </a:t>
            </a:r>
          </a:p>
        </p:txBody>
      </p:sp>
      <p:sp>
        <p:nvSpPr>
          <p:cNvPr id="399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DCA253-0040-8742-8347-ACC2729B996A}" type="slidenum">
              <a:rPr lang="en-US">
                <a:latin typeface="Arial" charset="0"/>
              </a:rPr>
              <a:pPr/>
              <a:t>27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10"/>
          <p:cNvSpPr>
            <a:spLocks noChangeArrowheads="1"/>
          </p:cNvSpPr>
          <p:nvPr/>
        </p:nvSpPr>
        <p:spPr bwMode="auto">
          <a:xfrm>
            <a:off x="1144588" y="4432300"/>
            <a:ext cx="1016000" cy="5334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6840538" y="5410200"/>
            <a:ext cx="2073275" cy="1138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Bacteria e.g.</a:t>
            </a:r>
          </a:p>
          <a:p>
            <a:pPr>
              <a:defRPr/>
            </a:pPr>
            <a:r>
              <a:rPr lang="en-GB" sz="2000" i="1" dirty="0">
                <a:latin typeface="Times New Roman" pitchFamily="18" charset="0"/>
                <a:ea typeface="+mn-ea"/>
                <a:cs typeface="Times New Roman" pitchFamily="18" charset="0"/>
              </a:rPr>
              <a:t>Tubercule bacillus</a:t>
            </a:r>
            <a:endParaRPr lang="en-GB" sz="20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r>
              <a:rPr lang="en-GB" sz="2000" i="1" dirty="0">
                <a:latin typeface="Times New Roman" pitchFamily="18" charset="0"/>
                <a:ea typeface="+mn-ea"/>
                <a:cs typeface="Times New Roman" pitchFamily="18" charset="0"/>
              </a:rPr>
              <a:t>Staphylococci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533400" y="5410200"/>
            <a:ext cx="1746250" cy="1138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Fungi e.g.</a:t>
            </a:r>
          </a:p>
          <a:p>
            <a:pPr>
              <a:defRPr/>
            </a:pPr>
            <a:r>
              <a:rPr lang="en-GB" sz="2000" i="1" dirty="0">
                <a:latin typeface="Times New Roman" pitchFamily="18" charset="0"/>
                <a:ea typeface="+mn-ea"/>
                <a:cs typeface="Times New Roman" pitchFamily="18" charset="0"/>
              </a:rPr>
              <a:t>Candida albicans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228600" y="914400"/>
            <a:ext cx="2133600" cy="1200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Viruses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e.g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GB" sz="2000" dirty="0">
                <a:latin typeface="Times New Roman" pitchFamily="18" charset="0"/>
                <a:ea typeface="+mn-ea"/>
                <a:cs typeface="Times New Roman" pitchFamily="18" charset="0"/>
              </a:rPr>
              <a:t> Influenza</a:t>
            </a:r>
          </a:p>
          <a:p>
            <a:pPr>
              <a:defRPr/>
            </a:pPr>
            <a:r>
              <a:rPr lang="en-GB" sz="2000" i="1" dirty="0">
                <a:latin typeface="Times New Roman" pitchFamily="18" charset="0"/>
                <a:ea typeface="+mn-ea"/>
                <a:cs typeface="Times New Roman" pitchFamily="18" charset="0"/>
              </a:rPr>
              <a:t> Polio </a:t>
            </a:r>
          </a:p>
        </p:txBody>
      </p:sp>
      <p:sp>
        <p:nvSpPr>
          <p:cNvPr id="1031" name="Text Box 14"/>
          <p:cNvSpPr txBox="1">
            <a:spLocks noChangeArrowheads="1"/>
          </p:cNvSpPr>
          <p:nvPr/>
        </p:nvSpPr>
        <p:spPr bwMode="auto">
          <a:xfrm>
            <a:off x="5791200" y="1295400"/>
            <a:ext cx="244633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2800">
                <a:cs typeface="Times New Roman" charset="0"/>
              </a:rPr>
              <a:t>Parasites e.g.</a:t>
            </a:r>
          </a:p>
          <a:p>
            <a:pPr>
              <a:spcBef>
                <a:spcPct val="20000"/>
              </a:spcBef>
              <a:buClr>
                <a:srgbClr val="F4091C"/>
              </a:buClr>
              <a:buSzPct val="100000"/>
              <a:buFont typeface="Monotype Sorts" charset="0"/>
              <a:buNone/>
            </a:pPr>
            <a:r>
              <a:rPr lang="en-GB" sz="2000">
                <a:cs typeface="Times New Roman" charset="0"/>
              </a:rPr>
              <a:t>Tapeworms</a:t>
            </a:r>
          </a:p>
          <a:p>
            <a:pPr>
              <a:spcBef>
                <a:spcPct val="20000"/>
              </a:spcBef>
            </a:pPr>
            <a:r>
              <a:rPr lang="en-GB" sz="2000">
                <a:cs typeface="Times New Roman" charset="0"/>
              </a:rPr>
              <a:t> Malaria</a:t>
            </a:r>
          </a:p>
        </p:txBody>
      </p:sp>
      <p:grpSp>
        <p:nvGrpSpPr>
          <p:cNvPr id="1032" name="Group 15"/>
          <p:cNvGrpSpPr>
            <a:grpSpLocks/>
          </p:cNvGrpSpPr>
          <p:nvPr/>
        </p:nvGrpSpPr>
        <p:grpSpPr bwMode="auto">
          <a:xfrm>
            <a:off x="873125" y="2133600"/>
            <a:ext cx="1187450" cy="1069975"/>
            <a:chOff x="619" y="1270"/>
            <a:chExt cx="841" cy="748"/>
          </a:xfrm>
        </p:grpSpPr>
        <p:sp>
          <p:nvSpPr>
            <p:cNvPr id="1061" name="AutoShape 16"/>
            <p:cNvSpPr>
              <a:spLocks noChangeArrowheads="1"/>
            </p:cNvSpPr>
            <p:nvPr/>
          </p:nvSpPr>
          <p:spPr bwMode="auto">
            <a:xfrm rot="1849838">
              <a:off x="895" y="1634"/>
              <a:ext cx="384" cy="384"/>
            </a:xfrm>
            <a:prstGeom prst="sun">
              <a:avLst>
                <a:gd name="adj" fmla="val 25000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AutoShape 17"/>
            <p:cNvSpPr>
              <a:spLocks noChangeArrowheads="1"/>
            </p:cNvSpPr>
            <p:nvPr/>
          </p:nvSpPr>
          <p:spPr bwMode="auto">
            <a:xfrm rot="1849838">
              <a:off x="1076" y="1270"/>
              <a:ext cx="384" cy="384"/>
            </a:xfrm>
            <a:prstGeom prst="sun">
              <a:avLst>
                <a:gd name="adj" fmla="val 25000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AutoShape 18"/>
            <p:cNvSpPr>
              <a:spLocks noChangeArrowheads="1"/>
            </p:cNvSpPr>
            <p:nvPr/>
          </p:nvSpPr>
          <p:spPr bwMode="auto">
            <a:xfrm rot="1849838">
              <a:off x="619" y="1308"/>
              <a:ext cx="384" cy="384"/>
            </a:xfrm>
            <a:prstGeom prst="sun">
              <a:avLst>
                <a:gd name="adj" fmla="val 25000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3" name="AutoShape 19"/>
          <p:cNvSpPr>
            <a:spLocks noChangeArrowheads="1"/>
          </p:cNvSpPr>
          <p:nvPr/>
        </p:nvSpPr>
        <p:spPr bwMode="auto">
          <a:xfrm>
            <a:off x="1460500" y="4957763"/>
            <a:ext cx="1016000" cy="5334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4" name="Group 20"/>
          <p:cNvGrpSpPr>
            <a:grpSpLocks/>
          </p:cNvGrpSpPr>
          <p:nvPr/>
        </p:nvGrpSpPr>
        <p:grpSpPr bwMode="auto">
          <a:xfrm>
            <a:off x="5938838" y="4316413"/>
            <a:ext cx="1611312" cy="1150937"/>
            <a:chOff x="4123" y="2592"/>
            <a:chExt cx="1312" cy="843"/>
          </a:xfrm>
        </p:grpSpPr>
        <p:grpSp>
          <p:nvGrpSpPr>
            <p:cNvPr id="1049" name="Group 21"/>
            <p:cNvGrpSpPr>
              <a:grpSpLocks/>
            </p:cNvGrpSpPr>
            <p:nvPr/>
          </p:nvGrpSpPr>
          <p:grpSpPr bwMode="auto">
            <a:xfrm>
              <a:off x="4709" y="2592"/>
              <a:ext cx="672" cy="192"/>
              <a:chOff x="3648" y="3456"/>
              <a:chExt cx="672" cy="192"/>
            </a:xfrm>
          </p:grpSpPr>
          <p:sp>
            <p:nvSpPr>
              <p:cNvPr id="1059" name="AutoShape 22"/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192"/>
              </a:xfrm>
              <a:prstGeom prst="flowChartDelay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0" name="AutoShape 23"/>
              <p:cNvSpPr>
                <a:spLocks noChangeArrowheads="1"/>
              </p:cNvSpPr>
              <p:nvPr/>
            </p:nvSpPr>
            <p:spPr bwMode="auto">
              <a:xfrm flipH="1">
                <a:off x="3648" y="3456"/>
                <a:ext cx="336" cy="192"/>
              </a:xfrm>
              <a:prstGeom prst="flowChartDelay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50" name="Group 24"/>
            <p:cNvGrpSpPr>
              <a:grpSpLocks/>
            </p:cNvGrpSpPr>
            <p:nvPr/>
          </p:nvGrpSpPr>
          <p:grpSpPr bwMode="auto">
            <a:xfrm>
              <a:off x="4123" y="2827"/>
              <a:ext cx="672" cy="192"/>
              <a:chOff x="3648" y="3456"/>
              <a:chExt cx="672" cy="192"/>
            </a:xfrm>
          </p:grpSpPr>
          <p:sp>
            <p:nvSpPr>
              <p:cNvPr id="1057" name="AutoShape 25"/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192"/>
              </a:xfrm>
              <a:prstGeom prst="flowChartDelay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AutoShape 26"/>
              <p:cNvSpPr>
                <a:spLocks noChangeArrowheads="1"/>
              </p:cNvSpPr>
              <p:nvPr/>
            </p:nvSpPr>
            <p:spPr bwMode="auto">
              <a:xfrm flipH="1">
                <a:off x="3648" y="3456"/>
                <a:ext cx="336" cy="192"/>
              </a:xfrm>
              <a:prstGeom prst="flowChartDelay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51" name="Group 27"/>
            <p:cNvGrpSpPr>
              <a:grpSpLocks/>
            </p:cNvGrpSpPr>
            <p:nvPr/>
          </p:nvGrpSpPr>
          <p:grpSpPr bwMode="auto">
            <a:xfrm>
              <a:off x="4763" y="2997"/>
              <a:ext cx="672" cy="192"/>
              <a:chOff x="3648" y="3456"/>
              <a:chExt cx="672" cy="192"/>
            </a:xfrm>
          </p:grpSpPr>
          <p:sp>
            <p:nvSpPr>
              <p:cNvPr id="1055" name="AutoShape 28"/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192"/>
              </a:xfrm>
              <a:prstGeom prst="flowChartDelay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AutoShape 29"/>
              <p:cNvSpPr>
                <a:spLocks noChangeArrowheads="1"/>
              </p:cNvSpPr>
              <p:nvPr/>
            </p:nvSpPr>
            <p:spPr bwMode="auto">
              <a:xfrm flipH="1">
                <a:off x="3648" y="3456"/>
                <a:ext cx="336" cy="192"/>
              </a:xfrm>
              <a:prstGeom prst="flowChartDelay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52" name="Group 30"/>
            <p:cNvGrpSpPr>
              <a:grpSpLocks/>
            </p:cNvGrpSpPr>
            <p:nvPr/>
          </p:nvGrpSpPr>
          <p:grpSpPr bwMode="auto">
            <a:xfrm>
              <a:off x="4251" y="3243"/>
              <a:ext cx="672" cy="192"/>
              <a:chOff x="3648" y="3456"/>
              <a:chExt cx="672" cy="192"/>
            </a:xfrm>
          </p:grpSpPr>
          <p:sp>
            <p:nvSpPr>
              <p:cNvPr id="1053" name="AutoShape 31"/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192"/>
              </a:xfrm>
              <a:prstGeom prst="flowChartDelay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AutoShape 32"/>
              <p:cNvSpPr>
                <a:spLocks noChangeArrowheads="1"/>
              </p:cNvSpPr>
              <p:nvPr/>
            </p:nvSpPr>
            <p:spPr bwMode="auto">
              <a:xfrm flipH="1">
                <a:off x="3648" y="3456"/>
                <a:ext cx="336" cy="192"/>
              </a:xfrm>
              <a:prstGeom prst="flowChartDelay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35" name="Line 33"/>
          <p:cNvSpPr>
            <a:spLocks noChangeShapeType="1"/>
          </p:cNvSpPr>
          <p:nvPr/>
        </p:nvSpPr>
        <p:spPr bwMode="auto">
          <a:xfrm>
            <a:off x="4921250" y="4310063"/>
            <a:ext cx="692150" cy="4397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Line 34"/>
          <p:cNvSpPr>
            <a:spLocks noChangeShapeType="1"/>
          </p:cNvSpPr>
          <p:nvPr/>
        </p:nvSpPr>
        <p:spPr bwMode="auto">
          <a:xfrm rot="6906401">
            <a:off x="4908550" y="2760663"/>
            <a:ext cx="7778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Line 35"/>
          <p:cNvSpPr>
            <a:spLocks noChangeShapeType="1"/>
          </p:cNvSpPr>
          <p:nvPr/>
        </p:nvSpPr>
        <p:spPr bwMode="auto">
          <a:xfrm flipH="1">
            <a:off x="2387600" y="4281488"/>
            <a:ext cx="692150" cy="4397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Line 36"/>
          <p:cNvSpPr>
            <a:spLocks noChangeShapeType="1"/>
          </p:cNvSpPr>
          <p:nvPr/>
        </p:nvSpPr>
        <p:spPr bwMode="auto">
          <a:xfrm rot="14693599" flipH="1">
            <a:off x="2374900" y="2732088"/>
            <a:ext cx="7778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53" name="Text Box 37"/>
          <p:cNvSpPr txBox="1">
            <a:spLocks noChangeArrowheads="1"/>
          </p:cNvSpPr>
          <p:nvPr/>
        </p:nvSpPr>
        <p:spPr bwMode="auto">
          <a:xfrm>
            <a:off x="609600" y="152400"/>
            <a:ext cx="7772400" cy="954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The main function of the immune system is to protect from infections</a:t>
            </a:r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: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436938" y="2454275"/>
          <a:ext cx="1116012" cy="244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CorelDRAW" r:id="rId3" imgW="5245100" imgH="10198100" progId="CorelDraw.Graphic.7">
                  <p:embed/>
                </p:oleObj>
              </mc:Choice>
              <mc:Fallback>
                <p:oleObj name="CorelDRAW" r:id="rId3" imgW="5245100" imgH="10198100" progId="CorelDraw.Graphic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938" y="2454275"/>
                        <a:ext cx="1116012" cy="244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0" name="Group 2"/>
          <p:cNvGrpSpPr>
            <a:grpSpLocks/>
          </p:cNvGrpSpPr>
          <p:nvPr/>
        </p:nvGrpSpPr>
        <p:grpSpPr bwMode="auto">
          <a:xfrm rot="-110706">
            <a:off x="5757863" y="2590800"/>
            <a:ext cx="2178050" cy="561975"/>
            <a:chOff x="2208" y="2544"/>
            <a:chExt cx="2112" cy="432"/>
          </a:xfrm>
        </p:grpSpPr>
        <p:sp>
          <p:nvSpPr>
            <p:cNvPr id="86019" name="AutoShape 3"/>
            <p:cNvSpPr>
              <a:spLocks noChangeArrowheads="1"/>
            </p:cNvSpPr>
            <p:nvPr/>
          </p:nvSpPr>
          <p:spPr bwMode="auto">
            <a:xfrm>
              <a:off x="2208" y="2544"/>
              <a:ext cx="383" cy="432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  <a:ea typeface="+mn-ea"/>
              </a:endParaRPr>
            </a:p>
          </p:txBody>
        </p:sp>
        <p:sp>
          <p:nvSpPr>
            <p:cNvPr id="86020" name="AutoShape 4"/>
            <p:cNvSpPr>
              <a:spLocks noChangeArrowheads="1"/>
            </p:cNvSpPr>
            <p:nvPr/>
          </p:nvSpPr>
          <p:spPr bwMode="auto">
            <a:xfrm flipV="1">
              <a:off x="2496" y="2544"/>
              <a:ext cx="385" cy="432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  <a:ea typeface="+mn-ea"/>
              </a:endParaRPr>
            </a:p>
          </p:txBody>
        </p:sp>
        <p:sp>
          <p:nvSpPr>
            <p:cNvPr id="86021" name="AutoShape 5"/>
            <p:cNvSpPr>
              <a:spLocks noChangeArrowheads="1"/>
            </p:cNvSpPr>
            <p:nvPr/>
          </p:nvSpPr>
          <p:spPr bwMode="auto">
            <a:xfrm>
              <a:off x="2784" y="2544"/>
              <a:ext cx="385" cy="432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  <a:ea typeface="+mn-ea"/>
              </a:endParaRPr>
            </a:p>
          </p:txBody>
        </p:sp>
        <p:sp>
          <p:nvSpPr>
            <p:cNvPr id="86022" name="AutoShape 6"/>
            <p:cNvSpPr>
              <a:spLocks noChangeArrowheads="1"/>
            </p:cNvSpPr>
            <p:nvPr/>
          </p:nvSpPr>
          <p:spPr bwMode="auto">
            <a:xfrm>
              <a:off x="3937" y="2520"/>
              <a:ext cx="382" cy="432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  <a:ea typeface="+mn-ea"/>
              </a:endParaRPr>
            </a:p>
          </p:txBody>
        </p:sp>
        <p:sp>
          <p:nvSpPr>
            <p:cNvPr id="86023" name="AutoShape 7"/>
            <p:cNvSpPr>
              <a:spLocks noChangeArrowheads="1"/>
            </p:cNvSpPr>
            <p:nvPr/>
          </p:nvSpPr>
          <p:spPr bwMode="auto">
            <a:xfrm>
              <a:off x="3329" y="2541"/>
              <a:ext cx="386" cy="432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  <a:ea typeface="+mn-ea"/>
              </a:endParaRPr>
            </a:p>
          </p:txBody>
        </p:sp>
        <p:sp>
          <p:nvSpPr>
            <p:cNvPr id="86024" name="AutoShape 8"/>
            <p:cNvSpPr>
              <a:spLocks noChangeArrowheads="1"/>
            </p:cNvSpPr>
            <p:nvPr/>
          </p:nvSpPr>
          <p:spPr bwMode="auto">
            <a:xfrm flipV="1">
              <a:off x="3645" y="2521"/>
              <a:ext cx="385" cy="432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  <a:ea typeface="+mn-ea"/>
              </a:endParaRPr>
            </a:p>
          </p:txBody>
        </p:sp>
        <p:sp>
          <p:nvSpPr>
            <p:cNvPr id="86025" name="AutoShape 9"/>
            <p:cNvSpPr>
              <a:spLocks noChangeArrowheads="1"/>
            </p:cNvSpPr>
            <p:nvPr/>
          </p:nvSpPr>
          <p:spPr bwMode="auto">
            <a:xfrm flipV="1">
              <a:off x="3072" y="2544"/>
              <a:ext cx="385" cy="432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  <a:ea typeface="+mn-ea"/>
              </a:endParaRPr>
            </a:p>
          </p:txBody>
        </p:sp>
      </p:grpSp>
      <p:sp>
        <p:nvSpPr>
          <p:cNvPr id="1041" name="Oval 39"/>
          <p:cNvSpPr>
            <a:spLocks noChangeArrowheads="1"/>
          </p:cNvSpPr>
          <p:nvPr/>
        </p:nvSpPr>
        <p:spPr bwMode="auto">
          <a:xfrm>
            <a:off x="5824538" y="2743200"/>
            <a:ext cx="68262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MEDIA\1421\142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r="1613"/>
          <a:stretch>
            <a:fillRect/>
          </a:stretch>
        </p:blipFill>
        <p:spPr bwMode="auto">
          <a:xfrm>
            <a:off x="0" y="1905000"/>
            <a:ext cx="9194800" cy="4800600"/>
          </a:xfrm>
          <a:prstGeom prst="rect">
            <a:avLst/>
          </a:prstGeom>
          <a:solidFill>
            <a:srgbClr val="CEF3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04800" y="304800"/>
            <a:ext cx="883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>
                <a:solidFill>
                  <a:srgbClr val="FFFF00"/>
                </a:solidFill>
                <a:cs typeface="Times New Roman" charset="0"/>
              </a:rPr>
              <a:t>First and the second lines of defense:  </a:t>
            </a:r>
          </a:p>
        </p:txBody>
      </p:sp>
      <p:cxnSp>
        <p:nvCxnSpPr>
          <p:cNvPr id="16388" name="Straight Arrow Connector 4"/>
          <p:cNvCxnSpPr>
            <a:cxnSpLocks noChangeShapeType="1"/>
          </p:cNvCxnSpPr>
          <p:nvPr/>
        </p:nvCxnSpPr>
        <p:spPr bwMode="auto">
          <a:xfrm>
            <a:off x="990600" y="990600"/>
            <a:ext cx="1828800" cy="838200"/>
          </a:xfrm>
          <a:prstGeom prst="straightConnector1">
            <a:avLst/>
          </a:prstGeom>
          <a:noFill/>
          <a:ln w="28575">
            <a:solidFill>
              <a:srgbClr val="FEDE54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9" name="Straight Arrow Connector 6"/>
          <p:cNvCxnSpPr>
            <a:cxnSpLocks noChangeShapeType="1"/>
          </p:cNvCxnSpPr>
          <p:nvPr/>
        </p:nvCxnSpPr>
        <p:spPr bwMode="auto">
          <a:xfrm>
            <a:off x="4267200" y="914400"/>
            <a:ext cx="2438400" cy="914400"/>
          </a:xfrm>
          <a:prstGeom prst="straightConnector1">
            <a:avLst/>
          </a:prstGeom>
          <a:noFill/>
          <a:ln w="31750">
            <a:solidFill>
              <a:srgbClr val="FEDE54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76200" y="3254375"/>
            <a:ext cx="5791200" cy="708025"/>
          </a:xfrm>
          <a:prstGeom prst="rect">
            <a:avLst/>
          </a:prstGeom>
          <a:solidFill>
            <a:srgbClr val="DDBA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chemeClr val="bg1"/>
                </a:solidFill>
                <a:latin typeface="Arial Narrow" charset="0"/>
                <a:cs typeface="Arial" charset="0"/>
              </a:rPr>
              <a:t>First Line of Defense</a:t>
            </a:r>
          </a:p>
          <a:p>
            <a:pPr algn="ctr"/>
            <a:endParaRPr lang="en-US" sz="2000" b="1">
              <a:solidFill>
                <a:schemeClr val="bg1"/>
              </a:solidFill>
              <a:latin typeface="Arial Narrow" charset="0"/>
              <a:cs typeface="Arial" charset="0"/>
            </a:endParaRP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5867400" y="3254375"/>
            <a:ext cx="3276600" cy="708025"/>
          </a:xfrm>
          <a:prstGeom prst="rect">
            <a:avLst/>
          </a:prstGeom>
          <a:solidFill>
            <a:srgbClr val="D4F1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chemeClr val="bg1"/>
                </a:solidFill>
                <a:latin typeface="Arial Narrow" charset="0"/>
              </a:rPr>
              <a:t>Second Line of Defense</a:t>
            </a:r>
          </a:p>
          <a:p>
            <a:pPr algn="ctr"/>
            <a:endParaRPr lang="en-US" sz="2000" b="1">
              <a:solidFill>
                <a:schemeClr val="bg1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FFFFCC"/>
                </a:solidFill>
                <a:latin typeface="Times New Roman" charset="0"/>
              </a:rPr>
              <a:t/>
            </a:r>
            <a:br>
              <a:rPr lang="en-US" dirty="0">
                <a:solidFill>
                  <a:srgbClr val="FFFFCC"/>
                </a:solidFill>
                <a:latin typeface="Times New Roman" charset="0"/>
              </a:rPr>
            </a:br>
            <a:r>
              <a:rPr lang="en-US" sz="4000" dirty="0">
                <a:solidFill>
                  <a:srgbClr val="FFFFCC"/>
                </a:solidFill>
                <a:latin typeface="Times New Roman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Times New Roman" charset="0"/>
              </a:rPr>
              <a:t>First line of defense :</a:t>
            </a:r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3600" dirty="0">
                <a:solidFill>
                  <a:srgbClr val="FFFFCC"/>
                </a:solidFill>
                <a:latin typeface="Times New Roman" charset="0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Times New Roman" charset="0"/>
              </a:rPr>
              <a:t>Natural (Innate) Immunity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solidFill>
                <a:srgbClr val="000000"/>
              </a:solidFill>
              <a:latin typeface="Times New Roman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charset="0"/>
              </a:rPr>
              <a:t>Physical 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</a:rPr>
              <a:t>(skin/ mucous membranes ) .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solidFill>
                <a:srgbClr val="000000"/>
              </a:solidFill>
              <a:latin typeface="Times New Roman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charset="0"/>
              </a:rPr>
              <a:t>Mechanical 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</a:rPr>
              <a:t>(Coughing, sneezing, vomiting, action of cilia in trachea) .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endParaRPr lang="en-US" sz="2400" dirty="0">
              <a:solidFill>
                <a:srgbClr val="000000"/>
              </a:solidFill>
              <a:latin typeface="Times New Roman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charset="0"/>
              </a:rPr>
              <a:t>Biochemical barriers 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</a:rPr>
              <a:t>(antimicrobial peptides, lung secretions, mucus, saliva, tears)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01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solidFill>
                  <a:srgbClr val="FFFF00"/>
                </a:solidFill>
                <a:latin typeface="Times New Roman" charset="0"/>
              </a:rPr>
              <a:t>Physical and mechanical barriers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lvl="1" eaLnBrk="1" hangingPunct="1"/>
            <a:r>
              <a:rPr lang="en-US">
                <a:latin typeface="Times New Roman" charset="0"/>
              </a:rPr>
              <a:t>Skin, impermeable to microbes.</a:t>
            </a:r>
          </a:p>
          <a:p>
            <a:pPr lvl="1" eaLnBrk="1" hangingPunct="1"/>
            <a:r>
              <a:rPr lang="en-US">
                <a:latin typeface="Times New Roman" charset="0"/>
              </a:rPr>
              <a:t>Mucous membranes lining the gastrointestinal, genitourinary and respiratory tracts.</a:t>
            </a:r>
          </a:p>
          <a:p>
            <a:pPr lvl="1" eaLnBrk="1" hangingPunct="1"/>
            <a:endParaRPr lang="en-US">
              <a:latin typeface="Times New Roman" charset="0"/>
            </a:endParaRPr>
          </a:p>
          <a:p>
            <a:pPr lvl="1" eaLnBrk="1" hangingPunct="1"/>
            <a:r>
              <a:rPr lang="en-US">
                <a:latin typeface="Times New Roman" charset="0"/>
              </a:rPr>
              <a:t>Other protective mechanisms:</a:t>
            </a:r>
          </a:p>
          <a:p>
            <a:pPr lvl="2" eaLnBrk="1" hangingPunct="1"/>
            <a:r>
              <a:rPr lang="en-US">
                <a:latin typeface="Times New Roman" charset="0"/>
              </a:rPr>
              <a:t>Coughing and sneezing.</a:t>
            </a:r>
          </a:p>
          <a:p>
            <a:pPr lvl="2" eaLnBrk="1" hangingPunct="1"/>
            <a:r>
              <a:rPr lang="en-US">
                <a:latin typeface="Times New Roman" charset="0"/>
              </a:rPr>
              <a:t>Flushing of urine.</a:t>
            </a:r>
          </a:p>
          <a:p>
            <a:pPr lvl="2" eaLnBrk="1" hangingPunct="1"/>
            <a:r>
              <a:rPr lang="en-US">
                <a:latin typeface="Times New Roman" charset="0"/>
              </a:rPr>
              <a:t>Vomiting.</a:t>
            </a:r>
          </a:p>
          <a:p>
            <a:pPr lvl="2" eaLnBrk="1" hangingPunct="1"/>
            <a:r>
              <a:rPr lang="en-US">
                <a:latin typeface="Times New Roman" charset="0"/>
              </a:rPr>
              <a:t>Mucus and cilia in respiratory tract.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solidFill>
                  <a:srgbClr val="FFFF99"/>
                </a:solidFill>
                <a:latin typeface="Times New Roman" charset="0"/>
              </a:rPr>
              <a:t> </a:t>
            </a:r>
            <a:r>
              <a:rPr lang="en-US">
                <a:solidFill>
                  <a:srgbClr val="FFFF00"/>
                </a:solidFill>
                <a:latin typeface="Times New Roman" charset="0"/>
              </a:rPr>
              <a:t>Biochemical barriers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05800" cy="4835525"/>
          </a:xfrm>
        </p:spPr>
        <p:txBody>
          <a:bodyPr/>
          <a:lstStyle/>
          <a:p>
            <a:pPr lvl="1" eaLnBrk="1" hangingPunct="1"/>
            <a:r>
              <a:rPr lang="en-US">
                <a:latin typeface="Times New Roman" charset="0"/>
              </a:rPr>
              <a:t>Body  secretions contain toxic substances to pathogens  ; e.g. saliva, tears and sweat. </a:t>
            </a:r>
          </a:p>
          <a:p>
            <a:pPr lvl="1" eaLnBrk="1" hangingPunct="1"/>
            <a:endParaRPr lang="en-US">
              <a:latin typeface="Times New Roman" charset="0"/>
            </a:endParaRPr>
          </a:p>
          <a:p>
            <a:pPr lvl="1" eaLnBrk="1" hangingPunct="1"/>
            <a:r>
              <a:rPr lang="en-US">
                <a:latin typeface="Times New Roman" charset="0"/>
              </a:rPr>
              <a:t>Antimicrobial peptides (e.g., defensins, hepcidins)</a:t>
            </a:r>
          </a:p>
          <a:p>
            <a:pPr lvl="2" eaLnBrk="1" hangingPunct="1">
              <a:buFont typeface="Wingdings" charset="0"/>
              <a:buNone/>
            </a:pPr>
            <a:endParaRPr lang="en-US">
              <a:latin typeface="Times New Roman" charset="0"/>
            </a:endParaRPr>
          </a:p>
          <a:p>
            <a:pPr lvl="1" eaLnBrk="1" hangingPunct="1"/>
            <a:r>
              <a:rPr lang="en-US">
                <a:latin typeface="Times New Roman" charset="0"/>
              </a:rPr>
              <a:t>Normal bacterial flora.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imes New Roman" charset="0"/>
              </a:rPr>
              <a:t>	(Compete with pathogenic bacteria for nutrients)</a:t>
            </a:r>
          </a:p>
          <a:p>
            <a:pPr lvl="1"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800">
              <a:solidFill>
                <a:srgbClr val="FFFFCC"/>
              </a:solidFill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800">
              <a:solidFill>
                <a:srgbClr val="FFFFCC"/>
              </a:solidFill>
              <a:latin typeface="Times New Roman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4800">
                <a:solidFill>
                  <a:srgbClr val="FFFF00"/>
                </a:solidFill>
                <a:latin typeface="Times New Roman" charset="0"/>
              </a:rPr>
              <a:t>Inflammation: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600">
                <a:latin typeface="Times New Roman" charset="0"/>
              </a:rPr>
              <a:t>Inflammation is the first response of the immune system to infection or irritation.</a:t>
            </a:r>
            <a:endParaRPr lang="en-US" sz="3600">
              <a:solidFill>
                <a:srgbClr val="FFFFCC"/>
              </a:solidFill>
              <a:latin typeface="Times New Roman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3600">
              <a:solidFill>
                <a:srgbClr val="FFFFCC"/>
              </a:solidFill>
              <a:latin typeface="Times New Roman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3200">
                <a:solidFill>
                  <a:srgbClr val="FFFFCC"/>
                </a:solidFill>
                <a:latin typeface="Times New Roman" charset="0"/>
              </a:rPr>
              <a:t>It consist of a series of vascular &amp; cellular changes that occur in response to  various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3200">
                <a:solidFill>
                  <a:srgbClr val="FFFFCC"/>
                </a:solidFill>
                <a:latin typeface="Times New Roman" charset="0"/>
              </a:rPr>
              <a:t>                             stimuli 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endParaRPr lang="en-US" sz="3200">
              <a:solidFill>
                <a:srgbClr val="FFFFCC"/>
              </a:solidFill>
              <a:latin typeface="Times New Roman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3200">
                <a:solidFill>
                  <a:srgbClr val="FFFFCC"/>
                </a:solidFill>
                <a:latin typeface="Times New Roman" charset="0"/>
              </a:rPr>
              <a:t>	       e.g. infections, injury, radiation  etc. 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endParaRPr lang="en-US" sz="2400">
              <a:solidFill>
                <a:srgbClr val="FFFFCC"/>
              </a:solidFill>
              <a:latin typeface="Times New Roman" charset="0"/>
            </a:endParaRPr>
          </a:p>
          <a:p>
            <a:endParaRPr lang="en-US">
              <a:solidFill>
                <a:srgbClr val="FFFFCC"/>
              </a:solidFill>
              <a:latin typeface="Times New Roman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A879F1-6D1B-9D4F-A41E-EBE56FF4E38C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latin typeface="Times New Roman" charset="0"/>
              </a:rPr>
              <a:t>As bacteria possess an array of pro-inflammatory    molecules :</a:t>
            </a:r>
          </a:p>
          <a:p>
            <a:endParaRPr lang="en-US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e.g.   Lipopolysaccharides (LPS). </a:t>
            </a:r>
          </a:p>
          <a:p>
            <a:pPr>
              <a:buFont typeface="Wingdings" charset="0"/>
              <a:buNone/>
            </a:pPr>
            <a:r>
              <a:rPr lang="en-US">
                <a:latin typeface="Times New Roman" charset="0"/>
              </a:rPr>
              <a:t>       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1A0C2E4-21A4-D34B-9D10-C88828E29E58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33400" y="228600"/>
            <a:ext cx="800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/>
              <a:t>Microbial infections initiate inflammation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3340</TotalTime>
  <Words>677</Words>
  <Application>Microsoft Macintosh PowerPoint</Application>
  <PresentationFormat>On-screen Show (4:3)</PresentationFormat>
  <Paragraphs>183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CorelDRAW</vt:lpstr>
      <vt:lpstr>   Natural Defense Mechanisms.</vt:lpstr>
      <vt:lpstr>Objectives</vt:lpstr>
      <vt:lpstr>PowerPoint Presentation</vt:lpstr>
      <vt:lpstr>PowerPoint Presentation</vt:lpstr>
      <vt:lpstr>  First line of defense :</vt:lpstr>
      <vt:lpstr>Physical and mechanical barriers</vt:lpstr>
      <vt:lpstr> Biochemical barriers</vt:lpstr>
      <vt:lpstr>PowerPoint Presentation</vt:lpstr>
      <vt:lpstr>PowerPoint Presentation</vt:lpstr>
      <vt:lpstr>Inflammation</vt:lpstr>
      <vt:lpstr>PowerPoint Presentation</vt:lpstr>
      <vt:lpstr>The complement system: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Biological effects of complement activation</vt:lpstr>
      <vt:lpstr>Process of chemotaxis:  Rolling on vessel wall.         Adhesion (attach)    Pass through.   :</vt:lpstr>
      <vt:lpstr>Types of Cells attracted to site of infection  that mediate inflammation : </vt:lpstr>
      <vt:lpstr>Phagocytic cells (neutrophils &amp; macrophages) at site of infection start the process of phagocytosis.     The process by which a cell ingests and    destroy foreign material</vt:lpstr>
      <vt:lpstr>PowerPoint Presentation</vt:lpstr>
      <vt:lpstr>PowerPoint Presentation</vt:lpstr>
      <vt:lpstr>Cytokines       Soluble molecules, produced by different   cells, that control cell functions e.g. activation                   or inhibition.</vt:lpstr>
      <vt:lpstr>Cytokines</vt:lpstr>
      <vt:lpstr>Cytokines</vt:lpstr>
      <vt:lpstr>Take home message</vt:lpstr>
    </vt:vector>
  </TitlesOfParts>
  <Company>wsu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Biology</dc:title>
  <dc:creator>kchugg</dc:creator>
  <cp:lastModifiedBy>User</cp:lastModifiedBy>
  <cp:revision>206</cp:revision>
  <dcterms:created xsi:type="dcterms:W3CDTF">2005-06-02T15:02:25Z</dcterms:created>
  <dcterms:modified xsi:type="dcterms:W3CDTF">2011-09-26T17:06:28Z</dcterms:modified>
</cp:coreProperties>
</file>