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1" r:id="rId4"/>
    <p:sldId id="265" r:id="rId5"/>
    <p:sldId id="306" r:id="rId6"/>
    <p:sldId id="307" r:id="rId7"/>
    <p:sldId id="259" r:id="rId8"/>
    <p:sldId id="308" r:id="rId9"/>
    <p:sldId id="313" r:id="rId10"/>
    <p:sldId id="303" r:id="rId11"/>
    <p:sldId id="312" r:id="rId12"/>
    <p:sldId id="302" r:id="rId13"/>
    <p:sldId id="294" r:id="rId14"/>
    <p:sldId id="296" r:id="rId15"/>
    <p:sldId id="309" r:id="rId16"/>
    <p:sldId id="311" r:id="rId17"/>
    <p:sldId id="288" r:id="rId18"/>
    <p:sldId id="292" r:id="rId19"/>
    <p:sldId id="293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BF5F2"/>
    <a:srgbClr val="0000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40" autoAdjust="0"/>
  </p:normalViewPr>
  <p:slideViewPr>
    <p:cSldViewPr>
      <p:cViewPr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Adaptive Immune Response </a:t>
            </a:r>
            <a:b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(Part II)</a:t>
            </a:r>
            <a:b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(Antibody- mediated Immunity)</a:t>
            </a:r>
            <a:b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of Medicine, KSU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81001"/>
            <a:ext cx="7467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Antibodies are immunoglobulins with 	specific functions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Antibodies bind to specific sites on antigen 	surfaces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perform protective functions by 	different mechanisms.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There is a SPECIFIC antibody for any one given type of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antigen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3_21-AntibodyMechanism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>
                <a:solidFill>
                  <a:schemeClr val="bg2"/>
                </a:solidFill>
              </a:rPr>
              <a:t>Fig. 43-21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1370013"/>
            <a:ext cx="13509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solidFill>
                  <a:schemeClr val="bg2"/>
                </a:solidFill>
              </a:rPr>
              <a:t>Virus neutralization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000" y="1981200"/>
            <a:ext cx="3413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solidFill>
                  <a:schemeClr val="bg2"/>
                </a:solidFill>
              </a:rPr>
              <a:t>Virus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" y="2133600"/>
            <a:ext cx="673100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19400" y="1371600"/>
            <a:ext cx="84296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solidFill>
                  <a:schemeClr val="bg2"/>
                </a:solidFill>
              </a:rPr>
              <a:t>Opsonization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57600" y="1752600"/>
            <a:ext cx="6588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solidFill>
                  <a:schemeClr val="bg2"/>
                </a:solidFill>
              </a:rPr>
              <a:t>Bacterium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29000" y="3352800"/>
            <a:ext cx="811213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solidFill>
                  <a:schemeClr val="bg2"/>
                </a:solidFill>
              </a:rPr>
              <a:t>Macrophage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3352800" y="1905000"/>
            <a:ext cx="60960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3924300" y="3498850"/>
            <a:ext cx="152400" cy="7429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53000" y="1371600"/>
            <a:ext cx="335121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Activation of complement system and pore formation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477000" y="1981200"/>
            <a:ext cx="14081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solidFill>
                  <a:schemeClr val="bg2"/>
                </a:solidFill>
              </a:rPr>
              <a:t>Complement proteins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5238750" y="2133600"/>
            <a:ext cx="1390650" cy="393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5867400" y="2133600"/>
            <a:ext cx="762000" cy="40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620000" y="2362200"/>
            <a:ext cx="10080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Formation of</a:t>
            </a:r>
          </a:p>
          <a:p>
            <a:pPr marL="457200" indent="-457200"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membrane</a:t>
            </a:r>
          </a:p>
          <a:p>
            <a:pPr marL="457200" indent="-457200"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attack complex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696200" y="3200400"/>
            <a:ext cx="8683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Flow of water</a:t>
            </a:r>
          </a:p>
          <a:p>
            <a:pPr marL="457200" indent="-457200"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and ions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6731000" y="2895600"/>
            <a:ext cx="889000" cy="101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7467600" y="2895600"/>
            <a:ext cx="152400" cy="762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8229600" y="3562350"/>
            <a:ext cx="228600" cy="3238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8686800" y="4038600"/>
            <a:ext cx="3286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Pore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181600" y="4876800"/>
            <a:ext cx="152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solidFill>
                  <a:schemeClr val="bg2"/>
                </a:solidFill>
              </a:rPr>
              <a:t>Foreign cell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8305800" y="4191000"/>
            <a:ext cx="38100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981200" y="3048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Functions of Antibodies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Electron micrographs of the effect of antibodies and complement upon bacteria</a:t>
            </a:r>
            <a: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381000"/>
            <a:ext cx="3581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Made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up of four polypeptides (amino acid chains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larger (heavy chains ) and the other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shape of a letter “Y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 classes of antibodies exist: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IgD</a:t>
            </a: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eso-cdn.bestpractice.bmj.com/best-practice/images/bp/en-gb/891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1143000"/>
            <a:ext cx="5488640" cy="53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Antibody structure and functions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5867400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6172200"/>
            <a:ext cx="9906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5562600"/>
            <a:ext cx="1524000" cy="830997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Fc</a:t>
            </a:r>
            <a:r>
              <a:rPr lang="en-US" sz="1600" dirty="0" smtClean="0">
                <a:solidFill>
                  <a:srgbClr val="0000FF"/>
                </a:solidFill>
              </a:rPr>
              <a:t> Region binds to receptors on different cells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29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Variable region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Left-Right-Up Arrow 13"/>
          <p:cNvSpPr/>
          <p:nvPr/>
        </p:nvSpPr>
        <p:spPr>
          <a:xfrm>
            <a:off x="5029200" y="1600200"/>
            <a:ext cx="1447800" cy="228600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Variable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region has the potential to bind 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particular classes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antigens.</a:t>
            </a:r>
          </a:p>
          <a:p>
            <a:pPr>
              <a:buFontTx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raw antibody is stimulated to fit to a specific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antigen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it can then react with ONLY that antigen.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known as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SPECIFICITY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	Can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fit as precisely as a lock-and-key to an antigen.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Antibodies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2400" y="1295400"/>
            <a:ext cx="42672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ability), Macrophage,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to destroy parasite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13225" y="1219200"/>
            <a:ext cx="4930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Primary &amp; Secondary immune responses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Initial encounter with antigen produce   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primary immune response 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Subsequent challenge with same antigen  produce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secondary immune response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Concentration &amp; type of antibody in primary&amp;</a:t>
            </a:r>
            <a:b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secondary immune responses.</a:t>
            </a:r>
            <a:endParaRPr lang="ar-SA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Comparison between primary &amp; secondary responses.</a:t>
            </a:r>
            <a:endParaRPr lang="ar-SA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Lecture objectives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	To describe B-cells as the mediators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immunity, (antibody-mediated immunity)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To explain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selection,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expansion &amp;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describe the structure &amp; function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Immunoglobulins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describe primary &amp; secondary immune responses 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/>
              <a:t>Antibodies are made up of two heavy and two light amino acid chains and have a shape of letter “Y”</a:t>
            </a:r>
          </a:p>
          <a:p>
            <a:r>
              <a:rPr lang="en-US" sz="2800" dirty="0" smtClean="0"/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/>
              <a:t>Secondary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immune response is swift and a stronger immune response mediated by </a:t>
            </a:r>
            <a:r>
              <a:rPr lang="en-US" sz="2800" dirty="0" err="1" smtClean="0"/>
              <a:t>IgG</a:t>
            </a:r>
            <a:r>
              <a:rPr lang="en-US" sz="2800" dirty="0" smtClean="0"/>
              <a:t> class of antibodies because of the memory cells.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is the aspect of  immunity that is mediated by secreted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humours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or body fluids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Activation of B cells by antigens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Two types of antigens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require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Antigen Presenting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recognize antigen 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present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T-helper cells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proteins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	viruses, bacteria &amp; other foreign materials.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30580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783513" cy="6629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838200" y="0"/>
            <a:ext cx="7772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Clonal selection and clonal proliferation.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T- independent antigens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 T-helper cells to produce antibody.</a:t>
            </a:r>
          </a:p>
          <a:p>
            <a:pPr marL="914400" lvl="1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polysaccharides  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	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lipopolysaccrides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repeating subunits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(bacterial capsules).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3.	Immune responses are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compared to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	T-dependant responses.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63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402</Words>
  <Application>Microsoft Office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Adaptive Immune Response  (Part II) (Antibody- mediated Immunity) </vt:lpstr>
      <vt:lpstr>Lecture objectives </vt:lpstr>
      <vt:lpstr>Slide 3</vt:lpstr>
      <vt:lpstr>Nature of antigen determine type of response either     EXTRACELLULAR or INTERACELLUALR </vt:lpstr>
      <vt:lpstr>  Activation of B cells by antigens</vt:lpstr>
      <vt:lpstr>Slide 6</vt:lpstr>
      <vt:lpstr>Slide 7</vt:lpstr>
      <vt:lpstr>2. T- independent antigens </vt:lpstr>
      <vt:lpstr>Slide 9</vt:lpstr>
      <vt:lpstr>Slide 10</vt:lpstr>
      <vt:lpstr>Slide 11</vt:lpstr>
      <vt:lpstr>Electron micrographs of the effect of antibodies and complement upon bacteria </vt:lpstr>
      <vt:lpstr>Slide 13</vt:lpstr>
      <vt:lpstr>Slide 14</vt:lpstr>
      <vt:lpstr>Slide 15</vt:lpstr>
      <vt:lpstr>Slide 16</vt:lpstr>
      <vt:lpstr>Primary &amp; Secondary immune responses </vt:lpstr>
      <vt:lpstr>Concentration &amp; type of antibody in primary&amp;             secondary immune responses.</vt:lpstr>
      <vt:lpstr>Comparison between primary &amp; secondary responses.</vt:lpstr>
      <vt:lpstr>Take Home Message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 </dc:title>
  <dc:creator>Dr.Hazem</dc:creator>
  <cp:lastModifiedBy>Dr.Adel</cp:lastModifiedBy>
  <cp:revision>94</cp:revision>
  <dcterms:created xsi:type="dcterms:W3CDTF">2011-09-27T11:18:56Z</dcterms:created>
  <dcterms:modified xsi:type="dcterms:W3CDTF">2011-10-02T04:49:05Z</dcterms:modified>
</cp:coreProperties>
</file>