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sldIdLst>
    <p:sldId id="424" r:id="rId2"/>
    <p:sldId id="427" r:id="rId3"/>
    <p:sldId id="301" r:id="rId4"/>
    <p:sldId id="304" r:id="rId5"/>
    <p:sldId id="305" r:id="rId6"/>
    <p:sldId id="268" r:id="rId7"/>
    <p:sldId id="317" r:id="rId8"/>
    <p:sldId id="257" r:id="rId9"/>
    <p:sldId id="400" r:id="rId10"/>
    <p:sldId id="409" r:id="rId11"/>
    <p:sldId id="410" r:id="rId12"/>
    <p:sldId id="414" r:id="rId13"/>
    <p:sldId id="423" r:id="rId14"/>
    <p:sldId id="415" r:id="rId15"/>
    <p:sldId id="416" r:id="rId16"/>
    <p:sldId id="417" r:id="rId17"/>
  </p:sldIdLst>
  <p:sldSz cx="9144000" cy="6858000" type="screen4x3"/>
  <p:notesSz cx="6858000" cy="9144000"/>
  <p:photoAlbum/>
  <p:defaultTextStyle>
    <a:defPPr>
      <a:defRPr lang="ar-S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6FBCD"/>
    <a:srgbClr val="99FF99"/>
    <a:srgbClr val="CC6600"/>
    <a:srgbClr val="BAD113"/>
    <a:srgbClr val="FFFF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84074" autoAdjust="0"/>
    <p:restoredTop sz="78947" autoAdjust="0"/>
  </p:normalViewPr>
  <p:slideViewPr>
    <p:cSldViewPr>
      <p:cViewPr>
        <p:scale>
          <a:sx n="63" d="100"/>
          <a:sy n="63" d="100"/>
        </p:scale>
        <p:origin x="-120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98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98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24EB0D5-1257-42D9-8879-2DB8F9E62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8066E-6D87-4A03-8503-EA4448545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4D99-95A8-4201-88AC-DA2AA0890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617538"/>
            <a:ext cx="7804150" cy="5514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B29E3-A6A6-4414-81B1-C5D028B3F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0874-9706-4C31-819E-0FD4C58F6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ACA1D-BC18-4672-AEC3-E0B7A9441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4C91-13BD-410D-A623-8CB3C1B3CD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0C95-D260-4BCC-B4E8-ED7C0C28E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4FD0-7545-4921-808E-81BB9D058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0262-10FF-4C05-8361-8CB150C95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A255-585B-498C-B8FA-32C008DB0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4FD7-1880-4B4F-A1DA-830CC9729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95075-225B-4143-92F7-DB53BE609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8E627-E1E4-4C1E-BD0A-57319EBD9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81806-4924-439D-A4C4-64D377528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cs typeface="Arial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cs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cs typeface="Arial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cs typeface="Arial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cs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fld id="{2A9EEAE1-2FEE-4E82-A406-297BD9540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057400" y="1600200"/>
            <a:ext cx="533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/>
              <a:t>Parasitic Helminths </a:t>
            </a:r>
          </a:p>
          <a:p>
            <a:pPr algn="ctr"/>
            <a:r>
              <a:rPr lang="en-US" sz="3600"/>
              <a:t>and </a:t>
            </a:r>
          </a:p>
          <a:p>
            <a:pPr algn="ctr"/>
            <a:r>
              <a:rPr lang="en-US" sz="3600"/>
              <a:t>Arthropod  Agents and Vectors of Diseases </a:t>
            </a:r>
            <a:endParaRPr lang="ar-SA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105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i="1" smtClean="0">
                <a:solidFill>
                  <a:schemeClr val="tx1"/>
                </a:solidFill>
              </a:rPr>
              <a:t>Taenia saginata</a:t>
            </a:r>
          </a:p>
        </p:txBody>
      </p:sp>
      <p:pic>
        <p:nvPicPr>
          <p:cNvPr id="27651" name="Picture 3" descr="Taenia_saginat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33400"/>
            <a:ext cx="39497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Taenia_saginata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533400"/>
            <a:ext cx="37592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Taenia_saginataH_v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352800"/>
            <a:ext cx="18542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ta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276600"/>
            <a:ext cx="20161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MEDICAL IMPORTANCE OF ARTHROPODS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u="sng" smtClean="0">
                <a:latin typeface="Arial" charset="0"/>
              </a:rPr>
              <a:t>1)As aetiologic agents (causes) of diseases.</a:t>
            </a:r>
            <a:endParaRPr lang="en-US" sz="2000" b="1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</a:rPr>
              <a:t>Tissue damage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</a:rPr>
              <a:t>Induction of hypersensitivity reactions.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</a:rPr>
              <a:t>Injection of poisons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</a:rPr>
              <a:t>Entomophobia (acarophobia)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u="sng" smtClean="0">
                <a:latin typeface="Arial" charset="0"/>
              </a:rPr>
              <a:t>2) As vectors of diseases: </a:t>
            </a:r>
            <a:endParaRPr lang="en-US" sz="2000" b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</a:rPr>
              <a:t>     I: Mechanical transmission - simple carriage of pathogens.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</a:rPr>
              <a:t>    II: Biological transmission: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latin typeface="Arial" charset="0"/>
              </a:rPr>
              <a:t>             - cyclical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latin typeface="Arial" charset="0"/>
              </a:rPr>
              <a:t>             - propagative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latin typeface="Arial" charset="0"/>
              </a:rPr>
              <a:t>             - cyclopropagative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latin typeface="Arial" charset="0"/>
              </a:rPr>
              <a:t>    III: Transovarian transmission</a:t>
            </a:r>
            <a:r>
              <a:rPr lang="en-US" sz="200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625" y="214313"/>
          <a:ext cx="8215313" cy="6484937"/>
        </p:xfrm>
        <a:graphic>
          <a:graphicData uri="http://schemas.openxmlformats.org/presentationml/2006/ole">
            <p:oleObj spid="_x0000_s1026" name="Document" r:id="rId3" imgW="8105097" imgH="635963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Important arthropod vectors for </a:t>
            </a:r>
            <a:br>
              <a:rPr lang="en-US" sz="4000" smtClean="0"/>
            </a:br>
            <a:r>
              <a:rPr lang="en-US" sz="4000" smtClean="0"/>
              <a:t>human diseases</a:t>
            </a:r>
          </a:p>
        </p:txBody>
      </p:sp>
      <p:graphicFrame>
        <p:nvGraphicFramePr>
          <p:cNvPr id="263412" name="Group 24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448176"/>
        </p:xfrm>
        <a:graphic>
          <a:graphicData uri="http://schemas.openxmlformats.org/drawingml/2006/table">
            <a:tbl>
              <a:tblPr/>
              <a:tblGrid>
                <a:gridCol w="2957506"/>
                <a:gridCol w="4814894"/>
              </a:tblGrid>
              <a:tr h="48425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House fly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Musca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domestica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Mechanical transmission of  many viruses, bacteria and parasites.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Mosquitoes 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البعوض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Anopheles :malaria filariasis Culex: filariasis, viruses                Aedes: yellow fever, dengue fever, Rift Valley Fever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3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Lice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القمل  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Body louse: vector for: Relapsing fever, typhus and trench fever.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Fleas 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البراغيث      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Rat flea is vector for plague due to Yersinia pestis.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34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Ticks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القراد     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Soft ticks , some are vestors for : Borrela duttoni         Hard ticks Include vectors for Babesiosis (protozoa), Q fever, and Rocky mountain spotted fever :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52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Tse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tse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fly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Glossina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ذبابة </a:t>
                      </a:r>
                      <a:r>
                        <a:rPr kumimoji="0" lang="ar-S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التسي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Vector for African Trynanosomiasis (African sleeping sickness)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4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Black fly 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Simulium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ar-SA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</a:t>
                      </a:r>
                      <a:r>
                        <a:rPr kumimoji="0" lang="ar-S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لذبابة السوداء </a:t>
                      </a:r>
                      <a:r>
                        <a:rPr kumimoji="0" lang="ar-SA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Vector for Onchocerca (river blindness)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2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Sand fly 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Phlebotomus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ذبابة الرمل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Vectors for leishmania and sandfly fever virus.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Cyclops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Vector for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Dracunculus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medinensis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 descr="louse38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786063"/>
            <a:ext cx="5286375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529013" y="428625"/>
            <a:ext cx="109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/>
              <a:t>LICE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214563" y="928688"/>
            <a:ext cx="4043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Louse(singular) , Lice (pleural)</a:t>
            </a:r>
            <a:endParaRPr lang="ar-SA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357313"/>
            <a:ext cx="8458200" cy="661987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600" b="1" i="1" kern="0">
                <a:latin typeface="+mn-lt"/>
                <a:cs typeface="+mn-cs"/>
              </a:rPr>
              <a:t>Pediculus humanus</a:t>
            </a:r>
            <a:endParaRPr lang="en-US" sz="3600" b="1" i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Ae_albo_30Ap01_P43002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57200"/>
            <a:ext cx="2338388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 descr="Ae_albo_Pb2307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533400"/>
            <a:ext cx="1560513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Mosquitoes :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32766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Cosmopolitan , more than 3000 species.</a:t>
            </a:r>
          </a:p>
          <a:p>
            <a:pPr>
              <a:spcBef>
                <a:spcPct val="50000"/>
              </a:spcBef>
            </a:pPr>
            <a:r>
              <a:rPr lang="en-US"/>
              <a:t>Larval and pupal stages always aquatic</a:t>
            </a:r>
          </a:p>
          <a:p>
            <a:pPr>
              <a:spcBef>
                <a:spcPct val="50000"/>
              </a:spcBef>
            </a:pPr>
            <a:r>
              <a:rPr lang="en-US"/>
              <a:t>Mouth parts in female adapted to piercing and sucking blood.</a:t>
            </a:r>
          </a:p>
          <a:p>
            <a:pPr>
              <a:spcBef>
                <a:spcPct val="50000"/>
              </a:spcBef>
            </a:pPr>
            <a:r>
              <a:rPr lang="en-US"/>
              <a:t>Genus and species distinguished by morphology of adult and deveopmetal stages.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31750" name="Picture 6" descr="mosquito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514600"/>
            <a:ext cx="3070225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andfly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14400"/>
            <a:ext cx="3040063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 descr="sandfly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295400"/>
            <a:ext cx="3200400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 descr="Sandfly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114800"/>
            <a:ext cx="3352800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 descr="sandflyreserv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38862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66800" y="38100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Arial" charset="0"/>
              </a:rPr>
              <a:t>Phlebotomus</a:t>
            </a:r>
            <a:r>
              <a:rPr lang="en-US" sz="3600" b="1">
                <a:latin typeface="Arial" charset="0"/>
              </a:rPr>
              <a:t> ( sand fly)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457200" y="30480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Parasitic Helminths </a:t>
            </a:r>
          </a:p>
          <a:p>
            <a:pPr algn="ctr"/>
            <a:r>
              <a:rPr lang="en-US"/>
              <a:t>and </a:t>
            </a:r>
          </a:p>
          <a:p>
            <a:pPr algn="ctr"/>
            <a:r>
              <a:rPr lang="en-US"/>
              <a:t>Arthropod  Agents and Vectors of Diseases </a:t>
            </a:r>
            <a:endParaRPr lang="ar-SA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914400" y="2057400"/>
            <a:ext cx="73914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Objectives:</a:t>
            </a:r>
            <a:endParaRPr lang="en-US" b="1"/>
          </a:p>
          <a:p>
            <a:pPr eaLnBrk="0" hangingPunct="0"/>
            <a:r>
              <a:rPr lang="en-US" b="1">
                <a:latin typeface="Calibri" pitchFamily="34" charset="0"/>
              </a:rPr>
              <a:t>By the end of this lecture the student should be able to :</a:t>
            </a:r>
            <a:endParaRPr lang="en-US" b="1"/>
          </a:p>
          <a:p>
            <a:pPr eaLnBrk="0" hangingPunct="0">
              <a:buFontTx/>
              <a:buChar char="•"/>
            </a:pPr>
            <a:r>
              <a:rPr lang="en-US" b="1">
                <a:latin typeface="Calibri" pitchFamily="34" charset="0"/>
              </a:rPr>
              <a:t>Name the three main groups of parasitic helminths and their characteristic  morphological features .</a:t>
            </a:r>
            <a:endParaRPr lang="en-US" b="1"/>
          </a:p>
          <a:p>
            <a:pPr eaLnBrk="0" hangingPunct="0">
              <a:buFontTx/>
              <a:buChar char="•"/>
            </a:pPr>
            <a:r>
              <a:rPr lang="en-US" b="1">
                <a:latin typeface="Calibri" pitchFamily="34" charset="0"/>
              </a:rPr>
              <a:t>Describe the life cycle of </a:t>
            </a:r>
            <a:r>
              <a:rPr lang="en-US" b="1" i="1" u="sng">
                <a:latin typeface="Calibri" pitchFamily="34" charset="0"/>
              </a:rPr>
              <a:t>Ascaris lumbricoides</a:t>
            </a:r>
            <a:r>
              <a:rPr lang="en-US" b="1">
                <a:latin typeface="Calibri" pitchFamily="34" charset="0"/>
              </a:rPr>
              <a:t> as an example of parasitic heminths .</a:t>
            </a:r>
            <a:endParaRPr lang="en-US" b="1"/>
          </a:p>
          <a:p>
            <a:pPr eaLnBrk="0" hangingPunct="0">
              <a:buFontTx/>
              <a:buChar char="•"/>
            </a:pPr>
            <a:r>
              <a:rPr lang="en-US" b="1">
                <a:latin typeface="Calibri" pitchFamily="34" charset="0"/>
              </a:rPr>
              <a:t>Discuss the role of arthropods as agents and as vectors of diseases  in humans.</a:t>
            </a:r>
            <a:endParaRPr lang="en-US" b="1"/>
          </a:p>
          <a:p>
            <a:pPr eaLnBrk="0" hangingPunct="0">
              <a:buFontTx/>
              <a:buChar char="•"/>
            </a:pPr>
            <a:r>
              <a:rPr lang="en-US" b="1">
                <a:latin typeface="Calibri" pitchFamily="34" charset="0"/>
              </a:rPr>
              <a:t>Give examples of the main arthropod vectors of diseases.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</a:p>
        </p:txBody>
      </p:sp>
      <p:graphicFrame>
        <p:nvGraphicFramePr>
          <p:cNvPr id="55335" name="Group 39"/>
          <p:cNvGraphicFramePr>
            <a:graphicFrameLocks noGrp="1"/>
          </p:cNvGraphicFramePr>
          <p:nvPr>
            <p:ph sz="half" idx="4294967295"/>
          </p:nvPr>
        </p:nvGraphicFramePr>
        <p:xfrm>
          <a:off x="0" y="1066800"/>
          <a:ext cx="9144000" cy="5410200"/>
        </p:xfrm>
        <a:graphic>
          <a:graphicData uri="http://schemas.openxmlformats.org/drawingml/2006/table">
            <a:tbl>
              <a:tblPr rtl="1"/>
              <a:tblGrid>
                <a:gridCol w="4629150"/>
                <a:gridCol w="451485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Helminths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    Protozoa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Mulicellular</a:t>
                      </a:r>
                      <a:endParaRPr kumimoji="0" lang="ar-S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Specialized cells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Unicellular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Single cell for all  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03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Round worms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(Nematodes) cylindrical,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unsegmented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Flat worms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1-Trematodes: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leaf-like,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unsegmented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2-Cestodes: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tape-like, segmented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Amoebae: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move by psudobodia.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Flagellates: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move by flagella.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Ciliates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move by cilia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Apicomplexa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(sporozoa) Tissue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   parasites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7" name="Text Box 38"/>
          <p:cNvSpPr txBox="1">
            <a:spLocks noChangeArrowheads="1"/>
          </p:cNvSpPr>
          <p:nvPr/>
        </p:nvSpPr>
        <p:spPr bwMode="auto">
          <a:xfrm>
            <a:off x="609600" y="4572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Classification of Parasites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31838"/>
            <a:ext cx="8229600" cy="612616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rgbClr val="CC0066"/>
                </a:solidFill>
              </a:rPr>
              <a:t>      </a:t>
            </a:r>
            <a:r>
              <a:rPr lang="en-US" sz="4400" b="1" smtClean="0">
                <a:solidFill>
                  <a:srgbClr val="CC0066"/>
                </a:solidFill>
              </a:rPr>
              <a:t>Nematodes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en-US" sz="4000" b="1" smtClean="0">
                <a:solidFill>
                  <a:srgbClr val="000099"/>
                </a:solidFill>
              </a:rPr>
              <a:t>General features</a:t>
            </a:r>
            <a:r>
              <a:rPr lang="en-US" b="1" smtClean="0">
                <a:solidFill>
                  <a:srgbClr val="000099"/>
                </a:solidFill>
              </a:rPr>
              <a:t>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smtClean="0"/>
              <a:t>Elongated worm, cylindrical, unsegmented and tapering at both ends.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smtClean="0"/>
              <a:t> Variable in size, measure &lt;1 cm to  about 100cm</a:t>
            </a:r>
            <a:r>
              <a:rPr lang="en-US" sz="2400" b="1" smtClean="0">
                <a:solidFill>
                  <a:srgbClr val="CC0066"/>
                </a:solidFill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smtClean="0"/>
              <a:t> Sex separate and male is smaller than female</a:t>
            </a:r>
          </a:p>
        </p:txBody>
      </p:sp>
      <p:pic>
        <p:nvPicPr>
          <p:cNvPr id="21507" name="Picture 5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419600"/>
            <a:ext cx="297180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05000"/>
            <a:ext cx="8229600" cy="2590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rgbClr val="CC0066"/>
                </a:solidFill>
              </a:rPr>
              <a:t>  Location of helminths in the body: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CC"/>
                </a:solidFill>
              </a:rPr>
              <a:t>    </a:t>
            </a:r>
            <a:r>
              <a:rPr lang="en-US" sz="4000" b="1" smtClean="0">
                <a:solidFill>
                  <a:srgbClr val="CC00CC"/>
                </a:solidFill>
              </a:rPr>
              <a:t>Intestinal helminths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rgbClr val="CC00CC"/>
                </a:solidFill>
              </a:rPr>
              <a:t>   Tissue helminths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Ascarisalumb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42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4000" b="1" i="1">
                <a:solidFill>
                  <a:srgbClr val="CC0066"/>
                </a:solidFill>
              </a:rPr>
              <a:t>Ascaris lumbricoides</a:t>
            </a:r>
            <a:r>
              <a:rPr lang="en-US" sz="4000" b="1">
                <a:solidFill>
                  <a:srgbClr val="CC0066"/>
                </a:solidFill>
              </a:rPr>
              <a:t>                        (roundworm)</a:t>
            </a:r>
            <a:endParaRPr lang="en-US" sz="3200" b="1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6705600" cy="213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The commonest human helminthes infection.</a:t>
            </a:r>
          </a:p>
          <a:p>
            <a:pPr eaLnBrk="1" hangingPunct="1"/>
            <a:r>
              <a:rPr lang="en-US" sz="2400" smtClean="0"/>
              <a:t>Found in</a:t>
            </a:r>
            <a:r>
              <a:rPr lang="en-US" sz="2400" b="1" smtClean="0">
                <a:solidFill>
                  <a:srgbClr val="000099"/>
                </a:solidFill>
              </a:rPr>
              <a:t> jejunum</a:t>
            </a:r>
            <a:r>
              <a:rPr lang="en-US" sz="2400" smtClean="0">
                <a:solidFill>
                  <a:srgbClr val="000099"/>
                </a:solidFill>
              </a:rPr>
              <a:t> </a:t>
            </a:r>
            <a:r>
              <a:rPr lang="en-US" sz="2400" smtClean="0"/>
              <a:t>and upper part of </a:t>
            </a:r>
            <a:r>
              <a:rPr lang="en-US" sz="2400" b="1" smtClean="0">
                <a:solidFill>
                  <a:srgbClr val="000099"/>
                </a:solidFill>
              </a:rPr>
              <a:t>ileum.</a:t>
            </a:r>
          </a:p>
          <a:p>
            <a:pPr eaLnBrk="1" hangingPunct="1"/>
            <a:r>
              <a:rPr lang="en-US" sz="2400" smtClean="0"/>
              <a:t>Female </a:t>
            </a:r>
            <a:r>
              <a:rPr lang="en-US" sz="2400" b="1" smtClean="0">
                <a:solidFill>
                  <a:srgbClr val="CC0066"/>
                </a:solidFill>
              </a:rPr>
              <a:t>± 20</a:t>
            </a:r>
            <a:r>
              <a:rPr lang="en-US" sz="2400" smtClean="0"/>
              <a:t> cm longer than male </a:t>
            </a:r>
            <a:r>
              <a:rPr lang="en-US" sz="2400" b="1" smtClean="0">
                <a:solidFill>
                  <a:srgbClr val="CC0066"/>
                </a:solidFill>
              </a:rPr>
              <a:t>± 10 </a:t>
            </a:r>
            <a:r>
              <a:rPr lang="en-US" sz="2400" b="1" smtClean="0"/>
              <a:t>cm</a:t>
            </a:r>
          </a:p>
          <a:p>
            <a:pPr eaLnBrk="1" hangingPunct="1"/>
            <a:r>
              <a:rPr lang="en-US" sz="2400" smtClean="0"/>
              <a:t>Feed on semi digested food.</a:t>
            </a:r>
          </a:p>
        </p:txBody>
      </p:sp>
      <p:sp>
        <p:nvSpPr>
          <p:cNvPr id="24579" name="Text Box 1028"/>
          <p:cNvSpPr txBox="1"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4000" b="1" i="1">
                <a:solidFill>
                  <a:srgbClr val="CC0066"/>
                </a:solidFill>
              </a:rPr>
              <a:t>Ascaris lumbricoides</a:t>
            </a:r>
            <a:r>
              <a:rPr lang="en-US" sz="4000" b="1">
                <a:solidFill>
                  <a:srgbClr val="CC0066"/>
                </a:solidFill>
              </a:rPr>
              <a:t>                        (roundworm)</a:t>
            </a:r>
            <a:endParaRPr lang="en-US" sz="3200" b="1">
              <a:solidFill>
                <a:srgbClr val="CC0066"/>
              </a:solidFill>
            </a:endParaRPr>
          </a:p>
        </p:txBody>
      </p:sp>
      <p:pic>
        <p:nvPicPr>
          <p:cNvPr id="24580" name="Picture 1029" descr="1Ascaris_adult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124200"/>
            <a:ext cx="4191000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3" name="Rectangle 3" descr="ascaris"/>
          <p:cNvSpPr>
            <a:spLocks noGrp="1" noChangeAspect="1" noChangeArrowheads="1"/>
          </p:cNvSpPr>
          <p:nvPr isPhoto="1"/>
        </p:nvSpPr>
        <p:spPr bwMode="auto">
          <a:xfrm>
            <a:off x="1066800" y="0"/>
            <a:ext cx="6510338" cy="66294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14600" y="5943600"/>
            <a:ext cx="3733800" cy="609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en-US" i="1">
                <a:latin typeface="Arial" charset="0"/>
                <a:cs typeface="Arial" charset="0"/>
              </a:rPr>
              <a:t>Ascaris lumbricoides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isiolahepatica-c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25"/>
            <a:ext cx="8763000" cy="584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 descr="Fisiolahepatica-c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00063"/>
            <a:ext cx="8763000" cy="584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000125" y="4143375"/>
            <a:ext cx="774382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6000" b="1" kern="0" dirty="0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The </a:t>
            </a:r>
            <a:r>
              <a:rPr lang="en-US" sz="6000" b="1" kern="0" dirty="0" err="1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Trematodes</a:t>
            </a: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2596</TotalTime>
  <Words>535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Tahoma</vt:lpstr>
      <vt:lpstr>Times New Roman</vt:lpstr>
      <vt:lpstr>Arial</vt:lpstr>
      <vt:lpstr>Wingdings</vt:lpstr>
      <vt:lpstr>Calibri</vt:lpstr>
      <vt:lpstr>Arial Black</vt:lpstr>
      <vt:lpstr>Blends</vt:lpstr>
      <vt:lpstr>Microsoft Office Word 97 - 2003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Taenia saginata</vt:lpstr>
      <vt:lpstr>MEDICAL IMPORTANCE OF ARTHROPODS</vt:lpstr>
      <vt:lpstr>Slide 12</vt:lpstr>
      <vt:lpstr>Important arthropod vectors for  human diseases</vt:lpstr>
      <vt:lpstr>Slide 14</vt:lpstr>
      <vt:lpstr>Slide 15</vt:lpstr>
      <vt:lpstr>Slide 16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Prof.Adeel</dc:creator>
  <cp:lastModifiedBy>ksupy</cp:lastModifiedBy>
  <cp:revision>64</cp:revision>
  <dcterms:created xsi:type="dcterms:W3CDTF">2000-02-03T14:58:24Z</dcterms:created>
  <dcterms:modified xsi:type="dcterms:W3CDTF">2011-11-13T07:38:55Z</dcterms:modified>
</cp:coreProperties>
</file>