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7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83" r:id="rId25"/>
    <p:sldId id="297" r:id="rId26"/>
    <p:sldId id="296" r:id="rId27"/>
    <p:sldId id="295" r:id="rId28"/>
    <p:sldId id="294" r:id="rId29"/>
    <p:sldId id="293" r:id="rId30"/>
    <p:sldId id="292" r:id="rId31"/>
    <p:sldId id="291" r:id="rId32"/>
    <p:sldId id="290" r:id="rId33"/>
    <p:sldId id="289" r:id="rId34"/>
    <p:sldId id="288" r:id="rId35"/>
    <p:sldId id="287" r:id="rId36"/>
    <p:sldId id="286" r:id="rId37"/>
    <p:sldId id="285" r:id="rId38"/>
    <p:sldId id="303" r:id="rId39"/>
    <p:sldId id="302" r:id="rId40"/>
    <p:sldId id="301" r:id="rId41"/>
    <p:sldId id="300" r:id="rId42"/>
    <p:sldId id="299" r:id="rId43"/>
    <p:sldId id="298" r:id="rId44"/>
    <p:sldId id="284" r:id="rId45"/>
    <p:sldId id="307" r:id="rId46"/>
    <p:sldId id="306" r:id="rId47"/>
    <p:sldId id="305" r:id="rId48"/>
    <p:sldId id="304" r:id="rId49"/>
    <p:sldId id="309" r:id="rId50"/>
    <p:sldId id="310" r:id="rId51"/>
    <p:sldId id="308" r:id="rId52"/>
    <p:sldId id="318" r:id="rId53"/>
    <p:sldId id="317" r:id="rId54"/>
    <p:sldId id="316" r:id="rId55"/>
    <p:sldId id="315" r:id="rId56"/>
    <p:sldId id="314" r:id="rId57"/>
    <p:sldId id="313" r:id="rId58"/>
    <p:sldId id="312" r:id="rId59"/>
    <p:sldId id="311" r:id="rId60"/>
    <p:sldId id="328" r:id="rId61"/>
    <p:sldId id="327" r:id="rId62"/>
    <p:sldId id="326" r:id="rId63"/>
    <p:sldId id="325" r:id="rId64"/>
    <p:sldId id="260" r:id="rId65"/>
    <p:sldId id="261" r:id="rId6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C7E8EB-D02B-1948-AE15-F1F89623DC46}" type="datetimeFigureOut">
              <a:rPr lang="ar-sa"/>
              <a:pPr/>
              <a:t>9/21/11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FADF73F-BABE-3A43-A06A-E24E2CD25A9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54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66827-592C-5642-8B9D-78A8974F4BBA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7FE3-4D3D-0F4E-AE83-C467FB1BD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05CD0-67AD-AB4A-BB1B-C5BD866FA646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0F732-FD56-B942-B150-FB00928C7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6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2E98-DE55-E548-BA56-E41304874E77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7CE4-7F90-B340-8646-1D33CBE89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C3370-2834-724D-9089-3EF1F245BCB0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3D445-22D6-3244-B7CF-41A923921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37EB3-AC1C-954A-A94D-7DC61E28BA5A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2197-9E55-D145-A7ED-EA463FD1F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C647-838B-7E42-AAEA-3F83D9793C3C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19F6-998C-504D-B8F4-F22282CBD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193C3-C47B-BC4D-B11D-753AC1801B21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CA1D1-8427-E143-85E7-6C4B3C5CA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1ED4A-9F40-EC46-9C3B-D95D237DB748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E831-4254-5A49-8F26-822508827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72EC9-57DE-5046-8336-3E03BCD3B08E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8694-E384-8340-9CD6-FC5D43BAC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06691-EE96-5B4E-BB3A-5CAFFD8F78B8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69FA-5398-1D4C-A95E-5DBB22CEA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BC7F4-D880-8549-A689-C61A7C5A4696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A41F-476A-3B44-9F00-5A2DB9D28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8E510E7-CCA4-E344-B652-1E25237C3E40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7D6337A-B38D-3045-8CE8-2F7BAABFF8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google.com/imgres?imgurl=http://cahoney-l-acidophilus.pbworks.com/f/Gram%2520stain.jpg&amp;imgrefurl=http://cahoney-l-acidophilus.pbworks.com/Pictures&amp;usg=__Z79nmRjVNKnzd9V-A8P7tm4tR-E=&amp;h=387&amp;w=279&amp;sz=18&amp;hl=en&amp;start=6&amp;zoom=1&amp;tbnid=aa-Yhfym5vfqeM:&amp;tbnh=123&amp;tbnw=89&amp;prev=/images?q=gram+staining&amp;hl=en&amp;safe=active&amp;sa=G&amp;gbv=2&amp;tbs=isch:1&amp;itbs=1" TargetMode="External"/><Relationship Id="rId5" Type="http://schemas.openxmlformats.org/officeDocument/2006/relationships/image" Target="../media/image13.jpeg"/><Relationship Id="rId6" Type="http://schemas.openxmlformats.org/officeDocument/2006/relationships/hyperlink" Target="http://www.google.com/imgres?imgurl=http://www.nmpdr.org/FIG/wiki/pub/FIG/GramStain/300px-Gram_Stain_Anthrax.jpg&amp;imgrefurl=http://www.nmpdr.org/FIG/wiki/view.cgi/FIG/GramStain&amp;usg=__byhGHpCzrkN6B4V1EW_SmA2iT4A=&amp;h=320&amp;w=300&amp;sz=43&amp;hl=en&amp;start=15&amp;zoom=1&amp;tbnid=Ikj2R46m-6GgCM:&amp;tbnh=118&amp;tbnw=111&amp;prev=/images?q=gram+staining&amp;hl=en&amp;safe=active&amp;sa=G&amp;gbv=2&amp;tbs=isch:1&amp;itbs=1" TargetMode="Externa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tudent.ccbcmd.edu/courses/bio141/labmanua/lab6/images/Ecoli01_scale.jpg&amp;imgrefurl=http://student.ccbcmd.edu/courses/bio141/labmanua/lab6/gnrod.html&amp;usg=__57lIzX9Uc9be4MpaVnST7RVZDAk=&amp;h=324&amp;w=432&amp;sz=98&amp;hl=en&amp;start=18&amp;zoom=1&amp;tbnid=jW9EdbWjd_IKSM:&amp;tbnh=95&amp;tbnw=126&amp;prev=/images?q=gram+staining&amp;hl=en&amp;safe=active&amp;sa=G&amp;gbv=2&amp;tbs=isch:1&amp;itbs=1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lecturer.ukdw.ac.id/dhira/BacterialStructure/images/gpstaph.jpg&amp;imgrefurl=http://lecturer.ukdw.ac.id/dhira/BacterialStructure/CellWall.html&amp;usg=__zdh-QhdgounEw1QXd5kQKJfYlMo=&amp;h=235&amp;w=311&amp;sz=57&amp;hl=en&amp;start=5&amp;zoom=1&amp;tbnid=4Pk1V2cxILiTJM:&amp;tbnh=88&amp;tbnw=117&amp;prev=/images?q=gram+staining&amp;hl=en&amp;safe=active&amp;sa=G&amp;gbv=2&amp;tbs=isch:1&amp;itbs=1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863.photobucket.com/albums/ab199/YDOBON/c27x7x3flagella.jpg&amp;imgrefurl=http://www.infolizer.com/?title=flagella&amp;usg=__7pRZtcrtoxHZTChzvtgJNTqSOHY=&amp;h=425&amp;w=348&amp;sz=21&amp;hl=en&amp;start=11&amp;zoom=1&amp;tbnid=0jBjKa6rqW-33M:&amp;tbnh=126&amp;tbnw=103&amp;prev=/images?q=flagellae&amp;hl=en&amp;safe=active&amp;sa=G&amp;gbv=2&amp;tbs=isch:1&amp;itbs=1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ansfield.ohio-state.edu/~sabedon/006pili.gif&amp;imgrefurl=http://www.mansfield.ohio-state.edu/~sabedon/biol1084.htm&amp;usg=__368gA_y63M9XelmIvv6Nk6BSG5c=&amp;h=288&amp;w=528&amp;sz=3&amp;hl=en&amp;start=2&amp;zoom=1&amp;tbnid=O_lBrtx__hNZOM:&amp;tbnh=72&amp;tbnw=132&amp;prev=/images?q=pili&amp;hl=en&amp;safe=active&amp;sa=G&amp;gbv=2&amp;tbs=isch:1&amp;itbs=1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instablogsimages.com/images/2007/12/04/bacteria-dna-modification_9.jpg&amp;imgrefurl=http://www.scienceahead.com/entry/bacterias-naturally-occurring-dna-shift-bewilders-scientists/&amp;usg=__rZxwifGY52zNCStnmFOncdmcAuk=&amp;h=366&amp;w=450&amp;sz=88&amp;hl=en&amp;start=14&amp;zoom=1&amp;tbnid=VadUiU9W5cSqvM:&amp;tbnh=103&amp;tbnw=127&amp;prev=/images?q=DNA+of+bacteria&amp;hl=en&amp;safe=active&amp;sa=G&amp;gbv=2&amp;tbs=isch:1&amp;itbs=1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remierbiosoft.com/images/plasmid_maps.gif&amp;imgrefurl=http://www.premierbiosoft.com/plasmid_maps/glossary/plasmid_maps.html&amp;usg=__WMFJzjITggcVu4dNajAHRH2pz8U=&amp;h=383&amp;w=530&amp;sz=36&amp;hl=en&amp;start=7&amp;zoom=1&amp;tbnid=o-tISZVpvVnCkM:&amp;tbnh=95&amp;tbnw=132&amp;prev=/images?q=plasmid&amp;hl=en&amp;safe=active&amp;sa=G&amp;gbv=2&amp;tbs=isch:1&amp;itbs=1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400800" cy="1752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n-ea"/>
              </a:rPr>
              <a:t>Lecturer name: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Prof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Hanan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Habib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&amp; Dr.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Albdulaziz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Al-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Khattaf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Footlight MT Light" pitchFamily="18" charset="0"/>
              <a:ea typeface="+mn-ea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Footlight MT Light" pitchFamily="18" charset="0"/>
                <a:ea typeface="+mn-ea"/>
              </a:rPr>
              <a:t>Department of  Pathology, Microbiology Unit, KSU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  <a:latin typeface="Footlight MT Light" pitchFamily="18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  <a:latin typeface="Footlight MT Light" pitchFamily="18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Footlight MT Light" pitchFamily="18" charset="0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>
                <a:solidFill>
                  <a:srgbClr val="DCE6F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>Title: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  <a:latin typeface="Footlight MT Light" charset="0"/>
              </a:rPr>
              <a:t>Bacterial Structure &amp; Genetics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/>
            </a:r>
            <a:b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</a:b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ootlight MT Light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erck.com/media/mmhe2/figures/MMHE_17_190_01_e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57200"/>
            <a:ext cx="4140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learnsomescience.com/wp-content/uploads/2010/01/Bacterial-Shap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4384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www.daviddarling.info/images/types_of_bacte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9050"/>
            <a:ext cx="27860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Arrangements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Symbol" charset="0"/>
              <a:buNone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among Cocci :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Pairs………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Diplococci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Chains……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Streptococci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Clusters…..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Staphylococci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In four……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Tetrad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Calibri" charset="0"/>
              </a:rPr>
              <a:t>Pallisades</a:t>
            </a:r>
            <a:r>
              <a:rPr lang="en-US" sz="3200">
                <a:solidFill>
                  <a:schemeClr val="bg1"/>
                </a:solidFill>
                <a:latin typeface="Calibri" charset="0"/>
              </a:rPr>
              <a:t>….</a:t>
            </a:r>
            <a:r>
              <a:rPr lang="en-US" sz="3200">
                <a:latin typeface="Calibri" charset="0"/>
              </a:rPr>
              <a:t>.</a:t>
            </a:r>
            <a:r>
              <a:rPr lang="en-US" sz="3200" i="1">
                <a:solidFill>
                  <a:srgbClr val="FFFF00"/>
                </a:solidFill>
                <a:latin typeface="Calibri" charset="0"/>
              </a:rPr>
              <a:t>Corynebacterium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Major structures of bacteria</a:t>
            </a:r>
            <a:br>
              <a:rPr lang="en-US" b="1" smtClean="0">
                <a:solidFill>
                  <a:schemeClr val="bg1">
                    <a:lumMod val="95000"/>
                  </a:schemeClr>
                </a:solidFill>
                <a:ea typeface="+mj-ea"/>
              </a:rPr>
            </a:br>
            <a:r>
              <a:rPr lang="en-US" b="1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cell wall / appendeges &amp; cytosol</a:t>
            </a: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8" y="1600200"/>
            <a:ext cx="7272337" cy="48529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Cell wall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Bacteria are cells with rigid cell wall surround cytoplasmic  membrane and internal structures.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Functions of cell wall</a:t>
            </a:r>
            <a:r>
              <a:rPr lang="en-US" sz="28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 Rigidity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 Shapes bacteria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Protection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-Porous / permeable to  LMW molecules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-Cell division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 Antigenic determinants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Structure of cell wall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Two groups of cell wall depending on reaction to </a:t>
            </a:r>
            <a:r>
              <a:rPr lang="en-US" sz="3200" b="1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GRAM STAIN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GRAM 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POSITIVE</a:t>
            </a: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BACTERIA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GRAM  </a:t>
            </a:r>
            <a:r>
              <a:rPr lang="en-US" sz="3200" b="1" dirty="0">
                <a:solidFill>
                  <a:srgbClr val="FF0000"/>
                </a:solidFill>
                <a:latin typeface="Footlight MT Light" pitchFamily="18" charset="0"/>
                <a:ea typeface="+mn-ea"/>
                <a:cs typeface="+mn-cs"/>
              </a:rPr>
              <a:t>NEGATIVE </a:t>
            </a: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BACTERIA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37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Chemical Structure of Cell W</a:t>
            </a:r>
            <a:r>
              <a:rPr lang="en-US" b="1">
                <a:latin typeface="Footlight MT Light" charset="0"/>
              </a:rPr>
              <a:t>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89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FF2B"/>
                </a:solidFill>
                <a:latin typeface="Footlight MT Light" pitchFamily="18" charset="0"/>
                <a:ea typeface="+mn-ea"/>
                <a:cs typeface="+mn-cs"/>
              </a:rPr>
              <a:t>Peptidoglycan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: 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rigid part ,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mucopeptide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composed of alternating strands of 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N- acetyl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muramic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acid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and 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N-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acetyle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glucosamine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linked with peptide sub units.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3375"/>
            <a:ext cx="5975350" cy="62642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me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77838"/>
            <a:ext cx="2879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sm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9275"/>
            <a:ext cx="2952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smea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502025"/>
            <a:ext cx="2952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smea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2025"/>
            <a:ext cx="2952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iofilmbook.hypertextbookshop.com/public_version/artifacts/images/labExercises/stain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71976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t0.gstatic.com/images?q=tbn:aa-Yhfym5vfqeM:http://cahoney-l-acidophilus.pbworks.com/f/Gram%2520st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3764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t2.gstatic.com/images?q=tbn:Ikj2R46m-6GgCM:http://www.nmpdr.org/FIG/wiki/pub/FIG/GramStain/300px-Gram_Stain_Anthrax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232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Calibri" charset="0"/>
              </a:rPr>
              <a:t>Gram  Negative  Cell Wall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Thin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Peptidoglycan</a:t>
            </a:r>
            <a:endParaRPr lang="en-US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Outer membrane that contains :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- specific proteins  (</a:t>
            </a:r>
            <a:r>
              <a:rPr lang="en-US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porins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important in the transport of hydrophilic molecules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- </a:t>
            </a:r>
            <a:r>
              <a:rPr lang="en-US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lipopolysaccharide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lipid 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(ENDOTOXIN)</a:t>
            </a:r>
          </a:p>
        </p:txBody>
      </p:sp>
      <p:pic>
        <p:nvPicPr>
          <p:cNvPr id="22532" name="Picture 5" descr="http://t0.gstatic.com/images?q=tbn:jW9EdbWjd_IKSM:http://student.ccbcmd.edu/courses/bio141/labmanua/lab6/images/Ecoli01_sca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4448175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Objectives..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latin typeface="Footlight MT Light" pitchFamily="18" charset="0"/>
                <a:ea typeface="+mn-ea"/>
              </a:rPr>
              <a:t>By the end of this lecture the student should be able to:</a:t>
            </a:r>
            <a:endParaRPr lang="en-US" dirty="0" smtClean="0">
              <a:solidFill>
                <a:srgbClr val="FFC000"/>
              </a:solidFill>
              <a:latin typeface="Footlight MT Light" pitchFamily="18" charset="0"/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Upon completion of this lecture, students should be able to :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.  Define the cellular organization of bacteria and  know the differences between Eukaryotes and Prokaryotes.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. Know the structure of bacteria that include: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Shapes and arrangements and select examples.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Gram Positive Cell Wall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Peptidoglycan </a:t>
            </a:r>
            <a:r>
              <a:rPr lang="en-US" sz="32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thicker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than Gram negative bacteria.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Closely associated with cytoplasmic membrane.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Techoic</a:t>
            </a: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 acid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anchores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cell wall to cell membrane , epithelial cell adhesion.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Antigens :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- polysaccharides </a:t>
            </a:r>
            <a:r>
              <a:rPr lang="en-US" sz="32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(Lancefield)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              - protein   </a:t>
            </a:r>
            <a:r>
              <a:rPr lang="en-US" sz="32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(Griffith)</a:t>
            </a:r>
          </a:p>
        </p:txBody>
      </p:sp>
      <p:pic>
        <p:nvPicPr>
          <p:cNvPr id="23556" name="Picture 5" descr="http://t1.gstatic.com/images?q=tbn:4Pk1V2cxILiTJM:http://lecturer.ukdw.ac.id/dhira/BacterialStructure/images/gpstap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7145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6863"/>
            <a:ext cx="6705600" cy="5291137"/>
          </a:xfrm>
          <a:prstGeom prst="rect">
            <a:avLst/>
          </a:prstGeom>
          <a:noFill/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Bacteria with defective cell wall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89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4 types: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1-</a:t>
            </a:r>
            <a:r>
              <a:rPr lang="en-US" sz="2800" b="1">
                <a:solidFill>
                  <a:srgbClr val="FFC000"/>
                </a:solidFill>
                <a:latin typeface="Footlight MT Light" charset="0"/>
              </a:rPr>
              <a:t>Mycoplasma</a:t>
            </a:r>
            <a:r>
              <a:rPr lang="en-US" sz="2800" b="1">
                <a:solidFill>
                  <a:schemeClr val="bg1"/>
                </a:solidFill>
                <a:latin typeface="Footlight MT Light" charset="0"/>
              </a:rPr>
              <a:t>: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 natural , stable.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C000"/>
                </a:solidFill>
                <a:latin typeface="Footlight MT Light" charset="0"/>
              </a:rPr>
              <a:t>2-</a:t>
            </a:r>
            <a:r>
              <a:rPr lang="en-US" sz="2800" b="1">
                <a:solidFill>
                  <a:srgbClr val="FFC000"/>
                </a:solidFill>
                <a:latin typeface="Footlight MT Light" charset="0"/>
              </a:rPr>
              <a:t>L- Form</a:t>
            </a:r>
            <a:r>
              <a:rPr lang="en-US" sz="2800">
                <a:solidFill>
                  <a:srgbClr val="FFC000"/>
                </a:solidFill>
                <a:latin typeface="Footlight MT Light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:   produced in the lab. Or body of patient on penicillin , stable , can replicate.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3- </a:t>
            </a:r>
            <a:r>
              <a:rPr lang="en-US" sz="2800" b="1">
                <a:solidFill>
                  <a:srgbClr val="FFC000"/>
                </a:solidFill>
                <a:latin typeface="Footlight MT Light" charset="0"/>
              </a:rPr>
              <a:t>Spheroplasts: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from Gram –ve , retain some cell wall , non functional , osmotically  fragile, hypertonic media needed.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4- </a:t>
            </a:r>
            <a:r>
              <a:rPr lang="en-US" sz="2800" b="1">
                <a:solidFill>
                  <a:srgbClr val="FFC000"/>
                </a:solidFill>
                <a:latin typeface="Footlight MT Light" charset="0"/>
              </a:rPr>
              <a:t>Protoplasts</a:t>
            </a:r>
            <a:r>
              <a:rPr lang="en-US" sz="2800">
                <a:solidFill>
                  <a:srgbClr val="FFC000"/>
                </a:solidFill>
                <a:latin typeface="Footlight MT Light" charset="0"/>
              </a:rPr>
              <a:t>: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 from Gram +ve , lack cell wall, unstable ,produced by lysozyme /hypertonic media.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External Structures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Protrude from the cell into the environment.: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Flagella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Pili</a:t>
            </a:r>
            <a:endParaRPr lang="en-US" sz="3200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Capsule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Flagella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Helical filaments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Composed of protein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FLAGELLIN.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Found in Gram positive &amp; Gram negative bacteria.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Distribution: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lang="en-US" sz="3200" dirty="0" err="1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Peritrichous</a:t>
            </a:r>
            <a:endParaRPr lang="en-US" sz="3200" dirty="0">
              <a:solidFill>
                <a:srgbClr val="FFFF99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   - </a:t>
            </a:r>
            <a:r>
              <a:rPr lang="en-US" sz="3200" dirty="0" err="1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Monotrichous</a:t>
            </a:r>
            <a:endParaRPr lang="en-US" sz="3200" dirty="0">
              <a:solidFill>
                <a:srgbClr val="FFFF99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   - </a:t>
            </a:r>
            <a:r>
              <a:rPr lang="en-US" sz="3200" dirty="0" err="1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Lophotrichous</a:t>
            </a:r>
            <a:endParaRPr lang="en-US" sz="3200" dirty="0">
              <a:solidFill>
                <a:srgbClr val="FFFF99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185863" y="5949950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85863" y="5878513"/>
            <a:ext cx="525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185863" y="5734050"/>
            <a:ext cx="525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4638" y="5734050"/>
            <a:ext cx="43942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Distribution of flagella on bacteria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112838" y="261938"/>
            <a:ext cx="504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5138" y="838200"/>
            <a:ext cx="6985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020763" y="2778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754063" y="2062163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392113" y="1557338"/>
          <a:ext cx="64801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4" imgW="6477904" imgH="4409524" progId="Paint.Picture">
                  <p:embed/>
                </p:oleObj>
              </mc:Choice>
              <mc:Fallback>
                <p:oleObj name="Bitmap Image" r:id="rId4" imgW="6477904" imgH="4409524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57338"/>
                        <a:ext cx="6480175" cy="4194175"/>
                      </a:xfrm>
                      <a:prstGeom prst="rect">
                        <a:avLst/>
                      </a:prstGeom>
                      <a:noFill/>
                      <a:ln w="76200" cap="sq">
                        <a:solidFill>
                          <a:srgbClr val="008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1042988" y="2133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37" name="Text Box 19"/>
          <p:cNvSpPr txBox="1">
            <a:spLocks noChangeArrowheads="1"/>
          </p:cNvSpPr>
          <p:nvPr/>
        </p:nvSpPr>
        <p:spPr bwMode="auto">
          <a:xfrm>
            <a:off x="969963" y="20621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38" name="Text Box 20"/>
          <p:cNvSpPr txBox="1">
            <a:spLocks noChangeArrowheads="1"/>
          </p:cNvSpPr>
          <p:nvPr/>
        </p:nvSpPr>
        <p:spPr bwMode="auto">
          <a:xfrm>
            <a:off x="1474788" y="25654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39" name="Text Box 22"/>
          <p:cNvSpPr txBox="1">
            <a:spLocks noChangeArrowheads="1"/>
          </p:cNvSpPr>
          <p:nvPr/>
        </p:nvSpPr>
        <p:spPr bwMode="auto">
          <a:xfrm>
            <a:off x="465138" y="213360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8000"/>
                </a:solidFill>
                <a:latin typeface="Footlight MT Light" charset="0"/>
              </a:rPr>
              <a:t>Monotrichous</a:t>
            </a:r>
          </a:p>
        </p:txBody>
      </p:sp>
      <p:sp>
        <p:nvSpPr>
          <p:cNvPr id="1040" name="Text Box 26"/>
          <p:cNvSpPr txBox="1">
            <a:spLocks noChangeArrowheads="1"/>
          </p:cNvSpPr>
          <p:nvPr/>
        </p:nvSpPr>
        <p:spPr bwMode="auto">
          <a:xfrm>
            <a:off x="1401763" y="2998788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8000"/>
                </a:solidFill>
                <a:latin typeface="Footlight MT Light" charset="0"/>
              </a:rPr>
              <a:t>Lophotrichous</a:t>
            </a:r>
          </a:p>
        </p:txBody>
      </p:sp>
      <p:sp>
        <p:nvSpPr>
          <p:cNvPr id="1041" name="Text Box 29"/>
          <p:cNvSpPr txBox="1">
            <a:spLocks noChangeArrowheads="1"/>
          </p:cNvSpPr>
          <p:nvPr/>
        </p:nvSpPr>
        <p:spPr bwMode="auto">
          <a:xfrm>
            <a:off x="3201988" y="451008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1042" name="Text Box 30"/>
          <p:cNvSpPr txBox="1">
            <a:spLocks noChangeArrowheads="1"/>
          </p:cNvSpPr>
          <p:nvPr/>
        </p:nvSpPr>
        <p:spPr bwMode="auto">
          <a:xfrm>
            <a:off x="3275013" y="443865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8000"/>
                </a:solidFill>
                <a:latin typeface="Footlight MT Light" charset="0"/>
              </a:rPr>
              <a:t>Peritrichous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Structure of Flagella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Basal Body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: a protein arranged as rings on central rod (4 ring in Gram –ve , 2 ring in Gram +ve).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        -outer pair of rings: only in Gram –ve, pushed through outer membrane.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        - inner pair of rings : inserted into peptidoglycan &amp; cytoplasmic  membrane.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Hook :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    bent structure  -act as joint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Long Filament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:   Flagellin protein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 b="1">
                <a:solidFill>
                  <a:srgbClr val="C3D69B"/>
                </a:solidFill>
                <a:latin typeface="Footlight MT Light" charset="0"/>
              </a:rPr>
              <a:t>Function of Flagella</a:t>
            </a:r>
            <a:r>
              <a:rPr lang="en-US" sz="2800">
                <a:solidFill>
                  <a:srgbClr val="C3D69B"/>
                </a:solidFill>
                <a:latin typeface="Footlight MT Light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rgbClr val="C3D69B"/>
                </a:solidFill>
                <a:latin typeface="Footlight MT Light" charset="0"/>
              </a:rPr>
              <a:t>  1- Motility.                     2- Chemotaxis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endParaRPr lang="en-US" sz="2800">
              <a:solidFill>
                <a:schemeClr val="hlink"/>
              </a:solidFill>
              <a:latin typeface="Footlight MT Light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endParaRPr lang="en-US" sz="2800">
              <a:latin typeface="Footlight MT Light" charset="0"/>
            </a:endParaRPr>
          </a:p>
        </p:txBody>
      </p:sp>
      <p:pic>
        <p:nvPicPr>
          <p:cNvPr id="28676" name="Picture 5" descr="http://t3.gstatic.com/images?q=tbn:0jBjKa6rqW-33M:http://i863.photobucket.com/albums/ab199/YDOBON/c27x7x3flagell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292600"/>
            <a:ext cx="9810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49275"/>
            <a:ext cx="7127875" cy="5791200"/>
          </a:xfrm>
          <a:solidFill>
            <a:srgbClr val="CC99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Pilli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Fine  short filaments extruding from cytoplasmic membrane.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Found on  the surface of many Gram negative &amp; Gram positive  bacteria.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Composed of protein </a:t>
            </a: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Pilin.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 b="1">
                <a:solidFill>
                  <a:schemeClr val="bg1"/>
                </a:solidFill>
                <a:latin typeface="Footlight MT Light" charset="0"/>
              </a:rPr>
              <a:t>Two classes: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1- </a:t>
            </a: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Common pili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 (</a:t>
            </a:r>
            <a:r>
              <a:rPr lang="en-US" sz="2800" i="1">
                <a:solidFill>
                  <a:srgbClr val="FFFF00"/>
                </a:solidFill>
                <a:latin typeface="Footlight MT Light" charset="0"/>
              </a:rPr>
              <a:t>fimbriae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):   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covers the surface—  responsible for: adhesion &amp; colonization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Symbol" charset="0"/>
              <a:buNone/>
            </a:pP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 2</a:t>
            </a:r>
            <a:r>
              <a:rPr lang="en-US" sz="2800" b="1">
                <a:solidFill>
                  <a:schemeClr val="bg1"/>
                </a:solidFill>
                <a:latin typeface="Footlight MT Light" charset="0"/>
              </a:rPr>
              <a:t>- </a:t>
            </a:r>
            <a:r>
              <a:rPr lang="en-US" sz="2800" b="1">
                <a:solidFill>
                  <a:srgbClr val="FFFF00"/>
                </a:solidFill>
                <a:latin typeface="Footlight MT Light" charset="0"/>
              </a:rPr>
              <a:t>Sex pili</a:t>
            </a:r>
            <a:r>
              <a:rPr lang="en-US" sz="2800">
                <a:solidFill>
                  <a:srgbClr val="FFFF00"/>
                </a:solidFill>
                <a:latin typeface="Footlight MT Light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Footlight MT Light" charset="0"/>
              </a:rPr>
              <a:t>:  in some bacteria only, responsible for conjugation.</a:t>
            </a:r>
          </a:p>
        </p:txBody>
      </p:sp>
      <p:pic>
        <p:nvPicPr>
          <p:cNvPr id="30724" name="Picture 5" descr="http://t1.gstatic.com/images?q=tbn:O_lBrtx__hNZOM:http://www.mansfield.ohio-state.edu/~sabedon/006pili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33375"/>
            <a:ext cx="1689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76200"/>
            <a:ext cx="93726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Capsule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Amorphous material surrounds bacteria.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Usually polysaccharide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Occasionally protein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Function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: - 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Inhibits phagocytosis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                - acts as Virulence factor in some bacteria by assessing attachment to the surfaces.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Objectives..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Cell wall of bacteria including ; chemical structure , the differences between Gram positive and Gram negative bacteria and understand various functions of the cell wall.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short encounter on the bacteria with defective cell wall.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the external structures of bacteria with regards to its structure and function ( flagella, pili and capsule ).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Cytoplasmic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membrane </a:t>
            </a:r>
            <a:r>
              <a:rPr lang="en-US" sz="2800" b="1" dirty="0">
                <a:latin typeface="Footlight MT Light" pitchFamily="18" charset="0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cell membrane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Double layered structure composed of </a:t>
            </a:r>
            <a:r>
              <a:rPr lang="en-US" sz="24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phospholipid</a:t>
            </a:r>
            <a:r>
              <a:rPr lang="en-US" sz="24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&amp; protein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Act as semi- permeable  membrane (passive diffusion)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Site of numerous enzymes involved in active transport of nutrients and various metabolic processes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400" dirty="0">
              <a:latin typeface="Footlight MT Light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4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Internal structures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066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sz="2800" b="1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Mesosomes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: 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convoluted invaginations of cytoplasmic membrane.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Involved in DNA segregation during cell division &amp; respiratory activity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Contain receptors involved in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chemotaxis</a:t>
            </a:r>
            <a:endParaRPr lang="en-US" sz="2800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Permeability barrier (active transport of solutes).</a:t>
            </a:r>
          </a:p>
          <a:p>
            <a:pPr marL="2057400" lvl="4" indent="-228600" algn="r">
              <a:spcBef>
                <a:spcPct val="20000"/>
              </a:spcBef>
              <a:buFont typeface="Arial" charset="0"/>
              <a:buChar char="»"/>
              <a:defRPr/>
            </a:pPr>
            <a:endParaRPr lang="en-US" sz="2800" b="1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endParaRPr lang="en-US" sz="2400" b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Core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Composed of : 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Cytoplasmic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inclusions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                        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Nucleoid</a:t>
            </a:r>
            <a:endParaRPr lang="en-US" sz="3200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                           Ribosome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Cytoplasmic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inclusions: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Nutritional storage granules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       - </a:t>
            </a:r>
            <a:r>
              <a:rPr lang="en-US" sz="3200" dirty="0" err="1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Volutin</a:t>
            </a:r>
            <a:endParaRPr lang="en-US" sz="3200" dirty="0">
              <a:solidFill>
                <a:srgbClr val="FFFF99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        - Lipid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rgbClr val="FFFF99"/>
                </a:solidFill>
                <a:latin typeface="Footlight MT Light" pitchFamily="18" charset="0"/>
                <a:ea typeface="+mn-ea"/>
                <a:cs typeface="+mn-cs"/>
              </a:rPr>
              <a:t>        - Starch / or Glycogen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Nucleoid (nuclear body)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Circular single stranded chromosome (bacteria genome or DNA)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No nuclear membrane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DNA undergoes semi-conservative  replication ,bidirectional  from a fixed point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Ribosomes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Distributed throughout the cytoplasm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Site of  protein synthesis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Composed of RNA and protein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Organized into 30s and 50s subunits.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Spores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Small ,dense, metabolically inactive , non- reproductive structures produced by </a:t>
            </a:r>
            <a:r>
              <a:rPr lang="en-US" sz="3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Bacillus &amp; Clostridium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Enables the bacteria to survive adverse environmental conditions.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Contain high con. of Calcium </a:t>
            </a:r>
            <a:r>
              <a:rPr lang="en-US" sz="32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dipicolonate</a:t>
            </a:r>
            <a:endParaRPr lang="en-US" sz="3200" dirty="0">
              <a:solidFill>
                <a:srgbClr val="FFFF00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Resistant to heat, </a:t>
            </a:r>
            <a:r>
              <a:rPr lang="en-US" sz="32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dissecation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&amp; disinfectants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Often remain associated with the cell wall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93700"/>
            <a:ext cx="7772400" cy="12065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continue -spores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609600" y="1689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Described as :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1-</a:t>
            </a:r>
            <a:r>
              <a:rPr lang="en-US" sz="28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Terminal</a:t>
            </a: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 spores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2- </a:t>
            </a:r>
            <a:r>
              <a:rPr lang="en-US" sz="2800" b="1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Sub-terminal</a:t>
            </a: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 spores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3- </a:t>
            </a:r>
            <a:r>
              <a:rPr lang="en-US" sz="2800" b="1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Central</a:t>
            </a:r>
            <a:r>
              <a:rPr lang="en-US" sz="2800" dirty="0">
                <a:solidFill>
                  <a:srgbClr val="FF66FF"/>
                </a:solidFill>
                <a:latin typeface="Footlight MT Light" pitchFamily="18" charset="0"/>
                <a:ea typeface="+mn-ea"/>
                <a:cs typeface="+mn-cs"/>
              </a:rPr>
              <a:t> spores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Germinate when growth conditions become favorable to produce vegetative cells.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Spore preparations  used for checking the efficacy of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autocalves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800" i="1" dirty="0">
                <a:solidFill>
                  <a:srgbClr val="E8ED0D"/>
                </a:solidFill>
                <a:latin typeface="Footlight MT Light" pitchFamily="18" charset="0"/>
                <a:ea typeface="+mn-ea"/>
                <a:cs typeface="+mn-cs"/>
              </a:rPr>
              <a:t>B. </a:t>
            </a:r>
            <a:r>
              <a:rPr lang="en-US" sz="2800" i="1" dirty="0" err="1">
                <a:solidFill>
                  <a:srgbClr val="E8ED0D"/>
                </a:solidFill>
                <a:latin typeface="Footlight MT Light" pitchFamily="18" charset="0"/>
                <a:ea typeface="+mn-ea"/>
                <a:cs typeface="+mn-cs"/>
              </a:rPr>
              <a:t>subtilis</a:t>
            </a:r>
            <a:r>
              <a:rPr lang="en-US" sz="2800" i="1" dirty="0">
                <a:solidFill>
                  <a:srgbClr val="E8ED0D"/>
                </a:solidFill>
                <a:latin typeface="Footlight MT Light" pitchFamily="18" charset="0"/>
                <a:ea typeface="+mn-ea"/>
                <a:cs typeface="+mn-cs"/>
              </a:rPr>
              <a:t>, B. </a:t>
            </a:r>
            <a:r>
              <a:rPr lang="en-US" sz="2800" i="1" dirty="0" err="1">
                <a:solidFill>
                  <a:srgbClr val="E8ED0D"/>
                </a:solidFill>
                <a:latin typeface="Footlight MT Light" pitchFamily="18" charset="0"/>
                <a:ea typeface="+mn-ea"/>
                <a:cs typeface="+mn-cs"/>
              </a:rPr>
              <a:t>sterothermophilus</a:t>
            </a:r>
            <a:r>
              <a:rPr lang="en-US" sz="2800" dirty="0"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endParaRPr lang="en-US" sz="28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2244725" y="1762125"/>
          <a:ext cx="37830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4" imgW="2762636" imgH="4229690" progId="Paint.Picture">
                  <p:embed/>
                </p:oleObj>
              </mc:Choice>
              <mc:Fallback>
                <p:oleObj name="Bitmap Image" r:id="rId4" imgW="2762636" imgH="42296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432" b="6990"/>
                      <a:stretch>
                        <a:fillRect/>
                      </a:stretch>
                    </p:blipFill>
                    <p:spPr bwMode="auto">
                      <a:xfrm>
                        <a:off x="2244725" y="1762125"/>
                        <a:ext cx="3783013" cy="47529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524000" y="250825"/>
            <a:ext cx="496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ootlight MT Light" charset="0"/>
              </a:rPr>
              <a:t>Sport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ootlight MT Light" charset="0"/>
              </a:rPr>
              <a:t>position , size and shape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ootlight MT Light" charset="0"/>
              </a:rPr>
              <a:t>Gram</a:t>
            </a:r>
            <a:r>
              <a:rPr lang="ja-JP" altLang="en-US">
                <a:solidFill>
                  <a:schemeClr val="bg1"/>
                </a:solidFill>
                <a:latin typeface="Footlight MT Light" charset="0"/>
              </a:rPr>
              <a:t>’</a:t>
            </a:r>
            <a:r>
              <a:rPr lang="en-US">
                <a:solidFill>
                  <a:schemeClr val="bg1"/>
                </a:solidFill>
                <a:latin typeface="Footlight MT Light" charset="0"/>
              </a:rPr>
              <a:t>s stain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76525" y="2625725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>
              <a:latin typeface="Footlight MT Light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603500" y="2698750"/>
            <a:ext cx="316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Footlight MT Light" charset="0"/>
              </a:rPr>
              <a:t>Projecting , spherical and terminal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871788" y="3706813"/>
            <a:ext cx="225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sa">
              <a:latin typeface="Footlight MT Light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460625" y="3778250"/>
            <a:ext cx="324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Footlight MT Light" charset="0"/>
              </a:rPr>
              <a:t>Non –projecting, ovoid and central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387600" y="5075238"/>
            <a:ext cx="3529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Footlight MT Light" charset="0"/>
              </a:rPr>
              <a:t>Non –projecting, ovoid and subterminal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2460625" y="6010275"/>
            <a:ext cx="3529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Footlight MT Light" charset="0"/>
              </a:rPr>
              <a:t>Free spores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95400" y="5334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j-ea"/>
                <a:cs typeface="+mj-cs"/>
              </a:rPr>
              <a:t>BACTERIAL GENETICS</a:t>
            </a:r>
          </a:p>
        </p:txBody>
      </p:sp>
      <p:pic>
        <p:nvPicPr>
          <p:cNvPr id="39939" name="Picture 4" descr="http://t0.gstatic.com/images?q=tbn:VadUiU9W5cSqvM:http://www.instablogsimages.com/images/2007/12/04/bacteria-dna-modification_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0438"/>
            <a:ext cx="2895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DEFINITIONS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Genetics is the study of inheritance and variation.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Genetic information encoded in DNA.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Function of genetic material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1- Replication of the genome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2- Expression of DNA to mRNA then to protein.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Objectives..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the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cytosol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 and internal structures of bacteria including ; cytoplasmic membrane ,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nucleoid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, ribosomes and cytoplasmic inclusions.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Describe bacterial spores , its chemical structure, function, types and its important application on the practice of medicine.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basic information on bacterial genetics and the meaning of the following terminologies: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772400" cy="12065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j-ea"/>
              </a:rPr>
              <a:t>Definitions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Genotype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the complete set  of genetic determinants of an organism.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Phenotype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expression of specific genetic material under particular set of growth condition.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-  Wild type: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reference (parent) strain- active.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Mutant: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progeny with mutation- inactive.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b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Bacterial DNA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2 types of DNA: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      </a:t>
            </a: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- Chromosomal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      - Extra-chromosomal (plasmid).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solidFill>
                <a:srgbClr val="FF0000"/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72400" cy="12065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j-ea"/>
              </a:rPr>
              <a:t>Bacterial chromosome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Haploid, circular molecule of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ds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 DNA attached to cell membrane. No nuclear membrane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(prokaryotes).</a:t>
            </a:r>
            <a:endParaRPr lang="en-US" sz="2800" dirty="0">
              <a:solidFill>
                <a:srgbClr val="FFFF00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DNA a double helical structure, genetic code in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purine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and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pyrimidine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bases of nucleotides that makes DNA strand.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3 bases comprise one code, each triplet </a:t>
            </a:r>
            <a:r>
              <a:rPr lang="en-US" sz="28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codon</a:t>
            </a:r>
            <a:r>
              <a:rPr lang="en-US" sz="28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codes for one amino acid.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Replication is semi-conservative.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200"/>
            <a:ext cx="5400675" cy="6592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743075"/>
            <a:ext cx="7397750" cy="5114925"/>
          </a:xfr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086600" cy="1206500"/>
          </a:xfrm>
        </p:spPr>
        <p:txBody>
          <a:bodyPr anchor="b"/>
          <a:lstStyle/>
          <a:p>
            <a:pPr algn="l" eaLnBrk="1" hangingPunct="1"/>
            <a:r>
              <a:rPr lang="en-US" b="1">
                <a:solidFill>
                  <a:schemeClr val="bg2"/>
                </a:solidFill>
                <a:latin typeface="Footlight MT Light" charset="0"/>
              </a:rPr>
              <a:t>Plasmid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Extrachromosomal</a:t>
            </a: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 DNA  composed of </a:t>
            </a:r>
            <a:r>
              <a:rPr lang="en-US" sz="2800" dirty="0" err="1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ds</a:t>
            </a: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-DNA.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Found in most species of bacteria.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Origin?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Govern their own replication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Genetic exchange, amplify genes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Transfer by conjugation(</a:t>
            </a:r>
            <a:r>
              <a:rPr lang="en-US" sz="2800" b="1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conjugative plasmid)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Unrelated plasmids  coexist together only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endParaRPr lang="en-US" sz="2800" dirty="0">
              <a:solidFill>
                <a:schemeClr val="bg2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chemeClr val="bg2"/>
              </a:solidFill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47108" name="Picture 5" descr="http://t0.gstatic.com/images?q=tbn:o-tISZVpvVnCkM:http://www.premierbiosoft.com/images/plasmid_map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04800"/>
            <a:ext cx="24352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00038"/>
            <a:ext cx="6375400" cy="62579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Types of plasmids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8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1</a:t>
            </a:r>
            <a:r>
              <a:rPr lang="en-US" sz="3200">
                <a:latin typeface="Footlight MT Light" charset="0"/>
              </a:rPr>
              <a:t>- 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R-plasmids</a:t>
            </a:r>
            <a:r>
              <a:rPr lang="en-US" sz="3200">
                <a:latin typeface="Footlight MT Light" charset="0"/>
              </a:rPr>
              <a:t>: 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genes code for antibiotic resistance paricularly Gram –ve bacteria</a:t>
            </a:r>
            <a:r>
              <a:rPr lang="en-US" sz="3200">
                <a:latin typeface="Footlight MT Light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Footlight MT Light" charset="0"/>
              </a:rPr>
              <a:t>-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Col-plasmids</a:t>
            </a:r>
            <a:r>
              <a:rPr lang="en-US" sz="3200" b="1">
                <a:solidFill>
                  <a:schemeClr val="bg1"/>
                </a:solidFill>
                <a:latin typeface="Footlight MT Light" charset="0"/>
              </a:rPr>
              <a:t>: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in enterobacteria, codes for extracellular toxins.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3</a:t>
            </a:r>
            <a:r>
              <a:rPr lang="en-US" sz="3200">
                <a:latin typeface="Footlight MT Light" charset="0"/>
              </a:rPr>
              <a:t>- 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F-plasmids</a:t>
            </a:r>
            <a:r>
              <a:rPr lang="en-US" sz="3200" b="1">
                <a:latin typeface="Footlight MT Light" charset="0"/>
              </a:rPr>
              <a:t>: 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(fertility) factor, transfer of chromosome at HFR into recipient bacteria during mating eg. F</a:t>
            </a:r>
            <a:r>
              <a:rPr lang="en-US" sz="3200" baseline="30000">
                <a:solidFill>
                  <a:schemeClr val="bg1"/>
                </a:solidFill>
                <a:latin typeface="Footlight MT Light" charset="0"/>
              </a:rPr>
              <a:t>+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-------     F</a:t>
            </a:r>
            <a:r>
              <a:rPr lang="en-US" sz="3200" baseline="30000">
                <a:solidFill>
                  <a:schemeClr val="bg1"/>
                </a:solidFill>
                <a:latin typeface="Footlight MT Light" charset="0"/>
              </a:rPr>
              <a:t>-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>
              <a:latin typeface="Footlight MT Light" charset="0"/>
            </a:endParaRPr>
          </a:p>
        </p:txBody>
      </p:sp>
      <p:sp>
        <p:nvSpPr>
          <p:cNvPr id="49156" name="Right Arrow 5"/>
          <p:cNvSpPr>
            <a:spLocks noChangeArrowheads="1"/>
          </p:cNvSpPr>
          <p:nvPr/>
        </p:nvSpPr>
        <p:spPr bwMode="auto">
          <a:xfrm>
            <a:off x="4781550" y="48688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endParaRPr lang="en-US"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2"/>
                </a:solidFill>
                <a:latin typeface="Footlight MT Light" charset="0"/>
              </a:rPr>
              <a:t>Genetic variation in bacteria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b="1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Takes place by :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1- Mutation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>
                <a:solidFill>
                  <a:schemeClr val="bg2"/>
                </a:solidFill>
                <a:latin typeface="Footlight MT Light" pitchFamily="18" charset="0"/>
                <a:ea typeface="+mn-ea"/>
                <a:cs typeface="+mn-cs"/>
              </a:rPr>
              <a:t>2-Gene transfer.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>
              <a:solidFill>
                <a:schemeClr val="bg2"/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Mutation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Inheritable changes in the structure of genes (DNA).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Chemical changes in one or more bases of DNA.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Inactive mutated form is a </a:t>
            </a: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mutant allele versus  active wild type allele.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Objectives..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-Genotypes, Phenotypes, Wild type, and Mutants.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- Outline the structure and types of bacterial DNA (chromosomal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extrachromosomal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 DNA).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- Know brief information on replication of bacteria and bacterial cell division.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- Define plasmids,  its origin , types and importance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- Recalls genetics variations, including  ; mutation and its types , gene transfer by transformation, transduction and conjugation  and recognize its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Results of gene defect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Alteration in,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transcription.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Amino acid sequence.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Function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Antibiotic resistance.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Lethal : undetected mutation.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937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Types of mutations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89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Base substitution (replacement)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Deletion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Insertion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Inversion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Duplication (common).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Classification of mutations</a:t>
            </a:r>
            <a:r>
              <a:rPr lang="en-US">
                <a:solidFill>
                  <a:schemeClr val="bg1"/>
                </a:solidFill>
                <a:latin typeface="Footlight MT Light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Depending on biological sequencing: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1- </a:t>
            </a:r>
            <a:r>
              <a:rPr lang="en-US" sz="3200" b="1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Resistance mu</a:t>
            </a: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tation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affect structure of cell protein.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2- </a:t>
            </a:r>
            <a:r>
              <a:rPr lang="en-US" sz="3200" b="1" dirty="0" err="1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Auxotropic</a:t>
            </a:r>
            <a:r>
              <a:rPr lang="en-US" sz="3200" b="1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 mutation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affect biosynthetic enzyme resulting in a nutritional requirement of mutant cell.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3- </a:t>
            </a:r>
            <a:r>
              <a:rPr lang="en-US" sz="3200" b="1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Lethal mutation</a:t>
            </a: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u="sng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Gene Exchange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Three types: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1-  </a:t>
            </a: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Transformation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2-  Transduction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3-  Conjugation.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Transformation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 fragment of exogenous naked bacterial DNA are taken up and absorbed into recipient cells.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Common in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Haemophilus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influenzae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&amp; Streptococcus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pneumoniae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i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 b="1698"/>
          <a:stretch>
            <a:fillRect/>
          </a:stretch>
        </p:blipFill>
        <p:spPr bwMode="auto">
          <a:xfrm>
            <a:off x="1143000" y="1219200"/>
            <a:ext cx="6688138" cy="5421313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Transduction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Phage mediated transfer of genetic information from donor to recipient cells.</a:t>
            </a:r>
          </a:p>
          <a:p>
            <a:pPr eaLnBrk="1" hangingPunct="1">
              <a:spcBef>
                <a:spcPct val="20000"/>
              </a:spcBef>
              <a:buFont typeface="Symbol" charset="0"/>
              <a:buNone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Example: 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Footlight MT Light" charset="0"/>
              </a:rPr>
              <a:t>Beta – lactamase production in </a:t>
            </a:r>
            <a:r>
              <a:rPr lang="en-US" sz="3200" b="1" i="1">
                <a:solidFill>
                  <a:srgbClr val="FFFF00"/>
                </a:solidFill>
                <a:latin typeface="Footlight MT Light" charset="0"/>
              </a:rPr>
              <a:t>S. aureus, </a:t>
            </a:r>
            <a:r>
              <a:rPr lang="en-US" sz="3200" b="1">
                <a:solidFill>
                  <a:srgbClr val="FFFF00"/>
                </a:solidFill>
                <a:latin typeface="Footlight MT Light" charset="0"/>
              </a:rPr>
              <a:t>and:-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Footlight MT Light" charset="0"/>
              </a:rPr>
              <a:t>     toxin production in </a:t>
            </a:r>
            <a:r>
              <a:rPr lang="en-US" sz="3200" b="1" i="1">
                <a:solidFill>
                  <a:srgbClr val="FFFF00"/>
                </a:solidFill>
                <a:latin typeface="Footlight MT Light" charset="0"/>
              </a:rPr>
              <a:t>Corynebacterium diphtheriae.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i="1"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4480" r="15825"/>
          <a:stretch>
            <a:fillRect/>
          </a:stretch>
        </p:blipFill>
        <p:spPr bwMode="auto">
          <a:xfrm>
            <a:off x="2057400" y="260350"/>
            <a:ext cx="4968875" cy="6092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Conjugation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2"/>
                </a:solidFill>
                <a:latin typeface="Footlight MT Light" charset="0"/>
              </a:rPr>
              <a:t>Major way bacteria acquire additional genes.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2"/>
                </a:solidFill>
                <a:latin typeface="Footlight MT Light" charset="0"/>
              </a:rPr>
              <a:t>Plasmid mediated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2"/>
                </a:solidFill>
                <a:latin typeface="Footlight MT Light" charset="0"/>
              </a:rPr>
              <a:t>Cell contact required and genes reside on plasmid resident within donor (male) cells transfer to recipient (female ) cell  </a:t>
            </a:r>
            <a:r>
              <a:rPr lang="en-US" sz="2800" b="1">
                <a:solidFill>
                  <a:schemeClr val="bg2"/>
                </a:solidFill>
                <a:latin typeface="Footlight MT Light" charset="0"/>
              </a:rPr>
              <a:t>(mating).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2"/>
                </a:solidFill>
                <a:latin typeface="Footlight MT Light" charset="0"/>
              </a:rPr>
              <a:t>Differs between Gram +ve &amp; Gram –ve  bacteria.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chemeClr val="bg2"/>
              </a:solidFill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Conjugation among Gram -ve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Mediated by plasmid called </a:t>
            </a:r>
            <a:r>
              <a:rPr lang="en-US" sz="3200" b="1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F factor</a:t>
            </a: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(fertility).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Gene encode changes in surface by producing a </a:t>
            </a:r>
            <a:r>
              <a:rPr lang="en-US" sz="3200" b="1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sex </a:t>
            </a:r>
            <a:r>
              <a:rPr lang="en-US" sz="3200" b="1" dirty="0" err="1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pilus</a:t>
            </a:r>
            <a:r>
              <a:rPr lang="en-US" sz="3200" b="1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 .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this facilitates capture of F</a:t>
            </a:r>
            <a:r>
              <a:rPr lang="en-US" sz="3200" baseline="300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cells and the formation of a conjugation bridge through which DNA passes from F </a:t>
            </a:r>
            <a:r>
              <a:rPr lang="en-US" sz="3200" baseline="300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into F</a:t>
            </a:r>
            <a:r>
              <a:rPr lang="en-US" sz="3200" baseline="300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cells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-Genotypes, Phenotypes, Wild type, and Mutants.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- Outline the structure and types of bacterial DNA (chromosomal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extr-achromosomal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 DNA).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- Know brief information on replication of bacteria and bacterial cell division.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- Define plasmids,  its origin , types and importance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- Recalls genetics variations, including  ; mutation and its types , gene transfer by transformation, transduction and conjugation  and recognize its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/>
          <a:stretch>
            <a:fillRect/>
          </a:stretch>
        </p:blipFill>
        <p:spPr bwMode="auto">
          <a:xfrm>
            <a:off x="1600200" y="836613"/>
            <a:ext cx="5356225" cy="6021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Conjugation among Gram +ve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689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It involves clumping of cells and secretion of </a:t>
            </a:r>
            <a:r>
              <a:rPr lang="en-US" sz="3200" dirty="0" err="1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phermones</a:t>
            </a:r>
            <a:r>
              <a:rPr lang="en-US" sz="32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772400" cy="1206500"/>
          </a:xfrm>
        </p:spPr>
        <p:txBody>
          <a:bodyPr anchor="b"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Footlight MT Light" charset="0"/>
              </a:rPr>
              <a:t>Genetic Recombination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After gene transfer, there are </a:t>
            </a:r>
            <a:r>
              <a:rPr lang="en-US" sz="3200" dirty="0">
                <a:solidFill>
                  <a:srgbClr val="FF0000"/>
                </a:solidFill>
                <a:latin typeface="Footlight MT Light" pitchFamily="18" charset="0"/>
                <a:ea typeface="+mn-ea"/>
                <a:cs typeface="+mn-cs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possible fates: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1-Exogenous DNA degraded by nuclease.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2-Stabilized by </a:t>
            </a:r>
            <a:r>
              <a:rPr lang="en-US" sz="3200" dirty="0" err="1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circulization</a:t>
            </a: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, become plasmid.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92D050"/>
                </a:solidFill>
                <a:latin typeface="Footlight MT Light" pitchFamily="18" charset="0"/>
                <a:ea typeface="+mn-ea"/>
                <a:cs typeface="+mn-cs"/>
              </a:rPr>
              <a:t>3- Form a partially hybrid chromosome with segment derived from each source.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j-ea"/>
              </a:rPr>
              <a:t>Transposable Elements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Genetic units capable of mediating own transfer from chromosome to another, from location to other on same chromosome or between plasmid and chromosome or phage DNA.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Types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lang="en-US" sz="28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1-  </a:t>
            </a:r>
            <a:r>
              <a:rPr lang="en-US" sz="2800" dirty="0" err="1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Transposons</a:t>
            </a:r>
            <a:r>
              <a:rPr lang="en-US" sz="28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 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C000"/>
                </a:solidFill>
                <a:latin typeface="Footlight MT Light" pitchFamily="18" charset="0"/>
                <a:ea typeface="+mn-ea"/>
                <a:cs typeface="+mn-cs"/>
              </a:rPr>
              <a:t>             2- Insertion sequence</a:t>
            </a:r>
            <a:r>
              <a:rPr lang="en-US" sz="2800" dirty="0"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u="sng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u="sng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638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R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eference book and the relevant page numbers..</a:t>
            </a:r>
            <a:endParaRPr lang="en-US" sz="3600" dirty="0">
              <a:solidFill>
                <a:schemeClr val="bg2"/>
              </a:solidFill>
              <a:latin typeface="Footlight MT Light" pitchFamily="18" charset="0"/>
              <a:ea typeface="+mj-ea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2027238"/>
            <a:ext cx="8458200" cy="4525962"/>
          </a:xfrm>
        </p:spPr>
        <p:txBody>
          <a:bodyPr/>
          <a:lstStyle/>
          <a:p>
            <a:r>
              <a:rPr lang="en-US" b="1" i="1">
                <a:solidFill>
                  <a:schemeClr val="bg2"/>
                </a:solidFill>
                <a:latin typeface="Footlight MT Light" charset="0"/>
              </a:rPr>
              <a:t>Sherries</a:t>
            </a:r>
            <a:r>
              <a:rPr lang="en-US" b="1">
                <a:solidFill>
                  <a:schemeClr val="bg2"/>
                </a:solidFill>
                <a:latin typeface="Footlight MT Light" charset="0"/>
              </a:rPr>
              <a:t> Medical Microbiology, an Introduction to Infectious Diseases</a:t>
            </a:r>
            <a:r>
              <a:rPr lang="en-US">
                <a:solidFill>
                  <a:schemeClr val="bg2"/>
                </a:solidFill>
                <a:latin typeface="Footlight MT Light" charset="0"/>
              </a:rPr>
              <a:t>.  Latest edition, Kenneth Ryan and George Ray. Publisher : McGraw Hill .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chemeClr val="bg2"/>
                </a:solidFill>
                <a:latin typeface="Footlight MT Light" charset="0"/>
              </a:rPr>
              <a:t>    Chapter  2</a:t>
            </a:r>
            <a:r>
              <a:rPr lang="en-US">
                <a:solidFill>
                  <a:schemeClr val="bg2"/>
                </a:solidFill>
                <a:latin typeface="Footlight MT Light" charset="0"/>
              </a:rPr>
              <a:t> : page 11-25, </a:t>
            </a:r>
            <a:r>
              <a:rPr lang="en-US" b="1">
                <a:solidFill>
                  <a:schemeClr val="bg2"/>
                </a:solidFill>
                <a:latin typeface="Footlight MT Light" charset="0"/>
              </a:rPr>
              <a:t>Chapter 4</a:t>
            </a:r>
            <a:r>
              <a:rPr lang="en-US">
                <a:solidFill>
                  <a:schemeClr val="bg2"/>
                </a:solidFill>
                <a:latin typeface="Footlight MT Light" charset="0"/>
              </a:rPr>
              <a:t>: page 53-75  </a:t>
            </a:r>
          </a:p>
          <a:p>
            <a:pPr eaLnBrk="1" hangingPunct="1">
              <a:buFont typeface="Arial" charset="0"/>
              <a:buNone/>
            </a:pPr>
            <a:endParaRPr lang="en-US">
              <a:solidFill>
                <a:schemeClr val="bg2"/>
              </a:solidFill>
              <a:latin typeface="Footlight MT Light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962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2"/>
                </a:solidFill>
                <a:ea typeface="+mn-ea"/>
              </a:rPr>
              <a:t>Prof </a:t>
            </a:r>
            <a:r>
              <a:rPr lang="en-US" i="1" dirty="0" err="1" smtClean="0">
                <a:solidFill>
                  <a:schemeClr val="bg2"/>
                </a:solidFill>
                <a:ea typeface="+mn-ea"/>
              </a:rPr>
              <a:t>Hanan</a:t>
            </a:r>
            <a:r>
              <a:rPr lang="en-US" i="1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ea typeface="+mn-ea"/>
              </a:rPr>
              <a:t>Habib</a:t>
            </a:r>
            <a:r>
              <a:rPr lang="en-US" i="1" dirty="0" smtClean="0">
                <a:solidFill>
                  <a:schemeClr val="bg2"/>
                </a:solidFill>
                <a:ea typeface="+mn-ea"/>
              </a:rPr>
              <a:t> &amp;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2"/>
                </a:solidFill>
                <a:ea typeface="+mn-ea"/>
              </a:rPr>
              <a:t>Dr. </a:t>
            </a:r>
            <a:r>
              <a:rPr lang="en-US" i="1" dirty="0" err="1" smtClean="0">
                <a:solidFill>
                  <a:schemeClr val="bg2"/>
                </a:solidFill>
                <a:ea typeface="+mn-ea"/>
              </a:rPr>
              <a:t>Albdulaziz</a:t>
            </a:r>
            <a:r>
              <a:rPr lang="en-US" i="1" dirty="0" smtClean="0">
                <a:solidFill>
                  <a:schemeClr val="bg2"/>
                </a:solidFill>
                <a:ea typeface="+mn-ea"/>
              </a:rPr>
              <a:t> Al-</a:t>
            </a:r>
            <a:r>
              <a:rPr lang="en-US" i="1" dirty="0" err="1" smtClean="0">
                <a:solidFill>
                  <a:schemeClr val="bg2"/>
                </a:solidFill>
                <a:ea typeface="+mn-ea"/>
              </a:rPr>
              <a:t>Khattaf</a:t>
            </a:r>
            <a:endParaRPr lang="en-US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2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2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1500" b="1" u="sng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T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hank You 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  <a:sym typeface="Wingdings" charset="0"/>
              </a:rPr>
              <a:t>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/>
            </a:r>
            <a:b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</a:br>
            <a:endParaRPr lang="en-US" sz="6600" b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Objectives..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importance and application on bacterial resistance to antimicrobial agents.</a:t>
            </a:r>
          </a:p>
          <a:p>
            <a:pPr marL="0" indent="0">
              <a:buFontTx/>
              <a:buChar char="-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brief information of the fate of gene transfer to bacteria.</a:t>
            </a:r>
          </a:p>
          <a:p>
            <a:pPr marL="0" indent="0">
              <a:buFontTx/>
              <a:buChar char="-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Define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transposon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 and know its role in the transfer of resistance to antimicrobial agents among bacterial species.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j-ea"/>
              </a:rPr>
              <a:t>Definition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Bacteria :</a:t>
            </a:r>
            <a:r>
              <a:rPr lang="en-US" b="1">
                <a:solidFill>
                  <a:srgbClr val="F2F2F2"/>
                </a:solidFill>
                <a:latin typeface="Footlight MT Light" charset="0"/>
              </a:rPr>
              <a:t>  Is a </a:t>
            </a:r>
            <a:r>
              <a:rPr lang="en-US" b="1">
                <a:solidFill>
                  <a:srgbClr val="FFFF00"/>
                </a:solidFill>
                <a:latin typeface="Footlight MT Light" charset="0"/>
              </a:rPr>
              <a:t>heterogenous</a:t>
            </a:r>
            <a:r>
              <a:rPr lang="en-US">
                <a:solidFill>
                  <a:srgbClr val="F2F2F2"/>
                </a:solidFill>
                <a:latin typeface="Footlight MT Light" charset="0"/>
              </a:rPr>
              <a:t> group of uni-cellular organisms  about 1-8 </a:t>
            </a:r>
            <a:r>
              <a:rPr lang="el-GR">
                <a:solidFill>
                  <a:srgbClr val="F2F2F2"/>
                </a:solidFill>
                <a:latin typeface="Calibri" charset="0"/>
              </a:rPr>
              <a:t>μ</a:t>
            </a:r>
            <a:r>
              <a:rPr lang="en-US">
                <a:solidFill>
                  <a:srgbClr val="F2F2F2"/>
                </a:solidFill>
                <a:latin typeface="Footlight MT Light" charset="0"/>
              </a:rPr>
              <a:t>m in diameter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Footlight MT Light" charset="0"/>
              </a:rPr>
              <a:t>Prokaryotic</a:t>
            </a:r>
            <a:r>
              <a:rPr lang="en-US">
                <a:solidFill>
                  <a:srgbClr val="F2F2F2"/>
                </a:solidFill>
                <a:latin typeface="Footlight MT Light" charset="0"/>
              </a:rPr>
              <a:t> (has a primative nucleus):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         - one chromosome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         - no nuclear membrane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         - no mitochondria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         - no sterols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2F2F2"/>
                </a:solidFill>
                <a:latin typeface="Footlight MT Light" charset="0"/>
              </a:rPr>
              <a:t>         - Ribosome 70 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Footlight MT Light" charset="0"/>
              </a:rPr>
              <a:t>Plasmids</a:t>
            </a:r>
            <a:r>
              <a:rPr lang="en-US" b="1">
                <a:solidFill>
                  <a:srgbClr val="F2F2F2"/>
                </a:solidFill>
                <a:latin typeface="Footlight MT Light" charset="0"/>
              </a:rPr>
              <a:t>: </a:t>
            </a:r>
            <a:r>
              <a:rPr lang="en-US">
                <a:solidFill>
                  <a:srgbClr val="F2F2F2"/>
                </a:solidFill>
                <a:latin typeface="Footlight MT Light" charset="0"/>
              </a:rPr>
              <a:t>extra piece</a:t>
            </a:r>
            <a:r>
              <a:rPr lang="en-US" b="1">
                <a:solidFill>
                  <a:srgbClr val="F2F2F2"/>
                </a:solidFill>
                <a:latin typeface="Footlight MT Light" charset="0"/>
              </a:rPr>
              <a:t> </a:t>
            </a:r>
            <a:r>
              <a:rPr lang="en-US">
                <a:solidFill>
                  <a:srgbClr val="F2F2F2"/>
                </a:solidFill>
                <a:latin typeface="Footlight MT Light" charset="0"/>
              </a:rPr>
              <a:t>of</a:t>
            </a:r>
            <a:r>
              <a:rPr lang="en-US" b="1">
                <a:solidFill>
                  <a:srgbClr val="F2F2F2"/>
                </a:solidFill>
                <a:latin typeface="Footlight MT Light" charset="0"/>
              </a:rPr>
              <a:t> DNA.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>
              <a:latin typeface="Footlight MT Light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685800" y="152400"/>
            <a:ext cx="7772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Footlight MT Light" pitchFamily="18" charset="0"/>
                <a:ea typeface="+mj-ea"/>
                <a:cs typeface="+mj-cs"/>
              </a:rPr>
              <a:t>Structures  of bacteria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00B0F0"/>
                </a:solidFill>
                <a:latin typeface="Footlight MT Light" charset="0"/>
              </a:rPr>
              <a:t>Shapes :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Spherical / Oval…….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Cocci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             Rods……………  …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Bacilli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             very short Bacilli…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Coccobacilli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             Tapered  end    ………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Fusiform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             Club-shaped / Curved….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Vibrio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                Helical / Spiral… ..</a:t>
            </a:r>
            <a:r>
              <a:rPr lang="en-US" sz="3200" b="1">
                <a:solidFill>
                  <a:srgbClr val="FFC000"/>
                </a:solidFill>
                <a:latin typeface="Footlight MT Light" charset="0"/>
              </a:rPr>
              <a:t>Spirochaetes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>
              <a:latin typeface="Footlight MT Light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2081</Words>
  <Application>Microsoft Macintosh PowerPoint</Application>
  <PresentationFormat>On-screen Show (4:3)</PresentationFormat>
  <Paragraphs>282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Footlight MT Light</vt:lpstr>
      <vt:lpstr>Century Gothic</vt:lpstr>
      <vt:lpstr>Symbol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Arrangements</vt:lpstr>
      <vt:lpstr>Major structures of bacteria cell wall / appendeges &amp; cytosol</vt:lpstr>
      <vt:lpstr>Cell wall</vt:lpstr>
      <vt:lpstr>Structure of cell wall</vt:lpstr>
      <vt:lpstr>Chemical Structure of Cell Wall</vt:lpstr>
      <vt:lpstr>PowerPoint Presentation</vt:lpstr>
      <vt:lpstr>PowerPoint Presentation</vt:lpstr>
      <vt:lpstr>PowerPoint Presentation</vt:lpstr>
      <vt:lpstr>Gram  Negative  Cell Wall</vt:lpstr>
      <vt:lpstr>Gram Positive Cell Wall</vt:lpstr>
      <vt:lpstr>PowerPoint Presentation</vt:lpstr>
      <vt:lpstr>Bacteria with defective cell wall</vt:lpstr>
      <vt:lpstr>External Structures</vt:lpstr>
      <vt:lpstr>Flagella</vt:lpstr>
      <vt:lpstr>PowerPoint Presentation</vt:lpstr>
      <vt:lpstr>Structure of Flagella</vt:lpstr>
      <vt:lpstr>PowerPoint Presentation</vt:lpstr>
      <vt:lpstr>Pilli</vt:lpstr>
      <vt:lpstr>Capsule</vt:lpstr>
      <vt:lpstr>PowerPoint Presentation</vt:lpstr>
      <vt:lpstr>Internal structures</vt:lpstr>
      <vt:lpstr>Core</vt:lpstr>
      <vt:lpstr>Nucleoid (nuclear body)</vt:lpstr>
      <vt:lpstr>Ribosomes</vt:lpstr>
      <vt:lpstr>Spores</vt:lpstr>
      <vt:lpstr>continue -spores</vt:lpstr>
      <vt:lpstr>PowerPoint Presentation</vt:lpstr>
      <vt:lpstr>PowerPoint Presentation</vt:lpstr>
      <vt:lpstr>DEFINITIONS</vt:lpstr>
      <vt:lpstr>Definitions</vt:lpstr>
      <vt:lpstr>Bacterial DNA</vt:lpstr>
      <vt:lpstr>Bacterial chromosome</vt:lpstr>
      <vt:lpstr>PowerPoint Presentation</vt:lpstr>
      <vt:lpstr>PowerPoint Presentation</vt:lpstr>
      <vt:lpstr>Plasmid</vt:lpstr>
      <vt:lpstr>PowerPoint Presentation</vt:lpstr>
      <vt:lpstr>Types of plasmids</vt:lpstr>
      <vt:lpstr>Genetic variation in bacteria</vt:lpstr>
      <vt:lpstr>Mutation</vt:lpstr>
      <vt:lpstr>Results of gene defect</vt:lpstr>
      <vt:lpstr>Types of mutations</vt:lpstr>
      <vt:lpstr>Classification of mutations </vt:lpstr>
      <vt:lpstr>Gene Exchange</vt:lpstr>
      <vt:lpstr>Transformation</vt:lpstr>
      <vt:lpstr>PowerPoint Presentation</vt:lpstr>
      <vt:lpstr>Transduction</vt:lpstr>
      <vt:lpstr>PowerPoint Presentation</vt:lpstr>
      <vt:lpstr>Conjugation</vt:lpstr>
      <vt:lpstr>Conjugation among Gram -ve</vt:lpstr>
      <vt:lpstr>PowerPoint Presentation</vt:lpstr>
      <vt:lpstr>Conjugation among Gram +ve</vt:lpstr>
      <vt:lpstr>Genetic Recombination</vt:lpstr>
      <vt:lpstr>Transposable Elements</vt:lpstr>
      <vt:lpstr>Reference book and the relevant page numbers..</vt:lpstr>
      <vt:lpstr>Thank You 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21</cp:revision>
  <dcterms:created xsi:type="dcterms:W3CDTF">2011-06-14T17:07:28Z</dcterms:created>
  <dcterms:modified xsi:type="dcterms:W3CDTF">2011-09-21T14:49:17Z</dcterms:modified>
</cp:coreProperties>
</file>