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handoutMasterIdLst>
    <p:handoutMasterId r:id="rId43"/>
  </p:handoutMasterIdLst>
  <p:sldIdLst>
    <p:sldId id="256" r:id="rId2"/>
    <p:sldId id="347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34" r:id="rId11"/>
    <p:sldId id="335" r:id="rId12"/>
    <p:sldId id="310" r:id="rId13"/>
    <p:sldId id="311" r:id="rId14"/>
    <p:sldId id="312" r:id="rId15"/>
    <p:sldId id="313" r:id="rId16"/>
    <p:sldId id="314" r:id="rId17"/>
    <p:sldId id="333" r:id="rId18"/>
    <p:sldId id="336" r:id="rId19"/>
    <p:sldId id="337" r:id="rId20"/>
    <p:sldId id="346" r:id="rId21"/>
    <p:sldId id="343" r:id="rId22"/>
    <p:sldId id="344" r:id="rId23"/>
    <p:sldId id="345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48" r:id="rId41"/>
    <p:sldId id="331" r:id="rId42"/>
  </p:sldIdLst>
  <p:sldSz cx="9144000" cy="6858000" type="screen4x3"/>
  <p:notesSz cx="6858000" cy="9144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6000" b="1" i="1" u="sng" kern="1200">
        <a:solidFill>
          <a:srgbClr val="FFFF00"/>
        </a:solidFill>
        <a:latin typeface="Times New Roman" charset="0"/>
        <a:ea typeface="ＭＳ Ｐゴシック" charset="0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sz="6000" b="1" i="1" u="sng" kern="1200">
        <a:solidFill>
          <a:srgbClr val="FFFF00"/>
        </a:solidFill>
        <a:latin typeface="Times New Roman" charset="0"/>
        <a:ea typeface="ＭＳ Ｐゴシック" charset="0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sz="6000" b="1" i="1" u="sng" kern="1200">
        <a:solidFill>
          <a:srgbClr val="FFFF00"/>
        </a:solidFill>
        <a:latin typeface="Times New Roman" charset="0"/>
        <a:ea typeface="ＭＳ Ｐゴシック" charset="0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sz="6000" b="1" i="1" u="sng" kern="1200">
        <a:solidFill>
          <a:srgbClr val="FFFF00"/>
        </a:solidFill>
        <a:latin typeface="Times New Roman" charset="0"/>
        <a:ea typeface="ＭＳ Ｐゴシック" charset="0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sz="6000" b="1" i="1" u="sng" kern="1200">
        <a:solidFill>
          <a:srgbClr val="FFFF00"/>
        </a:solidFill>
        <a:latin typeface="Times New Roman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sz="6000" b="1" i="1" u="sng" kern="1200">
        <a:solidFill>
          <a:srgbClr val="FFFF00"/>
        </a:solidFill>
        <a:latin typeface="Times New Roman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sz="6000" b="1" i="1" u="sng" kern="1200">
        <a:solidFill>
          <a:srgbClr val="FFFF00"/>
        </a:solidFill>
        <a:latin typeface="Times New Roman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sz="6000" b="1" i="1" u="sng" kern="1200">
        <a:solidFill>
          <a:srgbClr val="FFFF00"/>
        </a:solidFill>
        <a:latin typeface="Times New Roman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sz="6000" b="1" i="1" u="sng" kern="1200">
        <a:solidFill>
          <a:srgbClr val="FFFF00"/>
        </a:solidFill>
        <a:latin typeface="Times New Roman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99FFCC"/>
    <a:srgbClr val="CC0099"/>
    <a:srgbClr val="FF33CC"/>
    <a:srgbClr val="FFCCCC"/>
    <a:srgbClr val="FF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492" autoAdjust="0"/>
    <p:restoredTop sz="86420" autoAdjust="0"/>
  </p:normalViewPr>
  <p:slideViewPr>
    <p:cSldViewPr>
      <p:cViewPr>
        <p:scale>
          <a:sx n="50" d="100"/>
          <a:sy n="50" d="100"/>
        </p:scale>
        <p:origin x="-696" y="-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4.xml"/><Relationship Id="rId2" Type="http://schemas.openxmlformats.org/officeDocument/2006/relationships/slide" Target="slides/slide17.xml"/><Relationship Id="rId3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B8D084-8BAF-CD41-B531-6715F461AF65}" type="datetimeFigureOut">
              <a:rPr lang="en-US"/>
              <a:pPr/>
              <a:t>10/3/11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BC930BD-FF86-044B-987D-C04341A653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441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</a:endParaRPr>
                </a:p>
              </p:txBody>
            </p:sp>
          </p:grpSp>
        </p:grpSp>
      </p:grpSp>
      <p:sp>
        <p:nvSpPr>
          <p:cNvPr id="2669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669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0E2B2A5-81B8-F342-B944-29EBF437C53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51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C638B8-4680-9A48-97C2-E534EDFD50A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79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9E4989-1085-1840-9337-CBA9BEA4943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938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FFE9B3-9684-1C44-86BC-4AC04370FA9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168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78B2B-626E-3640-AE32-270D063929E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881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240C9-93E7-EB4B-AF4B-13E15D848D5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249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45B26E-6BCA-1644-8F07-D9C30A2B3C3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714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B309A0-B5D5-D74B-B102-6AE72695558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834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5BB6B8-0669-9043-B540-5192E732B2C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652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10F2E0-603A-8649-A4F3-9E157941F27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56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CE883-DADA-F144-90B0-D8D473F22B9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6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9D04F4-7E3A-BF40-B9BD-294E48BFB78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00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E61DB-CCD0-4348-980E-1A434E88256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633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327543-936F-0D40-A011-635AB203C72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595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2C6027-6CBF-1A45-8B61-F8CAD225AD1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98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8F6524-4B2F-AD4B-8800-A2F6269D59C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15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25604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endParaRPr>
            </a:p>
          </p:txBody>
        </p:sp>
        <p:grpSp>
          <p:nvGrpSpPr>
            <p:cNvPr id="5130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25606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07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08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09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10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11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12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13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14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15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16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</p:grpSp>
        <p:grpSp>
          <p:nvGrpSpPr>
            <p:cNvPr id="5131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25618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19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20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21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22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23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24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25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26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27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28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29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30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31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32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33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34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35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</p:grpSp>
        <p:grpSp>
          <p:nvGrpSpPr>
            <p:cNvPr id="5132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5637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38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39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40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41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42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43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44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45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46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47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48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49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50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51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52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53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</p:grpSp>
        <p:grpSp>
          <p:nvGrpSpPr>
            <p:cNvPr id="5133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25655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56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57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58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59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60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25661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grpSp>
            <p:nvGrpSpPr>
              <p:cNvPr id="5141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2566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</a:endParaRPr>
                </a:p>
              </p:txBody>
            </p:sp>
            <p:sp>
              <p:nvSpPr>
                <p:cNvPr id="2566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</a:endParaRPr>
                </a:p>
              </p:txBody>
            </p:sp>
            <p:sp>
              <p:nvSpPr>
                <p:cNvPr id="2566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</a:endParaRPr>
                </a:p>
              </p:txBody>
            </p:sp>
            <p:sp>
              <p:nvSpPr>
                <p:cNvPr id="25666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</a:endParaRPr>
                </a:p>
              </p:txBody>
            </p:sp>
          </p:grpSp>
        </p:grpSp>
      </p:grpSp>
      <p:sp>
        <p:nvSpPr>
          <p:cNvPr id="25667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5668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5669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70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71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BB996CA1-E5B8-FF4B-8A8C-21B643895245}" type="slidenum">
              <a:rPr lang="en-GB"/>
              <a:pPr/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38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  <p:sldLayoutId id="2147484034" r:id="rId13"/>
    <p:sldLayoutId id="2147484035" r:id="rId14"/>
    <p:sldLayoutId id="2147484036" r:id="rId15"/>
    <p:sldLayoutId id="2147484037" r:id="rId1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ICTVdb/Images/Murphy/ebola.htm" TargetMode="External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jpeg"/><Relationship Id="rId3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oleObject" Target="../embeddings/oleObject3.bin"/><Relationship Id="rId7" Type="http://schemas.openxmlformats.org/officeDocument/2006/relationships/image" Target="../media/image38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oleObject" Target="../embeddings/oleObject4.bin"/><Relationship Id="rId5" Type="http://schemas.openxmlformats.org/officeDocument/2006/relationships/image" Target="../media/image42.wmf"/><Relationship Id="rId6" Type="http://schemas.openxmlformats.org/officeDocument/2006/relationships/image" Target="../media/image44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6350" y="4779963"/>
            <a:ext cx="4572000" cy="11699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By:  Dr.Malak El-Hazmi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Dr.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Abdulkarim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Alhetheel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539750" y="3411538"/>
            <a:ext cx="97932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 u="none">
              <a:solidFill>
                <a:srgbClr val="FF0000"/>
              </a:solidFill>
            </a:endParaRPr>
          </a:p>
          <a:p>
            <a:pPr algn="l"/>
            <a:r>
              <a:rPr lang="en-US" sz="2800" u="none">
                <a:solidFill>
                  <a:srgbClr val="FF0000"/>
                </a:solidFill>
              </a:rPr>
              <a:t>( Foundation  Block ,</a:t>
            </a:r>
            <a:r>
              <a:rPr lang="en-US" sz="2800"/>
              <a:t> </a:t>
            </a:r>
            <a:r>
              <a:rPr lang="en-US" sz="2800" u="none"/>
              <a:t> Microbiology </a:t>
            </a:r>
            <a:r>
              <a:rPr lang="en-US" sz="2800" u="none">
                <a:solidFill>
                  <a:srgbClr val="FF0000"/>
                </a:solidFill>
              </a:rPr>
              <a:t>: 2011 ) 	</a:t>
            </a:r>
          </a:p>
        </p:txBody>
      </p:sp>
      <p:sp useBgFill="1"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539750" y="1629345"/>
            <a:ext cx="8234363" cy="1871663"/>
          </a:xfrm>
          <a:prstGeom prst="rect">
            <a:avLst/>
          </a:prstGeom>
          <a:effectLst>
            <a:innerShdw blurRad="63500" dist="50800" dir="8100000">
              <a:srgbClr val="FFFF00">
                <a:alpha val="50000"/>
              </a:srgbClr>
            </a:innerShdw>
          </a:effectLst>
          <a:scene3d>
            <a:camera prst="orthographicFront"/>
            <a:lightRig rig="threePt" dir="t"/>
          </a:scene3d>
          <a:sp3d extrusionH="76200" contourW="12700">
            <a:bevelT w="25400"/>
            <a:bevelB w="0" h="57150"/>
            <a:extrusionClr>
              <a:srgbClr val="FFFF00"/>
            </a:extrusionClr>
            <a:contourClr>
              <a:srgbClr val="FFC000"/>
            </a:contourClr>
          </a:sp3d>
        </p:spPr>
        <p:txBody>
          <a:bodyPr wrap="none" fromWordArt="1">
            <a:prstTxWarp prst="textPlain">
              <a:avLst>
                <a:gd name="adj" fmla="val 49769"/>
              </a:avLst>
            </a:prstTxWarp>
          </a:bodyPr>
          <a:lstStyle/>
          <a:p>
            <a:pPr>
              <a:defRPr/>
            </a:pPr>
            <a:r>
              <a:rPr lang="en-GB" dirty="0">
                <a:latin typeface="Times New Roman" pitchFamily="18" charset="0"/>
                <a:ea typeface="+mn-ea"/>
              </a:rPr>
              <a:t>Introduction to medical </a:t>
            </a:r>
            <a:r>
              <a:rPr lang="en-GB" dirty="0">
                <a:effectLst>
                  <a:outerShdw blurRad="50800" dist="50800" dir="5400000" algn="ctr" rotWithShape="0">
                    <a:srgbClr val="FF9966">
                      <a:alpha val="72157"/>
                    </a:srgbClr>
                  </a:outerShdw>
                </a:effectLst>
                <a:latin typeface="Times New Roman" pitchFamily="18" charset="0"/>
                <a:ea typeface="+mn-ea"/>
              </a:rPr>
              <a:t>virology</a:t>
            </a:r>
            <a:r>
              <a:rPr lang="en-GB" dirty="0">
                <a:latin typeface="Times New Roman" pitchFamily="18" charset="0"/>
                <a:ea typeface="+mn-ea"/>
              </a:rPr>
              <a:t> </a:t>
            </a:r>
            <a:endParaRPr lang="en-US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1066800" y="115888"/>
            <a:ext cx="6600825" cy="1309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rtl="1">
              <a:defRPr/>
            </a:pPr>
            <a:r>
              <a:rPr lang="x-none" sz="9600" kern="10" dirty="0">
                <a:ln w="41275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ea typeface="+mn-ea"/>
                <a:cs typeface="Diwani Bent"/>
              </a:rPr>
              <a:t>بسم الله الرحمن الرحيم</a:t>
            </a:r>
            <a:endParaRPr lang="en-US" sz="9600" kern="10" dirty="0">
              <a:ln w="41275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ea typeface="+mn-ea"/>
              <a:cs typeface="Diwani Ben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444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i="1" u="sng" smtClean="0">
                <a:solidFill>
                  <a:srgbClr val="FF0066"/>
                </a:solidFill>
                <a:latin typeface="Times New Roman" pitchFamily="18" charset="0"/>
                <a:ea typeface="+mj-ea"/>
              </a:rPr>
              <a:t>Symmetry</a:t>
            </a:r>
            <a:br>
              <a:rPr lang="en-US" sz="5400" b="1" i="1" u="sng" smtClean="0">
                <a:solidFill>
                  <a:srgbClr val="FF0066"/>
                </a:solidFill>
                <a:latin typeface="Times New Roman" pitchFamily="18" charset="0"/>
                <a:ea typeface="+mj-ea"/>
              </a:rPr>
            </a:br>
            <a:r>
              <a:rPr lang="en-US" sz="3200" b="1" i="1" u="sng" smtClean="0">
                <a:latin typeface="Times New Roman" pitchFamily="18" charset="0"/>
                <a:ea typeface="+mj-ea"/>
              </a:rPr>
              <a:t>based on arrangement of capsomeres</a:t>
            </a:r>
            <a:endParaRPr lang="en-GB" sz="5400" b="1" i="1" u="sng" smtClean="0">
              <a:solidFill>
                <a:srgbClr val="FF0066"/>
              </a:solidFill>
              <a:latin typeface="Times New Roman" pitchFamily="18" charset="0"/>
              <a:ea typeface="+mj-ea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478088" y="1268413"/>
            <a:ext cx="4038600" cy="2185987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en-GB" sz="2400" b="1" i="1" dirty="0" smtClean="0">
                <a:solidFill>
                  <a:srgbClr val="FFFF00"/>
                </a:solidFill>
                <a:ea typeface="+mn-ea"/>
              </a:rPr>
              <a:t>1-</a:t>
            </a:r>
            <a:r>
              <a:rPr lang="en-US" sz="2400" b="1" i="1" dirty="0" smtClean="0">
                <a:solidFill>
                  <a:srgbClr val="FFFF00"/>
                </a:solidFill>
                <a:ea typeface="+mn-ea"/>
              </a:rPr>
              <a:t>Cubic symmetry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i="1" dirty="0" smtClean="0">
                <a:solidFill>
                  <a:srgbClr val="FFFF00"/>
                </a:solidFill>
                <a:ea typeface="+mn-ea"/>
              </a:rPr>
              <a:t>    ( Icosahedral )</a:t>
            </a:r>
            <a:endParaRPr lang="en-GB" sz="2400" b="1" i="1" dirty="0" smtClean="0">
              <a:solidFill>
                <a:srgbClr val="FFFF00"/>
              </a:solidFill>
              <a:ea typeface="+mn-ea"/>
            </a:endParaRPr>
          </a:p>
        </p:txBody>
      </p:sp>
      <p:pic>
        <p:nvPicPr>
          <p:cNvPr id="16388" name="Picture 7" descr="Fig-23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205038"/>
            <a:ext cx="28797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scan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205038"/>
            <a:ext cx="266382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7" name="Rectangle 11"/>
          <p:cNvSpPr>
            <a:spLocks noGrp="1" noChangeArrowheads="1"/>
          </p:cNvSpPr>
          <p:nvPr>
            <p:ph sz="quarter" idx="3"/>
          </p:nvPr>
        </p:nvSpPr>
        <p:spPr>
          <a:xfrm>
            <a:off x="1763713" y="6453188"/>
            <a:ext cx="5688012" cy="360362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GB" sz="2400">
                <a:latin typeface="Arial" charset="0"/>
                <a:cs typeface="Arial" charset="0"/>
              </a:rPr>
              <a:t>Adenovirus                        Herpesvirus</a:t>
            </a:r>
          </a:p>
        </p:txBody>
      </p:sp>
      <p:pic>
        <p:nvPicPr>
          <p:cNvPr id="16391" name="Picture 13" descr="scan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149725"/>
            <a:ext cx="28067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4" descr="~DESTscan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149725"/>
            <a:ext cx="288131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444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i="1" u="sng" smtClean="0">
                <a:solidFill>
                  <a:srgbClr val="FF0066"/>
                </a:solidFill>
                <a:latin typeface="Times New Roman" pitchFamily="18" charset="0"/>
                <a:ea typeface="+mj-ea"/>
              </a:rPr>
              <a:t>Symmetry</a:t>
            </a:r>
            <a:br>
              <a:rPr lang="en-US" sz="5400" b="1" i="1" u="sng" smtClean="0">
                <a:solidFill>
                  <a:srgbClr val="FF0066"/>
                </a:solidFill>
                <a:latin typeface="Times New Roman" pitchFamily="18" charset="0"/>
                <a:ea typeface="+mj-ea"/>
              </a:rPr>
            </a:br>
            <a:r>
              <a:rPr lang="en-US" sz="3200" b="1" i="1" u="sng" smtClean="0">
                <a:latin typeface="Times New Roman" pitchFamily="18" charset="0"/>
                <a:ea typeface="+mj-ea"/>
              </a:rPr>
              <a:t>based on arrangement of capsomeres</a:t>
            </a:r>
            <a:endParaRPr lang="en-GB" sz="5400" b="1" i="1" u="sng" smtClean="0">
              <a:solidFill>
                <a:srgbClr val="FF0066"/>
              </a:solidFill>
              <a:latin typeface="Times New Roman" pitchFamily="18" charset="0"/>
              <a:ea typeface="+mj-ea"/>
            </a:endParaRPr>
          </a:p>
        </p:txBody>
      </p:sp>
      <p:sp>
        <p:nvSpPr>
          <p:cNvPr id="32774" name="Rectangle 6"/>
          <p:cNvSpPr>
            <a:spLocks noGrp="1" noChangeArrowheads="1"/>
          </p:cNvSpPr>
          <p:nvPr>
            <p:ph sz="quarter" idx="2"/>
          </p:nvPr>
        </p:nvSpPr>
        <p:spPr>
          <a:xfrm>
            <a:off x="539750" y="1341438"/>
            <a:ext cx="4038600" cy="2185987"/>
          </a:xfrm>
        </p:spPr>
        <p:txBody>
          <a:bodyPr/>
          <a:lstStyle/>
          <a:p>
            <a:pPr eaLnBrk="1" hangingPunct="1"/>
            <a:r>
              <a:rPr lang="en-US" sz="2400" b="1" i="1">
                <a:solidFill>
                  <a:srgbClr val="FFFF00"/>
                </a:solidFill>
                <a:latin typeface="Arial" charset="0"/>
                <a:cs typeface="Arial" charset="0"/>
              </a:rPr>
              <a:t>2- Helical symmetry</a:t>
            </a:r>
            <a:endParaRPr lang="ar-sa" sz="2400" b="1" i="1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ar-sa" sz="2400" b="1" i="1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ar-sa" sz="2400" b="1" i="1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ar-sa" sz="2400" b="1" i="1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ar-sa" sz="2400" b="1" i="1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en-US" sz="2400" b="1" i="1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400">
              <a:latin typeface="Arial" charset="0"/>
              <a:cs typeface="Arial" charset="0"/>
            </a:endParaRPr>
          </a:p>
        </p:txBody>
      </p:sp>
      <p:sp>
        <p:nvSpPr>
          <p:cNvPr id="32775" name="Rectangle 7"/>
          <p:cNvSpPr>
            <a:spLocks noGrp="1" noChangeArrowheads="1"/>
          </p:cNvSpPr>
          <p:nvPr>
            <p:ph sz="quarter" idx="3"/>
          </p:nvPr>
        </p:nvSpPr>
        <p:spPr>
          <a:xfrm>
            <a:off x="457200" y="4625975"/>
            <a:ext cx="4038600" cy="2187575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400" b="1" i="1" smtClean="0">
                <a:solidFill>
                  <a:srgbClr val="FFFF00"/>
                </a:solidFill>
                <a:ea typeface="+mn-ea"/>
              </a:rPr>
              <a:t>3- Complex symmetry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smtClean="0">
                <a:ea typeface="+mn-ea"/>
              </a:rPr>
              <a:t>     poxviruses</a:t>
            </a:r>
            <a:endParaRPr lang="en-GB" sz="2400" smtClean="0">
              <a:ea typeface="+mn-ea"/>
            </a:endParaRPr>
          </a:p>
        </p:txBody>
      </p:sp>
      <p:pic>
        <p:nvPicPr>
          <p:cNvPr id="17413" name="Picture 9" descr="Fig-23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844675"/>
            <a:ext cx="21209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2" descr="EM by of F.A. Murphy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989138"/>
            <a:ext cx="26638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3" descr="scan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989138"/>
            <a:ext cx="2952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1238250" y="3152775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defRPr/>
            </a:pPr>
            <a:endParaRPr lang="en-US" sz="540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3132138" y="3860800"/>
            <a:ext cx="3078162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r>
              <a:rPr lang="en-US" sz="2400" u="none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Elongated</a:t>
            </a:r>
            <a:endParaRPr lang="ar-sa" sz="2400" u="none">
              <a:solidFill>
                <a:srgbClr val="FFCC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ar-sa" sz="2400" u="none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2400" u="none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(filoviruses)</a:t>
            </a:r>
            <a:endParaRPr lang="ar-sa" sz="2400" u="none">
              <a:solidFill>
                <a:srgbClr val="FFCC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6659563" y="3860800"/>
            <a:ext cx="2233612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r>
              <a:rPr lang="en-US" sz="2400" u="none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Pleomorphic</a:t>
            </a:r>
            <a:endParaRPr lang="ar-sa" sz="2400" u="none">
              <a:solidFill>
                <a:srgbClr val="FFCC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ar-sa" sz="2400" u="none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2400" u="none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 influenza v.)</a:t>
            </a:r>
            <a:endParaRPr lang="en-GB" sz="2400" u="none">
              <a:solidFill>
                <a:srgbClr val="FFCC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7419" name="Picture 7" descr="scan0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5013325"/>
            <a:ext cx="33131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-285750" y="444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i="1" u="sng" dirty="0" smtClean="0">
                <a:solidFill>
                  <a:srgbClr val="FFFF00"/>
                </a:solidFill>
                <a:latin typeface="Times New Roman" pitchFamily="18" charset="0"/>
                <a:ea typeface="+mj-ea"/>
              </a:rPr>
              <a:t>Viral structure</a:t>
            </a:r>
            <a:endParaRPr lang="en-GB" sz="6000" b="1" i="1" u="sng" dirty="0" smtClean="0">
              <a:solidFill>
                <a:srgbClr val="FFFF00"/>
              </a:solidFill>
              <a:latin typeface="Times New Roman" pitchFamily="18" charset="0"/>
              <a:ea typeface="+mj-ea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229600" cy="4525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i="1" dirty="0" smtClean="0">
                <a:solidFill>
                  <a:srgbClr val="FF0066"/>
                </a:solidFill>
                <a:latin typeface="Times New Roman" pitchFamily="18" charset="0"/>
                <a:ea typeface="+mn-ea"/>
              </a:rPr>
              <a:t>3-Envelope </a:t>
            </a:r>
            <a:endParaRPr lang="en-US" sz="2800" dirty="0" smtClean="0">
              <a:ea typeface="+mn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>
                <a:ea typeface="+mn-ea"/>
              </a:rPr>
              <a:t>Lipoprotein mb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>
                <a:ea typeface="+mn-ea"/>
              </a:rPr>
              <a:t>(host lipid ,virus specific protein )</a:t>
            </a:r>
            <a:endParaRPr lang="en-US" sz="4000" b="1" i="1" dirty="0" smtClean="0">
              <a:solidFill>
                <a:srgbClr val="FF0066"/>
              </a:solidFill>
              <a:latin typeface="Times New Roman" pitchFamily="18" charset="0"/>
              <a:ea typeface="+mn-ea"/>
            </a:endParaRPr>
          </a:p>
          <a:p>
            <a:pPr eaLnBrk="1" hangingPunct="1">
              <a:buClr>
                <a:schemeClr val="tx2"/>
              </a:buClr>
              <a:buSzPct val="60000"/>
              <a:buFont typeface="Wingdings" pitchFamily="2" charset="2"/>
              <a:buChar char="Ø"/>
              <a:defRPr/>
            </a:pPr>
            <a:r>
              <a:rPr lang="en-US" sz="4000" b="1" i="1" dirty="0" smtClean="0">
                <a:latin typeface="Times New Roman" pitchFamily="18" charset="0"/>
                <a:ea typeface="+mn-ea"/>
              </a:rPr>
              <a:t>Budding </a:t>
            </a:r>
            <a:endParaRPr lang="en-US" sz="2800" dirty="0" smtClean="0">
              <a:ea typeface="+mn-ea"/>
            </a:endParaRPr>
          </a:p>
          <a:p>
            <a:pPr eaLnBrk="1" hangingPunct="1">
              <a:buClr>
                <a:schemeClr val="tx2"/>
              </a:buClr>
              <a:buSzPct val="60000"/>
              <a:buFont typeface="Wingdings" pitchFamily="2" charset="2"/>
              <a:buChar char="Ø"/>
              <a:defRPr/>
            </a:pPr>
            <a:r>
              <a:rPr lang="en-US" sz="2800" dirty="0" smtClean="0">
                <a:ea typeface="+mn-ea"/>
              </a:rPr>
              <a:t>Envelope is derived from cell mb</a:t>
            </a:r>
          </a:p>
          <a:p>
            <a:pPr eaLnBrk="1" hangingPunct="1">
              <a:buClr>
                <a:schemeClr val="tx2"/>
              </a:buClr>
              <a:buSzPct val="60000"/>
              <a:buFont typeface="Wingdings" pitchFamily="2" charset="2"/>
              <a:buNone/>
              <a:defRPr/>
            </a:pPr>
            <a:r>
              <a:rPr lang="en-US" sz="2800" dirty="0" smtClean="0">
                <a:ea typeface="+mn-ea"/>
              </a:rPr>
              <a:t>       except  herpesviruses from nuclear mb</a:t>
            </a:r>
          </a:p>
          <a:p>
            <a:pPr eaLnBrk="1" hangingPunct="1">
              <a:buClr>
                <a:schemeClr val="tx2"/>
              </a:buClr>
              <a:buSzPct val="60000"/>
              <a:buFont typeface="Wingdings" pitchFamily="2" charset="2"/>
              <a:buChar char="Ø"/>
              <a:defRPr/>
            </a:pPr>
            <a:r>
              <a:rPr lang="en-US" sz="2800" dirty="0" smtClean="0">
                <a:ea typeface="+mn-ea"/>
              </a:rPr>
              <a:t>Enveloped Vs are more sensitive to</a:t>
            </a:r>
          </a:p>
          <a:p>
            <a:pPr eaLnBrk="1" hangingPunct="1">
              <a:buClr>
                <a:schemeClr val="tx2"/>
              </a:buClr>
              <a:buSzPct val="60000"/>
              <a:buFont typeface="Wingdings" pitchFamily="2" charset="2"/>
              <a:buNone/>
              <a:defRPr/>
            </a:pPr>
            <a:r>
              <a:rPr lang="en-US" sz="2800" dirty="0" smtClean="0">
                <a:ea typeface="+mn-ea"/>
              </a:rPr>
              <a:t>     heat ,dry &amp; ether than nonenveloped Vs</a:t>
            </a:r>
          </a:p>
          <a:p>
            <a:pPr eaLnBrk="1" hangingPunct="1">
              <a:buClr>
                <a:schemeClr val="tx2"/>
              </a:buClr>
              <a:buSzPct val="60000"/>
              <a:buFont typeface="Wingdings" pitchFamily="2" charset="2"/>
              <a:buChar char="Ø"/>
              <a:defRPr/>
            </a:pPr>
            <a:r>
              <a:rPr lang="en-US" sz="2800" dirty="0" smtClean="0">
                <a:ea typeface="+mn-ea"/>
              </a:rPr>
              <a:t>Glycoprotein attaches to host cell receptor</a:t>
            </a:r>
          </a:p>
          <a:p>
            <a:pPr eaLnBrk="1" hangingPunct="1">
              <a:buClr>
                <a:schemeClr val="tx2"/>
              </a:buClr>
              <a:buSzPct val="60000"/>
              <a:buFont typeface="Wingdings" pitchFamily="2" charset="2"/>
              <a:buNone/>
              <a:defRPr/>
            </a:pPr>
            <a:endParaRPr lang="en-US" sz="2800" dirty="0" smtClean="0">
              <a:ea typeface="+mn-ea"/>
            </a:endParaRPr>
          </a:p>
          <a:p>
            <a:pPr eaLnBrk="1" hangingPunct="1">
              <a:buClr>
                <a:schemeClr val="tx2"/>
              </a:buClr>
              <a:buSzPct val="60000"/>
              <a:buFont typeface="Wingdings" pitchFamily="2" charset="2"/>
              <a:buNone/>
              <a:defRPr/>
            </a:pPr>
            <a:endParaRPr lang="en-US" sz="2800" dirty="0" smtClean="0">
              <a:ea typeface="+mn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GB" sz="2800" dirty="0" smtClean="0">
              <a:solidFill>
                <a:srgbClr val="FF0066"/>
              </a:solidFill>
              <a:latin typeface="Times New Roman" pitchFamily="18" charset="0"/>
              <a:ea typeface="+mn-ea"/>
            </a:endParaRPr>
          </a:p>
        </p:txBody>
      </p:sp>
      <p:pic>
        <p:nvPicPr>
          <p:cNvPr id="18436" name="Picture 7" descr="Fig-23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33338"/>
            <a:ext cx="2887662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i="1" u="sng" dirty="0" smtClean="0">
                <a:solidFill>
                  <a:srgbClr val="FFFF00"/>
                </a:solidFill>
                <a:latin typeface="Times New Roman" pitchFamily="18" charset="0"/>
                <a:ea typeface="+mj-ea"/>
              </a:rPr>
              <a:t>Viral proteins</a:t>
            </a:r>
            <a:endParaRPr lang="en-GB" sz="6000" b="1" i="1" u="sng" dirty="0" smtClean="0">
              <a:solidFill>
                <a:srgbClr val="FFFF00"/>
              </a:solidFill>
              <a:latin typeface="Times New Roman" pitchFamily="18" charset="0"/>
              <a:ea typeface="+mj-ea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412875"/>
            <a:ext cx="7129463" cy="5040313"/>
          </a:xfrm>
        </p:spPr>
        <p:txBody>
          <a:bodyPr/>
          <a:lstStyle/>
          <a:p>
            <a:pPr eaLnBrk="1" hangingPunct="1">
              <a:buClr>
                <a:srgbClr val="FF0066"/>
              </a:buClr>
              <a:buFont typeface="Wingdings" charset="0"/>
              <a:buChar char="v"/>
            </a:pPr>
            <a:r>
              <a:rPr lang="en-US" sz="3200" b="1" i="1">
                <a:solidFill>
                  <a:srgbClr val="FFCCCC"/>
                </a:solidFill>
                <a:latin typeface="Times New Roman" charset="0"/>
                <a:cs typeface="Arial" charset="0"/>
              </a:rPr>
              <a:t>The outer viral ps</a:t>
            </a:r>
          </a:p>
          <a:p>
            <a:pPr eaLnBrk="1" hangingPunct="1"/>
            <a:r>
              <a:rPr lang="en-US" sz="2400">
                <a:latin typeface="Arial" charset="0"/>
                <a:cs typeface="Arial" charset="0"/>
              </a:rPr>
              <a:t>Mediate attachment to specific Rs</a:t>
            </a:r>
          </a:p>
          <a:p>
            <a:pPr eaLnBrk="1" hangingPunct="1"/>
            <a:r>
              <a:rPr lang="en-US" sz="2400">
                <a:latin typeface="Arial" charset="0"/>
                <a:cs typeface="Arial" charset="0"/>
              </a:rPr>
              <a:t>Induce neutralizing Abs</a:t>
            </a:r>
          </a:p>
          <a:p>
            <a:pPr eaLnBrk="1" hangingPunct="1"/>
            <a:r>
              <a:rPr lang="en-US" sz="2400">
                <a:latin typeface="Arial" charset="0"/>
                <a:cs typeface="Arial" charset="0"/>
              </a:rPr>
              <a:t>Target of Abs</a:t>
            </a:r>
            <a:endParaRPr lang="ar-sa" sz="2400">
              <a:latin typeface="Arial" charset="0"/>
              <a:cs typeface="Arial" charset="0"/>
            </a:endParaRPr>
          </a:p>
          <a:p>
            <a:pPr eaLnBrk="1" hangingPunct="1">
              <a:buClr>
                <a:srgbClr val="FF0066"/>
              </a:buClr>
              <a:buFont typeface="Wingdings" charset="0"/>
              <a:buChar char="v"/>
            </a:pPr>
            <a:r>
              <a:rPr lang="en-US">
                <a:latin typeface="Arial" charset="0"/>
                <a:cs typeface="Arial" charset="0"/>
              </a:rPr>
              <a:t> </a:t>
            </a:r>
            <a:r>
              <a:rPr lang="en-US" sz="3200" b="1" i="1">
                <a:solidFill>
                  <a:srgbClr val="FFCCCC"/>
                </a:solidFill>
                <a:latin typeface="Times New Roman" charset="0"/>
                <a:cs typeface="Arial" charset="0"/>
              </a:rPr>
              <a:t>The internal viral ps</a:t>
            </a:r>
          </a:p>
          <a:p>
            <a:pPr eaLnBrk="1" hangingPunct="1"/>
            <a:r>
              <a:rPr lang="en-US" sz="2400">
                <a:latin typeface="Arial" charset="0"/>
                <a:cs typeface="Arial" charset="0"/>
              </a:rPr>
              <a:t>Structural ps ( capsid ps of enveloped Vs )</a:t>
            </a:r>
          </a:p>
          <a:p>
            <a:pPr eaLnBrk="1" hangingPunct="1"/>
            <a:r>
              <a:rPr lang="en-US" sz="2400">
                <a:latin typeface="Arial" charset="0"/>
                <a:cs typeface="Arial" charset="0"/>
              </a:rPr>
              <a:t>Nonstructural ps ( enzymes)</a:t>
            </a:r>
          </a:p>
          <a:p>
            <a:pPr lvl="1" eaLnBrk="1" hangingPunct="1"/>
            <a:r>
              <a:rPr lang="en-US" sz="2000">
                <a:latin typeface="Arial" charset="0"/>
                <a:cs typeface="Arial" charset="0"/>
              </a:rPr>
              <a:t>All ssRNA Vs (-) polarity have  transcriptase</a:t>
            </a:r>
          </a:p>
          <a:p>
            <a:pPr lvl="1" eaLnBrk="1" hangingPunct="1">
              <a:buFont typeface="Wingdings" charset="0"/>
              <a:buNone/>
            </a:pPr>
            <a:r>
              <a:rPr lang="en-US" sz="2000">
                <a:latin typeface="Arial" charset="0"/>
                <a:cs typeface="Arial" charset="0"/>
              </a:rPr>
              <a:t> ( RNA dependent RNA polymerase)  inside virions</a:t>
            </a:r>
          </a:p>
          <a:p>
            <a:pPr lvl="1" eaLnBrk="1" hangingPunct="1"/>
            <a:r>
              <a:rPr lang="en-US" sz="2000">
                <a:latin typeface="Arial" charset="0"/>
                <a:cs typeface="Arial" charset="0"/>
              </a:rPr>
              <a:t>RetroVs &amp; HBV contain reverse transcriptase </a:t>
            </a:r>
            <a:endParaRPr lang="ar-sa" sz="2000">
              <a:latin typeface="Arial" charset="0"/>
              <a:cs typeface="Arial" charset="0"/>
            </a:endParaRPr>
          </a:p>
          <a:p>
            <a:pPr eaLnBrk="1" hangingPunct="1"/>
            <a:endParaRPr lang="ar-sa" sz="2400">
              <a:latin typeface="Arial" charset="0"/>
              <a:cs typeface="Arial" charset="0"/>
            </a:endParaRPr>
          </a:p>
          <a:p>
            <a:pPr eaLnBrk="1" hangingPunct="1"/>
            <a:endParaRPr lang="en-GB">
              <a:latin typeface="Arial" charset="0"/>
              <a:cs typeface="Arial" charset="0"/>
            </a:endParaRPr>
          </a:p>
        </p:txBody>
      </p:sp>
      <p:pic>
        <p:nvPicPr>
          <p:cNvPr id="19460" name="Picture 6" descr="Fig-23-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1428750"/>
            <a:ext cx="1938337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i="1" u="sng" dirty="0" smtClean="0">
                <a:solidFill>
                  <a:srgbClr val="FFFF00"/>
                </a:solidFill>
                <a:latin typeface="Times New Roman" pitchFamily="18" charset="0"/>
                <a:ea typeface="+mj-ea"/>
              </a:rPr>
              <a:t>Classification of viruses</a:t>
            </a:r>
            <a:endParaRPr lang="en-GB" sz="6000" b="1" i="1" u="sng" dirty="0" smtClean="0">
              <a:solidFill>
                <a:srgbClr val="FFFF00"/>
              </a:solidFill>
              <a:latin typeface="Times New Roman" pitchFamily="18" charset="0"/>
              <a:ea typeface="+mj-ea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ea typeface="+mn-ea"/>
              </a:rPr>
              <a:t>Type of NA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ea typeface="+mn-ea"/>
              </a:rPr>
              <a:t>The no. of strand 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ea typeface="+mn-ea"/>
              </a:rPr>
              <a:t>The polarity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>
                <a:ea typeface="+mn-ea"/>
              </a:rPr>
              <a:t>      of viral genome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ea typeface="+mn-ea"/>
              </a:rPr>
              <a:t>The presence or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>
                <a:ea typeface="+mn-ea"/>
              </a:rPr>
              <a:t>  absence of envelope 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ea typeface="+mn-ea"/>
              </a:rPr>
              <a:t>Type of symmetry</a:t>
            </a:r>
            <a:endParaRPr lang="en-GB" dirty="0" smtClean="0">
              <a:ea typeface="+mn-ea"/>
            </a:endParaRPr>
          </a:p>
        </p:txBody>
      </p:sp>
      <p:pic>
        <p:nvPicPr>
          <p:cNvPr id="20484" name="Picture 4" descr="scan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572000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50825" y="44450"/>
            <a:ext cx="86868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i="1" u="sng" dirty="0" smtClean="0">
                <a:solidFill>
                  <a:srgbClr val="FFFF00"/>
                </a:solidFill>
                <a:latin typeface="Times New Roman" pitchFamily="18" charset="0"/>
                <a:ea typeface="+mj-ea"/>
              </a:rPr>
              <a:t>Medically Important Viruses</a:t>
            </a:r>
            <a:endParaRPr lang="en-GB" sz="5400" b="1" i="1" u="sng" dirty="0" smtClean="0">
              <a:solidFill>
                <a:srgbClr val="FFFF00"/>
              </a:solidFill>
              <a:latin typeface="Times New Roman" pitchFamily="18" charset="0"/>
              <a:ea typeface="+mj-ea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484438" y="4483100"/>
            <a:ext cx="4038600" cy="21859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i="1" u="sng" dirty="0" smtClean="0">
                <a:solidFill>
                  <a:srgbClr val="FFCCCC"/>
                </a:solidFill>
                <a:ea typeface="+mn-ea"/>
              </a:rPr>
              <a:t>Complex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a typeface="+mn-ea"/>
              </a:rPr>
              <a:t>Poxviridae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sz="2400" b="1" dirty="0" smtClean="0">
              <a:ea typeface="+mn-ea"/>
            </a:endParaRPr>
          </a:p>
        </p:txBody>
      </p:sp>
      <p:sp>
        <p:nvSpPr>
          <p:cNvPr id="116740" name="Rectangle 4"/>
          <p:cNvSpPr>
            <a:spLocks noGrp="1" noChangeArrowheads="1"/>
          </p:cNvSpPr>
          <p:nvPr>
            <p:ph sz="quarter" idx="3"/>
          </p:nvPr>
        </p:nvSpPr>
        <p:spPr>
          <a:xfrm>
            <a:off x="4356100" y="4481513"/>
            <a:ext cx="4038600" cy="21875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i="1" u="sng" dirty="0" smtClean="0">
                <a:solidFill>
                  <a:srgbClr val="FFCCCC"/>
                </a:solidFill>
                <a:ea typeface="+mn-ea"/>
              </a:rPr>
              <a:t>Icosahedral </a:t>
            </a:r>
            <a:endParaRPr lang="en-US" sz="2800" b="1" i="1" dirty="0" smtClean="0">
              <a:solidFill>
                <a:srgbClr val="FFCCCC"/>
              </a:solidFill>
              <a:ea typeface="+mn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a typeface="+mn-ea"/>
              </a:rPr>
              <a:t>Herpesviridae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a typeface="+mn-ea"/>
              </a:rPr>
              <a:t>Hepadnaviridae</a:t>
            </a:r>
            <a:endParaRPr lang="en-US" sz="2400" b="1" u="sng" dirty="0" smtClean="0">
              <a:ea typeface="+mn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GB" sz="2400" b="1" u="sng" dirty="0" smtClean="0">
              <a:ea typeface="+mn-ea"/>
            </a:endParaRPr>
          </a:p>
        </p:txBody>
      </p:sp>
      <p:sp>
        <p:nvSpPr>
          <p:cNvPr id="116741" name="Rectangle 5"/>
          <p:cNvSpPr>
            <a:spLocks noGrp="1" noChangeArrowheads="1"/>
          </p:cNvSpPr>
          <p:nvPr>
            <p:ph sz="quarter" idx="4"/>
          </p:nvPr>
        </p:nvSpPr>
        <p:spPr>
          <a:xfrm>
            <a:off x="6948488" y="4437063"/>
            <a:ext cx="4038600" cy="21875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i="1" u="sng" dirty="0" smtClean="0">
                <a:solidFill>
                  <a:srgbClr val="FFCCCC"/>
                </a:solidFill>
                <a:ea typeface="+mn-ea"/>
              </a:rPr>
              <a:t>Icosahedral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a typeface="+mn-ea"/>
              </a:rPr>
              <a:t>Adenoviridae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a typeface="+mn-ea"/>
              </a:rPr>
              <a:t>Papovaviridae</a:t>
            </a:r>
            <a:endParaRPr lang="en-GB" sz="2400" b="1" dirty="0" smtClean="0">
              <a:ea typeface="+mn-ea"/>
            </a:endParaRPr>
          </a:p>
        </p:txBody>
      </p:sp>
      <p:sp>
        <p:nvSpPr>
          <p:cNvPr id="116742" name="Oval 6"/>
          <p:cNvSpPr>
            <a:spLocks noChangeArrowheads="1"/>
          </p:cNvSpPr>
          <p:nvPr/>
        </p:nvSpPr>
        <p:spPr bwMode="auto">
          <a:xfrm>
            <a:off x="3203575" y="3357563"/>
            <a:ext cx="2160588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800" u="none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Enveloped</a:t>
            </a:r>
            <a:endParaRPr lang="en-GB" sz="2800" u="none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7164388" y="1628775"/>
            <a:ext cx="1439862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u="none"/>
              <a:t>RNA</a:t>
            </a:r>
            <a:endParaRPr lang="en-GB" sz="3200" u="none"/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2916238" y="1700213"/>
            <a:ext cx="1439862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u="none"/>
              <a:t>DNA</a:t>
            </a:r>
            <a:endParaRPr lang="en-GB" sz="3200" u="none"/>
          </a:p>
        </p:txBody>
      </p:sp>
      <p:sp>
        <p:nvSpPr>
          <p:cNvPr id="116745" name="Line 9"/>
          <p:cNvSpPr>
            <a:spLocks noChangeShapeType="1"/>
          </p:cNvSpPr>
          <p:nvPr/>
        </p:nvSpPr>
        <p:spPr bwMode="auto">
          <a:xfrm flipH="1">
            <a:off x="3563938" y="981075"/>
            <a:ext cx="0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6746" name="Oval 10"/>
          <p:cNvSpPr>
            <a:spLocks noChangeArrowheads="1"/>
          </p:cNvSpPr>
          <p:nvPr/>
        </p:nvSpPr>
        <p:spPr bwMode="auto">
          <a:xfrm>
            <a:off x="6732588" y="3306763"/>
            <a:ext cx="2376487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800" u="none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Nonenveloped</a:t>
            </a:r>
            <a:endParaRPr lang="en-GB" sz="2800" u="none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6747" name="Line 11"/>
          <p:cNvSpPr>
            <a:spLocks noChangeShapeType="1"/>
          </p:cNvSpPr>
          <p:nvPr/>
        </p:nvSpPr>
        <p:spPr bwMode="auto">
          <a:xfrm flipH="1">
            <a:off x="2411413" y="2349500"/>
            <a:ext cx="72072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6748" name="Line 12"/>
          <p:cNvSpPr>
            <a:spLocks noChangeShapeType="1"/>
          </p:cNvSpPr>
          <p:nvPr/>
        </p:nvSpPr>
        <p:spPr bwMode="auto">
          <a:xfrm>
            <a:off x="4283075" y="2420938"/>
            <a:ext cx="649288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6749" name="Line 13"/>
          <p:cNvSpPr>
            <a:spLocks noChangeShapeType="1"/>
          </p:cNvSpPr>
          <p:nvPr/>
        </p:nvSpPr>
        <p:spPr bwMode="auto">
          <a:xfrm flipH="1">
            <a:off x="4140200" y="4291013"/>
            <a:ext cx="144463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6750" name="Line 14"/>
          <p:cNvSpPr>
            <a:spLocks noChangeShapeType="1"/>
          </p:cNvSpPr>
          <p:nvPr/>
        </p:nvSpPr>
        <p:spPr bwMode="auto">
          <a:xfrm>
            <a:off x="4284663" y="4292600"/>
            <a:ext cx="1428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6751" name="Line 15"/>
          <p:cNvSpPr>
            <a:spLocks noChangeShapeType="1"/>
          </p:cNvSpPr>
          <p:nvPr/>
        </p:nvSpPr>
        <p:spPr bwMode="auto">
          <a:xfrm flipH="1">
            <a:off x="7956550" y="4292600"/>
            <a:ext cx="158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6752" name="Line 16"/>
          <p:cNvSpPr>
            <a:spLocks noChangeShapeType="1"/>
          </p:cNvSpPr>
          <p:nvPr/>
        </p:nvSpPr>
        <p:spPr bwMode="auto">
          <a:xfrm flipH="1">
            <a:off x="7812088" y="981075"/>
            <a:ext cx="0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6753" name="Oval 17"/>
          <p:cNvSpPr>
            <a:spLocks noChangeArrowheads="1"/>
          </p:cNvSpPr>
          <p:nvPr/>
        </p:nvSpPr>
        <p:spPr bwMode="auto">
          <a:xfrm>
            <a:off x="71438" y="2708275"/>
            <a:ext cx="2628900" cy="792163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800" u="none" dirty="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Single-stranded</a:t>
            </a:r>
            <a:endParaRPr lang="en-GB" sz="2800" u="none" dirty="0">
              <a:solidFill>
                <a:srgbClr val="99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6754" name="Oval 18"/>
          <p:cNvSpPr>
            <a:spLocks noChangeArrowheads="1"/>
          </p:cNvSpPr>
          <p:nvPr/>
        </p:nvSpPr>
        <p:spPr bwMode="auto">
          <a:xfrm>
            <a:off x="4500563" y="2636838"/>
            <a:ext cx="3024187" cy="936625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800" u="none" dirty="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double-stranded</a:t>
            </a:r>
            <a:endParaRPr lang="en-GB" sz="2800" u="none" dirty="0">
              <a:solidFill>
                <a:srgbClr val="99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6755" name="Rectangle 19"/>
          <p:cNvSpPr>
            <a:spLocks noChangeArrowheads="1"/>
          </p:cNvSpPr>
          <p:nvPr/>
        </p:nvSpPr>
        <p:spPr bwMode="auto">
          <a:xfrm>
            <a:off x="107950" y="4554538"/>
            <a:ext cx="403860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800" dirty="0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Icosahedral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400" i="0" u="none" dirty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Parvoviridae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endParaRPr lang="en-GB" sz="2400" b="0" i="0" u="none" dirty="0">
              <a:solidFill>
                <a:srgbClr val="CC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16756" name="Oval 20"/>
          <p:cNvSpPr>
            <a:spLocks noChangeArrowheads="1"/>
          </p:cNvSpPr>
          <p:nvPr/>
        </p:nvSpPr>
        <p:spPr bwMode="auto">
          <a:xfrm>
            <a:off x="107950" y="3500438"/>
            <a:ext cx="2376488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800" u="none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Nonenveloped</a:t>
            </a:r>
            <a:endParaRPr lang="en-GB" sz="2800" u="none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6757" name="Line 21"/>
          <p:cNvSpPr>
            <a:spLocks noChangeShapeType="1"/>
          </p:cNvSpPr>
          <p:nvPr/>
        </p:nvSpPr>
        <p:spPr bwMode="auto">
          <a:xfrm flipH="1">
            <a:off x="1187450" y="4437063"/>
            <a:ext cx="158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07950" y="3429000"/>
            <a:ext cx="4110038" cy="32400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i="1" u="sng" dirty="0" smtClean="0">
                <a:solidFill>
                  <a:srgbClr val="FFCCCC"/>
                </a:solidFill>
                <a:ea typeface="+mn-ea"/>
              </a:rPr>
              <a:t>Helical</a:t>
            </a:r>
            <a:endParaRPr lang="en-US" sz="2800" b="1" i="1" dirty="0" smtClean="0">
              <a:solidFill>
                <a:srgbClr val="FFCCCC"/>
              </a:solidFill>
              <a:ea typeface="+mn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a typeface="+mn-ea"/>
              </a:rPr>
              <a:t>Orthomyxoviridae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a typeface="+mn-ea"/>
              </a:rPr>
              <a:t>Paramyxoviridae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a typeface="+mn-ea"/>
              </a:rPr>
              <a:t>Rhabdoviridae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a typeface="+mn-ea"/>
              </a:rPr>
              <a:t>Filoviridae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a typeface="+mn-ea"/>
              </a:rPr>
              <a:t>Bunyaviridae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a typeface="+mn-ea"/>
              </a:rPr>
              <a:t>Arenaviridae</a:t>
            </a:r>
            <a:endParaRPr lang="en-GB" sz="2400" b="1" dirty="0" smtClean="0">
              <a:ea typeface="+mn-ea"/>
            </a:endParaRPr>
          </a:p>
        </p:txBody>
      </p:sp>
      <p:sp>
        <p:nvSpPr>
          <p:cNvPr id="115716" name="Rectangle 4"/>
          <p:cNvSpPr>
            <a:spLocks noGrp="1" noChangeArrowheads="1"/>
          </p:cNvSpPr>
          <p:nvPr>
            <p:ph sz="quarter" idx="3"/>
          </p:nvPr>
        </p:nvSpPr>
        <p:spPr>
          <a:xfrm>
            <a:off x="2987675" y="3933825"/>
            <a:ext cx="4038600" cy="26638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i="1" u="sng" dirty="0" smtClean="0">
                <a:solidFill>
                  <a:srgbClr val="FFCCCC"/>
                </a:solidFill>
                <a:ea typeface="+mn-ea"/>
              </a:rPr>
              <a:t>Helical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a typeface="+mn-ea"/>
              </a:rPr>
              <a:t>Coronaviridae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i="1" u="sng" dirty="0" smtClean="0">
                <a:solidFill>
                  <a:srgbClr val="FFCCCC"/>
                </a:solidFill>
                <a:ea typeface="+mn-ea"/>
              </a:rPr>
              <a:t>Icosahedral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a typeface="+mn-ea"/>
              </a:rPr>
              <a:t>Togaviridae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a typeface="+mn-ea"/>
              </a:rPr>
              <a:t>Flaviviridae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a typeface="+mn-ea"/>
              </a:rPr>
              <a:t>Retroviridae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sz="2400" b="1" dirty="0" smtClean="0">
              <a:ea typeface="+mn-ea"/>
            </a:endParaRPr>
          </a:p>
        </p:txBody>
      </p:sp>
      <p:sp>
        <p:nvSpPr>
          <p:cNvPr id="115717" name="Rectangle 5"/>
          <p:cNvSpPr>
            <a:spLocks noGrp="1" noChangeArrowheads="1"/>
          </p:cNvSpPr>
          <p:nvPr>
            <p:ph sz="quarter" idx="4"/>
          </p:nvPr>
        </p:nvSpPr>
        <p:spPr>
          <a:xfrm>
            <a:off x="7308850" y="3141663"/>
            <a:ext cx="2886075" cy="1223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i="1" u="sng" dirty="0" smtClean="0">
                <a:solidFill>
                  <a:srgbClr val="FFCCCC"/>
                </a:solidFill>
                <a:ea typeface="+mn-ea"/>
              </a:rPr>
              <a:t>Icosahedral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a typeface="+mn-ea"/>
              </a:rPr>
              <a:t>Reoviridae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b="1" dirty="0" smtClean="0">
              <a:ea typeface="+mn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b="1" dirty="0" smtClean="0">
              <a:ea typeface="+mn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GB" sz="2400" b="1" dirty="0" smtClean="0">
              <a:ea typeface="+mn-ea"/>
            </a:endParaRPr>
          </a:p>
        </p:txBody>
      </p:sp>
      <p:sp>
        <p:nvSpPr>
          <p:cNvPr id="115718" name="Oval 6"/>
          <p:cNvSpPr>
            <a:spLocks noChangeArrowheads="1"/>
          </p:cNvSpPr>
          <p:nvPr/>
        </p:nvSpPr>
        <p:spPr bwMode="auto">
          <a:xfrm>
            <a:off x="0" y="2781300"/>
            <a:ext cx="2160588" cy="576263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800" u="none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Enveloped</a:t>
            </a:r>
            <a:endParaRPr lang="en-GB" sz="2800" u="none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22534" name="Oval 7"/>
          <p:cNvSpPr>
            <a:spLocks noChangeArrowheads="1"/>
          </p:cNvSpPr>
          <p:nvPr/>
        </p:nvSpPr>
        <p:spPr bwMode="auto">
          <a:xfrm>
            <a:off x="4500563" y="981075"/>
            <a:ext cx="1439862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u="none"/>
              <a:t>RNA</a:t>
            </a:r>
            <a:endParaRPr lang="en-GB" sz="3200" u="none"/>
          </a:p>
        </p:txBody>
      </p:sp>
      <p:sp>
        <p:nvSpPr>
          <p:cNvPr id="115720" name="Line 8"/>
          <p:cNvSpPr>
            <a:spLocks noChangeShapeType="1"/>
          </p:cNvSpPr>
          <p:nvPr/>
        </p:nvSpPr>
        <p:spPr bwMode="auto">
          <a:xfrm>
            <a:off x="6443663" y="3933825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22536" name="Oval 9"/>
          <p:cNvSpPr>
            <a:spLocks noChangeArrowheads="1"/>
          </p:cNvSpPr>
          <p:nvPr/>
        </p:nvSpPr>
        <p:spPr bwMode="auto">
          <a:xfrm>
            <a:off x="250825" y="981075"/>
            <a:ext cx="1439863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u="none"/>
              <a:t>DNA</a:t>
            </a:r>
            <a:endParaRPr lang="en-GB" sz="3200" u="none"/>
          </a:p>
        </p:txBody>
      </p:sp>
      <p:sp>
        <p:nvSpPr>
          <p:cNvPr id="115723" name="Oval 11"/>
          <p:cNvSpPr>
            <a:spLocks noChangeArrowheads="1"/>
          </p:cNvSpPr>
          <p:nvPr/>
        </p:nvSpPr>
        <p:spPr bwMode="auto">
          <a:xfrm>
            <a:off x="6588125" y="2420938"/>
            <a:ext cx="2447925" cy="576262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800" u="none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Nonenveloped</a:t>
            </a:r>
            <a:endParaRPr lang="en-GB" sz="2800" u="none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5726" name="Line 14"/>
          <p:cNvSpPr>
            <a:spLocks noChangeShapeType="1"/>
          </p:cNvSpPr>
          <p:nvPr/>
        </p:nvSpPr>
        <p:spPr bwMode="auto">
          <a:xfrm flipH="1">
            <a:off x="8101013" y="2997200"/>
            <a:ext cx="158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5727" name="Line 15"/>
          <p:cNvSpPr>
            <a:spLocks noChangeShapeType="1"/>
          </p:cNvSpPr>
          <p:nvPr/>
        </p:nvSpPr>
        <p:spPr bwMode="auto">
          <a:xfrm flipH="1">
            <a:off x="5148263" y="765175"/>
            <a:ext cx="158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5731" name="Rectangle 19"/>
          <p:cNvSpPr>
            <a:spLocks noChangeArrowheads="1"/>
          </p:cNvSpPr>
          <p:nvPr/>
        </p:nvSpPr>
        <p:spPr bwMode="auto">
          <a:xfrm>
            <a:off x="250825" y="-171450"/>
            <a:ext cx="8686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Medically Important Viruses</a:t>
            </a:r>
            <a:endParaRPr lang="en-GB" sz="54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5732" name="Oval 20"/>
          <p:cNvSpPr>
            <a:spLocks noChangeArrowheads="1"/>
          </p:cNvSpPr>
          <p:nvPr/>
        </p:nvSpPr>
        <p:spPr bwMode="auto">
          <a:xfrm>
            <a:off x="6119813" y="1628775"/>
            <a:ext cx="3024187" cy="792163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800" u="none" dirty="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double-stranded</a:t>
            </a:r>
            <a:endParaRPr lang="en-GB" sz="2800" u="none" dirty="0">
              <a:solidFill>
                <a:srgbClr val="99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5733" name="Oval 21"/>
          <p:cNvSpPr>
            <a:spLocks noChangeArrowheads="1"/>
          </p:cNvSpPr>
          <p:nvPr/>
        </p:nvSpPr>
        <p:spPr bwMode="auto">
          <a:xfrm>
            <a:off x="1763713" y="1628775"/>
            <a:ext cx="2628900" cy="792163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800" u="none" dirty="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Single-stranded</a:t>
            </a:r>
            <a:endParaRPr lang="en-GB" sz="2800" u="none" dirty="0">
              <a:solidFill>
                <a:srgbClr val="99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5734" name="Oval 22"/>
          <p:cNvSpPr>
            <a:spLocks noChangeArrowheads="1"/>
          </p:cNvSpPr>
          <p:nvPr/>
        </p:nvSpPr>
        <p:spPr bwMode="auto">
          <a:xfrm>
            <a:off x="4859338" y="3213100"/>
            <a:ext cx="2376487" cy="720725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800" u="none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Nonenveloped</a:t>
            </a:r>
            <a:endParaRPr lang="en-GB" sz="2800" u="none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5735" name="Rectangle 23"/>
          <p:cNvSpPr>
            <a:spLocks noChangeArrowheads="1"/>
          </p:cNvSpPr>
          <p:nvPr/>
        </p:nvSpPr>
        <p:spPr bwMode="auto">
          <a:xfrm>
            <a:off x="5580063" y="4508500"/>
            <a:ext cx="403860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800" dirty="0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Icosahedral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4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Picornaviridae </a:t>
            </a:r>
            <a:endParaRPr lang="en-US" sz="2400" i="0" u="none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4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Hepeviridae </a:t>
            </a:r>
            <a:endParaRPr lang="en-US" sz="2400" i="0" u="none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4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Caliciviridae </a:t>
            </a:r>
            <a:endParaRPr lang="en-US" sz="2400" i="0" u="none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4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Astroviridae </a:t>
            </a:r>
            <a:endParaRPr lang="en-GB" sz="2400" i="0" u="none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115736" name="Oval 24"/>
          <p:cNvSpPr>
            <a:spLocks noChangeArrowheads="1"/>
          </p:cNvSpPr>
          <p:nvPr/>
        </p:nvSpPr>
        <p:spPr bwMode="auto">
          <a:xfrm>
            <a:off x="3563938" y="2205038"/>
            <a:ext cx="2233612" cy="720725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800" u="none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Pos- strand</a:t>
            </a:r>
            <a:endParaRPr lang="en-GB" sz="2800" u="none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5737" name="Oval 25"/>
          <p:cNvSpPr>
            <a:spLocks noChangeArrowheads="1"/>
          </p:cNvSpPr>
          <p:nvPr/>
        </p:nvSpPr>
        <p:spPr bwMode="auto">
          <a:xfrm>
            <a:off x="107950" y="2133600"/>
            <a:ext cx="2232025" cy="6477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800" u="none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Neg - strand</a:t>
            </a:r>
            <a:endParaRPr lang="en-GB" sz="2800" u="none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2555875" y="3235325"/>
            <a:ext cx="2160588" cy="6985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800" u="none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Enveloped</a:t>
            </a:r>
            <a:endParaRPr lang="en-GB" sz="2800" u="none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5739" name="Line 27"/>
          <p:cNvSpPr>
            <a:spLocks noChangeShapeType="1"/>
          </p:cNvSpPr>
          <p:nvPr/>
        </p:nvSpPr>
        <p:spPr bwMode="auto">
          <a:xfrm flipH="1">
            <a:off x="971550" y="765175"/>
            <a:ext cx="158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5740" name="Line 28"/>
          <p:cNvSpPr>
            <a:spLocks noChangeShapeType="1"/>
          </p:cNvSpPr>
          <p:nvPr/>
        </p:nvSpPr>
        <p:spPr bwMode="auto">
          <a:xfrm>
            <a:off x="4716463" y="2924175"/>
            <a:ext cx="43180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5741" name="Line 29"/>
          <p:cNvSpPr>
            <a:spLocks noChangeShapeType="1"/>
          </p:cNvSpPr>
          <p:nvPr/>
        </p:nvSpPr>
        <p:spPr bwMode="auto">
          <a:xfrm flipH="1">
            <a:off x="4427538" y="2924175"/>
            <a:ext cx="288925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5742" name="Line 30"/>
          <p:cNvSpPr>
            <a:spLocks noChangeShapeType="1"/>
          </p:cNvSpPr>
          <p:nvPr/>
        </p:nvSpPr>
        <p:spPr bwMode="auto">
          <a:xfrm flipH="1">
            <a:off x="4354513" y="1700213"/>
            <a:ext cx="2889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15743" name="Line 31"/>
          <p:cNvSpPr>
            <a:spLocks noChangeShapeType="1"/>
          </p:cNvSpPr>
          <p:nvPr/>
        </p:nvSpPr>
        <p:spPr bwMode="auto">
          <a:xfrm>
            <a:off x="5867400" y="1628775"/>
            <a:ext cx="2889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i="1" u="sng" dirty="0" smtClean="0">
                <a:solidFill>
                  <a:srgbClr val="FFFF00"/>
                </a:solidFill>
                <a:latin typeface="Times New Roman" pitchFamily="18" charset="0"/>
                <a:ea typeface="+mj-ea"/>
              </a:rPr>
              <a:t>Replication  </a:t>
            </a:r>
            <a:endParaRPr lang="en-GB" sz="6000" b="1" i="1" u="sng" dirty="0" smtClean="0">
              <a:solidFill>
                <a:srgbClr val="FFFF00"/>
              </a:solidFill>
              <a:latin typeface="Times New Roman" pitchFamily="18" charset="0"/>
              <a:ea typeface="+mj-ea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>
                <a:ea typeface="+mn-ea"/>
              </a:rPr>
              <a:t> Adsorption (Attachment)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>
                <a:ea typeface="+mn-ea"/>
              </a:rPr>
              <a:t>Penetration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>
                <a:ea typeface="+mn-ea"/>
              </a:rPr>
              <a:t>Uncoating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>
                <a:ea typeface="+mn-ea"/>
              </a:rPr>
              <a:t>Synthesis of viral components</a:t>
            </a:r>
          </a:p>
          <a:p>
            <a:pPr lvl="2" eaLnBrk="1" hangingPunct="1">
              <a:defRPr/>
            </a:pPr>
            <a:r>
              <a:rPr lang="en-US" sz="2000" dirty="0" smtClean="0"/>
              <a:t>mRNA</a:t>
            </a:r>
          </a:p>
          <a:p>
            <a:pPr lvl="2" eaLnBrk="1" hangingPunct="1">
              <a:defRPr/>
            </a:pPr>
            <a:r>
              <a:rPr lang="en-US" sz="2000" dirty="0" smtClean="0"/>
              <a:t>Viral proteins</a:t>
            </a:r>
          </a:p>
          <a:p>
            <a:pPr lvl="2" eaLnBrk="1" hangingPunct="1">
              <a:defRPr/>
            </a:pPr>
            <a:r>
              <a:rPr lang="en-US" sz="2000" dirty="0" smtClean="0"/>
              <a:t>NA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>
                <a:ea typeface="+mn-ea"/>
              </a:rPr>
              <a:t>Assembly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>
                <a:ea typeface="+mn-ea"/>
              </a:rPr>
              <a:t>Release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ea typeface="+mn-ea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endParaRPr lang="en-GB" sz="2800" dirty="0" smtClean="0">
              <a:ea typeface="+mn-ea"/>
            </a:endParaRPr>
          </a:p>
        </p:txBody>
      </p:sp>
      <p:pic>
        <p:nvPicPr>
          <p:cNvPr id="23556" name="Picture 7" descr="D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9838" y="1412875"/>
            <a:ext cx="5113337" cy="4608513"/>
          </a:xfrm>
        </p:spPr>
      </p:pic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3924300" y="5862638"/>
            <a:ext cx="5040313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defRPr/>
            </a:pPr>
            <a:r>
              <a:rPr lang="en-GB" sz="32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Viral growth cycle</a:t>
            </a:r>
            <a:r>
              <a:rPr lang="en-US" sz="32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  </a:t>
            </a:r>
            <a:endParaRPr lang="en-GB" sz="32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428750"/>
            <a:ext cx="6605587" cy="4870450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en-GB" sz="2800" dirty="0" smtClean="0">
                <a:solidFill>
                  <a:srgbClr val="FF33CC"/>
                </a:solidFill>
                <a:ea typeface="+mn-ea"/>
              </a:rPr>
              <a:t>Attachment site ;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GB" sz="2800" dirty="0" smtClean="0">
                <a:ea typeface="+mn-ea"/>
              </a:rPr>
              <a:t>    - glycoprotein 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sz="2800" dirty="0" smtClean="0">
              <a:ea typeface="+mn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GB" sz="2800" dirty="0" smtClean="0">
              <a:ea typeface="+mn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GB" sz="2800" dirty="0" smtClean="0">
              <a:ea typeface="+mn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GB" sz="2800" dirty="0" smtClean="0">
                <a:ea typeface="+mn-ea"/>
              </a:rPr>
              <a:t>    - folding in the capsid proteins</a:t>
            </a:r>
            <a:r>
              <a:rPr lang="en-GB" sz="2000" dirty="0" smtClean="0">
                <a:ea typeface="+mn-ea"/>
              </a:rPr>
              <a:t>.</a:t>
            </a:r>
            <a:endParaRPr lang="en-GB" sz="2800" dirty="0" smtClean="0">
              <a:ea typeface="+mn-ea"/>
            </a:endParaRP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dirty="0" smtClean="0">
                <a:ea typeface="+mj-ea"/>
              </a:rPr>
              <a:t> </a:t>
            </a:r>
            <a:r>
              <a:rPr lang="en-US" sz="6000" b="1" i="1" u="sng" dirty="0" smtClean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Adsorption</a:t>
            </a:r>
            <a:r>
              <a:rPr lang="en-US" sz="6000" dirty="0" smtClean="0">
                <a:ea typeface="+mj-ea"/>
              </a:rPr>
              <a:t> </a:t>
            </a:r>
            <a:endParaRPr lang="en-GB" sz="6000" b="1" i="1" u="sng" dirty="0" smtClean="0">
              <a:solidFill>
                <a:srgbClr val="FFFF00"/>
              </a:solidFill>
              <a:latin typeface="Times New Roman" pitchFamily="18" charset="0"/>
              <a:ea typeface="+mj-ea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6588125" y="4437063"/>
            <a:ext cx="2305050" cy="1512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pic>
        <p:nvPicPr>
          <p:cNvPr id="24581" name="Picture 12" descr="E:\Fig-23-8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1857375"/>
            <a:ext cx="27146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7" descr="smplv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3" y="2143125"/>
            <a:ext cx="170497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9" descr="~DESTscan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128838"/>
            <a:ext cx="1500188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39826"/>
          </a:xfrm>
        </p:spPr>
        <p:txBody>
          <a:bodyPr/>
          <a:lstStyle/>
          <a:p>
            <a:pPr eaLnBrk="1" hangingPunct="1"/>
            <a:r>
              <a:rPr lang="en-GB" sz="6000" b="1" i="1" u="sng">
                <a:solidFill>
                  <a:srgbClr val="FFFF00"/>
                </a:solidFill>
                <a:latin typeface="Times New Roman" charset="0"/>
                <a:cs typeface="Arial" charset="0"/>
              </a:rPr>
              <a:t>Penetration</a:t>
            </a:r>
          </a:p>
        </p:txBody>
      </p:sp>
      <p:sp>
        <p:nvSpPr>
          <p:cNvPr id="55301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648200" y="1125538"/>
            <a:ext cx="4038600" cy="1973262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GB" sz="3200" b="1" i="1">
                <a:solidFill>
                  <a:srgbClr val="FF33CC"/>
                </a:solidFill>
                <a:latin typeface="Times New Roman" charset="0"/>
                <a:cs typeface="Arial" charset="0"/>
              </a:rPr>
              <a:t>2-Endocytosis</a:t>
            </a:r>
          </a:p>
          <a:p>
            <a:pPr eaLnBrk="1" hangingPunct="1">
              <a:buFont typeface="Wingdings" charset="0"/>
              <a:buNone/>
            </a:pPr>
            <a:endParaRPr lang="en-GB" sz="2400">
              <a:latin typeface="Arial" charset="0"/>
              <a:cs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400">
              <a:latin typeface="Arial" charset="0"/>
              <a:cs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400">
              <a:latin typeface="Arial" charset="0"/>
              <a:cs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400">
              <a:latin typeface="Arial" charset="0"/>
              <a:cs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400">
              <a:latin typeface="Arial" charset="0"/>
              <a:cs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400">
              <a:latin typeface="Arial" charset="0"/>
              <a:cs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400">
              <a:latin typeface="Arial" charset="0"/>
              <a:cs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400">
              <a:latin typeface="Arial" charset="0"/>
              <a:cs typeface="Arial" charset="0"/>
            </a:endParaRPr>
          </a:p>
          <a:p>
            <a:pPr eaLnBrk="1" hangingPunct="1"/>
            <a:r>
              <a:rPr lang="en-GB" sz="2400">
                <a:latin typeface="Arial" charset="0"/>
                <a:cs typeface="Arial" charset="0"/>
              </a:rPr>
              <a:t>Viral </a:t>
            </a:r>
            <a:r>
              <a:rPr lang="en-GB" sz="2400">
                <a:solidFill>
                  <a:srgbClr val="FFCCCC"/>
                </a:solidFill>
                <a:latin typeface="Arial" charset="0"/>
                <a:cs typeface="Arial" charset="0"/>
              </a:rPr>
              <a:t>envelope</a:t>
            </a:r>
          </a:p>
          <a:p>
            <a:pPr eaLnBrk="1" hangingPunct="1">
              <a:buFont typeface="Wingdings" charset="0"/>
              <a:buNone/>
            </a:pPr>
            <a:r>
              <a:rPr lang="en-GB" sz="2400">
                <a:latin typeface="Arial" charset="0"/>
                <a:cs typeface="Arial" charset="0"/>
              </a:rPr>
              <a:t>   fuses with endosome mb</a:t>
            </a:r>
          </a:p>
          <a:p>
            <a:pPr eaLnBrk="1" hangingPunct="1"/>
            <a:r>
              <a:rPr lang="en-GB" sz="2400">
                <a:solidFill>
                  <a:srgbClr val="FFCCCC"/>
                </a:solidFill>
                <a:latin typeface="Arial" charset="0"/>
                <a:cs typeface="Arial" charset="0"/>
              </a:rPr>
              <a:t>Nonenveloped</a:t>
            </a:r>
            <a:r>
              <a:rPr lang="en-GB" sz="2400">
                <a:latin typeface="Arial" charset="0"/>
                <a:cs typeface="Arial" charset="0"/>
              </a:rPr>
              <a:t> V.           lysis ,pore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1125538"/>
            <a:ext cx="4103688" cy="4525962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GB" b="1" i="1">
                <a:solidFill>
                  <a:srgbClr val="FF33CC"/>
                </a:solidFill>
                <a:latin typeface="Times New Roman" charset="0"/>
                <a:cs typeface="Arial" charset="0"/>
              </a:rPr>
              <a:t>1-Fusion </a:t>
            </a:r>
          </a:p>
          <a:p>
            <a:pPr eaLnBrk="1" hangingPunct="1">
              <a:buFont typeface="Wingdings" charset="0"/>
              <a:buNone/>
            </a:pPr>
            <a:endParaRPr lang="en-GB" b="1" i="1">
              <a:solidFill>
                <a:srgbClr val="FFCCCC"/>
              </a:solidFill>
              <a:latin typeface="Times New Roman" charset="0"/>
              <a:cs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b="1" i="1">
              <a:solidFill>
                <a:srgbClr val="FFCCCC"/>
              </a:solidFill>
              <a:latin typeface="Times New Roman" charset="0"/>
              <a:cs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b="1" i="1">
              <a:solidFill>
                <a:srgbClr val="FFCCCC"/>
              </a:solidFill>
              <a:latin typeface="Times New Roman" charset="0"/>
              <a:cs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b="1" i="1">
              <a:solidFill>
                <a:srgbClr val="FFCCCC"/>
              </a:solidFill>
              <a:latin typeface="Times New Roman" charset="0"/>
              <a:cs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b="1" i="1">
              <a:solidFill>
                <a:srgbClr val="FFCCCC"/>
              </a:solidFill>
              <a:latin typeface="Times New Roman" charset="0"/>
              <a:cs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b="1" i="1">
              <a:solidFill>
                <a:srgbClr val="FFCCCC"/>
              </a:solidFill>
              <a:latin typeface="Times New Roman" charset="0"/>
              <a:cs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GB">
                <a:latin typeface="Arial" charset="0"/>
                <a:cs typeface="Arial" charset="0"/>
              </a:rPr>
              <a:t>   (</a:t>
            </a:r>
            <a:r>
              <a:rPr lang="en-GB">
                <a:solidFill>
                  <a:srgbClr val="FFCCCC"/>
                </a:solidFill>
                <a:latin typeface="Arial" charset="0"/>
                <a:cs typeface="Arial" charset="0"/>
              </a:rPr>
              <a:t>enveloped</a:t>
            </a:r>
            <a:r>
              <a:rPr lang="en-GB">
                <a:latin typeface="Arial" charset="0"/>
                <a:cs typeface="Arial" charset="0"/>
              </a:rPr>
              <a:t> Vs )</a:t>
            </a:r>
          </a:p>
        </p:txBody>
      </p:sp>
      <p:pic>
        <p:nvPicPr>
          <p:cNvPr id="25605" name="Picture 6" descr="Fig-23-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00213"/>
            <a:ext cx="2951162" cy="3568700"/>
          </a:xfrm>
        </p:spPr>
      </p:pic>
      <p:pic>
        <p:nvPicPr>
          <p:cNvPr id="25606" name="Picture 8" descr="Fig-23-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1700213"/>
            <a:ext cx="3148013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950"/>
            <a:ext cx="8229600" cy="1139825"/>
          </a:xfrm>
        </p:spPr>
        <p:txBody>
          <a:bodyPr/>
          <a:lstStyle/>
          <a:p>
            <a:r>
              <a:rPr lang="en-US" sz="4800" b="1" i="1" u="sng">
                <a:solidFill>
                  <a:srgbClr val="FF0000"/>
                </a:solidFill>
                <a:latin typeface="Times New Roman" charset="0"/>
                <a:cs typeface="Times New Roman" charset="0"/>
              </a:rPr>
              <a:t>OBJECTIVES</a:t>
            </a:r>
            <a:r>
              <a:rPr lang="en-US" sz="48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 </a:t>
            </a:r>
            <a:r>
              <a:rPr lang="en-US">
                <a:latin typeface="Arial" charset="0"/>
                <a:cs typeface="Arial" charset="0"/>
              </a:rPr>
              <a:t/>
            </a:r>
            <a:br>
              <a:rPr lang="en-US">
                <a:latin typeface="Arial" charset="0"/>
                <a:cs typeface="Arial" charset="0"/>
              </a:rPr>
            </a:br>
            <a:endParaRPr lang="en-US">
              <a:solidFill>
                <a:srgbClr val="FFC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i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General characteristics of viruses.</a:t>
            </a:r>
          </a:p>
          <a:p>
            <a:r>
              <a:rPr lang="en-US" sz="3600" b="1" i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Structure</a:t>
            </a:r>
            <a:r>
              <a:rPr lang="ar-sa" sz="3600" b="1" i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3600" b="1" i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&amp; symmetry of viruses.</a:t>
            </a:r>
          </a:p>
          <a:p>
            <a:r>
              <a:rPr lang="en-US" sz="3600" b="1" i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Classification of viruses.</a:t>
            </a:r>
          </a:p>
          <a:p>
            <a:r>
              <a:rPr lang="en-US" sz="3600" b="1" i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Steps of virus replication .</a:t>
            </a:r>
          </a:p>
          <a:p>
            <a:r>
              <a:rPr lang="en-US" sz="3600" b="1" i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laboratory diagnosis of viral infections.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i="1" u="sng" smtClean="0">
                <a:solidFill>
                  <a:srgbClr val="FFFF00"/>
                </a:solidFill>
                <a:latin typeface="Times New Roman" pitchFamily="18" charset="0"/>
                <a:ea typeface="+mj-ea"/>
              </a:rPr>
              <a:t>Replication  </a:t>
            </a:r>
            <a:endParaRPr lang="en-GB" sz="6000" b="1" i="1" u="sng" smtClean="0">
              <a:solidFill>
                <a:srgbClr val="FFFF00"/>
              </a:solidFill>
              <a:latin typeface="Times New Roman" pitchFamily="18" charset="0"/>
              <a:ea typeface="+mj-ea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525962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ea typeface="+mn-ea"/>
              </a:rPr>
              <a:t> Adsorption (Attachment)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ea typeface="+mn-ea"/>
              </a:rPr>
              <a:t>Penetration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dirty="0" err="1" smtClean="0">
                <a:solidFill>
                  <a:srgbClr val="FF33CC"/>
                </a:solidFill>
                <a:ea typeface="+mn-ea"/>
              </a:rPr>
              <a:t>Uncoating</a:t>
            </a:r>
            <a:endParaRPr lang="en-US" dirty="0" smtClean="0">
              <a:solidFill>
                <a:srgbClr val="FF33CC"/>
              </a:solidFill>
              <a:ea typeface="+mn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>
                <a:ea typeface="+mn-ea"/>
              </a:rPr>
              <a:t>   Release of viral genome  - cytoplasm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>
                <a:ea typeface="+mn-ea"/>
              </a:rPr>
              <a:t>                                            - nucleus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>
              <a:ea typeface="+mn-ea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endParaRPr lang="en-GB" dirty="0" smtClean="0">
              <a:ea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u="sng" smtClean="0">
                <a:solidFill>
                  <a:srgbClr val="FF33CC"/>
                </a:solidFill>
                <a:latin typeface="Times New Roman" pitchFamily="18" charset="0"/>
                <a:ea typeface="+mj-ea"/>
              </a:rPr>
              <a:t>Synthesis of viral components</a:t>
            </a:r>
            <a:endParaRPr lang="en-GB" b="1" i="1" u="sng" smtClean="0">
              <a:solidFill>
                <a:srgbClr val="FF33CC"/>
              </a:solidFill>
              <a:latin typeface="Times New Roman" pitchFamily="18" charset="0"/>
              <a:ea typeface="+mj-ea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 eaLnBrk="1" hangingPunct="1">
              <a:buClr>
                <a:srgbClr val="FFCCCC"/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rgbClr val="FFFF00"/>
                </a:solidFill>
                <a:ea typeface="+mn-ea"/>
              </a:rPr>
              <a:t>mRNA</a:t>
            </a:r>
          </a:p>
          <a:p>
            <a:pPr lvl="2" eaLnBrk="1" hangingPunct="1">
              <a:buClr>
                <a:srgbClr val="FFCCCC"/>
              </a:buClr>
              <a:buFont typeface="Wingdings" pitchFamily="2" charset="2"/>
              <a:buNone/>
              <a:defRPr/>
            </a:pPr>
            <a:r>
              <a:rPr lang="en-US" dirty="0" smtClean="0"/>
              <a:t>    Viral genome    transcription               mRNA</a:t>
            </a:r>
          </a:p>
          <a:p>
            <a:pPr lvl="2" eaLnBrk="1" hangingPunct="1">
              <a:buClr>
                <a:srgbClr val="FFCCCC"/>
              </a:buClr>
              <a:buFont typeface="Wingdings" pitchFamily="2" charset="2"/>
              <a:buNone/>
              <a:defRPr/>
            </a:pPr>
            <a:r>
              <a:rPr lang="en-US" dirty="0" smtClean="0"/>
              <a:t>                             +ssRNA acts directly</a:t>
            </a:r>
          </a:p>
          <a:p>
            <a:pPr eaLnBrk="1" hangingPunct="1">
              <a:buClr>
                <a:srgbClr val="FFCCCC"/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ea typeface="+mn-ea"/>
              </a:rPr>
              <a:t> </a:t>
            </a:r>
            <a:r>
              <a:rPr lang="en-US" dirty="0" smtClean="0">
                <a:solidFill>
                  <a:srgbClr val="FFFF00"/>
                </a:solidFill>
                <a:ea typeface="+mn-ea"/>
              </a:rPr>
              <a:t>Viral proteins</a:t>
            </a:r>
          </a:p>
          <a:p>
            <a:pPr lvl="2" eaLnBrk="1" hangingPunct="1">
              <a:buClr>
                <a:srgbClr val="FFCCCC"/>
              </a:buClr>
              <a:buFont typeface="Wingdings" pitchFamily="2" charset="2"/>
              <a:buNone/>
              <a:defRPr/>
            </a:pPr>
            <a:r>
              <a:rPr lang="en-US" dirty="0" smtClean="0"/>
              <a:t>     mRNA            translation      viral proteins</a:t>
            </a:r>
          </a:p>
          <a:p>
            <a:pPr lvl="2" eaLnBrk="1" hangingPunct="1">
              <a:buClr>
                <a:srgbClr val="FFCCCC"/>
              </a:buClr>
              <a:buFont typeface="Wingdings" pitchFamily="2" charset="2"/>
              <a:buNone/>
              <a:defRPr/>
            </a:pPr>
            <a:r>
              <a:rPr lang="en-US" dirty="0" smtClean="0"/>
              <a:t>                           cell ribosome       -  enzymes</a:t>
            </a:r>
          </a:p>
          <a:p>
            <a:pPr lvl="2" eaLnBrk="1" hangingPunct="1">
              <a:buClr>
                <a:srgbClr val="FFCCCC"/>
              </a:buClr>
              <a:buFont typeface="Wingdings" pitchFamily="2" charset="2"/>
              <a:buNone/>
              <a:defRPr/>
            </a:pPr>
            <a:r>
              <a:rPr lang="en-US" dirty="0" smtClean="0"/>
              <a:t>                                                       - structural ps      </a:t>
            </a:r>
          </a:p>
          <a:p>
            <a:pPr eaLnBrk="1" hangingPunct="1">
              <a:buClr>
                <a:srgbClr val="FFCCCC"/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ea typeface="+mn-ea"/>
              </a:rPr>
              <a:t> </a:t>
            </a:r>
            <a:r>
              <a:rPr lang="en-US" dirty="0" smtClean="0">
                <a:solidFill>
                  <a:srgbClr val="FFFF00"/>
                </a:solidFill>
                <a:ea typeface="+mn-ea"/>
              </a:rPr>
              <a:t>replication of viral genome</a:t>
            </a:r>
            <a:endParaRPr lang="en-GB" dirty="0" smtClean="0">
              <a:solidFill>
                <a:srgbClr val="FFFF00"/>
              </a:solidFill>
              <a:ea typeface="+mn-ea"/>
            </a:endParaRPr>
          </a:p>
        </p:txBody>
      </p:sp>
      <p:sp>
        <p:nvSpPr>
          <p:cNvPr id="48132" name="AutoShape 4"/>
          <p:cNvSpPr>
            <a:spLocks noChangeArrowheads="1"/>
          </p:cNvSpPr>
          <p:nvPr/>
        </p:nvSpPr>
        <p:spPr bwMode="auto">
          <a:xfrm flipV="1">
            <a:off x="3786188" y="2571750"/>
            <a:ext cx="2643187" cy="71438"/>
          </a:xfrm>
          <a:prstGeom prst="rightArrow">
            <a:avLst>
              <a:gd name="adj1" fmla="val 50000"/>
              <a:gd name="adj2" fmla="val 616304"/>
            </a:avLst>
          </a:prstGeom>
          <a:solidFill>
            <a:srgbClr val="FF99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48133" name="AutoShape 5"/>
          <p:cNvSpPr>
            <a:spLocks noChangeArrowheads="1"/>
          </p:cNvSpPr>
          <p:nvPr/>
        </p:nvSpPr>
        <p:spPr bwMode="auto">
          <a:xfrm flipV="1">
            <a:off x="3708400" y="4005263"/>
            <a:ext cx="1800225" cy="71437"/>
          </a:xfrm>
          <a:prstGeom prst="rightArrow">
            <a:avLst>
              <a:gd name="adj1" fmla="val 50000"/>
              <a:gd name="adj2" fmla="val 630004"/>
            </a:avLst>
          </a:prstGeom>
          <a:solidFill>
            <a:srgbClr val="FF99CC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i="1" u="sng" smtClean="0">
                <a:solidFill>
                  <a:srgbClr val="FFFF00"/>
                </a:solidFill>
                <a:latin typeface="Times New Roman" pitchFamily="18" charset="0"/>
                <a:ea typeface="+mj-ea"/>
              </a:rPr>
              <a:t>Replication  </a:t>
            </a:r>
            <a:endParaRPr lang="en-GB" sz="6000" b="1" i="1" u="sng" smtClean="0">
              <a:solidFill>
                <a:srgbClr val="FFFF00"/>
              </a:solidFill>
              <a:latin typeface="Times New Roman" pitchFamily="18" charset="0"/>
              <a:ea typeface="+mj-ea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000" smtClean="0">
                <a:ea typeface="+mn-ea"/>
              </a:rPr>
              <a:t>Adsorption (Attachement)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000" smtClean="0">
                <a:ea typeface="+mn-ea"/>
              </a:rPr>
              <a:t>Penetration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000" smtClean="0">
                <a:ea typeface="+mn-ea"/>
              </a:rPr>
              <a:t>Uncoating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000" smtClean="0">
                <a:ea typeface="+mn-ea"/>
              </a:rPr>
              <a:t>Synthesis of viral components</a:t>
            </a:r>
          </a:p>
          <a:p>
            <a:pPr lvl="2" eaLnBrk="1" hangingPunct="1">
              <a:defRPr/>
            </a:pPr>
            <a:r>
              <a:rPr lang="en-US" sz="2000" smtClean="0"/>
              <a:t>mRNA</a:t>
            </a:r>
          </a:p>
          <a:p>
            <a:pPr lvl="2" eaLnBrk="1" hangingPunct="1">
              <a:defRPr/>
            </a:pPr>
            <a:r>
              <a:rPr lang="en-US" sz="2000" smtClean="0"/>
              <a:t>Viral proteins</a:t>
            </a:r>
          </a:p>
          <a:p>
            <a:pPr lvl="2" eaLnBrk="1" hangingPunct="1">
              <a:defRPr/>
            </a:pPr>
            <a:r>
              <a:rPr lang="en-US" sz="2000" smtClean="0"/>
              <a:t>NA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4400" b="1" i="1" smtClean="0">
                <a:solidFill>
                  <a:srgbClr val="FF0066"/>
                </a:solidFill>
                <a:latin typeface="Times New Roman" pitchFamily="18" charset="0"/>
                <a:ea typeface="+mn-ea"/>
              </a:rPr>
              <a:t>Assembly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400" b="1" i="1" smtClean="0">
                <a:solidFill>
                  <a:srgbClr val="FF0066"/>
                </a:solidFill>
                <a:latin typeface="Times New Roman" pitchFamily="18" charset="0"/>
                <a:ea typeface="+mn-ea"/>
              </a:rPr>
              <a:t>     </a:t>
            </a:r>
            <a:r>
              <a:rPr lang="en-US" sz="4400" b="1" i="1" smtClean="0">
                <a:latin typeface="Times New Roman" pitchFamily="18" charset="0"/>
                <a:ea typeface="+mn-ea"/>
              </a:rPr>
              <a:t>NA</a:t>
            </a:r>
            <a:r>
              <a:rPr lang="en-US" sz="4400" b="1" i="1" smtClean="0">
                <a:solidFill>
                  <a:srgbClr val="FF0066"/>
                </a:solidFill>
                <a:latin typeface="Times New Roman" pitchFamily="18" charset="0"/>
                <a:ea typeface="+mn-ea"/>
              </a:rPr>
              <a:t> + </a:t>
            </a:r>
            <a:r>
              <a:rPr lang="en-US" sz="4400" b="1" i="1" smtClean="0">
                <a:latin typeface="Times New Roman" pitchFamily="18" charset="0"/>
                <a:ea typeface="+mn-ea"/>
              </a:rPr>
              <a:t>V. proteins</a:t>
            </a:r>
            <a:r>
              <a:rPr lang="en-US" sz="4400" b="1" i="1" smtClean="0">
                <a:solidFill>
                  <a:srgbClr val="FF0066"/>
                </a:solidFill>
                <a:latin typeface="Times New Roman" pitchFamily="18" charset="0"/>
                <a:ea typeface="+mn-ea"/>
              </a:rPr>
              <a:t> = </a:t>
            </a:r>
            <a:r>
              <a:rPr lang="en-US" sz="4400" b="1" i="1" smtClean="0">
                <a:solidFill>
                  <a:srgbClr val="FFFF00"/>
                </a:solidFill>
                <a:latin typeface="Times New Roman" pitchFamily="18" charset="0"/>
                <a:ea typeface="+mn-ea"/>
              </a:rPr>
              <a:t>Virions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mtClean="0">
                <a:ea typeface="+mn-ea"/>
              </a:rPr>
              <a:t>Release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mtClean="0">
              <a:ea typeface="+mn-ea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endParaRPr lang="en-GB" smtClean="0">
              <a:ea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44450"/>
            <a:ext cx="8229600" cy="1139825"/>
          </a:xfrm>
        </p:spPr>
        <p:txBody>
          <a:bodyPr/>
          <a:lstStyle/>
          <a:p>
            <a:pPr eaLnBrk="1" hangingPunct="1"/>
            <a:r>
              <a:rPr lang="en-GB" sz="6000" b="1" i="1" u="sng">
                <a:solidFill>
                  <a:srgbClr val="FF0066"/>
                </a:solidFill>
                <a:latin typeface="Times New Roman" charset="0"/>
                <a:cs typeface="Arial" charset="0"/>
              </a:rPr>
              <a:t> Release </a:t>
            </a:r>
          </a:p>
        </p:txBody>
      </p:sp>
      <p:sp>
        <p:nvSpPr>
          <p:cNvPr id="53257" name="Rectangle 9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GB" sz="2400">
                <a:solidFill>
                  <a:srgbClr val="FFFF00"/>
                </a:solidFill>
                <a:latin typeface="Arial" charset="0"/>
                <a:cs typeface="Arial" charset="0"/>
              </a:rPr>
              <a:t>1-Budding</a:t>
            </a:r>
          </a:p>
          <a:p>
            <a:pPr eaLnBrk="1" hangingPunct="1">
              <a:buFont typeface="Wingdings" charset="0"/>
              <a:buNone/>
            </a:pPr>
            <a:r>
              <a:rPr lang="en-GB" sz="2400">
                <a:latin typeface="Arial" charset="0"/>
                <a:cs typeface="Arial" charset="0"/>
              </a:rPr>
              <a:t>(enveloped Vs)</a:t>
            </a:r>
          </a:p>
          <a:p>
            <a:pPr eaLnBrk="1" hangingPunct="1">
              <a:buFont typeface="Wingdings" charset="0"/>
              <a:buNone/>
            </a:pPr>
            <a:r>
              <a:rPr lang="en-GB" sz="2400">
                <a:latin typeface="Arial" charset="0"/>
                <a:cs typeface="Arial" charset="0"/>
              </a:rPr>
              <a:t>-cell mb*</a:t>
            </a:r>
          </a:p>
          <a:p>
            <a:pPr eaLnBrk="1" hangingPunct="1">
              <a:buFont typeface="Wingdings" charset="0"/>
              <a:buNone/>
            </a:pPr>
            <a:r>
              <a:rPr lang="en-GB" sz="2400">
                <a:latin typeface="Arial" charset="0"/>
                <a:cs typeface="Arial" charset="0"/>
              </a:rPr>
              <a:t>-nuclear mb</a:t>
            </a:r>
          </a:p>
          <a:p>
            <a:pPr eaLnBrk="1" hangingPunct="1">
              <a:buFont typeface="Wingdings" charset="0"/>
              <a:buNone/>
            </a:pPr>
            <a:r>
              <a:rPr lang="en-GB" sz="2400">
                <a:latin typeface="Arial" charset="0"/>
                <a:cs typeface="Arial" charset="0"/>
              </a:rPr>
              <a:t> (herpesVs)</a:t>
            </a:r>
          </a:p>
        </p:txBody>
      </p:sp>
      <p:pic>
        <p:nvPicPr>
          <p:cNvPr id="29700" name="Picture 7" descr="Fig-23-1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6063" y="1643063"/>
            <a:ext cx="2665412" cy="4968875"/>
          </a:xfrm>
        </p:spPr>
      </p:pic>
      <p:sp>
        <p:nvSpPr>
          <p:cNvPr id="53258" name="Rectangle 10"/>
          <p:cNvSpPr>
            <a:spLocks noGrp="1" noChangeArrowheads="1"/>
          </p:cNvSpPr>
          <p:nvPr>
            <p:ph sz="quarter" idx="3"/>
          </p:nvPr>
        </p:nvSpPr>
        <p:spPr>
          <a:xfrm>
            <a:off x="6149975" y="1700213"/>
            <a:ext cx="4038600" cy="2187575"/>
          </a:xfrm>
        </p:spPr>
        <p:txBody>
          <a:bodyPr/>
          <a:lstStyle/>
          <a:p>
            <a:pPr eaLnBrk="1" hangingPunct="1"/>
            <a:r>
              <a:rPr lang="en-GB" sz="2400">
                <a:latin typeface="Arial" charset="0"/>
                <a:cs typeface="Arial" charset="0"/>
              </a:rPr>
              <a:t>2- </a:t>
            </a:r>
            <a:r>
              <a:rPr lang="en-GB" sz="2400">
                <a:solidFill>
                  <a:srgbClr val="FFFF00"/>
                </a:solidFill>
                <a:latin typeface="Arial" charset="0"/>
                <a:cs typeface="Arial" charset="0"/>
              </a:rPr>
              <a:t>Cell lysis</a:t>
            </a:r>
            <a:r>
              <a:rPr lang="en-GB" sz="240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buFont typeface="Wingdings" charset="0"/>
              <a:buNone/>
            </a:pPr>
            <a:r>
              <a:rPr lang="en-GB" sz="2400">
                <a:latin typeface="Arial" charset="0"/>
                <a:cs typeface="Arial" charset="0"/>
              </a:rPr>
              <a:t>        or </a:t>
            </a:r>
            <a:r>
              <a:rPr lang="en-GB" sz="2400">
                <a:solidFill>
                  <a:srgbClr val="FFFF00"/>
                </a:solidFill>
                <a:latin typeface="Arial" charset="0"/>
                <a:cs typeface="Arial" charset="0"/>
              </a:rPr>
              <a:t>rupture</a:t>
            </a:r>
          </a:p>
          <a:p>
            <a:pPr eaLnBrk="1" hangingPunct="1">
              <a:buFont typeface="Wingdings" charset="0"/>
              <a:buNone/>
            </a:pPr>
            <a:r>
              <a:rPr lang="en-GB" sz="2400">
                <a:latin typeface="Arial" charset="0"/>
                <a:cs typeface="Arial" charset="0"/>
              </a:rPr>
              <a:t>    (nonenveloped)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i="1" u="sng" dirty="0" smtClean="0">
                <a:solidFill>
                  <a:srgbClr val="FFFF00"/>
                </a:solidFill>
                <a:latin typeface="Times New Roman" pitchFamily="18" charset="0"/>
                <a:ea typeface="+mj-ea"/>
              </a:rPr>
              <a:t>laboratory diagnosis of viral infections</a:t>
            </a:r>
            <a:endParaRPr lang="en-GB" sz="4000" b="1" i="1" u="sng" dirty="0" smtClean="0">
              <a:solidFill>
                <a:srgbClr val="FFFF00"/>
              </a:solidFill>
              <a:latin typeface="Times New Roman" pitchFamily="18" charset="0"/>
              <a:ea typeface="+mj-ea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5013" y="2143125"/>
            <a:ext cx="82296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4000" b="1" i="1" smtClean="0">
                <a:latin typeface="Times New Roman" pitchFamily="18" charset="0"/>
                <a:ea typeface="+mn-ea"/>
                <a:cs typeface="Times New Roman" pitchFamily="18" charset="0"/>
              </a:rPr>
              <a:t>Microscopic examination.</a:t>
            </a:r>
            <a:endParaRPr lang="en-US" sz="4000" b="1" i="1" dirty="0" smtClean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4000" b="1" i="1" dirty="0" smtClean="0">
                <a:latin typeface="Times New Roman" pitchFamily="18" charset="0"/>
                <a:ea typeface="+mn-ea"/>
                <a:cs typeface="Times New Roman" pitchFamily="18" charset="0"/>
              </a:rPr>
              <a:t>Cell culture.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4000" b="1" i="1" dirty="0" smtClean="0">
                <a:latin typeface="Times New Roman" pitchFamily="18" charset="0"/>
                <a:ea typeface="+mn-ea"/>
                <a:cs typeface="Times New Roman" pitchFamily="18" charset="0"/>
              </a:rPr>
              <a:t>Serological tests .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4000" b="1" i="1" dirty="0" smtClean="0">
                <a:latin typeface="Times New Roman" pitchFamily="18" charset="0"/>
                <a:ea typeface="+mn-ea"/>
                <a:cs typeface="Times New Roman" pitchFamily="18" charset="0"/>
              </a:rPr>
              <a:t>Detection of viral  Ag.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4000" b="1" i="1" dirty="0" smtClean="0">
                <a:latin typeface="Times New Roman" pitchFamily="18" charset="0"/>
                <a:ea typeface="+mn-ea"/>
                <a:cs typeface="Times New Roman" pitchFamily="18" charset="0"/>
              </a:rPr>
              <a:t>Molecular method .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en-GB" dirty="0" smtClean="0">
              <a:ea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i="1" u="sng" dirty="0" smtClean="0">
                <a:solidFill>
                  <a:srgbClr val="FFFF00"/>
                </a:solidFill>
                <a:latin typeface="Times New Roman" pitchFamily="18" charset="0"/>
                <a:ea typeface="+mj-ea"/>
              </a:rPr>
              <a:t>Microscopic examination</a:t>
            </a:r>
            <a:endParaRPr lang="en-GB" sz="6000" b="1" i="1" u="sng" dirty="0" smtClean="0">
              <a:solidFill>
                <a:srgbClr val="FFFF00"/>
              </a:solidFill>
              <a:latin typeface="Times New Roman" pitchFamily="18" charset="0"/>
              <a:ea typeface="+mj-ea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43488"/>
          </a:xfrm>
        </p:spPr>
        <p:txBody>
          <a:bodyPr/>
          <a:lstStyle/>
          <a:p>
            <a:pPr eaLnBrk="1" hangingPunct="1"/>
            <a:r>
              <a:rPr lang="en-US" sz="3600" b="1" i="1">
                <a:solidFill>
                  <a:srgbClr val="FF33CC"/>
                </a:solidFill>
                <a:latin typeface="Arial" charset="0"/>
                <a:cs typeface="Arial" charset="0"/>
              </a:rPr>
              <a:t>Light microscopy</a:t>
            </a:r>
            <a:r>
              <a:rPr lang="en-US" sz="3600">
                <a:solidFill>
                  <a:srgbClr val="FF33CC"/>
                </a:solidFill>
                <a:latin typeface="Arial" charset="0"/>
                <a:cs typeface="Arial" charset="0"/>
              </a:rPr>
              <a:t>;</a:t>
            </a:r>
          </a:p>
          <a:p>
            <a:pPr eaLnBrk="1" hangingPunct="1">
              <a:buFont typeface="Wingdings" charset="0"/>
              <a:buNone/>
            </a:pPr>
            <a:r>
              <a:rPr lang="en-US" sz="2800">
                <a:latin typeface="Arial" charset="0"/>
                <a:cs typeface="Arial" charset="0"/>
              </a:rPr>
              <a:t>   Histological appearance</a:t>
            </a:r>
          </a:p>
          <a:p>
            <a:pPr eaLnBrk="1" hangingPunct="1">
              <a:buFont typeface="Wingdings" charset="0"/>
              <a:buNone/>
            </a:pPr>
            <a:r>
              <a:rPr lang="en-US" sz="2800">
                <a:latin typeface="Arial" charset="0"/>
                <a:cs typeface="Arial" charset="0"/>
              </a:rPr>
              <a:t>   Ex. Inclusion bodies</a:t>
            </a:r>
          </a:p>
          <a:p>
            <a:pPr eaLnBrk="1" hangingPunct="1">
              <a:buFont typeface="Wingdings" charset="0"/>
              <a:buNone/>
            </a:pPr>
            <a:r>
              <a:rPr lang="en-US" sz="2800">
                <a:latin typeface="Arial" charset="0"/>
                <a:cs typeface="Arial" charset="0"/>
              </a:rPr>
              <a:t>                                                   </a:t>
            </a:r>
            <a:r>
              <a:rPr lang="en-US" sz="2800" b="1" i="1">
                <a:effectLst/>
                <a:latin typeface="Times New Roman" charset="0"/>
                <a:cs typeface="Times New Roman" charset="0"/>
              </a:rPr>
              <a:t>Owl’s eye</a:t>
            </a:r>
            <a:r>
              <a:rPr lang="en-US" sz="2800">
                <a:latin typeface="Arial" charset="0"/>
                <a:cs typeface="Arial" charset="0"/>
              </a:rPr>
              <a:t> (CMV)</a:t>
            </a:r>
          </a:p>
          <a:p>
            <a:pPr eaLnBrk="1" hangingPunct="1"/>
            <a:r>
              <a:rPr lang="en-US" sz="3600" b="1" i="1">
                <a:solidFill>
                  <a:srgbClr val="FF33CC"/>
                </a:solidFill>
                <a:latin typeface="Arial" charset="0"/>
                <a:cs typeface="Arial" charset="0"/>
              </a:rPr>
              <a:t>Electron microscopy;   </a:t>
            </a:r>
            <a:endParaRPr lang="en-US" sz="2800">
              <a:latin typeface="Arial" charset="0"/>
              <a:cs typeface="Arial" charset="0"/>
            </a:endParaRPr>
          </a:p>
          <a:p>
            <a:pPr lvl="1" eaLnBrk="1" hangingPunct="1"/>
            <a:r>
              <a:rPr lang="en-US" sz="2400">
                <a:latin typeface="Arial" charset="0"/>
                <a:cs typeface="Arial" charset="0"/>
              </a:rPr>
              <a:t>Morphology&amp; size of virions</a:t>
            </a:r>
          </a:p>
          <a:p>
            <a:pPr lvl="1" eaLnBrk="1" hangingPunct="1"/>
            <a:r>
              <a:rPr lang="en-US" sz="2400">
                <a:latin typeface="Arial" charset="0"/>
                <a:cs typeface="Arial" charset="0"/>
              </a:rPr>
              <a:t>Ex. Dx of viral G</a:t>
            </a:r>
            <a:r>
              <a:rPr lang="en-GB" sz="2400">
                <a:latin typeface="Arial" charset="0"/>
                <a:cs typeface="Arial" charset="0"/>
              </a:rPr>
              <a:t>E ,rotav. , adenov. </a:t>
            </a:r>
            <a:endParaRPr lang="en-US" sz="2400">
              <a:latin typeface="Arial" charset="0"/>
              <a:cs typeface="Arial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 sz="2400">
                <a:latin typeface="Arial" charset="0"/>
                <a:cs typeface="Arial" charset="0"/>
              </a:rPr>
              <a:t>          Dx of skin lesion caused by herpesv, poxv.   </a:t>
            </a:r>
          </a:p>
          <a:p>
            <a:pPr lvl="1" eaLnBrk="1" hangingPunct="1"/>
            <a:r>
              <a:rPr lang="en-GB" sz="2400">
                <a:latin typeface="Arial" charset="0"/>
                <a:cs typeface="Arial" charset="0"/>
              </a:rPr>
              <a:t>It is replaced by Ag detection &amp; molecular tests</a:t>
            </a:r>
          </a:p>
        </p:txBody>
      </p:sp>
      <p:pic>
        <p:nvPicPr>
          <p:cNvPr id="31748" name="Picture 4" descr="Cytomegalovirus%20CMV%20fig1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500188"/>
            <a:ext cx="3487738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Grp="1" noChangeArrowheads="1"/>
          </p:cNvSpPr>
          <p:nvPr>
            <p:ph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ea typeface="+mn-ea"/>
              </a:rPr>
              <a:t>Electron micrographs   </a:t>
            </a:r>
            <a:endParaRPr lang="en-GB" dirty="0" smtClean="0">
              <a:ea typeface="+mn-ea"/>
            </a:endParaRPr>
          </a:p>
        </p:txBody>
      </p:sp>
      <p:pic>
        <p:nvPicPr>
          <p:cNvPr id="32771" name="Picture 5" descr="scan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50975"/>
            <a:ext cx="33845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 descr="scan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508500"/>
            <a:ext cx="32400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 descr="scan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510088"/>
            <a:ext cx="331311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8" descr="~DESTscan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12875"/>
            <a:ext cx="316706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3" name="Oval 9"/>
          <p:cNvSpPr>
            <a:spLocks noChangeArrowheads="1"/>
          </p:cNvSpPr>
          <p:nvPr/>
        </p:nvSpPr>
        <p:spPr bwMode="auto">
          <a:xfrm>
            <a:off x="1403350" y="3357563"/>
            <a:ext cx="2592388" cy="9144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72714" name="Oval 10"/>
          <p:cNvSpPr>
            <a:spLocks noChangeArrowheads="1"/>
          </p:cNvSpPr>
          <p:nvPr/>
        </p:nvSpPr>
        <p:spPr bwMode="auto">
          <a:xfrm>
            <a:off x="2484438" y="3789363"/>
            <a:ext cx="914400" cy="9144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72716" name="Oval 12"/>
          <p:cNvSpPr>
            <a:spLocks noChangeArrowheads="1"/>
          </p:cNvSpPr>
          <p:nvPr/>
        </p:nvSpPr>
        <p:spPr bwMode="auto">
          <a:xfrm>
            <a:off x="5795963" y="3644900"/>
            <a:ext cx="1635125" cy="9144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GB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Poxvirus</a:t>
            </a:r>
          </a:p>
        </p:txBody>
      </p:sp>
      <p:sp>
        <p:nvSpPr>
          <p:cNvPr id="72717" name="Oval 13"/>
          <p:cNvSpPr>
            <a:spLocks noChangeArrowheads="1"/>
          </p:cNvSpPr>
          <p:nvPr/>
        </p:nvSpPr>
        <p:spPr bwMode="auto">
          <a:xfrm>
            <a:off x="1979613" y="692150"/>
            <a:ext cx="1635125" cy="576263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GB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Rotavirus</a:t>
            </a:r>
          </a:p>
        </p:txBody>
      </p:sp>
      <p:sp>
        <p:nvSpPr>
          <p:cNvPr id="72718" name="Oval 14"/>
          <p:cNvSpPr>
            <a:spLocks noChangeArrowheads="1"/>
          </p:cNvSpPr>
          <p:nvPr/>
        </p:nvSpPr>
        <p:spPr bwMode="auto">
          <a:xfrm>
            <a:off x="1979613" y="3667125"/>
            <a:ext cx="1635125" cy="9144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GB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Herpesvirus</a:t>
            </a:r>
          </a:p>
        </p:txBody>
      </p:sp>
      <p:sp>
        <p:nvSpPr>
          <p:cNvPr id="72719" name="Oval 15"/>
          <p:cNvSpPr>
            <a:spLocks noChangeArrowheads="1"/>
          </p:cNvSpPr>
          <p:nvPr/>
        </p:nvSpPr>
        <p:spPr bwMode="auto">
          <a:xfrm>
            <a:off x="5724525" y="476250"/>
            <a:ext cx="1635125" cy="9144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GB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Adenovirus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8000" b="1" i="1" u="sng" dirty="0" smtClean="0">
                <a:solidFill>
                  <a:srgbClr val="FFFF00"/>
                </a:solidFill>
                <a:latin typeface="Times New Roman" pitchFamily="18" charset="0"/>
                <a:ea typeface="+mj-ea"/>
              </a:rPr>
              <a:t>Virus cultivation</a:t>
            </a:r>
            <a:endParaRPr lang="en-GB" sz="8000" b="1" i="1" u="sng" dirty="0" smtClean="0">
              <a:solidFill>
                <a:srgbClr val="FFFF00"/>
              </a:solidFill>
              <a:latin typeface="Times New Roman" pitchFamily="18" charset="0"/>
              <a:ea typeface="+mj-ea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0913" y="1922463"/>
            <a:ext cx="8229600" cy="4530725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Laboratory animal</a:t>
            </a:r>
          </a:p>
          <a:p>
            <a:pPr eaLnBrk="1" hangingPunct="1"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Embryonated egg</a:t>
            </a:r>
          </a:p>
          <a:p>
            <a:pPr eaLnBrk="1" hangingPunct="1"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Cell culture</a:t>
            </a:r>
            <a:endParaRPr lang="en-GB" sz="4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WordArt 2"/>
          <p:cNvSpPr>
            <a:spLocks noChangeArrowheads="1" noChangeShapeType="1" noTextEdit="1"/>
          </p:cNvSpPr>
          <p:nvPr/>
        </p:nvSpPr>
        <p:spPr bwMode="auto">
          <a:xfrm>
            <a:off x="1433513" y="500042"/>
            <a:ext cx="6048375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9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Baskerville Old Face"/>
                <a:ea typeface="+mn-ea"/>
              </a:rPr>
              <a:t> Cell culture</a:t>
            </a:r>
          </a:p>
        </p:txBody>
      </p:sp>
      <p:pic>
        <p:nvPicPr>
          <p:cNvPr id="34819" name="Picture 4" descr="scan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789363"/>
            <a:ext cx="358775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scan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767138"/>
            <a:ext cx="3614737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C:\Documents and Settings\Dr.Malak\Desktop\MALAK (E)\virology picture folders\CPE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1785938"/>
            <a:ext cx="1543050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994" name="Group 2"/>
          <p:cNvGraphicFramePr>
            <a:graphicFrameLocks noGrp="1"/>
          </p:cNvGraphicFramePr>
          <p:nvPr/>
        </p:nvGraphicFramePr>
        <p:xfrm>
          <a:off x="0" y="285750"/>
          <a:ext cx="7286625" cy="6237288"/>
        </p:xfrm>
        <a:graphic>
          <a:graphicData uri="http://schemas.openxmlformats.org/drawingml/2006/table">
            <a:tbl>
              <a:tblPr/>
              <a:tblGrid>
                <a:gridCol w="3238515"/>
                <a:gridCol w="4048110"/>
              </a:tblGrid>
              <a:tr h="1223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Cell culture</a:t>
                      </a:r>
                      <a:endParaRPr kumimoji="0" lang="en-GB" sz="2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FF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No of sub passages</a:t>
                      </a:r>
                      <a:endParaRPr kumimoji="0" lang="en-GB" sz="2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FFFF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5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Primary C/C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        1 or 2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41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Diploid C/C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[semi continuous]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       20 to 50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6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Continuous cell line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      Indefinite  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54" name="Picture 26" descr="scan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285750"/>
            <a:ext cx="2500312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Picture 27" descr="scan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276475"/>
            <a:ext cx="3563937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6" name="Picture 28" descr="scan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437063"/>
            <a:ext cx="53641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edg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-171450"/>
            <a:ext cx="8229600" cy="1139825"/>
          </a:xfrm>
        </p:spPr>
        <p:txBody>
          <a:bodyPr/>
          <a:lstStyle/>
          <a:p>
            <a:pPr eaLnBrk="1" hangingPunct="1"/>
            <a:r>
              <a:rPr lang="en-US" sz="4000" b="1" u="sng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Properties of Microorganisms</a:t>
            </a:r>
          </a:p>
        </p:txBody>
      </p:sp>
      <p:graphicFrame>
        <p:nvGraphicFramePr>
          <p:cNvPr id="77072" name="Group 272"/>
          <p:cNvGraphicFramePr>
            <a:graphicFrameLocks noGrp="1"/>
          </p:cNvGraphicFramePr>
          <p:nvPr>
            <p:ph idx="1"/>
          </p:nvPr>
        </p:nvGraphicFramePr>
        <p:xfrm>
          <a:off x="179388" y="819150"/>
          <a:ext cx="8640762" cy="5922138"/>
        </p:xfrm>
        <a:graphic>
          <a:graphicData uri="http://schemas.openxmlformats.org/drawingml/2006/table">
            <a:tbl>
              <a:tblPr/>
              <a:tblGrid>
                <a:gridCol w="2303462"/>
                <a:gridCol w="1800225"/>
                <a:gridCol w="1585913"/>
                <a:gridCol w="1654175"/>
                <a:gridCol w="1296987"/>
              </a:tblGrid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characteristic</a:t>
                      </a:r>
                      <a:endParaRPr kumimoji="0" lang="en-GB" sz="2800" b="1" i="1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Parasites</a:t>
                      </a:r>
                      <a:endParaRPr kumimoji="0" lang="en-GB" sz="2800" b="1" i="1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Fungi </a:t>
                      </a:r>
                      <a:endParaRPr kumimoji="0" lang="en-GB" sz="2800" b="1" i="1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Bacteria</a:t>
                      </a:r>
                      <a:endParaRPr kumimoji="0" lang="en-GB" sz="2800" b="1" i="1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Viruses</a:t>
                      </a:r>
                      <a:endParaRPr kumimoji="0" lang="en-GB" sz="2800" b="1" i="1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FFCC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Cell</a:t>
                      </a:r>
                      <a:endParaRPr kumimoji="0" lang="en-GB" sz="2800" b="1" i="1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     Yes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Yes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Yes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No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FFCC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Type of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FFCC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       nucleus</a:t>
                      </a:r>
                      <a:endParaRPr kumimoji="0" lang="en-GB" sz="2800" b="1" i="1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Eukaryotic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Eukaryotic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Prokaryotic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-----</a:t>
                      </a:r>
                      <a:endParaRPr kumimoji="0" lang="en-GB" sz="2800" b="1" i="1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FFCC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Nucleic acid</a:t>
                      </a:r>
                      <a:endParaRPr kumimoji="0" lang="en-GB" sz="2800" b="1" i="1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Both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 DNA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&amp; RNA  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Both    DNA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&amp; RNA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Both DNA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&amp; RNA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DNA or RNA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FFCC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Ribosome</a:t>
                      </a:r>
                      <a:r>
                        <a:rPr kumimoji="0" lang="en-GB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FFCC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Present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Present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Present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Absent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FFCC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Mitochondria</a:t>
                      </a:r>
                      <a:endParaRPr kumimoji="0" lang="en-GB" sz="2800" b="1" i="1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Present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Present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Absent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Absent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FFCC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Replication</a:t>
                      </a:r>
                      <a:endParaRPr kumimoji="0" lang="en-GB" sz="2800" b="1" i="1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Mitosis</a:t>
                      </a: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Budding 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mitosis</a:t>
                      </a: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Binary fission</a:t>
                      </a: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Arial" charset="0"/>
                        </a:rPr>
                        <a:t>special</a:t>
                      </a:r>
                      <a:endParaRPr kumimoji="0" lang="en-GB" sz="2800" b="1" i="1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038" name="Line 238"/>
          <p:cNvSpPr>
            <a:spLocks noChangeShapeType="1"/>
          </p:cNvSpPr>
          <p:nvPr/>
        </p:nvSpPr>
        <p:spPr bwMode="auto">
          <a:xfrm>
            <a:off x="5940425" y="333375"/>
            <a:ext cx="2016125" cy="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339975" y="5300663"/>
            <a:ext cx="5111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sz="1800" b="0" i="0" u="none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900113" y="404813"/>
            <a:ext cx="79200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000" i="0" u="none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Variation in Sensitivity of cell cultures to infection by viruses commonly isolated in clinical virology laboratories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331913" y="1700213"/>
            <a:ext cx="2087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i="0" u="none">
                <a:solidFill>
                  <a:srgbClr val="FFFF66"/>
                </a:solidFill>
                <a:cs typeface="Times New Roman" charset="0"/>
              </a:rPr>
              <a:t>Virus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4356100" y="1484313"/>
            <a:ext cx="3168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i="0" u="none">
                <a:solidFill>
                  <a:srgbClr val="FFFF66"/>
                </a:solidFill>
                <a:cs typeface="Times New Roman" charset="0"/>
              </a:rPr>
              <a:t>Cell culture</a:t>
            </a:r>
            <a:r>
              <a:rPr lang="en-US" sz="2000" i="0" u="none" baseline="30000">
                <a:solidFill>
                  <a:srgbClr val="FFFF66"/>
                </a:solidFill>
                <a:cs typeface="Times New Roman" charset="0"/>
              </a:rPr>
              <a:t>a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3851275" y="1989138"/>
            <a:ext cx="4824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i="0" u="none">
                <a:solidFill>
                  <a:srgbClr val="FFFF66"/>
                </a:solidFill>
                <a:cs typeface="Times New Roman" charset="0"/>
              </a:rPr>
              <a:t>PMK          HDF           HEp-2           </a:t>
            </a:r>
          </a:p>
        </p:txBody>
      </p:sp>
      <p:sp>
        <p:nvSpPr>
          <p:cNvPr id="88071" name="Line 7"/>
          <p:cNvSpPr>
            <a:spLocks noChangeShapeType="1"/>
          </p:cNvSpPr>
          <p:nvPr/>
        </p:nvSpPr>
        <p:spPr bwMode="auto">
          <a:xfrm>
            <a:off x="3851275" y="1916113"/>
            <a:ext cx="46815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88072" name="Line 8"/>
          <p:cNvSpPr>
            <a:spLocks noChangeShapeType="1"/>
          </p:cNvSpPr>
          <p:nvPr/>
        </p:nvSpPr>
        <p:spPr bwMode="auto">
          <a:xfrm>
            <a:off x="1042988" y="1484313"/>
            <a:ext cx="7489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88073" name="Line 9"/>
          <p:cNvSpPr>
            <a:spLocks noChangeShapeType="1"/>
          </p:cNvSpPr>
          <p:nvPr/>
        </p:nvSpPr>
        <p:spPr bwMode="auto">
          <a:xfrm>
            <a:off x="1042988" y="2420938"/>
            <a:ext cx="7489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1187450" y="2781300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b="0" i="0" u="none">
                <a:solidFill>
                  <a:schemeClr val="tx1"/>
                </a:solidFill>
                <a:cs typeface="Times New Roman" charset="0"/>
              </a:rPr>
              <a:t>RNA virus 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1187450" y="4430713"/>
            <a:ext cx="1800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b="0" i="0" u="none">
                <a:solidFill>
                  <a:schemeClr val="tx1"/>
                </a:solidFill>
                <a:cs typeface="Times New Roman" charset="0"/>
              </a:rPr>
              <a:t>DNA virus </a:t>
            </a:r>
          </a:p>
        </p:txBody>
      </p:sp>
      <p:sp>
        <p:nvSpPr>
          <p:cNvPr id="88076" name="Line 12"/>
          <p:cNvSpPr>
            <a:spLocks noChangeShapeType="1"/>
          </p:cNvSpPr>
          <p:nvPr/>
        </p:nvSpPr>
        <p:spPr bwMode="auto">
          <a:xfrm>
            <a:off x="1116013" y="6021388"/>
            <a:ext cx="7489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1476375" y="3213100"/>
            <a:ext cx="18002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b="0" i="0" u="none">
                <a:solidFill>
                  <a:srgbClr val="FFFF66"/>
                </a:solidFill>
                <a:cs typeface="Times New Roman" charset="0"/>
              </a:rPr>
              <a:t>Enterovirus Rhinovirus Influenza virus RSV 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1403350" y="4759325"/>
            <a:ext cx="18002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b="0" i="0" u="none">
                <a:solidFill>
                  <a:srgbClr val="FFFF66"/>
                </a:solidFill>
                <a:cs typeface="Times New Roman" charset="0"/>
              </a:rPr>
              <a:t>Adenovirus   HSV             VZV              CMV </a:t>
            </a: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3851275" y="3213100"/>
            <a:ext cx="1008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+++</a:t>
            </a:r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4932363" y="3213100"/>
            <a:ext cx="1008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++</a:t>
            </a: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6300788" y="3206750"/>
            <a:ext cx="1008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+/-</a:t>
            </a: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3851275" y="3500438"/>
            <a:ext cx="1008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+</a:t>
            </a: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4932363" y="3494088"/>
            <a:ext cx="1008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+++</a:t>
            </a:r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6300788" y="3494088"/>
            <a:ext cx="1008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+</a:t>
            </a: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3851275" y="3783013"/>
            <a:ext cx="1008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+++</a:t>
            </a:r>
          </a:p>
        </p:txBody>
      </p:sp>
      <p:sp>
        <p:nvSpPr>
          <p:cNvPr id="36886" name="Text Box 22"/>
          <p:cNvSpPr txBox="1">
            <a:spLocks noChangeArrowheads="1"/>
          </p:cNvSpPr>
          <p:nvPr/>
        </p:nvSpPr>
        <p:spPr bwMode="auto">
          <a:xfrm>
            <a:off x="4932363" y="3789363"/>
            <a:ext cx="1008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+</a:t>
            </a:r>
          </a:p>
        </p:txBody>
      </p:sp>
      <p:sp>
        <p:nvSpPr>
          <p:cNvPr id="36887" name="Text Box 23"/>
          <p:cNvSpPr txBox="1">
            <a:spLocks noChangeArrowheads="1"/>
          </p:cNvSpPr>
          <p:nvPr/>
        </p:nvSpPr>
        <p:spPr bwMode="auto">
          <a:xfrm>
            <a:off x="6372225" y="3789363"/>
            <a:ext cx="1008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-</a:t>
            </a:r>
          </a:p>
        </p:txBody>
      </p:sp>
      <p:sp>
        <p:nvSpPr>
          <p:cNvPr id="36888" name="Text Box 24"/>
          <p:cNvSpPr txBox="1">
            <a:spLocks noChangeArrowheads="1"/>
          </p:cNvSpPr>
          <p:nvPr/>
        </p:nvSpPr>
        <p:spPr bwMode="auto">
          <a:xfrm>
            <a:off x="3851275" y="3998913"/>
            <a:ext cx="1008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++</a:t>
            </a:r>
          </a:p>
        </p:txBody>
      </p:sp>
      <p:sp>
        <p:nvSpPr>
          <p:cNvPr id="36889" name="Text Box 25"/>
          <p:cNvSpPr txBox="1">
            <a:spLocks noChangeArrowheads="1"/>
          </p:cNvSpPr>
          <p:nvPr/>
        </p:nvSpPr>
        <p:spPr bwMode="auto">
          <a:xfrm>
            <a:off x="4932363" y="3998913"/>
            <a:ext cx="1008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+</a:t>
            </a:r>
          </a:p>
        </p:txBody>
      </p:sp>
      <p:sp>
        <p:nvSpPr>
          <p:cNvPr id="36890" name="Text Box 26"/>
          <p:cNvSpPr txBox="1">
            <a:spLocks noChangeArrowheads="1"/>
          </p:cNvSpPr>
          <p:nvPr/>
        </p:nvSpPr>
        <p:spPr bwMode="auto">
          <a:xfrm>
            <a:off x="6372225" y="3998913"/>
            <a:ext cx="1008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+++</a:t>
            </a:r>
          </a:p>
        </p:txBody>
      </p:sp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3851275" y="4724400"/>
            <a:ext cx="1008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+</a:t>
            </a:r>
          </a:p>
        </p:txBody>
      </p:sp>
      <p:sp>
        <p:nvSpPr>
          <p:cNvPr id="36892" name="Text Box 28"/>
          <p:cNvSpPr txBox="1">
            <a:spLocks noChangeArrowheads="1"/>
          </p:cNvSpPr>
          <p:nvPr/>
        </p:nvSpPr>
        <p:spPr bwMode="auto">
          <a:xfrm>
            <a:off x="4932363" y="4724400"/>
            <a:ext cx="1008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++</a:t>
            </a:r>
          </a:p>
        </p:txBody>
      </p:sp>
      <p:sp>
        <p:nvSpPr>
          <p:cNvPr id="36893" name="Text Box 29"/>
          <p:cNvSpPr txBox="1">
            <a:spLocks noChangeArrowheads="1"/>
          </p:cNvSpPr>
          <p:nvPr/>
        </p:nvSpPr>
        <p:spPr bwMode="auto">
          <a:xfrm>
            <a:off x="6372225" y="4724400"/>
            <a:ext cx="1008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+++</a:t>
            </a:r>
          </a:p>
        </p:txBody>
      </p:sp>
      <p:sp>
        <p:nvSpPr>
          <p:cNvPr id="36894" name="Text Box 30"/>
          <p:cNvSpPr txBox="1">
            <a:spLocks noChangeArrowheads="1"/>
          </p:cNvSpPr>
          <p:nvPr/>
        </p:nvSpPr>
        <p:spPr bwMode="auto">
          <a:xfrm>
            <a:off x="3851275" y="5084763"/>
            <a:ext cx="1008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+</a:t>
            </a:r>
          </a:p>
        </p:txBody>
      </p:sp>
      <p:sp>
        <p:nvSpPr>
          <p:cNvPr id="36895" name="Text Box 31"/>
          <p:cNvSpPr txBox="1">
            <a:spLocks noChangeArrowheads="1"/>
          </p:cNvSpPr>
          <p:nvPr/>
        </p:nvSpPr>
        <p:spPr bwMode="auto">
          <a:xfrm>
            <a:off x="4932363" y="5084763"/>
            <a:ext cx="1008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++</a:t>
            </a:r>
          </a:p>
        </p:txBody>
      </p:sp>
      <p:sp>
        <p:nvSpPr>
          <p:cNvPr id="36896" name="Text Box 32"/>
          <p:cNvSpPr txBox="1">
            <a:spLocks noChangeArrowheads="1"/>
          </p:cNvSpPr>
          <p:nvPr/>
        </p:nvSpPr>
        <p:spPr bwMode="auto">
          <a:xfrm>
            <a:off x="6372225" y="5078413"/>
            <a:ext cx="1008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++</a:t>
            </a:r>
          </a:p>
        </p:txBody>
      </p:sp>
      <p:sp>
        <p:nvSpPr>
          <p:cNvPr id="36897" name="Text Box 33"/>
          <p:cNvSpPr txBox="1">
            <a:spLocks noChangeArrowheads="1"/>
          </p:cNvSpPr>
          <p:nvPr/>
        </p:nvSpPr>
        <p:spPr bwMode="auto">
          <a:xfrm>
            <a:off x="3851275" y="5373688"/>
            <a:ext cx="1008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+</a:t>
            </a:r>
          </a:p>
        </p:txBody>
      </p:sp>
      <p:sp>
        <p:nvSpPr>
          <p:cNvPr id="36898" name="Text Box 34"/>
          <p:cNvSpPr txBox="1">
            <a:spLocks noChangeArrowheads="1"/>
          </p:cNvSpPr>
          <p:nvPr/>
        </p:nvSpPr>
        <p:spPr bwMode="auto">
          <a:xfrm>
            <a:off x="4932363" y="5367338"/>
            <a:ext cx="1008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+++</a:t>
            </a:r>
          </a:p>
        </p:txBody>
      </p:sp>
      <p:sp>
        <p:nvSpPr>
          <p:cNvPr id="36899" name="Text Box 35"/>
          <p:cNvSpPr txBox="1">
            <a:spLocks noChangeArrowheads="1"/>
          </p:cNvSpPr>
          <p:nvPr/>
        </p:nvSpPr>
        <p:spPr bwMode="auto">
          <a:xfrm>
            <a:off x="6443663" y="5367338"/>
            <a:ext cx="1008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-</a:t>
            </a:r>
          </a:p>
        </p:txBody>
      </p:sp>
      <p:sp>
        <p:nvSpPr>
          <p:cNvPr id="36900" name="Text Box 36"/>
          <p:cNvSpPr txBox="1">
            <a:spLocks noChangeArrowheads="1"/>
          </p:cNvSpPr>
          <p:nvPr/>
        </p:nvSpPr>
        <p:spPr bwMode="auto">
          <a:xfrm>
            <a:off x="3851275" y="5661025"/>
            <a:ext cx="1008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-</a:t>
            </a:r>
          </a:p>
        </p:txBody>
      </p:sp>
      <p:sp>
        <p:nvSpPr>
          <p:cNvPr id="36901" name="Text Box 37"/>
          <p:cNvSpPr txBox="1">
            <a:spLocks noChangeArrowheads="1"/>
          </p:cNvSpPr>
          <p:nvPr/>
        </p:nvSpPr>
        <p:spPr bwMode="auto">
          <a:xfrm>
            <a:off x="4932363" y="5654675"/>
            <a:ext cx="1008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+++</a:t>
            </a:r>
          </a:p>
        </p:txBody>
      </p:sp>
      <p:sp>
        <p:nvSpPr>
          <p:cNvPr id="36902" name="Text Box 38"/>
          <p:cNvSpPr txBox="1">
            <a:spLocks noChangeArrowheads="1"/>
          </p:cNvSpPr>
          <p:nvPr/>
        </p:nvSpPr>
        <p:spPr bwMode="auto">
          <a:xfrm>
            <a:off x="6443663" y="5654675"/>
            <a:ext cx="1008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i="0" u="none">
                <a:solidFill>
                  <a:schemeClr val="tx1"/>
                </a:solidFill>
                <a:latin typeface="Verdana" charset="0"/>
              </a:rPr>
              <a:t>-</a:t>
            </a:r>
          </a:p>
        </p:txBody>
      </p:sp>
      <p:sp>
        <p:nvSpPr>
          <p:cNvPr id="36903" name="Text Box 39"/>
          <p:cNvSpPr txBox="1">
            <a:spLocks noChangeArrowheads="1"/>
          </p:cNvSpPr>
          <p:nvPr/>
        </p:nvSpPr>
        <p:spPr bwMode="auto">
          <a:xfrm>
            <a:off x="1187450" y="6092825"/>
            <a:ext cx="74882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u="none">
                <a:solidFill>
                  <a:srgbClr val="FFFF66"/>
                </a:solidFill>
                <a:cs typeface="Times New Roman" charset="0"/>
              </a:rPr>
              <a:t>PMK, primary MK. Degree of sensitivity: +++, highly sensitive;++, moderately sensitive; +, low sensitivity; +/-, variable; -, not sensitive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b="1" i="1" u="sng" dirty="0" smtClean="0">
                <a:solidFill>
                  <a:srgbClr val="FFFF00"/>
                </a:solidFill>
                <a:latin typeface="Times New Roman" pitchFamily="18" charset="0"/>
                <a:ea typeface="+mj-ea"/>
              </a:rPr>
              <a:t>Detection of viral growth</a:t>
            </a:r>
            <a:endParaRPr lang="en-GB" sz="4800" b="1" i="1" u="sng" dirty="0" smtClean="0">
              <a:solidFill>
                <a:srgbClr val="FFFF00"/>
              </a:solidFill>
              <a:latin typeface="Times New Roman" pitchFamily="18" charset="0"/>
              <a:ea typeface="+mj-ea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sz="4000" dirty="0" smtClean="0">
                <a:ea typeface="+mn-ea"/>
              </a:rPr>
              <a:t>Cytopathic effects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endParaRPr lang="en-US" sz="4000" dirty="0" smtClean="0">
              <a:ea typeface="+mn-ea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endParaRPr lang="en-US" sz="4000" dirty="0" smtClean="0">
              <a:ea typeface="+mn-ea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endParaRPr lang="en-US" sz="4000" dirty="0" smtClean="0">
              <a:ea typeface="+mn-ea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endParaRPr lang="en-US" sz="4000" dirty="0" smtClean="0">
              <a:ea typeface="+mn-ea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sz="4000" dirty="0" smtClean="0">
                <a:ea typeface="+mn-ea"/>
              </a:rPr>
              <a:t>IF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sz="4000" dirty="0" smtClean="0">
                <a:ea typeface="+mn-ea"/>
              </a:rPr>
              <a:t>Other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  <a:defRPr/>
            </a:pPr>
            <a:endParaRPr lang="en-GB" sz="4000" dirty="0" smtClean="0">
              <a:ea typeface="+mn-ea"/>
            </a:endParaRPr>
          </a:p>
        </p:txBody>
      </p:sp>
      <p:pic>
        <p:nvPicPr>
          <p:cNvPr id="37892" name="Picture 13" descr="Cytopathic Effe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371725"/>
            <a:ext cx="5000625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14"/>
          <p:cNvSpPr>
            <a:spLocks noChangeArrowheads="1"/>
          </p:cNvSpPr>
          <p:nvPr/>
        </p:nvSpPr>
        <p:spPr bwMode="auto">
          <a:xfrm>
            <a:off x="917575" y="4208463"/>
            <a:ext cx="1296988" cy="3635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GB" sz="1800" b="0" i="0" u="none">
                <a:solidFill>
                  <a:schemeClr val="tx1"/>
                </a:solidFill>
                <a:latin typeface="Garamond" charset="0"/>
              </a:rPr>
              <a:t>Uninfected cc</a:t>
            </a:r>
          </a:p>
        </p:txBody>
      </p:sp>
      <p:sp>
        <p:nvSpPr>
          <p:cNvPr id="37894" name="Rectangle 15"/>
          <p:cNvSpPr>
            <a:spLocks noChangeArrowheads="1"/>
          </p:cNvSpPr>
          <p:nvPr/>
        </p:nvSpPr>
        <p:spPr bwMode="auto">
          <a:xfrm>
            <a:off x="2632075" y="4214813"/>
            <a:ext cx="1296988" cy="4048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GB" sz="1800" b="0" i="0" u="none">
                <a:solidFill>
                  <a:schemeClr val="tx1"/>
                </a:solidFill>
                <a:latin typeface="Garamond" charset="0"/>
              </a:rPr>
              <a:t>Cell rounding</a:t>
            </a:r>
          </a:p>
        </p:txBody>
      </p:sp>
      <p:sp>
        <p:nvSpPr>
          <p:cNvPr id="37895" name="Rectangle 16"/>
          <p:cNvSpPr>
            <a:spLocks noChangeArrowheads="1"/>
          </p:cNvSpPr>
          <p:nvPr/>
        </p:nvSpPr>
        <p:spPr bwMode="auto">
          <a:xfrm>
            <a:off x="4346575" y="4167188"/>
            <a:ext cx="1296988" cy="4048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GB" sz="1800" i="0" u="none">
                <a:solidFill>
                  <a:schemeClr val="tx1"/>
                </a:solidFill>
                <a:latin typeface="Garamond" charset="0"/>
              </a:rPr>
              <a:t>Syncytium </a:t>
            </a:r>
          </a:p>
        </p:txBody>
      </p:sp>
      <p:pic>
        <p:nvPicPr>
          <p:cNvPr id="37896" name="Picture 17" descr="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2047875"/>
            <a:ext cx="27368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42938"/>
            <a:ext cx="8229600" cy="57388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GB" sz="4500" b="1" i="1" u="sng" dirty="0" smtClean="0">
                <a:solidFill>
                  <a:srgbClr val="CC0099"/>
                </a:solidFill>
                <a:latin typeface="Times New Roman" pitchFamily="18" charset="0"/>
                <a:ea typeface="+mn-ea"/>
              </a:rPr>
              <a:t> </a:t>
            </a:r>
            <a:r>
              <a:rPr lang="en-GB" sz="4500" b="1" i="1" u="sng" dirty="0" smtClean="0">
                <a:solidFill>
                  <a:srgbClr val="FF0066"/>
                </a:solidFill>
                <a:latin typeface="Times New Roman" pitchFamily="18" charset="0"/>
                <a:ea typeface="+mn-ea"/>
              </a:rPr>
              <a:t>Problems with cell culture </a:t>
            </a:r>
            <a:r>
              <a:rPr lang="en-GB" dirty="0" smtClean="0">
                <a:ea typeface="+mn-ea"/>
              </a:rPr>
              <a:t>;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dirty="0" smtClean="0">
              <a:ea typeface="+mn-ea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GB" dirty="0" smtClean="0">
                <a:ea typeface="+mn-ea"/>
              </a:rPr>
              <a:t>Long incubation 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GB" dirty="0" smtClean="0">
                <a:ea typeface="+mn-ea"/>
              </a:rPr>
              <a:t>Sensitivity is variable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GB" dirty="0" smtClean="0">
                <a:ea typeface="+mn-ea"/>
              </a:rPr>
              <a:t>Susceptible to bacterial contamination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GB" dirty="0" smtClean="0">
                <a:ea typeface="+mn-ea"/>
              </a:rPr>
              <a:t>Some Vs do not grow in c/c ex. HCV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dirty="0" smtClean="0"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5400" b="1" i="1" u="sng">
                <a:solidFill>
                  <a:srgbClr val="FF0066"/>
                </a:solidFill>
                <a:latin typeface="Times New Roman" charset="0"/>
                <a:cs typeface="Arial" charset="0"/>
              </a:rPr>
              <a:t>Rapid culture technique</a:t>
            </a: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423988"/>
            <a:ext cx="4397375" cy="4525962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GB" sz="2800">
                <a:latin typeface="Arial" charset="0"/>
                <a:cs typeface="Arial" charset="0"/>
              </a:rPr>
              <a:t>  </a:t>
            </a:r>
          </a:p>
          <a:p>
            <a:pPr eaLnBrk="1" hangingPunct="1"/>
            <a:r>
              <a:rPr lang="en-US" sz="36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Shell Vial Assay</a:t>
            </a:r>
          </a:p>
          <a:p>
            <a:pPr eaLnBrk="1" hangingPunct="1"/>
            <a:r>
              <a:rPr lang="en-US" sz="3600">
                <a:latin typeface="Times New Roman" charset="0"/>
                <a:cs typeface="Times New Roman" charset="0"/>
              </a:rPr>
              <a:t>Detect viral antigens</a:t>
            </a:r>
          </a:p>
          <a:p>
            <a:pPr eaLnBrk="1" hangingPunct="1"/>
            <a:r>
              <a:rPr lang="en-GB" sz="3600">
                <a:latin typeface="Times New Roman" charset="0"/>
                <a:cs typeface="Times New Roman" charset="0"/>
              </a:rPr>
              <a:t>1-3 days</a:t>
            </a:r>
          </a:p>
        </p:txBody>
      </p:sp>
      <p:pic>
        <p:nvPicPr>
          <p:cNvPr id="1029" name="Picture 3" descr="scan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1484313"/>
            <a:ext cx="37084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6035675" y="4437063"/>
          <a:ext cx="1704975" cy="224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hotoSuite Image" r:id="rId4" imgW="1704960" imgH="2247840" progId="PhotoSuite.Image">
                  <p:embed/>
                </p:oleObj>
              </mc:Choice>
              <mc:Fallback>
                <p:oleObj name="PhotoSuite Image" r:id="rId4" imgW="1704960" imgH="2247840" progId="PhotoSuite.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5675" y="4437063"/>
                        <a:ext cx="1704975" cy="224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3238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i="1" u="sng" dirty="0" smtClean="0">
                <a:solidFill>
                  <a:srgbClr val="FF0066"/>
                </a:solidFill>
                <a:latin typeface="Times New Roman" pitchFamily="18" charset="0"/>
                <a:ea typeface="+mj-ea"/>
              </a:rPr>
              <a:t>Serological test;</a:t>
            </a:r>
            <a:r>
              <a:rPr lang="en-US" sz="6600" b="1" i="1" dirty="0" smtClean="0">
                <a:solidFill>
                  <a:srgbClr val="FF0066"/>
                </a:solidFill>
                <a:latin typeface="Times New Roman" pitchFamily="18" charset="0"/>
                <a:ea typeface="+mj-ea"/>
              </a:rPr>
              <a:t/>
            </a:r>
            <a:br>
              <a:rPr lang="en-US" sz="6600" b="1" i="1" dirty="0" smtClean="0">
                <a:solidFill>
                  <a:srgbClr val="FF0066"/>
                </a:solidFill>
                <a:latin typeface="Times New Roman" pitchFamily="18" charset="0"/>
                <a:ea typeface="+mj-ea"/>
              </a:rPr>
            </a:br>
            <a:r>
              <a:rPr lang="en-US" sz="6600" b="1" i="1" u="sng" dirty="0" smtClean="0">
                <a:solidFill>
                  <a:srgbClr val="FFFF00"/>
                </a:solidFill>
                <a:latin typeface="Times New Roman" pitchFamily="18" charset="0"/>
                <a:ea typeface="+mj-ea"/>
              </a:rPr>
              <a:t>Antigen detection;</a:t>
            </a:r>
            <a:endParaRPr lang="en-GB" sz="6600" b="1" i="1" u="sng" dirty="0" smtClean="0">
              <a:solidFill>
                <a:srgbClr val="FFFF00"/>
              </a:solidFill>
              <a:latin typeface="Times New Roman" pitchFamily="18" charset="0"/>
              <a:ea typeface="+mj-ea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463" y="2260600"/>
            <a:ext cx="89281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800" b="1" i="1" dirty="0" smtClean="0">
                <a:solidFill>
                  <a:srgbClr val="FFFF00"/>
                </a:solidFill>
                <a:latin typeface="Times New Roman" pitchFamily="18" charset="0"/>
                <a:ea typeface="+mn-ea"/>
              </a:rPr>
              <a:t>   </a:t>
            </a:r>
            <a:r>
              <a:rPr lang="en-US" sz="4800" b="1" i="1" u="sng" dirty="0" smtClean="0">
                <a:solidFill>
                  <a:srgbClr val="FF0066"/>
                </a:solidFill>
                <a:latin typeface="Times New Roman" pitchFamily="18" charset="0"/>
                <a:ea typeface="+mn-ea"/>
              </a:rPr>
              <a:t>sample </a:t>
            </a:r>
            <a:r>
              <a:rPr lang="en-US" sz="4800" b="1" i="1" dirty="0" smtClean="0">
                <a:solidFill>
                  <a:srgbClr val="FFFF00"/>
                </a:solidFill>
                <a:latin typeface="Times New Roman" pitchFamily="18" charset="0"/>
                <a:ea typeface="+mn-ea"/>
              </a:rPr>
              <a:t>               </a:t>
            </a:r>
            <a:r>
              <a:rPr lang="en-US" sz="4800" b="1" i="1" u="sng" dirty="0" smtClean="0">
                <a:solidFill>
                  <a:srgbClr val="FF33CC"/>
                </a:solidFill>
                <a:latin typeface="Times New Roman" pitchFamily="18" charset="0"/>
                <a:ea typeface="+mn-ea"/>
              </a:rPr>
              <a:t>virus </a:t>
            </a:r>
            <a:r>
              <a:rPr lang="en-US" sz="4800" b="1" i="1" dirty="0" smtClean="0">
                <a:solidFill>
                  <a:srgbClr val="FFFF00"/>
                </a:solidFill>
                <a:latin typeface="Times New Roman" pitchFamily="18" charset="0"/>
                <a:ea typeface="+mn-ea"/>
              </a:rPr>
              <a:t>      </a:t>
            </a:r>
            <a:r>
              <a:rPr lang="en-US" sz="4800" b="1" i="1" u="sng" dirty="0" smtClean="0">
                <a:solidFill>
                  <a:srgbClr val="FF99CC"/>
                </a:solidFill>
                <a:latin typeface="Times New Roman" pitchFamily="18" charset="0"/>
                <a:ea typeface="+mn-ea"/>
              </a:rPr>
              <a:t>test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latin typeface="Times New Roman" pitchFamily="18" charset="0"/>
                <a:ea typeface="+mn-ea"/>
              </a:rPr>
              <a:t>Nasopharyngeal aspirate   Influenza V.     IF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latin typeface="Times New Roman" pitchFamily="18" charset="0"/>
                <a:ea typeface="+mn-ea"/>
              </a:rPr>
              <a:t>Skin  scrapings                  HSV                 IF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latin typeface="Times New Roman" pitchFamily="18" charset="0"/>
                <a:ea typeface="+mn-ea"/>
              </a:rPr>
              <a:t>Faeces                                Rotavirus        ELISA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latin typeface="Times New Roman" pitchFamily="18" charset="0"/>
                <a:ea typeface="+mn-ea"/>
              </a:rPr>
              <a:t>Blood                                 HBV(</a:t>
            </a:r>
            <a:r>
              <a:rPr lang="en-US" sz="2000" dirty="0" smtClean="0">
                <a:latin typeface="Times New Roman" pitchFamily="18" charset="0"/>
                <a:ea typeface="+mn-ea"/>
              </a:rPr>
              <a:t>HBsAg</a:t>
            </a:r>
            <a:r>
              <a:rPr lang="en-US" sz="3230" dirty="0" smtClean="0">
                <a:latin typeface="Times New Roman" pitchFamily="18" charset="0"/>
                <a:ea typeface="+mn-ea"/>
              </a:rPr>
              <a:t>)</a:t>
            </a:r>
            <a:r>
              <a:rPr lang="en-US" dirty="0" smtClean="0">
                <a:latin typeface="Times New Roman" pitchFamily="18" charset="0"/>
                <a:ea typeface="+mn-ea"/>
              </a:rPr>
              <a:t>     ELISA</a:t>
            </a:r>
            <a:endParaRPr lang="en-GB" sz="4800" b="1" i="1" dirty="0" smtClean="0">
              <a:solidFill>
                <a:srgbClr val="FFFF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28625" y="285750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defRPr/>
            </a:pPr>
            <a:endParaRPr lang="en-GB" sz="6600" kern="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39826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i="1" u="sng" dirty="0" smtClean="0">
                <a:solidFill>
                  <a:srgbClr val="FF0066"/>
                </a:solidFill>
                <a:latin typeface="Times New Roman" pitchFamily="18" charset="0"/>
                <a:ea typeface="+mj-ea"/>
              </a:rPr>
              <a:t>Serological test;</a:t>
            </a:r>
            <a:endParaRPr lang="en-GB" sz="5400" b="1" i="1" u="sng" dirty="0" smtClean="0">
              <a:solidFill>
                <a:srgbClr val="FF0066"/>
              </a:solidFill>
              <a:latin typeface="Times New Roman" pitchFamily="18" charset="0"/>
              <a:ea typeface="+mj-ea"/>
            </a:endParaRPr>
          </a:p>
        </p:txBody>
      </p:sp>
      <p:sp>
        <p:nvSpPr>
          <p:cNvPr id="83977" name="Rectangle 9"/>
          <p:cNvSpPr>
            <a:spLocks noGrp="1" noChangeArrowheads="1"/>
          </p:cNvSpPr>
          <p:nvPr>
            <p:ph sz="quarter" idx="2"/>
          </p:nvPr>
        </p:nvSpPr>
        <p:spPr>
          <a:xfrm>
            <a:off x="323850" y="4724400"/>
            <a:ext cx="8820150" cy="1711325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  <a:cs typeface="Arial" charset="0"/>
              </a:rPr>
              <a:t>Ex of techniques</a:t>
            </a:r>
            <a:endParaRPr lang="ar-sa" sz="2800">
              <a:latin typeface="Arial" charset="0"/>
              <a:cs typeface="Arial" charset="0"/>
            </a:endParaRPr>
          </a:p>
          <a:p>
            <a:pPr eaLnBrk="1" hangingPunct="1"/>
            <a:r>
              <a:rPr lang="en-GB" sz="2800">
                <a:latin typeface="Arial" charset="0"/>
                <a:cs typeface="Arial" charset="0"/>
              </a:rPr>
              <a:t>Complement  fixation test  (CFT) </a:t>
            </a:r>
            <a:endParaRPr lang="en-US" sz="2800">
              <a:latin typeface="Arial" charset="0"/>
              <a:cs typeface="Arial" charset="0"/>
            </a:endParaRPr>
          </a:p>
          <a:p>
            <a:pPr eaLnBrk="1" hangingPunct="1"/>
            <a:r>
              <a:rPr lang="en-US" sz="2800">
                <a:latin typeface="Arial" charset="0"/>
                <a:cs typeface="Arial" charset="0"/>
              </a:rPr>
              <a:t>Immunofluorescence  (IF)</a:t>
            </a:r>
          </a:p>
          <a:p>
            <a:pPr eaLnBrk="1" hangingPunct="1"/>
            <a:r>
              <a:rPr lang="en-US" sz="2800">
                <a:latin typeface="Arial" charset="0"/>
                <a:cs typeface="Arial" charset="0"/>
              </a:rPr>
              <a:t>Enzyme- linked immunosorbent assay  (ELISA)</a:t>
            </a:r>
            <a:endParaRPr lang="en-GB" sz="2800">
              <a:latin typeface="Arial" charset="0"/>
              <a:cs typeface="Arial" charset="0"/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2184400" y="908050"/>
            <a:ext cx="7067550" cy="13239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400" b="1" i="1" u="sng" dirty="0" smtClean="0">
                <a:solidFill>
                  <a:srgbClr val="FFFF00"/>
                </a:solidFill>
                <a:latin typeface="Times New Roman" pitchFamily="18" charset="0"/>
                <a:ea typeface="+mn-ea"/>
              </a:rPr>
              <a:t>Antibody detection;</a:t>
            </a:r>
            <a:endParaRPr lang="en-GB" sz="4400" b="1" i="1" u="sng" dirty="0" smtClean="0">
              <a:solidFill>
                <a:srgbClr val="FFFF00"/>
              </a:solidFill>
              <a:latin typeface="Times New Roman" pitchFamily="18" charset="0"/>
              <a:ea typeface="+mn-ea"/>
            </a:endParaRPr>
          </a:p>
        </p:txBody>
      </p:sp>
      <p:graphicFrame>
        <p:nvGraphicFramePr>
          <p:cNvPr id="2050" name="Object 10"/>
          <p:cNvGraphicFramePr>
            <a:graphicFrameLocks noChangeAspect="1"/>
          </p:cNvGraphicFramePr>
          <p:nvPr>
            <p:ph sz="quarter" idx="1"/>
          </p:nvPr>
        </p:nvGraphicFramePr>
        <p:xfrm>
          <a:off x="1476375" y="1773238"/>
          <a:ext cx="6022975" cy="261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PhotoSuite Image" r:id="rId3" imgW="4219560" imgH="3095640" progId="PhotoSuite.Image">
                  <p:embed/>
                </p:oleObj>
              </mc:Choice>
              <mc:Fallback>
                <p:oleObj name="PhotoSuite Image" r:id="rId3" imgW="4219560" imgH="3095640" progId="PhotoSuite.Image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773238"/>
                        <a:ext cx="6022975" cy="2617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43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u="sng" dirty="0" smtClean="0">
                <a:solidFill>
                  <a:srgbClr val="FFFF00"/>
                </a:solidFill>
                <a:ea typeface="+mj-ea"/>
              </a:rPr>
              <a:t>Immunofluorescence ; IF</a:t>
            </a:r>
            <a:br>
              <a:rPr lang="en-US" b="1" i="1" u="sng" dirty="0" smtClean="0">
                <a:solidFill>
                  <a:srgbClr val="FFFF00"/>
                </a:solidFill>
                <a:ea typeface="+mj-ea"/>
              </a:rPr>
            </a:br>
            <a:endParaRPr lang="en-GB" b="1" i="1" u="sng" dirty="0" smtClean="0">
              <a:solidFill>
                <a:srgbClr val="FFFF00"/>
              </a:solidFill>
              <a:ea typeface="+mj-ea"/>
            </a:endParaRPr>
          </a:p>
        </p:txBody>
      </p:sp>
      <p:pic>
        <p:nvPicPr>
          <p:cNvPr id="40963" name="Picture 4" descr="Fig 18"/>
          <p:cNvPicPr>
            <a:picLocks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3188" y="1571625"/>
            <a:ext cx="3571875" cy="4418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2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6286500" y="1600200"/>
            <a:ext cx="28575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>
                <a:ea typeface="+mn-ea"/>
              </a:rPr>
              <a:t>A- Direct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>
                <a:ea typeface="+mn-ea"/>
              </a:rPr>
              <a:t>    Ag  detection;</a:t>
            </a:r>
          </a:p>
          <a:p>
            <a:pPr lvl="1" eaLnBrk="1" hangingPunct="1">
              <a:buFont typeface="Wingdings" pitchFamily="2" charset="2"/>
              <a:buChar char="l"/>
              <a:defRPr/>
            </a:pPr>
            <a:r>
              <a:rPr lang="en-US" sz="2400" dirty="0" smtClean="0"/>
              <a:t>Sample (Ag)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en-US" sz="2800" dirty="0" smtClean="0">
              <a:ea typeface="+mn-ea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endParaRPr lang="en-US" sz="2800" dirty="0" smtClean="0">
              <a:ea typeface="+mn-ea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>
                <a:ea typeface="+mn-ea"/>
              </a:rPr>
              <a:t>B- Indirect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>
                <a:ea typeface="+mn-ea"/>
              </a:rPr>
              <a:t>    Ab detection;</a:t>
            </a:r>
          </a:p>
          <a:p>
            <a:pPr lvl="1" eaLnBrk="1" hangingPunct="1">
              <a:buFont typeface="Wingdings" pitchFamily="2" charset="2"/>
              <a:buChar char="l"/>
              <a:defRPr/>
            </a:pPr>
            <a:r>
              <a:rPr lang="en-US" sz="2400" dirty="0" smtClean="0"/>
              <a:t>Sample (Ab)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ea typeface="+mn-ea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endParaRPr lang="en-US" sz="2800" dirty="0" smtClean="0">
              <a:ea typeface="+mn-ea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endParaRPr lang="en-US" sz="2800" dirty="0" smtClean="0">
              <a:ea typeface="+mn-ea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endParaRPr lang="en-US" sz="2800" dirty="0" smtClean="0">
              <a:ea typeface="+mn-ea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endParaRPr lang="en-GB" sz="2800" dirty="0" smtClean="0">
              <a:ea typeface="+mn-ea"/>
            </a:endParaRPr>
          </a:p>
        </p:txBody>
      </p:sp>
      <p:pic>
        <p:nvPicPr>
          <p:cNvPr id="40965" name="Picture 2" descr="~DESTscan0001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71625"/>
            <a:ext cx="2071688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~DESTscan00010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7188"/>
            <a:ext cx="400050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~DESTscan00010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8625"/>
            <a:ext cx="38893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~DESTscan000100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643313"/>
            <a:ext cx="403225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4643438" y="3643313"/>
          <a:ext cx="3857625" cy="292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PhotoSuite Image" r:id="rId6" imgW="1647720" imgH="1952640" progId="PhotoSuite.Image">
                  <p:embed/>
                </p:oleObj>
              </mc:Choice>
              <mc:Fallback>
                <p:oleObj name="PhotoSuite Image" r:id="rId6" imgW="1647720" imgH="1952640" progId="PhotoSuite.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643313"/>
                        <a:ext cx="3857625" cy="292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14313"/>
            <a:ext cx="8715375" cy="1139825"/>
          </a:xfrm>
        </p:spPr>
        <p:txBody>
          <a:bodyPr/>
          <a:lstStyle/>
          <a:p>
            <a:pPr eaLnBrk="1" hangingPunct="1"/>
            <a:r>
              <a:rPr lang="en-US" sz="3600" b="1" i="1">
                <a:solidFill>
                  <a:srgbClr val="FFFF00"/>
                </a:solidFill>
                <a:latin typeface="Arial" charset="0"/>
                <a:cs typeface="Arial" charset="0"/>
              </a:rPr>
              <a:t> ELISA</a:t>
            </a:r>
            <a:br>
              <a:rPr lang="en-US" sz="3600" b="1" i="1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en-US" sz="3600" b="1" i="1">
                <a:solidFill>
                  <a:srgbClr val="FFFF00"/>
                </a:solidFill>
                <a:latin typeface="Arial" charset="0"/>
                <a:cs typeface="Arial" charset="0"/>
              </a:rPr>
              <a:t>Ab detection               Ag detection    </a:t>
            </a:r>
            <a:r>
              <a:rPr lang="en-GB" sz="3600" b="1" i="1">
                <a:solidFill>
                  <a:srgbClr val="FFFF00"/>
                </a:solidFill>
                <a:latin typeface="Arial" charset="0"/>
                <a:cs typeface="Arial" charset="0"/>
              </a:rPr>
              <a:t/>
            </a:r>
            <a:br>
              <a:rPr lang="en-GB" sz="3600" b="1" i="1">
                <a:solidFill>
                  <a:srgbClr val="FFFF00"/>
                </a:solidFill>
                <a:latin typeface="Arial" charset="0"/>
                <a:cs typeface="Arial" charset="0"/>
              </a:rPr>
            </a:br>
            <a:endParaRPr lang="en-GB" sz="3600" b="1" i="1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4100" name="Picture 4" descr="Copy of Fig-18-38"/>
          <p:cNvPicPr>
            <a:picLocks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1214438"/>
            <a:ext cx="3935412" cy="2714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98" name="Object 5"/>
          <p:cNvGraphicFramePr>
            <a:graphicFrameLocks noChangeAspect="1"/>
          </p:cNvGraphicFramePr>
          <p:nvPr>
            <p:ph idx="1"/>
          </p:nvPr>
        </p:nvGraphicFramePr>
        <p:xfrm>
          <a:off x="428625" y="4071938"/>
          <a:ext cx="4038600" cy="178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PhotoSuite Image" r:id="rId4" imgW="3714840" imgH="2533680" progId="PhotoSuite.Image">
                  <p:embed/>
                </p:oleObj>
              </mc:Choice>
              <mc:Fallback>
                <p:oleObj name="PhotoSuite Image" r:id="rId4" imgW="3714840" imgH="2533680" progId="PhotoSuite.Imag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4071938"/>
                        <a:ext cx="4038600" cy="178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357188" y="5872163"/>
            <a:ext cx="771525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altLang="zh-TW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新細明體" charset="-120"/>
              </a:rPr>
              <a:t>Indirect  ELISA for  Ab detection ; </a:t>
            </a:r>
          </a:p>
          <a:p>
            <a:pPr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altLang="zh-TW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新細明體" charset="-120"/>
              </a:rPr>
              <a:t>coloured wells indicate reactivity</a:t>
            </a:r>
            <a:endParaRPr lang="en-US" altLang="zh-TW" sz="2400" b="0" i="0" u="none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新細明體" charset="-120"/>
            </a:endParaRPr>
          </a:p>
        </p:txBody>
      </p:sp>
      <p:pic>
        <p:nvPicPr>
          <p:cNvPr id="4102" name="Picture 6" descr="C:\Documents and Settings\Dr.Malak\Desktop\MALAK (E)\maram\Pictu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071563"/>
            <a:ext cx="371475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600" b="1" i="1" u="sng">
                <a:solidFill>
                  <a:srgbClr val="FFFF00"/>
                </a:solidFill>
                <a:latin typeface="Times New Roman" charset="0"/>
                <a:cs typeface="Times New Roman" charset="0"/>
              </a:rPr>
              <a:t>Molecular test;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Polymerase chain reaction (PCR)</a:t>
            </a:r>
          </a:p>
          <a:p>
            <a:pPr lvl="1" eaLnBrk="1" hangingPunct="1"/>
            <a:r>
              <a:rPr lang="en-US">
                <a:latin typeface="Arial" charset="0"/>
                <a:cs typeface="Arial" charset="0"/>
              </a:rPr>
              <a:t>Amplification tech.</a:t>
            </a:r>
          </a:p>
          <a:p>
            <a:pPr lvl="1" eaLnBrk="1" hangingPunct="1"/>
            <a:r>
              <a:rPr lang="en-US">
                <a:latin typeface="Arial" charset="0"/>
                <a:cs typeface="Arial" charset="0"/>
              </a:rPr>
              <a:t>Viral genome</a:t>
            </a:r>
          </a:p>
          <a:p>
            <a:pPr eaLnBrk="1" hangingPunct="1"/>
            <a:r>
              <a:rPr lang="en-US">
                <a:latin typeface="Arial" charset="0"/>
                <a:cs typeface="Arial" charset="0"/>
              </a:rPr>
              <a:t>Uses;</a:t>
            </a:r>
          </a:p>
          <a:p>
            <a:pPr lvl="1" eaLnBrk="1" hangingPunct="1"/>
            <a:r>
              <a:rPr lang="en-US">
                <a:latin typeface="Arial" charset="0"/>
                <a:cs typeface="Arial" charset="0"/>
              </a:rPr>
              <a:t>Dx</a:t>
            </a:r>
          </a:p>
          <a:p>
            <a:pPr lvl="1" eaLnBrk="1" hangingPunct="1"/>
            <a:r>
              <a:rPr lang="en-US">
                <a:latin typeface="Arial" charset="0"/>
                <a:cs typeface="Arial" charset="0"/>
              </a:rPr>
              <a:t>Monitoring response to Rx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i="1" u="sng" dirty="0" smtClean="0">
                <a:solidFill>
                  <a:srgbClr val="FFFF00"/>
                </a:solidFill>
                <a:latin typeface="Times New Roman" pitchFamily="18" charset="0"/>
                <a:ea typeface="+mj-ea"/>
              </a:rPr>
              <a:t>Characteristics of viruses</a:t>
            </a:r>
            <a:endParaRPr lang="en-GB" sz="6000" b="1" i="1" u="sng" dirty="0" smtClean="0">
              <a:solidFill>
                <a:srgbClr val="FFFF00"/>
              </a:solidFill>
              <a:latin typeface="Times New Roman" pitchFamily="18" charset="0"/>
              <a:ea typeface="+mj-ea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00200"/>
            <a:ext cx="82296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ea typeface="+mn-ea"/>
              </a:rPr>
              <a:t>Acellular organisms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ea typeface="+mn-ea"/>
              </a:rPr>
              <a:t>Tiny particles </a:t>
            </a:r>
          </a:p>
          <a:p>
            <a:pPr lvl="2" eaLnBrk="1" hangingPunct="1">
              <a:defRPr/>
            </a:pPr>
            <a:r>
              <a:rPr lang="en-US" dirty="0" smtClean="0"/>
              <a:t>Internal core</a:t>
            </a:r>
          </a:p>
          <a:p>
            <a:pPr lvl="2" eaLnBrk="1" hangingPunct="1">
              <a:defRPr/>
            </a:pPr>
            <a:r>
              <a:rPr lang="en-US" dirty="0" smtClean="0"/>
              <a:t>Protein  coat</a:t>
            </a:r>
          </a:p>
          <a:p>
            <a:pPr lvl="2" eaLnBrk="1" hangingPunct="1">
              <a:defRPr/>
            </a:pPr>
            <a:r>
              <a:rPr lang="en-US" dirty="0" smtClean="0"/>
              <a:t>Some Vs have lipoprotein mb  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ea typeface="+mn-ea"/>
              </a:rPr>
              <a:t>Obligate intracellular organisms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ea typeface="+mn-ea"/>
              </a:rPr>
              <a:t>Replicate in a manner diff from cells    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>
                <a:ea typeface="+mn-ea"/>
              </a:rPr>
              <a:t>            ( 1V           many Vs )</a:t>
            </a:r>
            <a:endParaRPr lang="en-GB" dirty="0" smtClean="0">
              <a:ea typeface="+mn-ea"/>
            </a:endParaRPr>
          </a:p>
        </p:txBody>
      </p:sp>
      <p:pic>
        <p:nvPicPr>
          <p:cNvPr id="10244" name="Picture 4" descr="Fig-23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655763"/>
            <a:ext cx="1944687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2555875" y="5589588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j-ea"/>
                <a:cs typeface="Century Gothic"/>
              </a:rPr>
              <a:t>Reference book and the relevant page numbers</a:t>
            </a:r>
            <a:endParaRPr lang="en-US" dirty="0">
              <a:solidFill>
                <a:srgbClr val="C00000"/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600200"/>
            <a:ext cx="8280400" cy="4525963"/>
          </a:xfrm>
        </p:spPr>
        <p:txBody>
          <a:bodyPr/>
          <a:lstStyle/>
          <a:p>
            <a:r>
              <a:rPr lang="en-US" sz="2400">
                <a:solidFill>
                  <a:srgbClr val="FFFF00"/>
                </a:solidFill>
                <a:latin typeface="Arial" charset="0"/>
                <a:cs typeface="Arial" charset="0"/>
              </a:rPr>
              <a:t> Review of Medical Microbiology and </a:t>
            </a:r>
          </a:p>
          <a:p>
            <a:pPr>
              <a:buFont typeface="Wingdings" charset="0"/>
              <a:buNone/>
            </a:pPr>
            <a:r>
              <a:rPr lang="en-US" sz="2400">
                <a:solidFill>
                  <a:srgbClr val="FFFF00"/>
                </a:solidFill>
                <a:latin typeface="Arial" charset="0"/>
                <a:cs typeface="Arial" charset="0"/>
              </a:rPr>
              <a:t>      Immunology </a:t>
            </a:r>
          </a:p>
          <a:p>
            <a:pPr>
              <a:buFont typeface="Wingdings" charset="0"/>
              <a:buNone/>
            </a:pPr>
            <a:r>
              <a:rPr lang="en-US" sz="2400">
                <a:latin typeface="Arial" charset="0"/>
                <a:cs typeface="Arial" charset="0"/>
              </a:rPr>
              <a:t>	By: Warren Levinson .</a:t>
            </a:r>
          </a:p>
          <a:p>
            <a:pPr>
              <a:buFont typeface="Wingdings" charset="0"/>
              <a:buNone/>
            </a:pPr>
            <a:r>
              <a:rPr lang="en-US" sz="2400">
                <a:latin typeface="Arial" charset="0"/>
                <a:cs typeface="Arial" charset="0"/>
              </a:rPr>
              <a:t>             10</a:t>
            </a:r>
            <a:r>
              <a:rPr lang="en-US" sz="2400" baseline="30000">
                <a:latin typeface="Arial" charset="0"/>
                <a:cs typeface="Arial" charset="0"/>
              </a:rPr>
              <a:t>th</a:t>
            </a:r>
            <a:r>
              <a:rPr lang="en-US" sz="2400">
                <a:latin typeface="Arial" charset="0"/>
                <a:cs typeface="Arial" charset="0"/>
              </a:rPr>
              <a:t> Edition, 2008. </a:t>
            </a:r>
          </a:p>
          <a:p>
            <a:pPr>
              <a:buFont typeface="Wingdings" charset="0"/>
              <a:buNone/>
            </a:pPr>
            <a:r>
              <a:rPr lang="en-US" sz="2400">
                <a:latin typeface="Arial" charset="0"/>
                <a:cs typeface="Arial" charset="0"/>
              </a:rPr>
              <a:t>	</a:t>
            </a:r>
            <a:r>
              <a:rPr lang="en-US" sz="2400">
                <a:latin typeface="Century Gothic" charset="0"/>
                <a:cs typeface="Century Gothic" charset="0"/>
              </a:rPr>
              <a:t> Pages;192-195,199-207, 216-220,233-235</a:t>
            </a:r>
            <a:r>
              <a:rPr lang="en-US" sz="2400">
                <a:solidFill>
                  <a:srgbClr val="D9D9D9"/>
                </a:solidFill>
                <a:latin typeface="Century Gothic" charset="0"/>
                <a:cs typeface="Century Gothic" charset="0"/>
              </a:rPr>
              <a:t>.</a:t>
            </a:r>
          </a:p>
          <a:p>
            <a:pPr>
              <a:buFont typeface="Wingdings" charset="0"/>
              <a:buNone/>
            </a:pPr>
            <a:endParaRPr lang="en-US" sz="2400">
              <a:latin typeface="Arial" charset="0"/>
              <a:cs typeface="Arial" charset="0"/>
            </a:endParaRPr>
          </a:p>
          <a:p>
            <a:r>
              <a:rPr lang="en-US" sz="2400">
                <a:latin typeface="Arial" charset="0"/>
                <a:cs typeface="Arial" charset="0"/>
              </a:rPr>
              <a:t> </a:t>
            </a:r>
            <a:r>
              <a:rPr lang="en-US" sz="2400">
                <a:solidFill>
                  <a:srgbClr val="FFFF00"/>
                </a:solidFill>
                <a:latin typeface="Arial" charset="0"/>
                <a:cs typeface="Arial" charset="0"/>
              </a:rPr>
              <a:t>Lippincott’s Illustrated Reviews: Microbiology  </a:t>
            </a:r>
          </a:p>
          <a:p>
            <a:pPr>
              <a:buFont typeface="Wingdings" charset="0"/>
              <a:buNone/>
            </a:pPr>
            <a:r>
              <a:rPr lang="en-US" sz="2400">
                <a:latin typeface="Arial" charset="0"/>
                <a:cs typeface="Arial" charset="0"/>
              </a:rPr>
              <a:t>	By: Richard A.Harvey  ,</a:t>
            </a:r>
          </a:p>
          <a:p>
            <a:pPr>
              <a:buFont typeface="Wingdings" charset="0"/>
              <a:buNone/>
            </a:pPr>
            <a:r>
              <a:rPr lang="en-US" sz="2400">
                <a:latin typeface="Arial" charset="0"/>
                <a:cs typeface="Arial" charset="0"/>
              </a:rPr>
              <a:t>          Pamela C Champe &amp; </a:t>
            </a:r>
          </a:p>
          <a:p>
            <a:pPr>
              <a:buFont typeface="Wingdings" charset="0"/>
              <a:buNone/>
            </a:pPr>
            <a:r>
              <a:rPr lang="en-US" sz="2400">
                <a:latin typeface="Arial" charset="0"/>
                <a:cs typeface="Arial" charset="0"/>
              </a:rPr>
              <a:t>          Bruce D. Fisher</a:t>
            </a:r>
          </a:p>
          <a:p>
            <a:pPr>
              <a:buFont typeface="Wingdings" charset="0"/>
              <a:buNone/>
            </a:pPr>
            <a:r>
              <a:rPr lang="en-US" sz="2400">
                <a:latin typeface="Arial" charset="0"/>
                <a:cs typeface="Arial" charset="0"/>
              </a:rPr>
              <a:t>	         2</a:t>
            </a:r>
            <a:r>
              <a:rPr lang="en-US" sz="2400" baseline="30000">
                <a:latin typeface="Arial" charset="0"/>
                <a:cs typeface="Arial" charset="0"/>
              </a:rPr>
              <a:t>nd</a:t>
            </a:r>
            <a:r>
              <a:rPr lang="en-US" sz="2400">
                <a:latin typeface="Arial" charset="0"/>
                <a:cs typeface="Arial" charset="0"/>
              </a:rPr>
              <a:t> Edition, 2007 .</a:t>
            </a:r>
          </a:p>
          <a:p>
            <a:pPr>
              <a:buFont typeface="Wingdings" charset="0"/>
              <a:buNone/>
            </a:pPr>
            <a:r>
              <a:rPr lang="en-US" sz="2400">
                <a:latin typeface="Arial" charset="0"/>
                <a:cs typeface="Arial" charset="0"/>
              </a:rPr>
              <a:t>      </a:t>
            </a:r>
            <a:r>
              <a:rPr lang="en-US" sz="2400">
                <a:latin typeface="Century Gothic" charset="0"/>
                <a:cs typeface="Century Gothic" charset="0"/>
              </a:rPr>
              <a:t>Pages;233-242</a:t>
            </a:r>
            <a:r>
              <a:rPr lang="en-US" sz="2400">
                <a:latin typeface="Arial" charset="0"/>
                <a:cs typeface="Arial" charset="0"/>
              </a:rPr>
              <a:t>       </a:t>
            </a:r>
          </a:p>
        </p:txBody>
      </p:sp>
      <p:pic>
        <p:nvPicPr>
          <p:cNvPr id="43012" name="Picture 3" descr="http://t2.gstatic.com/images?q=tbn:ANd9GcQP9T85UO3GMRs3kUPRB5_pdxau2zF_kbcD35rGsafK4maeirN8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0" y="1557338"/>
            <a:ext cx="22098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 descr="http://t1.gstatic.com/images?q=tbn:ANd9GcTxNTRf_a58tNw3p945QhFkd6s3zBznDTs7x_4Jxcdwf1656D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933825"/>
            <a:ext cx="23399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WordArt 2"/>
          <p:cNvSpPr>
            <a:spLocks noChangeArrowheads="1" noChangeShapeType="1" noTextEdit="1"/>
          </p:cNvSpPr>
          <p:nvPr/>
        </p:nvSpPr>
        <p:spPr bwMode="auto">
          <a:xfrm>
            <a:off x="2195513" y="3017838"/>
            <a:ext cx="5886450" cy="1706562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>
              <a:defRPr/>
            </a:pPr>
            <a:r>
              <a:rPr lang="en-US" sz="9600" kern="10" dirty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Harrington"/>
                <a:ea typeface="+mn-ea"/>
              </a:rPr>
              <a:t> Thank you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50937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Size ; 20-300 nm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1239838"/>
            <a:ext cx="8280400" cy="5046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i="1" u="sng" dirty="0" smtClean="0">
                <a:solidFill>
                  <a:srgbClr val="FFFF00"/>
                </a:solidFill>
                <a:latin typeface="Times New Roman" pitchFamily="18" charset="0"/>
                <a:ea typeface="+mj-ea"/>
              </a:rPr>
              <a:t>Viral Structure</a:t>
            </a:r>
            <a:r>
              <a:rPr lang="en-US" sz="6000" b="1" i="1" dirty="0" smtClean="0">
                <a:solidFill>
                  <a:srgbClr val="FFFF00"/>
                </a:solidFill>
                <a:latin typeface="Times New Roman" pitchFamily="18" charset="0"/>
                <a:ea typeface="+mj-ea"/>
              </a:rPr>
              <a:t/>
            </a:r>
            <a:br>
              <a:rPr lang="en-US" sz="6000" b="1" i="1" dirty="0" smtClean="0">
                <a:solidFill>
                  <a:srgbClr val="FFFF00"/>
                </a:solidFill>
                <a:latin typeface="Times New Roman" pitchFamily="18" charset="0"/>
                <a:ea typeface="+mj-ea"/>
              </a:rPr>
            </a:br>
            <a:endParaRPr lang="en-GB" sz="4000" b="1" i="1" dirty="0" smtClean="0">
              <a:solidFill>
                <a:srgbClr val="FF0066"/>
              </a:solidFill>
              <a:latin typeface="Times New Roman" pitchFamily="18" charset="0"/>
              <a:ea typeface="+mj-ea"/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0738" y="1423988"/>
            <a:ext cx="4038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i="1" dirty="0" smtClean="0">
                <a:latin typeface="Times New Roman" pitchFamily="18" charset="0"/>
                <a:ea typeface="+mn-ea"/>
              </a:rPr>
              <a:t> 1-Viral genome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3600" b="1" i="1" dirty="0" smtClean="0">
              <a:latin typeface="Times New Roman" pitchFamily="18" charset="0"/>
              <a:ea typeface="+mn-ea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3600" b="1" i="1" dirty="0" smtClean="0">
              <a:latin typeface="Times New Roman" pitchFamily="18" charset="0"/>
              <a:ea typeface="+mn-ea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i="1" dirty="0" smtClean="0">
                <a:latin typeface="Times New Roman" pitchFamily="18" charset="0"/>
                <a:ea typeface="+mn-ea"/>
              </a:rPr>
              <a:t>2-Capsid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3600" b="1" i="1" dirty="0" smtClean="0">
              <a:latin typeface="Times New Roman" pitchFamily="18" charset="0"/>
              <a:ea typeface="+mn-ea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i="1" dirty="0" smtClean="0">
                <a:latin typeface="Times New Roman" pitchFamily="18" charset="0"/>
                <a:ea typeface="+mn-ea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i="1" dirty="0" smtClean="0">
                <a:latin typeface="Times New Roman" pitchFamily="18" charset="0"/>
                <a:ea typeface="+mn-ea"/>
              </a:rPr>
              <a:t>3-Envelope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3600" b="1" i="1" dirty="0" smtClean="0">
              <a:latin typeface="Times New Roman" pitchFamily="18" charset="0"/>
              <a:ea typeface="+mn-ea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i="1" dirty="0" smtClean="0">
                <a:latin typeface="Times New Roman" pitchFamily="18" charset="0"/>
                <a:ea typeface="+mn-ea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i="1" dirty="0" smtClean="0">
                <a:latin typeface="Times New Roman" pitchFamily="18" charset="0"/>
                <a:ea typeface="+mn-ea"/>
              </a:rPr>
              <a:t>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GB" sz="3600" b="1" i="1" dirty="0" smtClean="0">
              <a:latin typeface="Times New Roman" pitchFamily="18" charset="0"/>
              <a:ea typeface="+mn-ea"/>
            </a:endParaRPr>
          </a:p>
        </p:txBody>
      </p:sp>
      <p:sp>
        <p:nvSpPr>
          <p:cNvPr id="11264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997450" y="1989138"/>
            <a:ext cx="4038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ea typeface="+mn-ea"/>
              </a:rPr>
              <a:t>        </a:t>
            </a:r>
            <a:endParaRPr lang="en-US" sz="3600" b="1" i="1" dirty="0" smtClean="0">
              <a:solidFill>
                <a:srgbClr val="FF0066"/>
              </a:solidFill>
              <a:ea typeface="+mn-ea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>
                <a:ea typeface="+mn-ea"/>
              </a:rPr>
              <a:t> </a:t>
            </a:r>
            <a:endParaRPr lang="en-GB" sz="2400" dirty="0" smtClean="0">
              <a:ea typeface="+mn-ea"/>
            </a:endParaRPr>
          </a:p>
        </p:txBody>
      </p:sp>
      <p:pic>
        <p:nvPicPr>
          <p:cNvPr id="12293" name="Picture 7" descr="Fig-23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39592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Fig-23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500188"/>
            <a:ext cx="39592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i="1" u="sng" dirty="0" smtClean="0">
                <a:solidFill>
                  <a:srgbClr val="FFFF00"/>
                </a:solidFill>
                <a:latin typeface="Times New Roman" pitchFamily="18" charset="0"/>
                <a:ea typeface="+mj-ea"/>
              </a:rPr>
              <a:t>Viral Structure</a:t>
            </a:r>
            <a:r>
              <a:rPr lang="en-US" sz="6000" b="1" i="1" dirty="0" smtClean="0">
                <a:solidFill>
                  <a:srgbClr val="FFFF00"/>
                </a:solidFill>
                <a:latin typeface="Times New Roman" pitchFamily="18" charset="0"/>
                <a:ea typeface="+mj-ea"/>
              </a:rPr>
              <a:t/>
            </a:r>
            <a:br>
              <a:rPr lang="en-US" sz="6000" b="1" i="1" dirty="0" smtClean="0">
                <a:solidFill>
                  <a:srgbClr val="FFFF00"/>
                </a:solidFill>
                <a:latin typeface="Times New Roman" pitchFamily="18" charset="0"/>
                <a:ea typeface="+mj-ea"/>
              </a:rPr>
            </a:br>
            <a:r>
              <a:rPr lang="en-US" sz="4000" b="1" i="1" dirty="0" smtClean="0">
                <a:solidFill>
                  <a:srgbClr val="FF0066"/>
                </a:solidFill>
                <a:latin typeface="Times New Roman" pitchFamily="18" charset="0"/>
                <a:ea typeface="+mj-ea"/>
              </a:rPr>
              <a:t>1-Viral genome</a:t>
            </a:r>
            <a:endParaRPr lang="en-GB" sz="4000" b="1" i="1" dirty="0" smtClean="0">
              <a:solidFill>
                <a:srgbClr val="FF0066"/>
              </a:solidFill>
              <a:latin typeface="Times New Roman" pitchFamily="18" charset="0"/>
              <a:ea typeface="+mj-ea"/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54575" y="1773238"/>
            <a:ext cx="4038600" cy="4525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i="1" dirty="0" smtClean="0">
                <a:solidFill>
                  <a:srgbClr val="FF0066"/>
                </a:solidFill>
                <a:latin typeface="Times New Roman" pitchFamily="18" charset="0"/>
                <a:ea typeface="+mn-ea"/>
              </a:rPr>
              <a:t>          RNA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>
                <a:ea typeface="+mn-ea"/>
              </a:rPr>
              <a:t>  (Ribonucleic acid)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>
                <a:ea typeface="+mn-ea"/>
              </a:rPr>
              <a:t>All RNA Vs have ss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>
                <a:ea typeface="+mn-ea"/>
              </a:rPr>
              <a:t>    except Reoviruses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>
                <a:ea typeface="+mn-ea"/>
              </a:rPr>
              <a:t>single / multiple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>
                <a:ea typeface="+mn-ea"/>
              </a:rPr>
              <a:t>(+) polarity 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>
                <a:ea typeface="+mn-ea"/>
              </a:rPr>
              <a:t>(-) polarity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en-US" sz="2800" dirty="0" smtClean="0">
              <a:ea typeface="+mn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GB" sz="2800" dirty="0" smtClean="0">
              <a:ea typeface="+mn-ea"/>
            </a:endParaRPr>
          </a:p>
        </p:txBody>
      </p:sp>
      <p:sp>
        <p:nvSpPr>
          <p:cNvPr id="12390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250825" y="1844675"/>
            <a:ext cx="40386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i="1" dirty="0" smtClean="0">
                <a:solidFill>
                  <a:srgbClr val="FF0066"/>
                </a:solidFill>
                <a:latin typeface="Times New Roman" pitchFamily="18" charset="0"/>
                <a:ea typeface="+mn-ea"/>
              </a:rPr>
              <a:t>         DNA</a:t>
            </a:r>
            <a:r>
              <a:rPr lang="en-US" sz="4000" b="1" i="1" dirty="0" smtClean="0">
                <a:solidFill>
                  <a:srgbClr val="FF0066"/>
                </a:solidFill>
                <a:ea typeface="+mn-ea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>
                <a:ea typeface="+mn-ea"/>
              </a:rPr>
              <a:t> (Deoxyribonucleic acid)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>
                <a:ea typeface="+mn-ea"/>
              </a:rPr>
              <a:t>All DNA Vs have ds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>
                <a:ea typeface="+mn-ea"/>
              </a:rPr>
              <a:t>   except Parvoviruses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>
                <a:ea typeface="+mn-ea"/>
              </a:rPr>
              <a:t>Single molecule</a:t>
            </a:r>
            <a:endParaRPr lang="en-GB" sz="2800" dirty="0" smtClean="0">
              <a:ea typeface="+mn-ea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4283075" y="2060575"/>
            <a:ext cx="720725" cy="5540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000" b="0" i="0" u="none">
                <a:solidFill>
                  <a:srgbClr val="FF0066"/>
                </a:solidFill>
                <a:latin typeface="Arial" charset="0"/>
              </a:rPr>
              <a:t>or</a:t>
            </a:r>
            <a:endParaRPr lang="en-GB" sz="4000" b="0" i="0" u="none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827088" y="5734050"/>
            <a:ext cx="7632700" cy="6477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u="none">
                <a:solidFill>
                  <a:schemeClr val="tx1"/>
                </a:solidFill>
                <a:latin typeface="Arial" charset="0"/>
              </a:rPr>
              <a:t>All Vs are haploid ,except </a:t>
            </a:r>
            <a:r>
              <a:rPr lang="en-US" sz="2800" b="0" i="0" u="none">
                <a:solidFill>
                  <a:schemeClr val="tx1"/>
                </a:solidFill>
                <a:latin typeface="Arial" charset="0"/>
              </a:rPr>
              <a:t>retroviruses</a:t>
            </a:r>
            <a:r>
              <a:rPr lang="en-US" sz="2800" u="none">
                <a:solidFill>
                  <a:schemeClr val="tx1"/>
                </a:solidFill>
                <a:latin typeface="Arial" charset="0"/>
              </a:rPr>
              <a:t> are</a:t>
            </a:r>
            <a:r>
              <a:rPr lang="en-US" sz="2400" u="none">
                <a:solidFill>
                  <a:schemeClr val="tx1"/>
                </a:solidFill>
                <a:latin typeface="Arial" charset="0"/>
              </a:rPr>
              <a:t> diploid </a:t>
            </a:r>
            <a:endParaRPr lang="en-GB" sz="2400" u="none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i="1" u="sng" dirty="0" smtClean="0">
                <a:solidFill>
                  <a:srgbClr val="FFFF00"/>
                </a:solidFill>
                <a:latin typeface="Times New Roman" pitchFamily="18" charset="0"/>
                <a:ea typeface="+mj-ea"/>
              </a:rPr>
              <a:t>Viral structure</a:t>
            </a:r>
            <a:endParaRPr lang="en-GB" sz="6000" b="1" i="1" u="sng" dirty="0" smtClean="0">
              <a:solidFill>
                <a:srgbClr val="FFFF00"/>
              </a:solidFill>
              <a:latin typeface="Times New Roman" pitchFamily="18" charset="0"/>
              <a:ea typeface="+mj-ea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4000" b="1" i="1">
                <a:solidFill>
                  <a:srgbClr val="FF0066"/>
                </a:solidFill>
                <a:latin typeface="Times New Roman" charset="0"/>
                <a:cs typeface="Arial" charset="0"/>
              </a:rPr>
              <a:t>2-Capsid </a:t>
            </a:r>
          </a:p>
          <a:p>
            <a:pPr eaLnBrk="1" hangingPunct="1"/>
            <a:r>
              <a:rPr lang="en-US">
                <a:latin typeface="Arial" charset="0"/>
                <a:cs typeface="Arial" charset="0"/>
              </a:rPr>
              <a:t> </a:t>
            </a:r>
            <a:r>
              <a:rPr lang="en-US" sz="2800">
                <a:latin typeface="Arial" charset="0"/>
                <a:cs typeface="Arial" charset="0"/>
              </a:rPr>
              <a:t>a protein coat </a:t>
            </a:r>
          </a:p>
          <a:p>
            <a:pPr eaLnBrk="1" hangingPunct="1"/>
            <a:r>
              <a:rPr lang="en-US" sz="2800">
                <a:latin typeface="Arial" charset="0"/>
                <a:cs typeface="Arial" charset="0"/>
              </a:rPr>
              <a:t>Subunits (capsomeres)</a:t>
            </a:r>
          </a:p>
          <a:p>
            <a:pPr eaLnBrk="1" hangingPunct="1"/>
            <a:r>
              <a:rPr lang="en-US" sz="2800">
                <a:latin typeface="Arial" charset="0"/>
                <a:cs typeface="Arial" charset="0"/>
              </a:rPr>
              <a:t>Genome (NA) + capsid </a:t>
            </a:r>
            <a:endParaRPr lang="ar-sa" sz="2800">
              <a:latin typeface="Arial" charset="0"/>
              <a:cs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ar-sa" sz="2800">
                <a:latin typeface="Arial" charset="0"/>
                <a:cs typeface="Arial" charset="0"/>
              </a:rPr>
              <a:t>                </a:t>
            </a:r>
            <a:r>
              <a:rPr lang="en-US" sz="2800">
                <a:latin typeface="Arial" charset="0"/>
                <a:cs typeface="Arial" charset="0"/>
              </a:rPr>
              <a:t>= nucleocapsid</a:t>
            </a:r>
          </a:p>
          <a:p>
            <a:pPr eaLnBrk="1" hangingPunct="1"/>
            <a:r>
              <a:rPr lang="en-US" sz="2800">
                <a:latin typeface="Arial" charset="0"/>
                <a:cs typeface="Arial" charset="0"/>
              </a:rPr>
              <a:t>Function;</a:t>
            </a:r>
          </a:p>
          <a:p>
            <a:pPr lvl="1" eaLnBrk="1" hangingPunct="1"/>
            <a:r>
              <a:rPr lang="en-US" sz="2400">
                <a:latin typeface="Arial" charset="0"/>
                <a:cs typeface="Arial" charset="0"/>
              </a:rPr>
              <a:t>Protects NA</a:t>
            </a:r>
          </a:p>
          <a:p>
            <a:pPr lvl="1" eaLnBrk="1" hangingPunct="1"/>
            <a:r>
              <a:rPr lang="en-US" sz="2400">
                <a:latin typeface="Arial" charset="0"/>
                <a:cs typeface="Arial" charset="0"/>
              </a:rPr>
              <a:t>Facilitates its entry into cell</a:t>
            </a:r>
            <a:endParaRPr lang="en-GB" sz="3600" b="1" i="1">
              <a:solidFill>
                <a:srgbClr val="FF0066"/>
              </a:solidFill>
              <a:latin typeface="Times New Roman" charset="0"/>
              <a:cs typeface="Arial" charset="0"/>
            </a:endParaRPr>
          </a:p>
        </p:txBody>
      </p:sp>
      <p:pic>
        <p:nvPicPr>
          <p:cNvPr id="14340" name="Picture 4" descr="scan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00213"/>
            <a:ext cx="38163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b="1" i="1" u="sng" dirty="0" smtClean="0">
                <a:solidFill>
                  <a:srgbClr val="FF0066"/>
                </a:solidFill>
                <a:latin typeface="Times New Roman" pitchFamily="18" charset="0"/>
                <a:ea typeface="+mj-ea"/>
              </a:rPr>
              <a:t>Symmetry</a:t>
            </a:r>
            <a:br>
              <a:rPr lang="en-US" sz="5400" b="1" i="1" u="sng" dirty="0" smtClean="0">
                <a:solidFill>
                  <a:srgbClr val="FF0066"/>
                </a:solidFill>
                <a:latin typeface="Times New Roman" pitchFamily="18" charset="0"/>
                <a:ea typeface="+mj-ea"/>
              </a:rPr>
            </a:br>
            <a:r>
              <a:rPr lang="en-US" sz="3200" b="1" i="1" u="sng" dirty="0" smtClean="0">
                <a:latin typeface="Times New Roman" pitchFamily="18" charset="0"/>
                <a:ea typeface="+mj-ea"/>
              </a:rPr>
              <a:t>based on arrangement of capsomeres</a:t>
            </a:r>
            <a:endParaRPr lang="en-GB" sz="5400" b="1" i="1" u="sng" dirty="0" smtClean="0">
              <a:solidFill>
                <a:srgbClr val="FF0066"/>
              </a:solidFill>
              <a:latin typeface="Times New Roman" pitchFamily="18" charset="0"/>
              <a:ea typeface="+mj-ea"/>
            </a:endParaRPr>
          </a:p>
        </p:txBody>
      </p:sp>
      <p:sp>
        <p:nvSpPr>
          <p:cNvPr id="32773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2819400" y="1819275"/>
            <a:ext cx="4038600" cy="2185988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400" b="1" i="1" dirty="0" smtClean="0">
                <a:solidFill>
                  <a:srgbClr val="FFFF00"/>
                </a:solidFill>
                <a:ea typeface="+mn-ea"/>
              </a:rPr>
              <a:t>Cubic symmetry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i="1" dirty="0" smtClean="0">
                <a:solidFill>
                  <a:srgbClr val="FFFF00"/>
                </a:solidFill>
                <a:ea typeface="+mn-ea"/>
              </a:rPr>
              <a:t>    ( Icosahederal ) </a:t>
            </a:r>
            <a:endParaRPr lang="en-GB" sz="2400" b="1" i="1" dirty="0" smtClean="0">
              <a:solidFill>
                <a:srgbClr val="FFFF00"/>
              </a:solidFill>
              <a:ea typeface="+mn-ea"/>
            </a:endParaRPr>
          </a:p>
        </p:txBody>
      </p:sp>
      <p:sp>
        <p:nvSpPr>
          <p:cNvPr id="32774" name="Rectangle 6"/>
          <p:cNvSpPr>
            <a:spLocks noGrp="1" noChangeArrowheads="1"/>
          </p:cNvSpPr>
          <p:nvPr>
            <p:ph sz="quarter" idx="2"/>
          </p:nvPr>
        </p:nvSpPr>
        <p:spPr>
          <a:xfrm>
            <a:off x="2819400" y="3043238"/>
            <a:ext cx="4038600" cy="2185987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400" b="1" i="1" dirty="0" smtClean="0">
                <a:solidFill>
                  <a:srgbClr val="FFFF00"/>
                </a:solidFill>
                <a:ea typeface="+mn-ea"/>
              </a:rPr>
              <a:t>Helical symmetry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 smtClean="0">
                <a:ea typeface="+mn-ea"/>
              </a:rPr>
              <a:t>    </a:t>
            </a:r>
            <a:endParaRPr lang="en-GB" sz="2400" dirty="0" smtClean="0">
              <a:ea typeface="+mn-ea"/>
            </a:endParaRPr>
          </a:p>
        </p:txBody>
      </p:sp>
      <p:sp>
        <p:nvSpPr>
          <p:cNvPr id="32775" name="Rectangle 7"/>
          <p:cNvSpPr>
            <a:spLocks noGrp="1" noChangeArrowheads="1"/>
          </p:cNvSpPr>
          <p:nvPr>
            <p:ph sz="quarter" idx="3"/>
          </p:nvPr>
        </p:nvSpPr>
        <p:spPr>
          <a:xfrm>
            <a:off x="2819400" y="4000500"/>
            <a:ext cx="4038600" cy="2187575"/>
          </a:xfrm>
        </p:spPr>
        <p:txBody>
          <a:bodyPr/>
          <a:lstStyle/>
          <a:p>
            <a:pPr eaLnBrk="1" hangingPunct="1"/>
            <a:r>
              <a:rPr lang="en-US" sz="2400" b="1" i="1">
                <a:solidFill>
                  <a:srgbClr val="FFFF00"/>
                </a:solidFill>
                <a:latin typeface="Arial" charset="0"/>
                <a:cs typeface="Arial" charset="0"/>
              </a:rPr>
              <a:t>Complex symmetry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6000" b="1" i="1" u="sng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6000" b="1" i="1" u="sng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1712</TotalTime>
  <Words>1109</Words>
  <Application>Microsoft Macintosh PowerPoint</Application>
  <PresentationFormat>On-screen Show (4:3)</PresentationFormat>
  <Paragraphs>415</Paragraphs>
  <Slides>41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Times New Roman</vt:lpstr>
      <vt:lpstr>Arial</vt:lpstr>
      <vt:lpstr>Wingdings</vt:lpstr>
      <vt:lpstr>Calibri</vt:lpstr>
      <vt:lpstr>Tahoma</vt:lpstr>
      <vt:lpstr>Verdana</vt:lpstr>
      <vt:lpstr>Garamond</vt:lpstr>
      <vt:lpstr>新細明體</vt:lpstr>
      <vt:lpstr>Century Gothic</vt:lpstr>
      <vt:lpstr>Ripple</vt:lpstr>
      <vt:lpstr>PhotoSuite Image</vt:lpstr>
      <vt:lpstr>PowerPoint Presentation</vt:lpstr>
      <vt:lpstr>OBJECTIVES  </vt:lpstr>
      <vt:lpstr> Properties of Microorganisms</vt:lpstr>
      <vt:lpstr>Characteristics of viruses</vt:lpstr>
      <vt:lpstr>Size ; 20-300 nm</vt:lpstr>
      <vt:lpstr>Viral Structure </vt:lpstr>
      <vt:lpstr>Viral Structure 1-Viral genome</vt:lpstr>
      <vt:lpstr>Viral structure</vt:lpstr>
      <vt:lpstr>Symmetry based on arrangement of capsomeres</vt:lpstr>
      <vt:lpstr>Symmetry based on arrangement of capsomeres</vt:lpstr>
      <vt:lpstr>Symmetry based on arrangement of capsomeres</vt:lpstr>
      <vt:lpstr>Viral structure</vt:lpstr>
      <vt:lpstr>Viral proteins</vt:lpstr>
      <vt:lpstr>Classification of viruses</vt:lpstr>
      <vt:lpstr>Medically Important Viruses</vt:lpstr>
      <vt:lpstr>PowerPoint Presentation</vt:lpstr>
      <vt:lpstr>Replication  </vt:lpstr>
      <vt:lpstr> Adsorption </vt:lpstr>
      <vt:lpstr>Penetration</vt:lpstr>
      <vt:lpstr>Replication  </vt:lpstr>
      <vt:lpstr>Synthesis of viral components</vt:lpstr>
      <vt:lpstr>Replication  </vt:lpstr>
      <vt:lpstr> Release </vt:lpstr>
      <vt:lpstr>laboratory diagnosis of viral infections</vt:lpstr>
      <vt:lpstr>Microscopic examination</vt:lpstr>
      <vt:lpstr>PowerPoint Presentation</vt:lpstr>
      <vt:lpstr>Virus cultivation</vt:lpstr>
      <vt:lpstr>PowerPoint Presentation</vt:lpstr>
      <vt:lpstr>PowerPoint Presentation</vt:lpstr>
      <vt:lpstr>PowerPoint Presentation</vt:lpstr>
      <vt:lpstr>Detection of viral growth</vt:lpstr>
      <vt:lpstr>PowerPoint Presentation</vt:lpstr>
      <vt:lpstr>Rapid culture technique</vt:lpstr>
      <vt:lpstr>Serological test; Antigen detection;</vt:lpstr>
      <vt:lpstr>Serological test;</vt:lpstr>
      <vt:lpstr>Immunofluorescence ; IF </vt:lpstr>
      <vt:lpstr>PowerPoint Presentation</vt:lpstr>
      <vt:lpstr> ELISA Ab detection               Ag detection     </vt:lpstr>
      <vt:lpstr>Molecular test;</vt:lpstr>
      <vt:lpstr>Reference book and the relevant page numbers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Structure,Classification of Viruses &amp;laboratory dignosis of viral infections</dc:title>
  <dc:creator>dr.malak alhazmi</dc:creator>
  <cp:lastModifiedBy>User</cp:lastModifiedBy>
  <cp:revision>87</cp:revision>
  <dcterms:created xsi:type="dcterms:W3CDTF">2008-12-20T05:35:19Z</dcterms:created>
  <dcterms:modified xsi:type="dcterms:W3CDTF">2011-10-03T09:56:54Z</dcterms:modified>
</cp:coreProperties>
</file>