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303" r:id="rId3"/>
    <p:sldId id="302" r:id="rId4"/>
    <p:sldId id="273" r:id="rId5"/>
    <p:sldId id="301" r:id="rId6"/>
    <p:sldId id="300" r:id="rId7"/>
    <p:sldId id="299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291" r:id="rId16"/>
    <p:sldId id="290" r:id="rId17"/>
    <p:sldId id="289" r:id="rId18"/>
    <p:sldId id="288" r:id="rId19"/>
    <p:sldId id="287" r:id="rId20"/>
    <p:sldId id="286" r:id="rId21"/>
    <p:sldId id="285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3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99EA6D3-75C9-D849-A9F1-3C61C6562FFF}" type="datetimeFigureOut">
              <a:rPr lang="ar-sa"/>
              <a:pPr/>
              <a:t>10/4/11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0429BB2-F47B-394F-B68C-1FDA7A5EE02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34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7561E-2DE8-A64F-B358-2B093C530228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BA6F8-90FE-4645-AA99-980A2AA6D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57F41-DDE5-1141-9966-B424F6B47176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B443-415D-8041-B18A-FE88FCAF0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540AB-2641-6B41-81FA-E832C8394C02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925F-AA62-294A-AA57-A27CAA21D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91548-38FD-C546-887F-FF8A59BD08F6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6779-87AA-5748-A59E-E034F71CC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99A4E-9415-BC42-81C8-CF85310002F5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BCA7-5EDF-D540-A457-FACA77E45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6C82-C20D-D44C-8C66-FA0DC79D3323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A8360-C47A-4B47-8569-A9B28A0B6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524B9-6DA4-084E-AC10-8921780E101D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9686-3E71-954E-93EC-078E319A7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2BE9A-C07F-8349-B551-1EC2629B73BC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98C83-6C5C-234C-B6FE-2333F58E5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4FE0-92C7-5E47-B308-27CD1DFFD1ED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58E8-C211-8741-B4BC-D1FA86749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234520-7705-1748-8608-916E0A2E7D46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A0AE0-6FA4-7745-98BD-E5F2F4B35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1FEAD-F57B-0241-9666-2EC006466C2A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E579-79ED-BA4F-B1EA-43DF392D0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D935150-6FBF-DE43-9BDA-6275C1504B87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BA838FB-00C5-2D48-849C-AF9BF25B9F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6400800" cy="1752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n-ea"/>
              </a:rPr>
              <a:t>Lecturer name: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Prof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Hanan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Habib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&amp;    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Prof. A.M. Kambal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Footlight MT Light" pitchFamily="18" charset="0"/>
              <a:ea typeface="+mn-ea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Footlight MT Light" pitchFamily="18" charset="0"/>
                <a:ea typeface="+mn-ea"/>
              </a:rPr>
              <a:t>Department of  Pathology, Microbiology </a:t>
            </a:r>
            <a:r>
              <a:rPr lang="en-US" sz="2000" dirty="0" err="1" smtClean="0">
                <a:latin typeface="Footlight MT Light" pitchFamily="18" charset="0"/>
                <a:ea typeface="+mn-ea"/>
              </a:rPr>
              <a:t>Unit,KSU</a:t>
            </a:r>
            <a:r>
              <a:rPr lang="en-US" sz="2000" dirty="0" smtClean="0">
                <a:latin typeface="Footlight MT Light" pitchFamily="18" charset="0"/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  <a:latin typeface="Footlight MT Light" pitchFamily="18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  <a:latin typeface="Footlight MT Light" pitchFamily="18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Footlight MT Light" pitchFamily="18" charset="0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DCE6F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>Lecture Title:</a:t>
            </a:r>
          </a:p>
          <a:p>
            <a:pPr eaLnBrk="1" hangingPunct="1"/>
            <a:r>
              <a:rPr lang="en-US" sz="4300">
                <a:solidFill>
                  <a:srgbClr val="FFFF00"/>
                </a:solidFill>
                <a:latin typeface="Footlight MT Light" charset="0"/>
              </a:rPr>
              <a:t>NORMAL  FLORA</a:t>
            </a:r>
            <a:r>
              <a:rPr lang="en-US" sz="43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/>
            </a:r>
            <a:br>
              <a:rPr lang="en-US" sz="43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</a:br>
            <a:endParaRPr lang="en-US" sz="43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ootlight MT Light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ootlight MT Light" charset="0"/>
                <a:cs typeface="Century Gothic" charset="0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Areas of the body with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GIT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 mouth &amp; large colon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Urogenital</a:t>
            </a:r>
            <a:r>
              <a:rPr lang="en-US" sz="3200" dirty="0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 tract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vagina &amp; distal 1/3 of the urethra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Skin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327650" cy="638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2009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Normal flora of the respiratory tract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Upper resp. tract colonizes by flora as in mouth &amp;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nasopharynx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Lower respiratory tract  is sterile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Nose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:   -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Staph.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epidermidis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            - Staph.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aureus</a:t>
            </a:r>
            <a:endParaRPr lang="en-US" sz="3200" i="1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            -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Corynebacteria</a:t>
            </a:r>
            <a:endParaRPr lang="en-US" sz="3200" i="1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Oropharynx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Viridance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streptococci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Commensal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neisseriae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Corynebacteria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Bacteroides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Fusobacteria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Veillonella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actinomyces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spirochaetes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Heamophilus</a:t>
            </a:r>
            <a:r>
              <a:rPr lang="en-US" sz="24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inflenzea</a:t>
            </a:r>
            <a:r>
              <a:rPr lang="en-US" sz="24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&amp; </a:t>
            </a:r>
            <a:r>
              <a:rPr lang="en-US" sz="24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Pneumcoccus</a:t>
            </a:r>
            <a:r>
              <a:rPr lang="en-US" sz="24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are potential pathogens.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Less common: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S.pyogenes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,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N.meningitidis</a:t>
            </a:r>
            <a:endParaRPr lang="en-US" sz="2400" i="1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Gastrointestinal tract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Saliva contains 10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8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bact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/ml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Gingival margin debris &amp;dent. Plaque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continually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colonized by bacteria.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Oesophyagus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flora as pharyngeal flora.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Empty stomach sterile due to gastric acid.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Duodenum, jejunum &amp; upper ileum have scanty flora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Large intestine heavily colonized by bacteria.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Faeces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  <a:latin typeface="Footlight MT Light" pitchFamily="18" charset="0"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1/3 of faeces wt. is bacteria , mainly dead,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Living bacteria ~ 10</a:t>
            </a:r>
            <a:r>
              <a:rPr lang="en-US" sz="3200" baseline="30000">
                <a:solidFill>
                  <a:srgbClr val="F2F2F2"/>
                </a:solidFill>
                <a:latin typeface="Footlight MT Light" charset="0"/>
              </a:rPr>
              <a:t>10</a:t>
            </a: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/gm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FF00"/>
                </a:solidFill>
                <a:latin typeface="Footlight MT Light" charset="0"/>
              </a:rPr>
              <a:t>99% anaerobes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Anaerobic environment maintained by aerobic bacteria utilizing free O2.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i="1">
                <a:solidFill>
                  <a:srgbClr val="FFFF00"/>
                </a:solidFill>
                <a:latin typeface="Footlight MT Light" charset="0"/>
              </a:rPr>
              <a:t>Bacteroides fragilis </a:t>
            </a:r>
            <a:r>
              <a:rPr lang="en-US" sz="3200">
                <a:solidFill>
                  <a:srgbClr val="FFFF00"/>
                </a:solidFill>
                <a:latin typeface="Footlight MT Light" charset="0"/>
              </a:rPr>
              <a:t>group the dominant anaerobes, </a:t>
            </a:r>
            <a:r>
              <a:rPr lang="en-US" sz="3200" i="1">
                <a:solidFill>
                  <a:srgbClr val="FFFF00"/>
                </a:solidFill>
                <a:latin typeface="Footlight MT Light" charset="0"/>
              </a:rPr>
              <a:t>Bifidobact. Lactobacilli</a:t>
            </a:r>
            <a:r>
              <a:rPr lang="en-US" sz="3200">
                <a:solidFill>
                  <a:srgbClr val="FFFF00"/>
                </a:solidFill>
                <a:latin typeface="Footlight MT Light" charset="0"/>
              </a:rPr>
              <a:t>…etc</a:t>
            </a: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Less common: </a:t>
            </a:r>
            <a:r>
              <a:rPr lang="en-US" sz="3200" i="1">
                <a:solidFill>
                  <a:srgbClr val="F2DCDB"/>
                </a:solidFill>
                <a:latin typeface="Footlight MT Light" charset="0"/>
              </a:rPr>
              <a:t>E.coli ,Proteus</a:t>
            </a:r>
            <a:r>
              <a:rPr lang="en-US" sz="3200">
                <a:solidFill>
                  <a:srgbClr val="F2F2F2"/>
                </a:solidFill>
                <a:latin typeface="Footlight MT Light" charset="0"/>
              </a:rPr>
              <a:t>,….etc.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F2F2F2"/>
              </a:solidFill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Genital tract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90700"/>
            <a:ext cx="830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Female genital tract heavily colonized , why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10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8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/ml  in normal vaginal secretion.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In both sexes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Mycobacterium 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Smegmatis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(AFB)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( acid fast bacilli) in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secretions which contaminate urine-leads to confusion /misdiagnosis.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M &amp; F distal urethra: -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S.epidermidis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                                    -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Corynebacteria</a:t>
            </a:r>
            <a:endParaRPr lang="en-US" sz="3200" i="1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                                    -Mycoplasma.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Female Vulva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S. epidermidis </a:t>
            </a: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, corynebacteria, E</a:t>
            </a: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.coli </a:t>
            </a: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and othe coliforms  &amp; </a:t>
            </a: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Enterococcus  faecalis.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FFFF00"/>
                </a:solidFill>
                <a:latin typeface="Footlight MT Light" charset="0"/>
              </a:rPr>
              <a:t>Vagina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-Lactobacilli (Doderlein</a:t>
            </a:r>
            <a:r>
              <a:rPr lang="ja-JP" altLang="en-US" sz="2400">
                <a:solidFill>
                  <a:srgbClr val="F2F2F2"/>
                </a:solidFill>
                <a:latin typeface="Footlight MT Light" charset="0"/>
              </a:rPr>
              <a:t>’</a:t>
            </a: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s bacilli)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- Bacteroides melaninogenicus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-Enterococcus faecalis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- </a:t>
            </a: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Corynebacteria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i="1">
                <a:solidFill>
                  <a:srgbClr val="F2F2F2"/>
                </a:solidFill>
                <a:latin typeface="Footlight MT Light" charset="0"/>
              </a:rPr>
              <a:t>-Mycoplasma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F2F2F2"/>
                </a:solidFill>
                <a:latin typeface="Footlight MT Light" charset="0"/>
              </a:rPr>
              <a:t>- Yeasts.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rgbClr val="F2F2F2"/>
              </a:solidFill>
              <a:latin typeface="Footlight MT Light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Normal Skin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Skin has rich resident bacterial flora(10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4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/cm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Exist as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microcolonies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Anaerobic organisms predominate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in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aereas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with sebaceous glands.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Moist skin ,often colonized by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coliforms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Lecture Objectives </a:t>
            </a:r>
            <a:endParaRPr lang="en-US" sz="4800" dirty="0"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505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Footlight MT Light" pitchFamily="18" charset="0"/>
                <a:ea typeface="+mn-ea"/>
              </a:rPr>
              <a:t>By the end of this lecture the student is expected to be able to: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Footlight MT Light" pitchFamily="18" charset="0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Define the terms: 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Normal Flora, Resident flora, Transient flora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 and carrier state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the origin of normal flora.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the importance of normal flora with examples, including importance as:</a:t>
            </a:r>
          </a:p>
          <a:p>
            <a:pPr marL="987425" indent="-633413">
              <a:buFont typeface="+mj-lt"/>
              <a:buAutoNum type="alphaU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Source of opportunistic infection.</a:t>
            </a:r>
          </a:p>
          <a:p>
            <a:pPr marL="987425" indent="-633413">
              <a:buFont typeface="+mj-lt"/>
              <a:buAutoNum type="alphaUcPeriod"/>
              <a:defRPr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Immunostimulation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.</a:t>
            </a:r>
          </a:p>
          <a:p>
            <a:pPr marL="987425" indent="-633413">
              <a:buFont typeface="+mj-lt"/>
              <a:buAutoNum type="alphaU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Nutrition: Vitamins production.</a:t>
            </a:r>
          </a:p>
          <a:p>
            <a:pPr marL="987425" indent="-633413">
              <a:buFont typeface="+mj-lt"/>
              <a:buAutoNum type="alphaU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Production of Carcinogens.</a:t>
            </a:r>
          </a:p>
          <a:p>
            <a:pPr marL="987425" indent="-633413">
              <a:buFont typeface="+mj-lt"/>
              <a:buAutoNum type="alphaUcPeriod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Protection against external invaders.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areas of the body with normal flora (GIT, Urogenital tract, and skin) and most common types of organism in these areas and relation to pathogenicity of these organism.</a:t>
            </a:r>
          </a:p>
          <a:p>
            <a:pPr marL="457200" indent="-457200">
              <a:buFontTx/>
              <a:buAutoNum type="arabicPeriod" startAt="4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Know sites of the body with no normal flora e.g. sterile body sites and the importance of this fact in relation to interpretation of culture results.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Main Skin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Propionibacterium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acnes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Anaerobic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cocci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epidermidis</a:t>
            </a:r>
            <a:endParaRPr lang="en-US" sz="3200" i="1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Corynebacteria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 </a:t>
            </a:r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aureus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(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less common, potential pathogen)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Coliforms</a:t>
            </a:r>
            <a:endParaRPr lang="en-US" sz="3200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External auditory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meatus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j-ea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 </a:t>
            </a:r>
            <a:r>
              <a:rPr lang="en-US" sz="3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epidermidis</a:t>
            </a:r>
            <a:endParaRPr lang="en-US" sz="3200" i="1" dirty="0">
              <a:solidFill>
                <a:schemeClr val="accent2">
                  <a:lumMod val="20000"/>
                  <a:lumOff val="80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</a:t>
            </a:r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ia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AFB ( Acid Fast Bacilli)occasionally in wax.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CONJUNCTIVAL SAC FLORA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-</a:t>
            </a:r>
            <a:r>
              <a:rPr lang="en-US" sz="3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Corynebacterium</a:t>
            </a:r>
            <a:r>
              <a:rPr lang="en-US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xerosis</a:t>
            </a:r>
            <a:endParaRPr lang="en-US" sz="3200" i="1" dirty="0">
              <a:solidFill>
                <a:schemeClr val="accent2">
                  <a:lumMod val="20000"/>
                  <a:lumOff val="80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- </a:t>
            </a:r>
            <a:r>
              <a:rPr lang="en-US" sz="3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S.epidermidis</a:t>
            </a:r>
            <a:endParaRPr lang="en-US" sz="3200" i="1" dirty="0">
              <a:solidFill>
                <a:schemeClr val="accent2">
                  <a:lumMod val="20000"/>
                  <a:lumOff val="80000"/>
                </a:schemeClr>
              </a:solidFill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638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R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eference book and the relevant page </a:t>
            </a:r>
            <a:r>
              <a:rPr 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Century Gothic"/>
              </a:rPr>
              <a:t>numbers. </a:t>
            </a:r>
            <a:endParaRPr lang="en-US" sz="3600" dirty="0">
              <a:solidFill>
                <a:schemeClr val="bg2"/>
              </a:solidFill>
              <a:latin typeface="Footlight MT Light" pitchFamily="18" charset="0"/>
              <a:ea typeface="+mj-e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3733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SHERRIS MEDICAL MICROBIOLOGY, AN INTRODUCTION TO INFECTIOUS DISEASES. KENNETH RYAN /GEORGE RAY. LATEST EDITION. PUBLISHER MC GRW HILL.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ootlight MT Light" pitchFamily="18" charset="0"/>
                <a:ea typeface="+mn-ea"/>
              </a:rPr>
              <a:t>CHAPTER 9, PAGE 141-148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962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Prof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Hanan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Habib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 &amp;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Footlight MT Light" pitchFamily="18" charset="0"/>
                <a:ea typeface="+mn-ea"/>
              </a:rPr>
              <a:t>Prof. A.M. Kambal</a:t>
            </a:r>
            <a:endParaRPr lang="en-US" dirty="0" smtClean="0">
              <a:solidFill>
                <a:schemeClr val="bg2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2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1500" b="1" u="sng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T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>hank You 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  <a:sym typeface="Wingdings" charset="0"/>
              </a:rPr>
              <a:t></a:t>
            </a:r>
            <a: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  <a:t/>
            </a:r>
            <a:br>
              <a:rPr lang="en-US" sz="66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Century Gothic" charset="0"/>
              </a:rPr>
            </a:br>
            <a:endParaRPr lang="en-US" sz="6600" b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ootlight MT Light" pitchFamily="18" charset="0"/>
                <a:ea typeface="+mj-ea"/>
              </a:rPr>
              <a:t>Definition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Normal flora  are microorganisms that are frequently found in a particular site in normal healthy individual.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Some are found in association with humans / animals only. The Majority are bacteria.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Symbolic relationship with the host.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Subject to constant changes.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Altered by antimicrobial agents.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Types of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Commensals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natural relationship with host.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Residents</a:t>
            </a:r>
            <a:r>
              <a:rPr lang="en-US" sz="3200" i="1" dirty="0">
                <a:solidFill>
                  <a:srgbClr val="CC0099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i="1" u="sng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 present for invariable period 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Transients</a:t>
            </a:r>
            <a:r>
              <a:rPr lang="en-US" sz="3200" dirty="0">
                <a:solidFill>
                  <a:srgbClr val="CC0099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establish itself briefly , excluded by host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defence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or competition from residents.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i="1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Carrier state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: potentially pathogenic ,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S.pneumoniae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,  N.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meningetidis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 throat of healthy individual.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Origin of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735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Newborn sterile in utero.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After birth ,exposed to flora of mother</a:t>
            </a:r>
            <a:r>
              <a:rPr lang="ja-JP" altLang="en-US" sz="3200">
                <a:solidFill>
                  <a:schemeClr val="bg1"/>
                </a:solidFill>
                <a:latin typeface="Footlight MT Light" charset="0"/>
              </a:rPr>
              <a:t>’</a:t>
            </a:r>
            <a:r>
              <a:rPr lang="en-US" sz="3200">
                <a:solidFill>
                  <a:schemeClr val="bg1"/>
                </a:solidFill>
                <a:latin typeface="Footlight MT Light" charset="0"/>
              </a:rPr>
              <a:t>s genital tract, skin, respiratory tract flora of those handling him ,and organisms in the environment.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Beneficial effects  of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1- </a:t>
            </a:r>
            <a:r>
              <a:rPr lang="en-US" sz="3200" dirty="0" err="1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Immunostimulation</a:t>
            </a: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(antibody development)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2- Exclusionary effect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(vacuum effect ) and protection from external invaders.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3-Production of essential nutrients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vit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K &amp; B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by some normal intestinal flora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E.coli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Other facts regarding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May be a source of opportunistic infections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. In patients with impaired defense mechanisms.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S.epidermidis</a:t>
            </a:r>
            <a:r>
              <a:rPr lang="en-US" sz="3200" i="1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E.coli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Some may cross react with normal tissue components</a:t>
            </a:r>
            <a:r>
              <a:rPr lang="en-US" sz="3200" dirty="0">
                <a:solidFill>
                  <a:srgbClr val="FF0000"/>
                </a:solidFill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,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, antibodies to various ABO group arise because of cross reaction between intestinal flora and the antigens of A &amp;B blood substances.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Continue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Production of carcinogens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Some normal flora may modify through their enzymes chemicals in our diets into carcinogens.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. artificial sweeteners may be </a:t>
            </a:r>
            <a:r>
              <a:rPr lang="en-US" sz="3200" dirty="0" err="1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enzymatically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 modified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into bladder carcinogens.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Footlight MT Light" charset="0"/>
              </a:rPr>
              <a:t>Distribution of normal flora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7907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FF"/>
                </a:solidFill>
                <a:latin typeface="Footlight MT Light" pitchFamily="18" charset="0"/>
                <a:ea typeface="+mn-ea"/>
                <a:cs typeface="+mn-cs"/>
              </a:rPr>
              <a:t>Internal organs</a:t>
            </a: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Footlight MT Light" pitchFamily="18" charset="0"/>
                <a:ea typeface="+mn-ea"/>
                <a:cs typeface="+mn-cs"/>
              </a:rPr>
              <a:t>(except alimentary tract) are sterile at health.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FF00"/>
                </a:solidFill>
                <a:latin typeface="Footlight MT Light" pitchFamily="18" charset="0"/>
                <a:ea typeface="+mn-ea"/>
                <a:cs typeface="+mn-cs"/>
              </a:rPr>
              <a:t>Sterility maintained by </a:t>
            </a:r>
            <a:r>
              <a:rPr lang="en-US" sz="3200" dirty="0">
                <a:solidFill>
                  <a:schemeClr val="accent5"/>
                </a:solidFill>
                <a:latin typeface="Footlight MT Light" pitchFamily="18" charset="0"/>
                <a:ea typeface="+mn-ea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latin typeface="Footlight MT Light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- local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defence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 mechanisms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- chemical substances in serum &amp; tissues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eg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. Complement , antibodies.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Footlight MT Light" pitchFamily="18" charset="0"/>
                <a:ea typeface="+mn-ea"/>
                <a:cs typeface="+mn-cs"/>
              </a:rPr>
              <a:t>-phagocytic activity of PMN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Footlight MT Ligh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925</Words>
  <Application>Microsoft Macintosh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Footlight MT Light</vt:lpstr>
      <vt:lpstr>Century Gothic</vt:lpstr>
      <vt:lpstr>Wingdings</vt:lpstr>
      <vt:lpstr>Office Theme</vt:lpstr>
      <vt:lpstr>PowerPoint Presentation</vt:lpstr>
      <vt:lpstr>PowerPoint Presentation</vt:lpstr>
      <vt:lpstr>Definition</vt:lpstr>
      <vt:lpstr>Types of Normal Flora</vt:lpstr>
      <vt:lpstr>Origin of Normal Flora</vt:lpstr>
      <vt:lpstr>Beneficial effects  of normal flora</vt:lpstr>
      <vt:lpstr>Other facts regarding normal flora</vt:lpstr>
      <vt:lpstr>Continue</vt:lpstr>
      <vt:lpstr>Distribution of normal flora</vt:lpstr>
      <vt:lpstr>Areas of the body with normal flora</vt:lpstr>
      <vt:lpstr>PowerPoint Presentation</vt:lpstr>
      <vt:lpstr>PowerPoint Presentation</vt:lpstr>
      <vt:lpstr>Normal flora of the respiratory tract</vt:lpstr>
      <vt:lpstr>Oropharynx flora</vt:lpstr>
      <vt:lpstr>Gastrointestinal tract flora</vt:lpstr>
      <vt:lpstr>Faeces</vt:lpstr>
      <vt:lpstr>Genital tract flora</vt:lpstr>
      <vt:lpstr>Female Vulva</vt:lpstr>
      <vt:lpstr>Normal Skin Flora</vt:lpstr>
      <vt:lpstr>Main Skin Flora</vt:lpstr>
      <vt:lpstr>External auditory meatus </vt:lpstr>
      <vt:lpstr>Reference book and the relevant page numbers. </vt:lpstr>
      <vt:lpstr>Thank You 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18</cp:revision>
  <dcterms:created xsi:type="dcterms:W3CDTF">2011-06-14T17:07:28Z</dcterms:created>
  <dcterms:modified xsi:type="dcterms:W3CDTF">2011-10-04T13:14:01Z</dcterms:modified>
</cp:coreProperties>
</file>