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2"/>
  </p:handoutMasterIdLst>
  <p:sldIdLst>
    <p:sldId id="256" r:id="rId2"/>
    <p:sldId id="257" r:id="rId3"/>
    <p:sldId id="302" r:id="rId4"/>
    <p:sldId id="303" r:id="rId5"/>
    <p:sldId id="273" r:id="rId6"/>
    <p:sldId id="301" r:id="rId7"/>
    <p:sldId id="300" r:id="rId8"/>
    <p:sldId id="299" r:id="rId9"/>
    <p:sldId id="298" r:id="rId10"/>
    <p:sldId id="308" r:id="rId11"/>
    <p:sldId id="297" r:id="rId12"/>
    <p:sldId id="296" r:id="rId13"/>
    <p:sldId id="310" r:id="rId14"/>
    <p:sldId id="295" r:id="rId15"/>
    <p:sldId id="304" r:id="rId16"/>
    <p:sldId id="294" r:id="rId17"/>
    <p:sldId id="293" r:id="rId18"/>
    <p:sldId id="292" r:id="rId19"/>
    <p:sldId id="291" r:id="rId20"/>
    <p:sldId id="285" r:id="rId21"/>
    <p:sldId id="306" r:id="rId22"/>
    <p:sldId id="307" r:id="rId23"/>
    <p:sldId id="312" r:id="rId24"/>
    <p:sldId id="290" r:id="rId25"/>
    <p:sldId id="289" r:id="rId26"/>
    <p:sldId id="288" r:id="rId27"/>
    <p:sldId id="311" r:id="rId28"/>
    <p:sldId id="287" r:id="rId29"/>
    <p:sldId id="286" r:id="rId30"/>
    <p:sldId id="260"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5" d="100"/>
          <a:sy n="115" d="100"/>
        </p:scale>
        <p:origin x="-30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3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E3478D33-BB3C-1041-8B85-DA110A93E426}" type="datetimeFigureOut">
              <a:rPr lang="ar-sa"/>
              <a:pPr/>
              <a:t>10/6/11</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E515A9F3-709E-3E42-B0D5-8A84C7BE54D9}" type="slidenum">
              <a:rPr lang="ar-sa"/>
              <a:pPr/>
              <a:t>‹#›</a:t>
            </a:fld>
            <a:endParaRPr lang="ar-sa"/>
          </a:p>
        </p:txBody>
      </p:sp>
    </p:spTree>
    <p:extLst>
      <p:ext uri="{BB962C8B-B14F-4D97-AF65-F5344CB8AC3E}">
        <p14:creationId xmlns:p14="http://schemas.microsoft.com/office/powerpoint/2010/main" val="29025773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3F4C1A4-4A44-7144-8215-EC68F50D2D44}"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F17F62-47EC-3042-AB2F-A3DD3D3E1F81}" type="slidenum">
              <a:rPr lang="en-US"/>
              <a:pPr/>
              <a:t>‹#›</a:t>
            </a:fld>
            <a:endParaRPr lang="en-US"/>
          </a:p>
        </p:txBody>
      </p:sp>
    </p:spTree>
    <p:extLst>
      <p:ext uri="{BB962C8B-B14F-4D97-AF65-F5344CB8AC3E}">
        <p14:creationId xmlns:p14="http://schemas.microsoft.com/office/powerpoint/2010/main" val="247558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D06A50-C28F-5942-940F-25D686F37EB3}"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7F3DC9-3F8D-E14E-91EB-C5975C865B03}" type="slidenum">
              <a:rPr lang="en-US"/>
              <a:pPr/>
              <a:t>‹#›</a:t>
            </a:fld>
            <a:endParaRPr lang="en-US"/>
          </a:p>
        </p:txBody>
      </p:sp>
    </p:spTree>
    <p:extLst>
      <p:ext uri="{BB962C8B-B14F-4D97-AF65-F5344CB8AC3E}">
        <p14:creationId xmlns:p14="http://schemas.microsoft.com/office/powerpoint/2010/main" val="151830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C09975-67AC-2A41-AEF7-BC5472849A7C}"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D02324-8D35-B54E-99CD-008A0099B82D}" type="slidenum">
              <a:rPr lang="en-US"/>
              <a:pPr/>
              <a:t>‹#›</a:t>
            </a:fld>
            <a:endParaRPr lang="en-US"/>
          </a:p>
        </p:txBody>
      </p:sp>
    </p:spTree>
    <p:extLst>
      <p:ext uri="{BB962C8B-B14F-4D97-AF65-F5344CB8AC3E}">
        <p14:creationId xmlns:p14="http://schemas.microsoft.com/office/powerpoint/2010/main" val="405649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AF8F8B-FFFD-2F41-BD76-772DDEE5B043}"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1E6868-7E4B-EB47-A273-2EA45AC20777}" type="slidenum">
              <a:rPr lang="en-US"/>
              <a:pPr/>
              <a:t>‹#›</a:t>
            </a:fld>
            <a:endParaRPr lang="en-US"/>
          </a:p>
        </p:txBody>
      </p:sp>
    </p:spTree>
    <p:extLst>
      <p:ext uri="{BB962C8B-B14F-4D97-AF65-F5344CB8AC3E}">
        <p14:creationId xmlns:p14="http://schemas.microsoft.com/office/powerpoint/2010/main" val="207700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24FCD4-A1C3-BC44-BC9E-95ADF9534838}"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88BFFB-1C06-EA44-B5C4-42119EEEA132}" type="slidenum">
              <a:rPr lang="en-US"/>
              <a:pPr/>
              <a:t>‹#›</a:t>
            </a:fld>
            <a:endParaRPr lang="en-US"/>
          </a:p>
        </p:txBody>
      </p:sp>
    </p:spTree>
    <p:extLst>
      <p:ext uri="{BB962C8B-B14F-4D97-AF65-F5344CB8AC3E}">
        <p14:creationId xmlns:p14="http://schemas.microsoft.com/office/powerpoint/2010/main" val="31984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E312A-6C28-C74A-99D5-C5EACF6CB5F1}"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D21BF7-9C3A-6846-BE27-14E7A16D26B7}" type="slidenum">
              <a:rPr lang="en-US"/>
              <a:pPr/>
              <a:t>‹#›</a:t>
            </a:fld>
            <a:endParaRPr lang="en-US"/>
          </a:p>
        </p:txBody>
      </p:sp>
    </p:spTree>
    <p:extLst>
      <p:ext uri="{BB962C8B-B14F-4D97-AF65-F5344CB8AC3E}">
        <p14:creationId xmlns:p14="http://schemas.microsoft.com/office/powerpoint/2010/main" val="220053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7F1DB57-50B3-4248-A2E2-D510F696A80F}" type="datetimeFigureOut">
              <a:rPr lang="en-US"/>
              <a:pPr/>
              <a:t>10/6/11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2BBF089-1798-5C4C-970C-0B23BBE7A1BD}" type="slidenum">
              <a:rPr lang="en-US"/>
              <a:pPr/>
              <a:t>‹#›</a:t>
            </a:fld>
            <a:endParaRPr lang="en-US"/>
          </a:p>
        </p:txBody>
      </p:sp>
    </p:spTree>
    <p:extLst>
      <p:ext uri="{BB962C8B-B14F-4D97-AF65-F5344CB8AC3E}">
        <p14:creationId xmlns:p14="http://schemas.microsoft.com/office/powerpoint/2010/main" val="38641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342C966-4D33-B241-8741-9B53973A1638}" type="datetimeFigureOut">
              <a:rPr lang="en-US"/>
              <a:pPr/>
              <a:t>10/6/11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F0CAF6C-3206-814E-819F-289867709ED3}" type="slidenum">
              <a:rPr lang="en-US"/>
              <a:pPr/>
              <a:t>‹#›</a:t>
            </a:fld>
            <a:endParaRPr lang="en-US"/>
          </a:p>
        </p:txBody>
      </p:sp>
    </p:spTree>
    <p:extLst>
      <p:ext uri="{BB962C8B-B14F-4D97-AF65-F5344CB8AC3E}">
        <p14:creationId xmlns:p14="http://schemas.microsoft.com/office/powerpoint/2010/main" val="387223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2721CB-503B-CF49-84F5-7350A1A7BEEB}" type="datetimeFigureOut">
              <a:rPr lang="en-US"/>
              <a:pPr/>
              <a:t>10/6/11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180DB3A-7CBE-C548-A0FF-EC7DDAE90257}" type="slidenum">
              <a:rPr lang="en-US"/>
              <a:pPr/>
              <a:t>‹#›</a:t>
            </a:fld>
            <a:endParaRPr lang="en-US"/>
          </a:p>
        </p:txBody>
      </p:sp>
    </p:spTree>
    <p:extLst>
      <p:ext uri="{BB962C8B-B14F-4D97-AF65-F5344CB8AC3E}">
        <p14:creationId xmlns:p14="http://schemas.microsoft.com/office/powerpoint/2010/main" val="347539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CC6134A-5891-6C4C-88CC-218B1BA6139F}"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B7DCEAF-F19D-7D4E-B1BF-94840C546EB0}" type="slidenum">
              <a:rPr lang="en-US"/>
              <a:pPr/>
              <a:t>‹#›</a:t>
            </a:fld>
            <a:endParaRPr lang="en-US"/>
          </a:p>
        </p:txBody>
      </p:sp>
    </p:spTree>
    <p:extLst>
      <p:ext uri="{BB962C8B-B14F-4D97-AF65-F5344CB8AC3E}">
        <p14:creationId xmlns:p14="http://schemas.microsoft.com/office/powerpoint/2010/main" val="324342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4FA31D-6930-E04B-A2EB-880BBA36401D}"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20E8B2-8FF2-8245-A504-A5E870A19B37}" type="slidenum">
              <a:rPr lang="en-US"/>
              <a:pPr/>
              <a:t>‹#›</a:t>
            </a:fld>
            <a:endParaRPr lang="en-US"/>
          </a:p>
        </p:txBody>
      </p:sp>
    </p:spTree>
    <p:extLst>
      <p:ext uri="{BB962C8B-B14F-4D97-AF65-F5344CB8AC3E}">
        <p14:creationId xmlns:p14="http://schemas.microsoft.com/office/powerpoint/2010/main" val="1734078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FBC0191C-EF96-1D4C-B36C-40E4C411539E}" type="datetimeFigureOut">
              <a:rPr lang="en-US"/>
              <a:pPr/>
              <a:t>10/6/11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DD66F78-D11A-584C-BC75-E4182AC8E7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9.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hyperlink" Target="http://www.prlog.org/10383255-chemical-disinfectants.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657600"/>
            <a:ext cx="6400800" cy="1752600"/>
          </a:xfrm>
        </p:spPr>
        <p:txBody>
          <a:bodyPr rtlCol="0">
            <a:normAutofit/>
          </a:bodyPr>
          <a:lstStyle/>
          <a:p>
            <a:pPr eaLnBrk="1" hangingPunct="1">
              <a:defRPr/>
            </a:pPr>
            <a:r>
              <a:rPr lang="en-US" b="1" dirty="0" smtClean="0">
                <a:solidFill>
                  <a:srgbClr val="BFBFBF"/>
                </a:solidFill>
                <a:effectLst>
                  <a:outerShdw blurRad="38100" dist="38100" dir="2700000" algn="tl">
                    <a:srgbClr val="000000">
                      <a:alpha val="43137"/>
                    </a:srgbClr>
                  </a:outerShdw>
                </a:effectLst>
                <a:latin typeface="Footlight MT Light" pitchFamily="18" charset="0"/>
                <a:ea typeface="+mn-ea"/>
              </a:rPr>
              <a:t>Lecturer name: </a:t>
            </a:r>
            <a:r>
              <a:rPr lang="en-US" i="1" dirty="0" smtClean="0">
                <a:solidFill>
                  <a:schemeClr val="accent6">
                    <a:lumMod val="75000"/>
                  </a:schemeClr>
                </a:solidFill>
                <a:latin typeface="Footlight MT Light" pitchFamily="18" charset="0"/>
                <a:ea typeface="+mn-ea"/>
              </a:rPr>
              <a:t>Prof </a:t>
            </a:r>
            <a:r>
              <a:rPr lang="en-US" i="1" dirty="0" err="1" smtClean="0">
                <a:solidFill>
                  <a:schemeClr val="accent6">
                    <a:lumMod val="75000"/>
                  </a:schemeClr>
                </a:solidFill>
                <a:latin typeface="Footlight MT Light" pitchFamily="18" charset="0"/>
                <a:ea typeface="+mn-ea"/>
              </a:rPr>
              <a:t>Hanan</a:t>
            </a:r>
            <a:r>
              <a:rPr lang="en-US" i="1" dirty="0" smtClean="0">
                <a:solidFill>
                  <a:schemeClr val="accent6">
                    <a:lumMod val="75000"/>
                  </a:schemeClr>
                </a:solidFill>
                <a:latin typeface="Footlight MT Light" pitchFamily="18" charset="0"/>
                <a:ea typeface="+mn-ea"/>
              </a:rPr>
              <a:t> </a:t>
            </a:r>
            <a:r>
              <a:rPr lang="en-US" i="1" dirty="0" err="1" smtClean="0">
                <a:solidFill>
                  <a:schemeClr val="accent6">
                    <a:lumMod val="75000"/>
                  </a:schemeClr>
                </a:solidFill>
                <a:latin typeface="Footlight MT Light" pitchFamily="18" charset="0"/>
                <a:ea typeface="+mn-ea"/>
              </a:rPr>
              <a:t>Habib</a:t>
            </a:r>
            <a:r>
              <a:rPr lang="en-US" i="1" dirty="0" smtClean="0">
                <a:solidFill>
                  <a:schemeClr val="accent6">
                    <a:lumMod val="75000"/>
                  </a:schemeClr>
                </a:solidFill>
                <a:latin typeface="Footlight MT Light" pitchFamily="18" charset="0"/>
                <a:ea typeface="+mn-ea"/>
              </a:rPr>
              <a:t> &amp; Dr. </a:t>
            </a:r>
            <a:r>
              <a:rPr lang="en-US" i="1" dirty="0" err="1" smtClean="0">
                <a:solidFill>
                  <a:schemeClr val="accent6">
                    <a:lumMod val="75000"/>
                  </a:schemeClr>
                </a:solidFill>
                <a:latin typeface="Footlight MT Light" pitchFamily="18" charset="0"/>
                <a:ea typeface="+mn-ea"/>
              </a:rPr>
              <a:t>AlKhattaf</a:t>
            </a:r>
            <a:endParaRPr lang="en-US" i="1" dirty="0" smtClean="0">
              <a:solidFill>
                <a:schemeClr val="accent6">
                  <a:lumMod val="75000"/>
                </a:schemeClr>
              </a:solidFill>
              <a:latin typeface="Footlight MT Light" pitchFamily="18" charset="0"/>
              <a:ea typeface="+mn-ea"/>
            </a:endParaRPr>
          </a:p>
          <a:p>
            <a:pPr eaLnBrk="1" hangingPunct="1">
              <a:defRPr/>
            </a:pPr>
            <a:r>
              <a:rPr lang="en-US" sz="2000" dirty="0" smtClean="0">
                <a:latin typeface="Footlight MT Light" pitchFamily="18" charset="0"/>
                <a:ea typeface="+mn-ea"/>
              </a:rPr>
              <a:t>Department of  Pathology, Microbiology </a:t>
            </a:r>
            <a:r>
              <a:rPr lang="en-US" sz="2000" dirty="0" err="1" smtClean="0">
                <a:latin typeface="Footlight MT Light" pitchFamily="18" charset="0"/>
                <a:ea typeface="+mn-ea"/>
              </a:rPr>
              <a:t>Unit,ksu</a:t>
            </a:r>
            <a:endParaRPr lang="en-US" sz="2000" dirty="0" smtClean="0">
              <a:latin typeface="Footlight MT Light" pitchFamily="18" charset="0"/>
              <a:ea typeface="+mn-ea"/>
            </a:endParaRPr>
          </a:p>
          <a:p>
            <a:pPr eaLnBrk="1" fontAlgn="auto" hangingPunct="1">
              <a:spcAft>
                <a:spcPts val="0"/>
              </a:spcAft>
              <a:buFont typeface="Arial"/>
              <a:buNone/>
              <a:defRPr/>
            </a:pPr>
            <a:endParaRPr lang="en-US" dirty="0" smtClean="0">
              <a:solidFill>
                <a:srgbClr val="D9D9D9"/>
              </a:solidFill>
              <a:latin typeface="Footlight MT Light" pitchFamily="18" charset="0"/>
              <a:ea typeface="+mn-ea"/>
            </a:endParaRPr>
          </a:p>
          <a:p>
            <a:pPr eaLnBrk="1" fontAlgn="auto" hangingPunct="1">
              <a:spcAft>
                <a:spcPts val="0"/>
              </a:spcAft>
              <a:buFont typeface="Arial"/>
              <a:buNone/>
              <a:defRPr/>
            </a:pPr>
            <a:endParaRPr lang="en-US" dirty="0" smtClean="0">
              <a:solidFill>
                <a:srgbClr val="D9D9D9"/>
              </a:solidFill>
              <a:latin typeface="Footlight MT Light" pitchFamily="18" charset="0"/>
              <a:ea typeface="+mn-ea"/>
            </a:endParaRPr>
          </a:p>
          <a:p>
            <a:pPr eaLnBrk="1" fontAlgn="auto" hangingPunct="1">
              <a:spcAft>
                <a:spcPts val="0"/>
              </a:spcAft>
              <a:buFont typeface="Arial"/>
              <a:buNone/>
              <a:defRPr/>
            </a:pPr>
            <a:endParaRPr lang="en-US" dirty="0">
              <a:latin typeface="Footlight MT Light" pitchFamily="18" charset="0"/>
              <a:ea typeface="+mn-ea"/>
            </a:endParaRPr>
          </a:p>
        </p:txBody>
      </p:sp>
      <p:sp>
        <p:nvSpPr>
          <p:cNvPr id="4" name="Title 1"/>
          <p:cNvSpPr txBox="1">
            <a:spLocks/>
          </p:cNvSpPr>
          <p:nvPr/>
        </p:nvSpPr>
        <p:spPr>
          <a:xfrm>
            <a:off x="304800" y="838200"/>
            <a:ext cx="9296400" cy="1905000"/>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600" b="1">
                <a:solidFill>
                  <a:srgbClr val="DCE6F2"/>
                </a:solidFill>
                <a:effectLst>
                  <a:outerShdw blurRad="38100" dist="38100" dir="2700000" algn="tl">
                    <a:srgbClr val="DDDDDD"/>
                  </a:outerShdw>
                </a:effectLst>
                <a:latin typeface="Footlight MT Light" charset="0"/>
                <a:cs typeface="Century Gothic" charset="0"/>
              </a:rPr>
              <a:t>Lecture Title:</a:t>
            </a:r>
          </a:p>
          <a:p>
            <a:pPr eaLnBrk="1" hangingPunct="1"/>
            <a:r>
              <a:rPr lang="en-US" altLang="zh-CN" sz="3900">
                <a:solidFill>
                  <a:srgbClr val="FFFF00"/>
                </a:solidFill>
                <a:latin typeface="Footlight MT Light" charset="0"/>
                <a:ea typeface="SimSun" charset="0"/>
                <a:cs typeface="SimSun" charset="0"/>
              </a:rPr>
              <a:t>Sterilization &amp; Disinfection</a:t>
            </a:r>
            <a:r>
              <a:rPr lang="en-US" sz="4300" b="1">
                <a:solidFill>
                  <a:srgbClr val="BFBFBF"/>
                </a:solidFill>
                <a:effectLst>
                  <a:outerShdw blurRad="38100" dist="38100" dir="2700000" algn="tl">
                    <a:srgbClr val="DDDDDD"/>
                  </a:outerShdw>
                </a:effectLst>
                <a:latin typeface="Footlight MT Light" charset="0"/>
                <a:cs typeface="Century Gothic" charset="0"/>
              </a:rPr>
              <a:t/>
            </a:r>
            <a:br>
              <a:rPr lang="en-US" sz="4300" b="1">
                <a:solidFill>
                  <a:srgbClr val="BFBFBF"/>
                </a:solidFill>
                <a:effectLst>
                  <a:outerShdw blurRad="38100" dist="38100" dir="2700000" algn="tl">
                    <a:srgbClr val="DDDDDD"/>
                  </a:outerShdw>
                </a:effectLst>
                <a:latin typeface="Footlight MT Light" charset="0"/>
                <a:cs typeface="Century Gothic" charset="0"/>
              </a:rPr>
            </a:br>
            <a:endParaRPr lang="en-US" sz="4300" b="1">
              <a:solidFill>
                <a:srgbClr val="BFBFBF"/>
              </a:solidFill>
              <a:effectLst>
                <a:outerShdw blurRad="38100" dist="38100" dir="2700000" algn="tl">
                  <a:srgbClr val="DDDDDD"/>
                </a:outerShdw>
              </a:effectLst>
              <a:latin typeface="Footlight MT Light" charset="0"/>
              <a:cs typeface="Century Gothic" charset="0"/>
            </a:endParaRPr>
          </a:p>
        </p:txBody>
      </p:sp>
      <p:sp>
        <p:nvSpPr>
          <p:cNvPr id="5" name="TextBox 4"/>
          <p:cNvSpPr txBox="1"/>
          <p:nvPr/>
        </p:nvSpPr>
        <p:spPr>
          <a:xfrm>
            <a:off x="4114800" y="2743200"/>
            <a:ext cx="4114800" cy="36988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1"/>
                </a:solidFill>
                <a:effectLst>
                  <a:outerShdw blurRad="38100" dist="38100" dir="2700000" algn="tl">
                    <a:srgbClr val="DDDDDD"/>
                  </a:outerShdw>
                </a:effectLst>
                <a:latin typeface="Footlight MT Light" charset="0"/>
                <a:cs typeface="Century Gothic" charset="0"/>
              </a:rPr>
              <a:t>(Foundation Block, microbiology</a:t>
            </a:r>
            <a:r>
              <a:rPr lang="en-US">
                <a:solidFill>
                  <a:srgbClr val="0D0D0D"/>
                </a:solidFill>
                <a:effectLst>
                  <a:outerShdw blurRad="38100" dist="38100" dir="2700000" algn="tl">
                    <a:srgbClr val="DDDDDD"/>
                  </a:outerShdw>
                </a:effectLst>
                <a:latin typeface="Footlight MT Light" charset="0"/>
                <a:cs typeface="Century Gothic" charset="0"/>
              </a:rPr>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Membrane filter</a:t>
            </a:r>
          </a:p>
        </p:txBody>
      </p:sp>
      <p:pic>
        <p:nvPicPr>
          <p:cNvPr id="11267" name="Picture 2" descr="http://images2.opticsplanet.com/640-640/opplanet-nalge-nunc-mf75-sterilization-filter-units-cellulose-nitrate-membrane-nalgene-125-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209800"/>
            <a:ext cx="2886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1.bp.blogspot.com/_cCU1vJAsuTc/TFI0wkceq7I/AAAAAAAAAzA/wdwbHU3oQhk/s1600/M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44719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Chemical Methods</a:t>
            </a:r>
            <a:endParaRPr lang="en-US">
              <a:solidFill>
                <a:srgbClr val="FFFF00"/>
              </a:solidFill>
              <a:latin typeface="Footlight MT Light" charset="0"/>
            </a:endParaRPr>
          </a:p>
        </p:txBody>
      </p:sp>
      <p:sp>
        <p:nvSpPr>
          <p:cNvPr id="3" name="Rectangle 3"/>
          <p:cNvSpPr txBox="1">
            <a:spLocks noChangeArrowheads="1"/>
          </p:cNvSpPr>
          <p:nvPr/>
        </p:nvSpPr>
        <p:spPr bwMode="auto">
          <a:xfrm>
            <a:off x="457200" y="1981200"/>
            <a:ext cx="7543800" cy="4114800"/>
          </a:xfrm>
          <a:prstGeom prst="rect">
            <a:avLst/>
          </a:prstGeom>
          <a:noFill/>
          <a:ln w="9525">
            <a:noFill/>
            <a:miter lim="800000"/>
            <a:headEnd/>
            <a:tailEnd/>
          </a:ln>
        </p:spPr>
        <p:txBody>
          <a:bodyPr/>
          <a:lstStyle/>
          <a:p>
            <a:pPr marL="609600" indent="-609600">
              <a:spcBef>
                <a:spcPct val="20000"/>
              </a:spcBef>
              <a:buFont typeface="Arial" charset="0"/>
              <a:buChar char="•"/>
              <a:defRPr/>
            </a:pPr>
            <a:r>
              <a:rPr lang="en-US" altLang="zh-CN" sz="3200" b="1" dirty="0">
                <a:solidFill>
                  <a:schemeClr val="accent6">
                    <a:lumMod val="20000"/>
                    <a:lumOff val="80000"/>
                  </a:schemeClr>
                </a:solidFill>
                <a:latin typeface="Footlight MT Light" pitchFamily="18" charset="0"/>
                <a:ea typeface="+mn-ea"/>
                <a:cs typeface="+mn-cs"/>
              </a:rPr>
              <a:t>Some chemical substances may be used to achieve sterilization e.g. </a:t>
            </a:r>
            <a:r>
              <a:rPr lang="en-US" altLang="zh-CN" sz="3200" b="1" dirty="0" err="1">
                <a:solidFill>
                  <a:srgbClr val="FFFF00"/>
                </a:solidFill>
                <a:latin typeface="Footlight MT Light" pitchFamily="18" charset="0"/>
                <a:ea typeface="+mn-ea"/>
                <a:cs typeface="+mn-cs"/>
              </a:rPr>
              <a:t>Gluteraldehyde</a:t>
            </a:r>
            <a:r>
              <a:rPr lang="en-US" altLang="zh-CN" sz="3200" b="1" dirty="0">
                <a:solidFill>
                  <a:schemeClr val="accent6">
                    <a:lumMod val="20000"/>
                    <a:lumOff val="80000"/>
                  </a:schemeClr>
                </a:solidFill>
                <a:latin typeface="Footlight MT Light" pitchFamily="18" charset="0"/>
                <a:ea typeface="+mn-ea"/>
                <a:cs typeface="+mn-cs"/>
              </a:rPr>
              <a:t> and </a:t>
            </a:r>
            <a:r>
              <a:rPr lang="en-US" altLang="zh-CN" sz="3200" b="1" dirty="0">
                <a:solidFill>
                  <a:srgbClr val="FFFF00"/>
                </a:solidFill>
                <a:latin typeface="Footlight MT Light" pitchFamily="18" charset="0"/>
                <a:ea typeface="+mn-ea"/>
                <a:cs typeface="+mn-cs"/>
              </a:rPr>
              <a:t>Ethylene oxide</a:t>
            </a:r>
            <a:r>
              <a:rPr lang="en-US" altLang="zh-CN" sz="3200" b="1" dirty="0">
                <a:solidFill>
                  <a:schemeClr val="accent6">
                    <a:lumMod val="20000"/>
                    <a:lumOff val="80000"/>
                  </a:schemeClr>
                </a:solidFill>
                <a:latin typeface="Footlight MT Light" pitchFamily="18" charset="0"/>
                <a:ea typeface="+mn-ea"/>
                <a:cs typeface="+mn-cs"/>
              </a:rPr>
              <a:t>.</a:t>
            </a:r>
            <a:endParaRPr lang="en-US" sz="3200" b="1" dirty="0">
              <a:solidFill>
                <a:schemeClr val="accent6">
                  <a:lumMod val="20000"/>
                  <a:lumOff val="80000"/>
                </a:schemeClr>
              </a:solidFill>
              <a:latin typeface="Footlight MT Light" pitchFamily="18"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92075"/>
            <a:ext cx="7543800" cy="1431925"/>
          </a:xfrm>
        </p:spPr>
        <p:txBody>
          <a:bodyPr/>
          <a:lstStyle/>
          <a:p>
            <a:pPr eaLnBrk="1" hangingPunct="1"/>
            <a:r>
              <a:rPr lang="en-US" altLang="zh-CN" sz="3200">
                <a:solidFill>
                  <a:srgbClr val="FFFF00"/>
                </a:solidFill>
                <a:latin typeface="Footlight MT Light" charset="0"/>
                <a:ea typeface="SimSun" charset="0"/>
                <a:cs typeface="SimSun" charset="0"/>
              </a:rPr>
              <a:t>Sterilization by Heat</a:t>
            </a:r>
            <a:br>
              <a:rPr lang="en-US" altLang="zh-CN" sz="3200">
                <a:solidFill>
                  <a:srgbClr val="FFFF00"/>
                </a:solidFill>
                <a:latin typeface="Footlight MT Light" charset="0"/>
                <a:ea typeface="SimSun" charset="0"/>
                <a:cs typeface="SimSun" charset="0"/>
              </a:rPr>
            </a:br>
            <a:r>
              <a:rPr lang="en-US" altLang="zh-CN" sz="3200">
                <a:solidFill>
                  <a:srgbClr val="FFFF00"/>
                </a:solidFill>
                <a:latin typeface="Footlight MT Light" charset="0"/>
                <a:ea typeface="SimSun" charset="0"/>
                <a:cs typeface="SimSun" charset="0"/>
              </a:rPr>
              <a:t>Most common method</a:t>
            </a:r>
            <a:br>
              <a:rPr lang="en-US" altLang="zh-CN" sz="3200">
                <a:solidFill>
                  <a:srgbClr val="FFFF00"/>
                </a:solidFill>
                <a:latin typeface="Footlight MT Light" charset="0"/>
                <a:ea typeface="SimSun" charset="0"/>
                <a:cs typeface="SimSun" charset="0"/>
              </a:rPr>
            </a:br>
            <a:r>
              <a:rPr lang="en-US" altLang="zh-CN" sz="3200">
                <a:solidFill>
                  <a:srgbClr val="FFFF00"/>
                </a:solidFill>
                <a:latin typeface="Footlight MT Light" charset="0"/>
                <a:ea typeface="SimSun" charset="0"/>
                <a:cs typeface="SimSun" charset="0"/>
              </a:rPr>
              <a:t> </a:t>
            </a:r>
            <a:r>
              <a:rPr lang="en-US" altLang="zh-CN" sz="3200" b="1">
                <a:solidFill>
                  <a:srgbClr val="FF0000"/>
                </a:solidFill>
                <a:latin typeface="Footlight MT Light" charset="0"/>
                <a:ea typeface="SimSun" charset="0"/>
                <a:cs typeface="SimSun" charset="0"/>
              </a:rPr>
              <a:t>Dry Heat</a:t>
            </a:r>
            <a:endParaRPr lang="en-US" sz="3200" b="1">
              <a:solidFill>
                <a:srgbClr val="FF0000"/>
              </a:solidFill>
              <a:latin typeface="Footlight MT Light" charset="0"/>
            </a:endParaRPr>
          </a:p>
        </p:txBody>
      </p:sp>
      <p:sp>
        <p:nvSpPr>
          <p:cNvPr id="3" name="Rectangle 3"/>
          <p:cNvSpPr txBox="1">
            <a:spLocks noChangeArrowheads="1"/>
          </p:cNvSpPr>
          <p:nvPr/>
        </p:nvSpPr>
        <p:spPr bwMode="auto">
          <a:xfrm>
            <a:off x="468313" y="1981200"/>
            <a:ext cx="8229600" cy="4525963"/>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Arial" charset="0"/>
              <a:buChar char="•"/>
            </a:pPr>
            <a:r>
              <a:rPr lang="en-US" altLang="zh-CN" sz="2400" b="1">
                <a:solidFill>
                  <a:srgbClr val="FF0000"/>
                </a:solidFill>
                <a:latin typeface="Footlight MT Light" charset="0"/>
                <a:ea typeface="SimSun" charset="0"/>
                <a:cs typeface="SimSun" charset="0"/>
              </a:rPr>
              <a:t>Dry Heat- </a:t>
            </a:r>
            <a:r>
              <a:rPr lang="en-US" altLang="zh-CN" sz="2400" b="1">
                <a:solidFill>
                  <a:srgbClr val="FDEADA"/>
                </a:solidFill>
                <a:latin typeface="Footlight MT Light" charset="0"/>
                <a:ea typeface="SimSun" charset="0"/>
                <a:cs typeface="SimSun" charset="0"/>
              </a:rPr>
              <a:t>kills microorganisms by destroying their oxidative processes.</a:t>
            </a:r>
          </a:p>
          <a:p>
            <a:pPr lvl="1" eaLnBrk="1" hangingPunct="1">
              <a:lnSpc>
                <a:spcPct val="80000"/>
              </a:lnSpc>
              <a:spcBef>
                <a:spcPct val="20000"/>
              </a:spcBef>
              <a:buFont typeface="Arial" charset="0"/>
              <a:buChar char="–"/>
            </a:pPr>
            <a:r>
              <a:rPr lang="en-US" altLang="zh-CN" sz="2000" b="1">
                <a:solidFill>
                  <a:srgbClr val="FDEADA"/>
                </a:solidFill>
                <a:latin typeface="Footlight MT Light" charset="0"/>
                <a:ea typeface="SimSun" charset="0"/>
                <a:cs typeface="SimSun" charset="0"/>
              </a:rPr>
              <a:t>Simplest method is exposing item to be sterilized to the naked flame e.g. Bunsen burner- for sterilizing bacteriological loops, knives, blades.</a:t>
            </a:r>
            <a:endParaRPr lang="en-US" altLang="zh-CN" sz="2000" b="1" u="sng">
              <a:solidFill>
                <a:srgbClr val="FDEADA"/>
              </a:solidFill>
              <a:latin typeface="Footlight MT Light" charset="0"/>
              <a:ea typeface="SimSun" charset="0"/>
              <a:cs typeface="SimSun" charset="0"/>
            </a:endParaRPr>
          </a:p>
          <a:p>
            <a:pPr lvl="1" eaLnBrk="1" hangingPunct="1">
              <a:lnSpc>
                <a:spcPct val="80000"/>
              </a:lnSpc>
              <a:spcBef>
                <a:spcPct val="20000"/>
              </a:spcBef>
              <a:buFont typeface="Arial" charset="0"/>
              <a:buChar char="–"/>
            </a:pPr>
            <a:r>
              <a:rPr lang="en-US" altLang="zh-CN" sz="2000" b="1">
                <a:solidFill>
                  <a:srgbClr val="FF0000"/>
                </a:solidFill>
                <a:latin typeface="Footlight MT Light" charset="0"/>
                <a:ea typeface="SimSun" charset="0"/>
                <a:cs typeface="SimSun" charset="0"/>
              </a:rPr>
              <a:t>Hot air oven </a:t>
            </a:r>
            <a:r>
              <a:rPr lang="en-US" altLang="zh-CN" sz="2000" b="1">
                <a:solidFill>
                  <a:srgbClr val="FDEADA"/>
                </a:solidFill>
                <a:latin typeface="Footlight MT Light" charset="0"/>
                <a:ea typeface="SimSun" charset="0"/>
                <a:cs typeface="SimSun" charset="0"/>
              </a:rPr>
              <a:t>expose items to 160 °C for 1 hour.</a:t>
            </a:r>
          </a:p>
          <a:p>
            <a:pPr eaLnBrk="1" hangingPunct="1">
              <a:lnSpc>
                <a:spcPct val="8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Has electric element in chamber as source of heat plus a fan to circulate air for even distribution of heat in chamber. Oven without fan is dangerous.  </a:t>
            </a:r>
          </a:p>
          <a:p>
            <a:pPr eaLnBrk="1" hangingPunct="1">
              <a:lnSpc>
                <a:spcPct val="80000"/>
              </a:lnSpc>
              <a:spcBef>
                <a:spcPct val="20000"/>
              </a:spcBef>
              <a:buFont typeface="Arial" charset="0"/>
              <a:buChar char="•"/>
            </a:pPr>
            <a:r>
              <a:rPr lang="en-US" altLang="zh-CN" sz="2400" b="1">
                <a:solidFill>
                  <a:srgbClr val="FFFF00"/>
                </a:solidFill>
                <a:latin typeface="Footlight MT Light" charset="0"/>
                <a:ea typeface="SimSun" charset="0"/>
                <a:cs typeface="SimSun" charset="0"/>
              </a:rPr>
              <a:t>Used for:  metals ,Glassware, ointment/ oils/ waxes/powder ,i.e. items that are lacking water</a:t>
            </a:r>
            <a:endParaRPr lang="en-US" sz="2400" b="1">
              <a:solidFill>
                <a:srgbClr val="FFFF00"/>
              </a:solidFill>
              <a:latin typeface="Footlight MT Light"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atin typeface="Calibri" charset="0"/>
              </a:rPr>
              <a:t>Hot air oven</a:t>
            </a:r>
          </a:p>
        </p:txBody>
      </p:sp>
      <p:pic>
        <p:nvPicPr>
          <p:cNvPr id="14339" name="Picture 2" descr="http://www.secorindia.com/images/o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5410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543800" cy="1431925"/>
          </a:xfrm>
        </p:spPr>
        <p:txBody>
          <a:bodyPr/>
          <a:lstStyle/>
          <a:p>
            <a:pPr eaLnBrk="1" hangingPunct="1"/>
            <a:r>
              <a:rPr lang="en-US" altLang="zh-CN" b="1">
                <a:solidFill>
                  <a:srgbClr val="FF0000"/>
                </a:solidFill>
                <a:latin typeface="Footlight MT Light" charset="0"/>
                <a:ea typeface="SimSun" charset="0"/>
                <a:cs typeface="SimSun" charset="0"/>
              </a:rPr>
              <a:t>Moist Heat</a:t>
            </a:r>
            <a:endParaRPr lang="en-US" b="1">
              <a:solidFill>
                <a:srgbClr val="FF0000"/>
              </a:solidFill>
              <a:latin typeface="Footlight MT Light" charset="0"/>
            </a:endParaRPr>
          </a:p>
        </p:txBody>
      </p:sp>
      <p:sp>
        <p:nvSpPr>
          <p:cNvPr id="3" name="Rectangle 3"/>
          <p:cNvSpPr txBox="1">
            <a:spLocks noChangeArrowheads="1"/>
          </p:cNvSpPr>
          <p:nvPr/>
        </p:nvSpPr>
        <p:spPr bwMode="auto">
          <a:xfrm>
            <a:off x="609600" y="1981200"/>
            <a:ext cx="7543800" cy="4114800"/>
          </a:xfrm>
          <a:prstGeom prst="rect">
            <a:avLst/>
          </a:prstGeom>
          <a:noFill/>
          <a:ln w="9525">
            <a:noFill/>
            <a:miter lim="800000"/>
            <a:headEnd/>
            <a:tailEnd/>
          </a:ln>
        </p:spPr>
        <p:txBody>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Arial" charset="0"/>
              <a:buChar char="•"/>
            </a:pPr>
            <a:endParaRPr lang="en-US" altLang="zh-CN" sz="2400" b="1">
              <a:solidFill>
                <a:srgbClr val="FDEADA"/>
              </a:solidFill>
              <a:latin typeface="Footlight MT Light" charset="0"/>
              <a:ea typeface="SimSun" charset="0"/>
              <a:cs typeface="SimSun" charset="0"/>
            </a:endParaRPr>
          </a:p>
          <a:p>
            <a:pPr eaLnBrk="1" hangingPunct="1">
              <a:lnSpc>
                <a:spcPct val="8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Uses hot water. Moist heat kills microorganisms by denaturating proteins.</a:t>
            </a:r>
          </a:p>
          <a:p>
            <a:pPr eaLnBrk="1" hangingPunct="1">
              <a:lnSpc>
                <a:spcPct val="80000"/>
              </a:lnSpc>
              <a:spcBef>
                <a:spcPct val="20000"/>
              </a:spcBef>
              <a:buFont typeface="Arial" charset="0"/>
              <a:buChar char="•"/>
            </a:pPr>
            <a:r>
              <a:rPr lang="en-US" altLang="zh-CN" sz="2400" b="1">
                <a:solidFill>
                  <a:srgbClr val="FFFF00"/>
                </a:solidFill>
                <a:latin typeface="Footlight MT Light" charset="0"/>
                <a:ea typeface="SimSun" charset="0"/>
                <a:cs typeface="SimSun" charset="0"/>
              </a:rPr>
              <a:t>Autoclaving</a:t>
            </a:r>
            <a:r>
              <a:rPr lang="en-US" altLang="zh-CN" sz="2400" b="1">
                <a:solidFill>
                  <a:srgbClr val="FDEADA"/>
                </a:solidFill>
                <a:latin typeface="Footlight MT Light" charset="0"/>
                <a:ea typeface="SimSun" charset="0"/>
                <a:cs typeface="SimSun" charset="0"/>
              </a:rPr>
              <a:t> – standard sterilization method in hospitals.</a:t>
            </a:r>
          </a:p>
          <a:p>
            <a:pPr eaLnBrk="1" hangingPunct="1">
              <a:lnSpc>
                <a:spcPct val="8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The equipment is called Autoclave and it works under the same principle as the pressure cooker where water boils at increased atmosphere pressure i.e. because of increase pressure the boiling point of water is </a:t>
            </a:r>
            <a:r>
              <a:rPr lang="en-US" altLang="zh-CN" sz="2400" b="1">
                <a:solidFill>
                  <a:srgbClr val="FFFF00"/>
                </a:solidFill>
                <a:latin typeface="Footlight MT Light" charset="0"/>
                <a:ea typeface="SimSun" charset="0"/>
                <a:cs typeface="SimSun" charset="0"/>
              </a:rPr>
              <a:t>&gt;100 °C. </a:t>
            </a:r>
          </a:p>
          <a:p>
            <a:pPr eaLnBrk="1" hangingPunct="1">
              <a:lnSpc>
                <a:spcPct val="8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The autoclave is a tough double walled chamber in which air is replaced by pure saturated steam under pressure.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Calibri" charset="0"/>
              </a:rPr>
              <a:t>The Autoclave</a:t>
            </a:r>
          </a:p>
        </p:txBody>
      </p:sp>
      <p:pic>
        <p:nvPicPr>
          <p:cNvPr id="16387" name="Picture 2" descr="http://t1.gstatic.com/images?q=tbn:ANd9GcSssumPZ5DT504jitEbrPA2AqPVzz7CglCt8qSsUD6wqvzETY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4238" y="-942975"/>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http://t1.gstatic.com/images?q=tbn:ANd9GcSssumPZ5DT504jitEbrPA2AqPVzz7CglCt8qSsUD6wqvzETY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4238" y="-942975"/>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ttp://t3.gstatic.com/images?q=tbn:ANd9GcQnhrcBOxl5-FjE49h3gdQLpZzcRQI_rc5cWMRV5jP6Es7v1f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638" y="-995363"/>
            <a:ext cx="2238375" cy="20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http://t1.gstatic.com/images?q=tbn:ANd9GcQRKOdPoPzmQVtCNC4pQvpaBlI76jBshQcYG8FToa3baEie8-3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138" y="-1133475"/>
            <a:ext cx="1952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http://t1.gstatic.com/images?q=tbn:ANd9GcR5UzxNPiKVn-4dG08hv7AfqXeNwRwKnssYQnPpiGbV-ldUbgf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2" descr="http://t1.gstatic.com/images?q=tbn:ANd9GcR5UzxNPiKVn-4dG08hv7AfqXeNwRwKnssYQnPpiGbV-ldUbgf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 descr="http://t1.gstatic.com/images?q=tbn:ANd9GcR5UzxNPiKVn-4dG08hv7AfqXeNwRwKnssYQnPpiGbV-ldUbgf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6" descr="http://t3.gstatic.com/images?q=tbn:ANd9GcQW47fnvMeZzv6D9o5f7amm1uGTUE2YL8vsi_A4oMd8uhOcjCu5R-pDVnsM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9813" y="-592138"/>
            <a:ext cx="18288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8" descr="http://textbookofbacteriology.net/autoclav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574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0" descr="http://www.pharmaceutical-int.com/upload/image_files/suppliers/images/companies/2397/laboratory-autoclave-4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876425"/>
            <a:ext cx="32766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Advantages of Autoclave</a:t>
            </a:r>
            <a:endParaRPr lang="en-US">
              <a:solidFill>
                <a:srgbClr val="FFFF00"/>
              </a:solidFill>
              <a:latin typeface="Footlight MT Light" charset="0"/>
            </a:endParaRPr>
          </a:p>
        </p:txBody>
      </p:sp>
      <p:sp>
        <p:nvSpPr>
          <p:cNvPr id="3" name="Rectangle 3"/>
          <p:cNvSpPr txBox="1">
            <a:spLocks noChangeArrowheads="1"/>
          </p:cNvSpPr>
          <p:nvPr/>
        </p:nvSpPr>
        <p:spPr bwMode="auto">
          <a:xfrm>
            <a:off x="533400" y="1981200"/>
            <a:ext cx="7543800" cy="4114800"/>
          </a:xfrm>
          <a:prstGeom prst="rect">
            <a:avLst/>
          </a:prstGeom>
          <a:noFill/>
          <a:ln w="9525">
            <a:noFill/>
            <a:miter lim="800000"/>
            <a:headEnd/>
            <a:tailEnd/>
          </a:ln>
        </p:spPr>
        <p:txBody>
          <a:bodyPr/>
          <a:lstStyle/>
          <a:p>
            <a:pPr marL="342900" indent="-342900">
              <a:spcBef>
                <a:spcPct val="20000"/>
              </a:spcBef>
              <a:buFont typeface="Arial" charset="0"/>
              <a:buChar char="•"/>
              <a:defRPr/>
            </a:pPr>
            <a:endParaRPr lang="en-US" altLang="zh-CN" sz="2800" b="1" dirty="0">
              <a:solidFill>
                <a:schemeClr val="accent6">
                  <a:lumMod val="20000"/>
                  <a:lumOff val="80000"/>
                </a:schemeClr>
              </a:solidFill>
              <a:latin typeface="Footlight MT Light" pitchFamily="18" charset="0"/>
              <a:ea typeface="+mn-ea"/>
              <a:cs typeface="+mn-cs"/>
            </a:endParaRPr>
          </a:p>
          <a:p>
            <a:pPr marL="342900" indent="-342900">
              <a:spcBef>
                <a:spcPct val="20000"/>
              </a:spcBef>
              <a:buFont typeface="Arial" charset="0"/>
              <a:buChar char="•"/>
              <a:defRPr/>
            </a:pPr>
            <a:r>
              <a:rPr lang="en-US" altLang="zh-CN" sz="2800" b="1" dirty="0">
                <a:solidFill>
                  <a:schemeClr val="accent6">
                    <a:lumMod val="20000"/>
                    <a:lumOff val="80000"/>
                  </a:schemeClr>
                </a:solidFill>
                <a:latin typeface="Footlight MT Light" pitchFamily="18" charset="0"/>
                <a:ea typeface="+mn-ea"/>
                <a:cs typeface="+mn-cs"/>
              </a:rPr>
              <a:t>1. Temp. &gt; 100  C therefore </a:t>
            </a:r>
            <a:r>
              <a:rPr lang="en-US" altLang="zh-CN" sz="2800" b="1" dirty="0">
                <a:solidFill>
                  <a:srgbClr val="FFFF00"/>
                </a:solidFill>
                <a:latin typeface="Footlight MT Light" pitchFamily="18" charset="0"/>
                <a:ea typeface="+mn-ea"/>
                <a:cs typeface="+mn-cs"/>
              </a:rPr>
              <a:t>spores killed.</a:t>
            </a:r>
          </a:p>
          <a:p>
            <a:pPr marL="342900" indent="-342900">
              <a:spcBef>
                <a:spcPct val="20000"/>
              </a:spcBef>
              <a:buFont typeface="Arial" charset="0"/>
              <a:buChar char="•"/>
              <a:defRPr/>
            </a:pPr>
            <a:r>
              <a:rPr lang="en-US" altLang="zh-CN" sz="2800" b="1" dirty="0">
                <a:solidFill>
                  <a:schemeClr val="accent6">
                    <a:lumMod val="20000"/>
                    <a:lumOff val="80000"/>
                  </a:schemeClr>
                </a:solidFill>
                <a:latin typeface="Footlight MT Light" pitchFamily="18" charset="0"/>
                <a:ea typeface="+mn-ea"/>
                <a:cs typeface="+mn-cs"/>
              </a:rPr>
              <a:t>2. Condensation of steam generates extra heat.</a:t>
            </a:r>
          </a:p>
          <a:p>
            <a:pPr marL="342900" indent="-342900">
              <a:spcBef>
                <a:spcPct val="20000"/>
              </a:spcBef>
              <a:buFont typeface="Arial" charset="0"/>
              <a:buChar char="•"/>
              <a:defRPr/>
            </a:pPr>
            <a:r>
              <a:rPr lang="en-US" altLang="zh-CN" sz="2800" b="1" dirty="0">
                <a:solidFill>
                  <a:schemeClr val="accent6">
                    <a:lumMod val="20000"/>
                    <a:lumOff val="80000"/>
                  </a:schemeClr>
                </a:solidFill>
                <a:latin typeface="Footlight MT Light" pitchFamily="18" charset="0"/>
                <a:ea typeface="+mn-ea"/>
                <a:cs typeface="+mn-cs"/>
              </a:rPr>
              <a:t>3. The condensation also allows the steam to penetrate rapidly into porous materials.</a:t>
            </a:r>
            <a:endParaRPr lang="en-US" altLang="zh-CN" sz="2800" b="1" u="sng" dirty="0">
              <a:solidFill>
                <a:schemeClr val="accent6">
                  <a:lumMod val="20000"/>
                  <a:lumOff val="80000"/>
                </a:schemeClr>
              </a:solidFill>
              <a:latin typeface="Footlight MT Light" pitchFamily="18" charset="0"/>
              <a:ea typeface="+mn-ea"/>
              <a:cs typeface="+mn-cs"/>
            </a:endParaRPr>
          </a:p>
          <a:p>
            <a:pPr marL="342900" indent="-342900">
              <a:spcBef>
                <a:spcPct val="20000"/>
              </a:spcBef>
              <a:buFont typeface="Arial" charset="0"/>
              <a:buChar char="•"/>
              <a:defRPr/>
            </a:pPr>
            <a:r>
              <a:rPr lang="en-US" altLang="zh-CN" sz="2800" b="1" u="sng" dirty="0">
                <a:solidFill>
                  <a:srgbClr val="FFFF00"/>
                </a:solidFill>
                <a:latin typeface="Footlight MT Light" pitchFamily="18" charset="0"/>
                <a:ea typeface="+mn-ea"/>
                <a:cs typeface="+mn-cs"/>
              </a:rPr>
              <a:t>Note:</a:t>
            </a:r>
            <a:r>
              <a:rPr lang="en-US" altLang="zh-CN" sz="2800" b="1" u="sng" dirty="0">
                <a:solidFill>
                  <a:schemeClr val="accent6">
                    <a:lumMod val="20000"/>
                    <a:lumOff val="80000"/>
                  </a:schemeClr>
                </a:solidFill>
                <a:latin typeface="Footlight MT Light" pitchFamily="18" charset="0"/>
                <a:ea typeface="+mn-ea"/>
                <a:cs typeface="+mn-cs"/>
              </a:rPr>
              <a:t> </a:t>
            </a:r>
            <a:r>
              <a:rPr lang="en-US" altLang="zh-CN" sz="2800" b="1" dirty="0">
                <a:solidFill>
                  <a:schemeClr val="accent6">
                    <a:lumMod val="20000"/>
                    <a:lumOff val="80000"/>
                  </a:schemeClr>
                </a:solidFill>
                <a:latin typeface="Footlight MT Light" pitchFamily="18" charset="0"/>
                <a:ea typeface="+mn-ea"/>
                <a:cs typeface="+mn-cs"/>
              </a:rPr>
              <a:t>that </a:t>
            </a:r>
            <a:r>
              <a:rPr lang="en-US" altLang="zh-CN" sz="2800" b="1" dirty="0" err="1">
                <a:solidFill>
                  <a:schemeClr val="accent6">
                    <a:lumMod val="20000"/>
                    <a:lumOff val="80000"/>
                  </a:schemeClr>
                </a:solidFill>
                <a:latin typeface="Footlight MT Light" pitchFamily="18" charset="0"/>
                <a:ea typeface="+mn-ea"/>
                <a:cs typeface="+mn-cs"/>
              </a:rPr>
              <a:t>autoclavable</a:t>
            </a:r>
            <a:r>
              <a:rPr lang="en-US" altLang="zh-CN" sz="2800" b="1" dirty="0">
                <a:solidFill>
                  <a:schemeClr val="accent6">
                    <a:lumMod val="20000"/>
                    <a:lumOff val="80000"/>
                  </a:schemeClr>
                </a:solidFill>
                <a:latin typeface="Footlight MT Light" pitchFamily="18" charset="0"/>
                <a:ea typeface="+mn-ea"/>
                <a:cs typeface="+mn-cs"/>
              </a:rPr>
              <a:t> items must be steam permeable. Can not be used for items that are lacking water.</a:t>
            </a:r>
            <a:endParaRPr lang="en-US" sz="2800" b="1" dirty="0">
              <a:solidFill>
                <a:schemeClr val="accent6">
                  <a:lumMod val="20000"/>
                  <a:lumOff val="80000"/>
                </a:schemeClr>
              </a:solidFill>
              <a:latin typeface="Footlight MT Light" pitchFamily="18"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The air in the chamber is evacuated and filled with saturated steam. The chamber is closed tightly the steam keeps on filling into it and the pressure gradually increases. The items to be sterilized get completely surrounded by saturated steam (moist heat) which on contact with the surface of material to be sterilized condenses to release its latent heat of condensation which adds to already raised temperature of steam so </a:t>
            </a:r>
            <a:r>
              <a:rPr lang="en-US" altLang="zh-CN" sz="2400" b="1">
                <a:solidFill>
                  <a:srgbClr val="FFFF00"/>
                </a:solidFill>
                <a:latin typeface="Footlight MT Light" charset="0"/>
                <a:ea typeface="SimSun" charset="0"/>
                <a:cs typeface="SimSun" charset="0"/>
              </a:rPr>
              <a:t>that eventually all the microorganisms in what ever form –are killed.</a:t>
            </a:r>
          </a:p>
          <a:p>
            <a:pPr eaLnBrk="1" hangingPunct="1">
              <a:lnSpc>
                <a:spcPct val="90000"/>
              </a:lnSpc>
              <a:spcBef>
                <a:spcPct val="20000"/>
              </a:spcBef>
              <a:buFont typeface="Arial" charset="0"/>
              <a:buChar char="•"/>
            </a:pPr>
            <a:r>
              <a:rPr lang="en-US" altLang="zh-CN" sz="2400" b="1">
                <a:solidFill>
                  <a:srgbClr val="FDEADA"/>
                </a:solidFill>
                <a:latin typeface="Footlight MT Light" charset="0"/>
                <a:ea typeface="SimSun" charset="0"/>
                <a:cs typeface="SimSun" charset="0"/>
              </a:rPr>
              <a:t>The usual temperature achieved is 121 °C at a pressure of 15 pps.i. at exposure time of only 15 mins</a:t>
            </a:r>
            <a:r>
              <a:rPr lang="en-US" altLang="zh-CN" sz="2400">
                <a:solidFill>
                  <a:srgbClr val="FDEADA"/>
                </a:solidFill>
                <a:latin typeface="Footlight MT Light" charset="0"/>
                <a:ea typeface="SimSun" charset="0"/>
                <a:cs typeface="SimSun" charset="0"/>
              </a:rPr>
              <a:t> </a:t>
            </a:r>
            <a:endParaRPr lang="en-US" sz="2400">
              <a:solidFill>
                <a:srgbClr val="FDEADA"/>
              </a:solidFill>
              <a:latin typeface="Footlight MT Light" charset="0"/>
            </a:endParaRPr>
          </a:p>
          <a:p>
            <a:pPr eaLnBrk="1" hangingPunct="1">
              <a:lnSpc>
                <a:spcPct val="90000"/>
              </a:lnSpc>
              <a:spcBef>
                <a:spcPct val="20000"/>
              </a:spcBef>
              <a:buFont typeface="Arial" charset="0"/>
              <a:buChar char="•"/>
            </a:pPr>
            <a:endParaRPr lang="en-US" sz="2400">
              <a:solidFill>
                <a:srgbClr val="FDEADA"/>
              </a:solidFill>
              <a:latin typeface="Footlight MT Light"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14400" y="304800"/>
            <a:ext cx="7543800" cy="1431925"/>
          </a:xfrm>
        </p:spPr>
        <p:txBody>
          <a:bodyPr/>
          <a:lstStyle/>
          <a:p>
            <a:pPr eaLnBrk="1" hangingPunct="1">
              <a:defRPr/>
            </a:pPr>
            <a:r>
              <a:rPr lang="en-US" altLang="zh-CN" dirty="0" smtClean="0">
                <a:solidFill>
                  <a:srgbClr val="FFFF00"/>
                </a:solidFill>
                <a:latin typeface="Footlight MT Light" pitchFamily="18" charset="0"/>
                <a:ea typeface="+mj-ea"/>
              </a:rPr>
              <a:t>Monitoring of autoclaves</a:t>
            </a:r>
            <a:r>
              <a:rPr lang="en-US" altLang="zh-CN" dirty="0" smtClean="0">
                <a:solidFill>
                  <a:schemeClr val="accent6">
                    <a:lumMod val="20000"/>
                    <a:lumOff val="80000"/>
                  </a:schemeClr>
                </a:solidFill>
                <a:latin typeface="Footlight MT Light" pitchFamily="18" charset="0"/>
                <a:ea typeface="+mj-ea"/>
              </a:rPr>
              <a:t/>
            </a:r>
            <a:br>
              <a:rPr lang="en-US" altLang="zh-CN" dirty="0" smtClean="0">
                <a:solidFill>
                  <a:schemeClr val="accent6">
                    <a:lumMod val="20000"/>
                    <a:lumOff val="80000"/>
                  </a:schemeClr>
                </a:solidFill>
                <a:latin typeface="Footlight MT Light" pitchFamily="18" charset="0"/>
                <a:ea typeface="+mj-ea"/>
              </a:rPr>
            </a:br>
            <a:endParaRPr lang="en-US" dirty="0" smtClean="0">
              <a:solidFill>
                <a:schemeClr val="accent6">
                  <a:lumMod val="20000"/>
                  <a:lumOff val="80000"/>
                </a:schemeClr>
              </a:solidFill>
              <a:latin typeface="Footlight MT Light" pitchFamily="18" charset="0"/>
              <a:ea typeface="+mj-ea"/>
            </a:endParaRPr>
          </a:p>
        </p:txBody>
      </p:sp>
      <p:sp>
        <p:nvSpPr>
          <p:cNvPr id="3" name="Rectangle 3"/>
          <p:cNvSpPr txBox="1">
            <a:spLocks noChangeArrowheads="1"/>
          </p:cNvSpPr>
          <p:nvPr/>
        </p:nvSpPr>
        <p:spPr bwMode="auto">
          <a:xfrm>
            <a:off x="6858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1. </a:t>
            </a:r>
            <a:r>
              <a:rPr lang="en-US" altLang="zh-CN" sz="2800" b="1">
                <a:solidFill>
                  <a:srgbClr val="FFFF00"/>
                </a:solidFill>
                <a:latin typeface="Footlight MT Light" charset="0"/>
                <a:ea typeface="SimSun" charset="0"/>
                <a:cs typeface="SimSun" charset="0"/>
              </a:rPr>
              <a:t>Physical</a:t>
            </a:r>
            <a:r>
              <a:rPr lang="en-US" altLang="zh-CN" sz="2800" b="1">
                <a:solidFill>
                  <a:srgbClr val="FDEADA"/>
                </a:solidFill>
                <a:latin typeface="Footlight MT Light" charset="0"/>
                <a:ea typeface="SimSun" charset="0"/>
                <a:cs typeface="SimSun" charset="0"/>
              </a:rPr>
              <a:t>- use of thermocouple to measure accurately the temperature.</a:t>
            </a:r>
          </a:p>
          <a:p>
            <a:pPr eaLnBrk="1" hangingPunct="1">
              <a:lnSpc>
                <a:spcPct val="8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2. </a:t>
            </a:r>
            <a:r>
              <a:rPr lang="en-US" altLang="zh-CN" sz="2800" b="1">
                <a:solidFill>
                  <a:srgbClr val="FFFF00"/>
                </a:solidFill>
                <a:latin typeface="Footlight MT Light" charset="0"/>
                <a:ea typeface="SimSun" charset="0"/>
                <a:cs typeface="SimSun" charset="0"/>
              </a:rPr>
              <a:t>Chemical</a:t>
            </a:r>
            <a:r>
              <a:rPr lang="en-US" altLang="zh-CN" sz="2800" b="1">
                <a:solidFill>
                  <a:srgbClr val="FDEADA"/>
                </a:solidFill>
                <a:latin typeface="Footlight MT Light" charset="0"/>
                <a:ea typeface="SimSun" charset="0"/>
                <a:cs typeface="SimSun" charset="0"/>
              </a:rPr>
              <a:t>- it consists of heat sensitive chemical that changes color at the right temperature and exposure time. </a:t>
            </a:r>
          </a:p>
          <a:p>
            <a:pPr eaLnBrk="1" hangingPunct="1">
              <a:lnSpc>
                <a:spcPct val="8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	e.g. a)- </a:t>
            </a:r>
            <a:r>
              <a:rPr lang="en-US" altLang="zh-CN" sz="2800" b="1">
                <a:solidFill>
                  <a:srgbClr val="93CDDD"/>
                </a:solidFill>
                <a:latin typeface="Footlight MT Light" charset="0"/>
                <a:ea typeface="SimSun" charset="0"/>
                <a:cs typeface="SimSun" charset="0"/>
              </a:rPr>
              <a:t>Autoclave tape</a:t>
            </a:r>
          </a:p>
          <a:p>
            <a:pPr eaLnBrk="1" hangingPunct="1">
              <a:lnSpc>
                <a:spcPct val="8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		  b)- </a:t>
            </a:r>
            <a:r>
              <a:rPr lang="en-US" altLang="zh-CN" sz="2800" b="1">
                <a:solidFill>
                  <a:srgbClr val="93CDDD"/>
                </a:solidFill>
                <a:latin typeface="Footlight MT Light" charset="0"/>
                <a:ea typeface="SimSun" charset="0"/>
                <a:cs typeface="SimSun" charset="0"/>
              </a:rPr>
              <a:t>Browne’s tube</a:t>
            </a:r>
            <a:r>
              <a:rPr lang="en-US" altLang="zh-CN" sz="2800" b="1">
                <a:solidFill>
                  <a:srgbClr val="B3A2C7"/>
                </a:solidFill>
                <a:latin typeface="Footlight MT Light" charset="0"/>
                <a:ea typeface="SimSun" charset="0"/>
                <a:cs typeface="SimSun" charset="0"/>
              </a:rPr>
              <a:t>.</a:t>
            </a:r>
          </a:p>
          <a:p>
            <a:pPr eaLnBrk="1" hangingPunct="1">
              <a:lnSpc>
                <a:spcPct val="8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3. </a:t>
            </a:r>
            <a:r>
              <a:rPr lang="en-US" altLang="zh-CN" sz="2800" b="1">
                <a:solidFill>
                  <a:srgbClr val="FFFF00"/>
                </a:solidFill>
                <a:latin typeface="Footlight MT Light" charset="0"/>
                <a:ea typeface="SimSun" charset="0"/>
                <a:cs typeface="SimSun" charset="0"/>
              </a:rPr>
              <a:t>Biological</a:t>
            </a:r>
            <a:r>
              <a:rPr lang="en-US" altLang="zh-CN" sz="2800" b="1">
                <a:solidFill>
                  <a:srgbClr val="FDEADA"/>
                </a:solidFill>
                <a:latin typeface="Footlight MT Light" charset="0"/>
                <a:ea typeface="SimSun" charset="0"/>
                <a:cs typeface="SimSun" charset="0"/>
              </a:rPr>
              <a:t> – where a spore-bearing organism is added during the sterilization process and then cultured later to ensure that it has been killed.</a:t>
            </a:r>
            <a:endParaRPr lang="en-US" sz="2800" b="1">
              <a:solidFill>
                <a:srgbClr val="FDEADA"/>
              </a:solidFill>
              <a:latin typeface="Footlight MT Light"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Moist heat: Other Applications</a:t>
            </a:r>
            <a:endParaRPr lang="en-US">
              <a:solidFill>
                <a:srgbClr val="FFFF00"/>
              </a:solidFill>
              <a:latin typeface="Footlight MT Light" charset="0"/>
            </a:endParaRPr>
          </a:p>
        </p:txBody>
      </p:sp>
      <p:sp>
        <p:nvSpPr>
          <p:cNvPr id="3" name="Rectangle 3"/>
          <p:cNvSpPr txBox="1">
            <a:spLocks noChangeArrowheads="1"/>
          </p:cNvSpPr>
          <p:nvPr/>
        </p:nvSpPr>
        <p:spPr bwMode="auto">
          <a:xfrm>
            <a:off x="2286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spcBef>
                <a:spcPct val="20000"/>
              </a:spcBef>
              <a:buFont typeface="Wingdings" charset="0"/>
              <a:buNone/>
            </a:pPr>
            <a:r>
              <a:rPr lang="en-US" altLang="zh-CN" sz="2800" b="1">
                <a:solidFill>
                  <a:srgbClr val="FFFF00"/>
                </a:solidFill>
                <a:latin typeface="Footlight MT Light" charset="0"/>
                <a:ea typeface="SimSun" charset="0"/>
                <a:cs typeface="SimSun" charset="0"/>
              </a:rPr>
              <a:t>Pasteurization </a:t>
            </a:r>
          </a:p>
          <a:p>
            <a:pPr eaLnBrk="1" hangingPunct="1">
              <a:lnSpc>
                <a:spcPct val="9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Used heat at temperatures sufficient to inactivate harmful  organism in milk.   The temperatures  sterilization a not  achieved .  </a:t>
            </a:r>
          </a:p>
          <a:p>
            <a:pPr eaLnBrk="1" hangingPunct="1">
              <a:lnSpc>
                <a:spcPct val="9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Temperature may be 74°C,  for 3-5 secs </a:t>
            </a:r>
            <a:r>
              <a:rPr lang="en-US" altLang="zh-CN" sz="2800" b="1">
                <a:solidFill>
                  <a:srgbClr val="FFFF00"/>
                </a:solidFill>
                <a:latin typeface="Footlight MT Light" charset="0"/>
                <a:ea typeface="SimSun" charset="0"/>
                <a:cs typeface="SimSun" charset="0"/>
              </a:rPr>
              <a:t>( Flash method )</a:t>
            </a:r>
            <a:r>
              <a:rPr lang="en-US" altLang="zh-CN" sz="2800" b="1">
                <a:solidFill>
                  <a:srgbClr val="FDEADA"/>
                </a:solidFill>
                <a:latin typeface="Footlight MT Light" charset="0"/>
                <a:ea typeface="SimSun" charset="0"/>
                <a:cs typeface="SimSun" charset="0"/>
              </a:rPr>
              <a:t>or 62°C for 30 mins. </a:t>
            </a:r>
            <a:r>
              <a:rPr lang="en-US" altLang="zh-CN" sz="2800" b="1">
                <a:solidFill>
                  <a:srgbClr val="FFFF00"/>
                </a:solidFill>
                <a:latin typeface="Footlight MT Light" charset="0"/>
                <a:ea typeface="SimSun" charset="0"/>
                <a:cs typeface="SimSun" charset="0"/>
              </a:rPr>
              <a:t>(Conventional method ).</a:t>
            </a:r>
          </a:p>
          <a:p>
            <a:pPr eaLnBrk="1" hangingPunct="1">
              <a:lnSpc>
                <a:spcPct val="90000"/>
              </a:lnSpc>
              <a:spcBef>
                <a:spcPct val="20000"/>
              </a:spcBef>
              <a:buFont typeface="Arial" charset="0"/>
              <a:buChar char="•"/>
            </a:pPr>
            <a:r>
              <a:rPr lang="en-US" altLang="zh-CN" sz="2800" b="1">
                <a:solidFill>
                  <a:srgbClr val="FDEADA"/>
                </a:solidFill>
                <a:latin typeface="Footlight MT Light" charset="0"/>
                <a:ea typeface="SimSun" charset="0"/>
                <a:cs typeface="SimSun" charset="0"/>
              </a:rPr>
              <a:t>b)- </a:t>
            </a:r>
            <a:r>
              <a:rPr lang="en-US" altLang="zh-CN" sz="2800" b="1" u="sng">
                <a:solidFill>
                  <a:srgbClr val="FFFF00"/>
                </a:solidFill>
                <a:latin typeface="Footlight MT Light" charset="0"/>
                <a:ea typeface="SimSun" charset="0"/>
                <a:cs typeface="SimSun" charset="0"/>
              </a:rPr>
              <a:t>Boiling</a:t>
            </a:r>
            <a:r>
              <a:rPr lang="en-US" altLang="zh-CN" sz="2800" b="1">
                <a:solidFill>
                  <a:srgbClr val="FDEADA"/>
                </a:solidFill>
                <a:latin typeface="Footlight MT Light" charset="0"/>
                <a:ea typeface="SimSun" charset="0"/>
                <a:cs typeface="SimSun" charset="0"/>
              </a:rPr>
              <a:t> – quite common  especially in domestic circumstances.</a:t>
            </a:r>
            <a:endParaRPr lang="en-US" sz="2800" b="1">
              <a:solidFill>
                <a:srgbClr val="FDEADA"/>
              </a:solidFill>
              <a:latin typeface="Footlight MT Ligh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 </a:t>
            </a:r>
            <a:endParaRPr lang="en-US" sz="4800" dirty="0">
              <a:solidFill>
                <a:schemeClr val="accent6">
                  <a:lumMod val="20000"/>
                  <a:lumOff val="80000"/>
                </a:schemeClr>
              </a:solidFill>
              <a:latin typeface="Footlight MT Light" pitchFamily="18" charset="0"/>
              <a:ea typeface="+mj-ea"/>
              <a:cs typeface="+mj-cs"/>
            </a:endParaRPr>
          </a:p>
        </p:txBody>
      </p:sp>
      <p:sp>
        <p:nvSpPr>
          <p:cNvPr id="3075" name="Content Placeholder 4"/>
          <p:cNvSpPr>
            <a:spLocks noGrp="1"/>
          </p:cNvSpPr>
          <p:nvPr>
            <p:ph idx="1"/>
          </p:nvPr>
        </p:nvSpPr>
        <p:spPr/>
        <p:txBody>
          <a:bodyPr/>
          <a:lstStyle/>
          <a:p>
            <a:pPr>
              <a:buFont typeface="Arial" pitchFamily="34" charset="0"/>
              <a:buNone/>
              <a:defRPr/>
            </a:pPr>
            <a:r>
              <a:rPr lang="en-US" b="1" dirty="0" smtClean="0">
                <a:solidFill>
                  <a:srgbClr val="FFFF00"/>
                </a:solidFill>
                <a:latin typeface="Footlight MT Light" pitchFamily="18" charset="0"/>
                <a:ea typeface="+mn-ea"/>
              </a:rPr>
              <a:t>1-</a:t>
            </a:r>
            <a:r>
              <a:rPr lang="en-US" b="1" dirty="0" smtClean="0">
                <a:solidFill>
                  <a:schemeClr val="accent6">
                    <a:lumMod val="20000"/>
                    <a:lumOff val="80000"/>
                  </a:schemeClr>
                </a:solidFill>
                <a:latin typeface="Footlight MT Light" pitchFamily="18" charset="0"/>
                <a:ea typeface="+mn-ea"/>
              </a:rPr>
              <a:t> Define the terms sterilization, disinfectant and antisepsis. </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2-</a:t>
            </a:r>
            <a:r>
              <a:rPr lang="en-US" b="1" dirty="0" smtClean="0">
                <a:solidFill>
                  <a:schemeClr val="accent6">
                    <a:lumMod val="20000"/>
                    <a:lumOff val="80000"/>
                  </a:schemeClr>
                </a:solidFill>
                <a:latin typeface="Footlight MT Light" pitchFamily="18" charset="0"/>
                <a:ea typeface="+mn-ea"/>
              </a:rPr>
              <a:t> Classify the different methods of sterilization in physical and chemical method.</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3-</a:t>
            </a:r>
            <a:r>
              <a:rPr lang="en-US" b="1" dirty="0" smtClean="0">
                <a:solidFill>
                  <a:schemeClr val="accent6">
                    <a:lumMod val="20000"/>
                    <a:lumOff val="80000"/>
                  </a:schemeClr>
                </a:solidFill>
                <a:latin typeface="Footlight MT Light" pitchFamily="18" charset="0"/>
                <a:ea typeface="+mn-ea"/>
              </a:rPr>
              <a:t> To recall the different physical methods of sterilization. </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4-</a:t>
            </a:r>
            <a:r>
              <a:rPr lang="en-US" b="1" dirty="0" smtClean="0">
                <a:solidFill>
                  <a:schemeClr val="accent6">
                    <a:lumMod val="20000"/>
                    <a:lumOff val="80000"/>
                  </a:schemeClr>
                </a:solidFill>
                <a:latin typeface="Footlight MT Light" pitchFamily="18" charset="0"/>
                <a:ea typeface="+mn-ea"/>
              </a:rPr>
              <a:t> Know and realizes heat is the most important method of sterilization and that it should be used where ever that is possible.</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endParaRPr lang="en-US" dirty="0" smtClean="0">
              <a:solidFill>
                <a:schemeClr val="accent6">
                  <a:lumMod val="20000"/>
                  <a:lumOff val="80000"/>
                </a:schemeClr>
              </a:solidFill>
              <a:latin typeface="Footlight MT Light" pitchFamily="18"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7543800" cy="1431925"/>
          </a:xfrm>
        </p:spPr>
        <p:txBody>
          <a:bodyPr/>
          <a:lstStyle/>
          <a:p>
            <a:pPr eaLnBrk="1" hangingPunct="1"/>
            <a:r>
              <a:rPr lang="en-US">
                <a:solidFill>
                  <a:srgbClr val="FFFF00"/>
                </a:solidFill>
                <a:latin typeface="Footlight MT Light" charset="0"/>
              </a:rPr>
              <a:t>Pasteurization of milk</a:t>
            </a:r>
          </a:p>
        </p:txBody>
      </p:sp>
      <p:sp>
        <p:nvSpPr>
          <p:cNvPr id="3" name="Rectangle 3"/>
          <p:cNvSpPr txBox="1">
            <a:spLocks noChangeArrowheads="1"/>
          </p:cNvSpPr>
          <p:nvPr/>
        </p:nvSpPr>
        <p:spPr bwMode="auto">
          <a:xfrm>
            <a:off x="457200" y="1981200"/>
            <a:ext cx="7543800" cy="41148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200">
                <a:solidFill>
                  <a:schemeClr val="accent6">
                    <a:lumMod val="20000"/>
                    <a:lumOff val="80000"/>
                  </a:schemeClr>
                </a:solidFill>
                <a:latin typeface="Footlight MT Light" pitchFamily="18" charset="0"/>
                <a:ea typeface="+mn-ea"/>
                <a:cs typeface="+mn-cs"/>
              </a:rPr>
              <a:t>To prevent diseases like :</a:t>
            </a:r>
          </a:p>
          <a:p>
            <a:pPr marL="342900" indent="-342900">
              <a:spcBef>
                <a:spcPct val="20000"/>
              </a:spcBef>
              <a:buClr>
                <a:schemeClr val="tx1"/>
              </a:buClr>
              <a:buFont typeface="Wingdings" pitchFamily="2" charset="2"/>
              <a:buChar char="q"/>
              <a:defRPr/>
            </a:pPr>
            <a:r>
              <a:rPr lang="en-US" sz="3200">
                <a:solidFill>
                  <a:schemeClr val="accent6">
                    <a:lumMod val="20000"/>
                    <a:lumOff val="80000"/>
                  </a:schemeClr>
                </a:solidFill>
                <a:latin typeface="Footlight MT Light" pitchFamily="18" charset="0"/>
                <a:ea typeface="+mn-ea"/>
                <a:cs typeface="+mn-cs"/>
              </a:rPr>
              <a:t>Typhoid fever</a:t>
            </a:r>
          </a:p>
          <a:p>
            <a:pPr marL="342900" indent="-342900">
              <a:spcBef>
                <a:spcPct val="20000"/>
              </a:spcBef>
              <a:buClr>
                <a:schemeClr val="tx1"/>
              </a:buClr>
              <a:buFont typeface="Wingdings" pitchFamily="2" charset="2"/>
              <a:buChar char="q"/>
              <a:defRPr/>
            </a:pPr>
            <a:r>
              <a:rPr lang="en-US" sz="3200">
                <a:solidFill>
                  <a:schemeClr val="accent6">
                    <a:lumMod val="20000"/>
                    <a:lumOff val="80000"/>
                  </a:schemeClr>
                </a:solidFill>
                <a:latin typeface="Footlight MT Light" pitchFamily="18" charset="0"/>
                <a:ea typeface="+mn-ea"/>
                <a:cs typeface="+mn-cs"/>
              </a:rPr>
              <a:t>Brucellosis</a:t>
            </a:r>
          </a:p>
          <a:p>
            <a:pPr marL="342900" indent="-342900">
              <a:spcBef>
                <a:spcPct val="20000"/>
              </a:spcBef>
              <a:buClr>
                <a:schemeClr val="tx1"/>
              </a:buClr>
              <a:buFont typeface="Wingdings" pitchFamily="2" charset="2"/>
              <a:buChar char="q"/>
              <a:defRPr/>
            </a:pPr>
            <a:r>
              <a:rPr lang="en-US" sz="3200">
                <a:solidFill>
                  <a:schemeClr val="accent6">
                    <a:lumMod val="20000"/>
                    <a:lumOff val="80000"/>
                  </a:schemeClr>
                </a:solidFill>
                <a:latin typeface="Footlight MT Light" pitchFamily="18" charset="0"/>
                <a:ea typeface="+mn-ea"/>
                <a:cs typeface="+mn-cs"/>
              </a:rPr>
              <a:t>Tuberculosis</a:t>
            </a:r>
          </a:p>
          <a:p>
            <a:pPr marL="342900" indent="-342900">
              <a:spcBef>
                <a:spcPct val="20000"/>
              </a:spcBef>
              <a:buClr>
                <a:schemeClr val="tx1"/>
              </a:buClr>
              <a:buFont typeface="Wingdings" pitchFamily="2" charset="2"/>
              <a:buChar char="q"/>
              <a:defRPr/>
            </a:pPr>
            <a:r>
              <a:rPr lang="en-US" sz="3200">
                <a:solidFill>
                  <a:schemeClr val="accent6">
                    <a:lumMod val="20000"/>
                    <a:lumOff val="80000"/>
                  </a:schemeClr>
                </a:solidFill>
                <a:latin typeface="Footlight MT Light" pitchFamily="18" charset="0"/>
                <a:ea typeface="+mn-ea"/>
                <a:cs typeface="+mn-cs"/>
              </a:rPr>
              <a:t>Q fever</a:t>
            </a:r>
            <a:endParaRPr lang="en-US" sz="3200" dirty="0">
              <a:solidFill>
                <a:schemeClr val="accent6">
                  <a:lumMod val="20000"/>
                  <a:lumOff val="80000"/>
                </a:schemeClr>
              </a:solidFill>
              <a:latin typeface="Footlight MT Light" pitchFamily="18"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atin typeface="Calibri" charset="0"/>
              </a:rPr>
              <a:t>Autoclave tape</a:t>
            </a:r>
          </a:p>
        </p:txBody>
      </p:sp>
      <p:pic>
        <p:nvPicPr>
          <p:cNvPr id="22531" name="Picture 2" descr="http://t3.gstatic.com/images?q=tbn:ANd9GcQW47fnvMeZzv6D9o5f7amm1uGTUE2YL8vsi_A4oMd8uhOcjCu5R-pDVnsM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813" y="-592138"/>
            <a:ext cx="18288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www.medical-evergreen.com/userfiles/200911281646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4157663"/>
            <a:ext cx="446722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ttp://t1.gstatic.com/images?q=tbn:ANd9GcR5UzxNPiKVn-4dG08hv7AfqXeNwRwKnssYQnPpiGbV-ldUbg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http://t1.gstatic.com/images?q=tbn:ANd9GcR5UzxNPiKVn-4dG08hv7AfqXeNwRwKnssYQnPpiGbV-ldUbg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http://t1.gstatic.com/images?q=tbn:ANd9GcR5UzxNPiKVn-4dG08hv7AfqXeNwRwKnssYQnPpiGbV-ldUbg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9700"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http://image.made-in-china.com/4f0j00SBKTdjOsPIki/Autoclave-Ta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17638"/>
            <a:ext cx="47625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4" descr="http://www.westmed.co.uk/images/ta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17638"/>
            <a:ext cx="2895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Calibri" charset="0"/>
              </a:rPr>
              <a:t>Browne</a:t>
            </a:r>
            <a:r>
              <a:rPr lang="ja-JP" altLang="en-US">
                <a:latin typeface="Calibri" charset="0"/>
              </a:rPr>
              <a:t>’</a:t>
            </a:r>
            <a:r>
              <a:rPr lang="en-US">
                <a:latin typeface="Calibri" charset="0"/>
              </a:rPr>
              <a:t>s tube</a:t>
            </a:r>
          </a:p>
        </p:txBody>
      </p:sp>
      <p:pic>
        <p:nvPicPr>
          <p:cNvPr id="23555" name="Picture 2" descr="http://www.appletonwoods.co.uk/acatalog/GC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209800"/>
            <a:ext cx="43005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Calibri" charset="0"/>
              </a:rPr>
              <a:t>Spore test</a:t>
            </a:r>
          </a:p>
        </p:txBody>
      </p:sp>
      <p:pic>
        <p:nvPicPr>
          <p:cNvPr id="24579" name="Picture 2" descr="http://www.cdc.gov/niosh/topics/body_art/images/spore-test-str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457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II  Sterilization by Chemical Methods</a:t>
            </a:r>
            <a:endParaRPr lang="en-US">
              <a:solidFill>
                <a:srgbClr val="FFFF00"/>
              </a:solidFill>
              <a:latin typeface="Footlight MT Light" charset="0"/>
            </a:endParaRPr>
          </a:p>
        </p:txBody>
      </p:sp>
      <p:sp>
        <p:nvSpPr>
          <p:cNvPr id="3" name="Rectangle 3"/>
          <p:cNvSpPr txBox="1">
            <a:spLocks noChangeArrowheads="1"/>
          </p:cNvSpPr>
          <p:nvPr/>
        </p:nvSpPr>
        <p:spPr bwMode="auto">
          <a:xfrm>
            <a:off x="4572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Useful for heat sensitive materials e.g. plastics and lensed instruments endoscopes).</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1. </a:t>
            </a:r>
            <a:r>
              <a:rPr lang="en-US" altLang="zh-CN" sz="2000" b="1" u="sng">
                <a:solidFill>
                  <a:srgbClr val="FFFF00"/>
                </a:solidFill>
                <a:latin typeface="Footlight MT Light" charset="0"/>
                <a:ea typeface="SimSun" charset="0"/>
                <a:cs typeface="SimSun" charset="0"/>
              </a:rPr>
              <a:t>Ethylene Oxide Chamber</a:t>
            </a:r>
            <a:r>
              <a:rPr lang="en-US" altLang="zh-CN" sz="2000" b="1">
                <a:solidFill>
                  <a:srgbClr val="FFFF00"/>
                </a:solidFill>
                <a:latin typeface="Footlight MT Light" charset="0"/>
                <a:ea typeface="SimSun" charset="0"/>
                <a:cs typeface="SimSun" charset="0"/>
              </a:rPr>
              <a:t>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Ethylene oxide alkylates DNA molescules and thereby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inactivates microorganisms.</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Etylenes oxide may cause explosion if used pure so it is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mixed with an inert gas e.g  Neon, Feron at  a ratio of 10:90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Requires high humidity and used at relative humidity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50-60%  Temperature : 55-60°C and exposure period 4-6 hours.</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2.   </a:t>
            </a:r>
            <a:r>
              <a:rPr lang="en-US" altLang="zh-CN" sz="2000" b="1">
                <a:solidFill>
                  <a:srgbClr val="FFFF00"/>
                </a:solidFill>
                <a:latin typeface="Footlight MT Light" charset="0"/>
                <a:ea typeface="SimSun" charset="0"/>
                <a:cs typeface="SimSun" charset="0"/>
              </a:rPr>
              <a:t>Activated alkaline Gluteraldehyde 2% </a:t>
            </a:r>
          </a:p>
          <a:p>
            <a:pPr eaLnBrk="1" hangingPunct="1">
              <a:lnSpc>
                <a:spcPct val="80000"/>
              </a:lnSpc>
              <a:spcBef>
                <a:spcPct val="20000"/>
              </a:spcBef>
              <a:buFont typeface="Wingdings" charset="0"/>
              <a:buNone/>
            </a:pPr>
            <a:r>
              <a:rPr lang="en-US" altLang="zh-CN" sz="2000" b="1">
                <a:solidFill>
                  <a:srgbClr val="FDEADA"/>
                </a:solidFill>
                <a:latin typeface="Footlight MT Light" charset="0"/>
                <a:ea typeface="SimSun" charset="0"/>
                <a:cs typeface="SimSun" charset="0"/>
              </a:rPr>
              <a:t>      Immerse item in solution for about 20 mins.  If organism is </a:t>
            </a:r>
            <a:r>
              <a:rPr lang="en-US" altLang="zh-CN" sz="2000" b="1">
                <a:solidFill>
                  <a:srgbClr val="FFFF00"/>
                </a:solidFill>
                <a:latin typeface="Footlight MT Light" charset="0"/>
                <a:ea typeface="SimSun" charset="0"/>
                <a:cs typeface="SimSun" charset="0"/>
              </a:rPr>
              <a:t>tuberculosis . </a:t>
            </a:r>
            <a:r>
              <a:rPr lang="en-US" altLang="zh-CN" sz="2000" b="1">
                <a:solidFill>
                  <a:srgbClr val="FDEADA"/>
                </a:solidFill>
                <a:latin typeface="Footlight MT Light" charset="0"/>
                <a:ea typeface="SimSun" charset="0"/>
                <a:cs typeface="SimSun" charset="0"/>
              </a:rPr>
              <a:t>But if spores then immersion period 2-3 hours.</a:t>
            </a:r>
            <a:endParaRPr lang="en-US" sz="2000" b="1">
              <a:solidFill>
                <a:srgbClr val="FDEADA"/>
              </a:solidFill>
              <a:latin typeface="Footlight MT Light"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Factors influencing activity of disinfectants</a:t>
            </a:r>
            <a:endParaRPr lang="en-US">
              <a:solidFill>
                <a:srgbClr val="FFFF00"/>
              </a:solidFill>
              <a:latin typeface="Footlight MT Light" charset="0"/>
            </a:endParaRPr>
          </a:p>
        </p:txBody>
      </p:sp>
      <p:sp>
        <p:nvSpPr>
          <p:cNvPr id="3" name="Rectangle 3"/>
          <p:cNvSpPr txBox="1">
            <a:spLocks noChangeArrowheads="1"/>
          </p:cNvSpPr>
          <p:nvPr/>
        </p:nvSpPr>
        <p:spPr bwMode="auto">
          <a:xfrm>
            <a:off x="5334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buFont typeface="Arial" charset="0"/>
              <a:buChar char="•"/>
            </a:pPr>
            <a:r>
              <a:rPr lang="en-US" altLang="zh-CN" sz="3200" b="1">
                <a:solidFill>
                  <a:srgbClr val="FFFF00"/>
                </a:solidFill>
                <a:latin typeface="Footlight MT Light" charset="0"/>
                <a:ea typeface="SimSun" charset="0"/>
                <a:cs typeface="SimSun" charset="0"/>
              </a:rPr>
              <a:t>1.</a:t>
            </a:r>
            <a:r>
              <a:rPr lang="en-US" altLang="zh-CN" sz="3200" b="1">
                <a:solidFill>
                  <a:srgbClr val="FDEADA"/>
                </a:solidFill>
                <a:latin typeface="Footlight MT Light" charset="0"/>
                <a:ea typeface="SimSun" charset="0"/>
                <a:cs typeface="SimSun" charset="0"/>
              </a:rPr>
              <a:t> Activity directly proportional to temperature.</a:t>
            </a:r>
          </a:p>
          <a:p>
            <a:pPr eaLnBrk="1" hangingPunct="1">
              <a:spcBef>
                <a:spcPct val="20000"/>
              </a:spcBef>
              <a:buFont typeface="Arial" charset="0"/>
              <a:buChar char="•"/>
            </a:pPr>
            <a:r>
              <a:rPr lang="en-US" altLang="zh-CN" sz="3200" b="1">
                <a:solidFill>
                  <a:srgbClr val="FFFF00"/>
                </a:solidFill>
                <a:latin typeface="Footlight MT Light" charset="0"/>
                <a:ea typeface="SimSun" charset="0"/>
                <a:cs typeface="SimSun" charset="0"/>
              </a:rPr>
              <a:t>2.</a:t>
            </a:r>
            <a:r>
              <a:rPr lang="en-US" altLang="zh-CN" sz="3200" b="1">
                <a:solidFill>
                  <a:srgbClr val="FDEADA"/>
                </a:solidFill>
                <a:latin typeface="Footlight MT Light" charset="0"/>
                <a:ea typeface="SimSun" charset="0"/>
                <a:cs typeface="SimSun" charset="0"/>
              </a:rPr>
              <a:t> Directly proportional to concentration up to a point – optimum concentration.  After this level no advantage in further increases in concentration.</a:t>
            </a:r>
            <a:endParaRPr lang="en-US" sz="3200" b="1">
              <a:solidFill>
                <a:srgbClr val="FDEADA"/>
              </a:solidFill>
              <a:latin typeface="Footlight MT Light"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152400"/>
            <a:ext cx="7543800" cy="1431925"/>
          </a:xfrm>
        </p:spPr>
        <p:txBody>
          <a:bodyPr/>
          <a:lstStyle/>
          <a:p>
            <a:pPr eaLnBrk="1" hangingPunct="1"/>
            <a:r>
              <a:rPr lang="en-US" altLang="zh-CN">
                <a:solidFill>
                  <a:srgbClr val="FFFF00"/>
                </a:solidFill>
                <a:latin typeface="Footlight MT Light" charset="0"/>
                <a:ea typeface="SimSun" charset="0"/>
                <a:cs typeface="SimSun" charset="0"/>
              </a:rPr>
              <a:t>Factors influencing activity of disinfectants (cont.)</a:t>
            </a:r>
            <a:endParaRPr lang="en-US">
              <a:solidFill>
                <a:srgbClr val="FFFF00"/>
              </a:solidFill>
              <a:latin typeface="Footlight MT Light" charset="0"/>
            </a:endParaRPr>
          </a:p>
        </p:txBody>
      </p:sp>
      <p:sp>
        <p:nvSpPr>
          <p:cNvPr id="3" name="Rectangle 3"/>
          <p:cNvSpPr txBox="1">
            <a:spLocks noChangeArrowheads="1"/>
          </p:cNvSpPr>
          <p:nvPr/>
        </p:nvSpPr>
        <p:spPr bwMode="auto">
          <a:xfrm>
            <a:off x="304800" y="1828800"/>
            <a:ext cx="7543800" cy="41148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altLang="zh-CN" sz="2400" b="1" dirty="0">
                <a:solidFill>
                  <a:srgbClr val="FFFF00"/>
                </a:solidFill>
                <a:latin typeface="Footlight MT Light" pitchFamily="18" charset="0"/>
                <a:ea typeface="+mn-ea"/>
                <a:cs typeface="+mn-cs"/>
              </a:rPr>
              <a:t>3. </a:t>
            </a:r>
            <a:r>
              <a:rPr lang="en-US" altLang="zh-CN" sz="2400" b="1" dirty="0">
                <a:solidFill>
                  <a:schemeClr val="accent6">
                    <a:lumMod val="20000"/>
                    <a:lumOff val="80000"/>
                  </a:schemeClr>
                </a:solidFill>
                <a:latin typeface="Footlight MT Light" pitchFamily="18" charset="0"/>
                <a:ea typeface="+mn-ea"/>
                <a:cs typeface="+mn-cs"/>
              </a:rPr>
              <a:t>May be </a:t>
            </a:r>
            <a:r>
              <a:rPr lang="en-US" altLang="zh-CN" sz="2400" b="1" dirty="0">
                <a:solidFill>
                  <a:schemeClr val="accent5">
                    <a:lumMod val="60000"/>
                    <a:lumOff val="40000"/>
                  </a:schemeClr>
                </a:solidFill>
                <a:latin typeface="Footlight MT Light" pitchFamily="18" charset="0"/>
                <a:ea typeface="+mn-ea"/>
                <a:cs typeface="+mn-cs"/>
              </a:rPr>
              <a:t>inactivated by </a:t>
            </a:r>
          </a:p>
          <a:p>
            <a:pPr marL="742950" lvl="1" indent="-285750">
              <a:lnSpc>
                <a:spcPct val="90000"/>
              </a:lnSpc>
              <a:spcBef>
                <a:spcPct val="20000"/>
              </a:spcBef>
              <a:buFont typeface="Arial" charset="0"/>
              <a:buChar char="–"/>
              <a:defRPr/>
            </a:pPr>
            <a:r>
              <a:rPr lang="en-US" altLang="zh-CN" sz="2000" b="1" dirty="0">
                <a:solidFill>
                  <a:schemeClr val="accent6">
                    <a:lumMod val="20000"/>
                    <a:lumOff val="80000"/>
                  </a:schemeClr>
                </a:solidFill>
                <a:latin typeface="Footlight MT Light" pitchFamily="18" charset="0"/>
                <a:ea typeface="+mn-ea"/>
                <a:cs typeface="+mn-cs"/>
              </a:rPr>
              <a:t>Dirt</a:t>
            </a:r>
          </a:p>
          <a:p>
            <a:pPr marL="742950" lvl="1" indent="-285750">
              <a:lnSpc>
                <a:spcPct val="90000"/>
              </a:lnSpc>
              <a:spcBef>
                <a:spcPct val="20000"/>
              </a:spcBef>
              <a:buFont typeface="Arial" charset="0"/>
              <a:buChar char="–"/>
              <a:defRPr/>
            </a:pPr>
            <a:r>
              <a:rPr lang="en-US" altLang="zh-CN" sz="2000" b="1" dirty="0">
                <a:solidFill>
                  <a:schemeClr val="accent6">
                    <a:lumMod val="20000"/>
                    <a:lumOff val="80000"/>
                  </a:schemeClr>
                </a:solidFill>
                <a:latin typeface="Footlight MT Light" pitchFamily="18" charset="0"/>
                <a:ea typeface="+mn-ea"/>
                <a:cs typeface="+mn-cs"/>
              </a:rPr>
              <a:t>Organic matter : Proteins, Pus, Blood, Mucus and </a:t>
            </a:r>
            <a:r>
              <a:rPr lang="en-US" altLang="zh-CN" sz="2000" b="1" dirty="0" err="1">
                <a:solidFill>
                  <a:schemeClr val="accent6">
                    <a:lumMod val="20000"/>
                    <a:lumOff val="80000"/>
                  </a:schemeClr>
                </a:solidFill>
                <a:latin typeface="Footlight MT Light" pitchFamily="18" charset="0"/>
                <a:ea typeface="+mn-ea"/>
                <a:cs typeface="+mn-cs"/>
              </a:rPr>
              <a:t>Faeces</a:t>
            </a:r>
            <a:r>
              <a:rPr lang="en-US" altLang="zh-CN" sz="2000" b="1" dirty="0">
                <a:solidFill>
                  <a:schemeClr val="accent6">
                    <a:lumMod val="20000"/>
                    <a:lumOff val="80000"/>
                  </a:schemeClr>
                </a:solidFill>
                <a:latin typeface="Footlight MT Light" pitchFamily="18" charset="0"/>
                <a:ea typeface="+mn-ea"/>
                <a:cs typeface="+mn-cs"/>
              </a:rPr>
              <a:t>.</a:t>
            </a:r>
          </a:p>
          <a:p>
            <a:pPr marL="742950" lvl="1" indent="-285750">
              <a:lnSpc>
                <a:spcPct val="90000"/>
              </a:lnSpc>
              <a:spcBef>
                <a:spcPct val="20000"/>
              </a:spcBef>
              <a:buFont typeface="Arial" charset="0"/>
              <a:buChar char="–"/>
              <a:defRPr/>
            </a:pPr>
            <a:r>
              <a:rPr lang="en-US" altLang="zh-CN" sz="2000" b="1" dirty="0">
                <a:solidFill>
                  <a:schemeClr val="accent6">
                    <a:lumMod val="20000"/>
                    <a:lumOff val="80000"/>
                  </a:schemeClr>
                </a:solidFill>
                <a:latin typeface="Footlight MT Light" pitchFamily="18" charset="0"/>
                <a:ea typeface="+mn-ea"/>
                <a:cs typeface="+mn-cs"/>
              </a:rPr>
              <a:t>Non organic: Cork,, Hard  water and Some plastics.</a:t>
            </a:r>
          </a:p>
          <a:p>
            <a:pPr marL="342900" indent="-342900">
              <a:lnSpc>
                <a:spcPct val="90000"/>
              </a:lnSpc>
              <a:spcBef>
                <a:spcPct val="20000"/>
              </a:spcBef>
              <a:buFont typeface="Arial" charset="0"/>
              <a:buChar char="•"/>
              <a:defRPr/>
            </a:pPr>
            <a:r>
              <a:rPr lang="en-US" altLang="zh-CN" sz="2400" b="1" dirty="0">
                <a:solidFill>
                  <a:srgbClr val="FFFF00"/>
                </a:solidFill>
                <a:latin typeface="Footlight MT Light" pitchFamily="18" charset="0"/>
                <a:ea typeface="+mn-ea"/>
                <a:cs typeface="+mn-cs"/>
              </a:rPr>
              <a:t>4.</a:t>
            </a:r>
            <a:r>
              <a:rPr lang="en-US" altLang="zh-CN" sz="2400" b="1" dirty="0">
                <a:solidFill>
                  <a:schemeClr val="accent6">
                    <a:lumMod val="20000"/>
                    <a:lumOff val="80000"/>
                  </a:schemeClr>
                </a:solidFill>
                <a:latin typeface="Footlight MT Light" pitchFamily="18" charset="0"/>
                <a:ea typeface="+mn-ea"/>
                <a:cs typeface="+mn-cs"/>
              </a:rPr>
              <a:t> </a:t>
            </a:r>
            <a:r>
              <a:rPr lang="en-US" altLang="zh-CN" sz="2400" b="1" u="sng" dirty="0">
                <a:solidFill>
                  <a:schemeClr val="accent5">
                    <a:lumMod val="60000"/>
                    <a:lumOff val="40000"/>
                  </a:schemeClr>
                </a:solidFill>
                <a:latin typeface="Footlight MT Light" pitchFamily="18" charset="0"/>
                <a:ea typeface="+mn-ea"/>
                <a:cs typeface="+mn-cs"/>
              </a:rPr>
              <a:t>Time</a:t>
            </a:r>
            <a:r>
              <a:rPr lang="en-US" altLang="zh-CN" sz="2400" b="1" dirty="0">
                <a:solidFill>
                  <a:schemeClr val="accent6">
                    <a:lumMod val="20000"/>
                    <a:lumOff val="80000"/>
                  </a:schemeClr>
                </a:solidFill>
                <a:latin typeface="Footlight MT Light" pitchFamily="18" charset="0"/>
                <a:ea typeface="+mn-ea"/>
                <a:cs typeface="+mn-cs"/>
              </a:rPr>
              <a:t> : Disinfectants need time to work.</a:t>
            </a:r>
          </a:p>
          <a:p>
            <a:pPr marL="342900" indent="-342900">
              <a:lnSpc>
                <a:spcPct val="90000"/>
              </a:lnSpc>
              <a:spcBef>
                <a:spcPct val="20000"/>
              </a:spcBef>
              <a:buFont typeface="Arial" charset="0"/>
              <a:buChar char="•"/>
              <a:defRPr/>
            </a:pPr>
            <a:r>
              <a:rPr lang="en-US" altLang="zh-CN" sz="2400" b="1" dirty="0">
                <a:solidFill>
                  <a:srgbClr val="FFFF00"/>
                </a:solidFill>
                <a:latin typeface="Footlight MT Light" pitchFamily="18" charset="0"/>
                <a:ea typeface="+mn-ea"/>
                <a:cs typeface="+mn-cs"/>
              </a:rPr>
              <a:t>5.</a:t>
            </a:r>
            <a:r>
              <a:rPr lang="en-US" altLang="zh-CN" sz="2400" b="1" dirty="0">
                <a:solidFill>
                  <a:schemeClr val="accent6">
                    <a:lumMod val="20000"/>
                    <a:lumOff val="80000"/>
                  </a:schemeClr>
                </a:solidFill>
                <a:latin typeface="Footlight MT Light" pitchFamily="18" charset="0"/>
                <a:ea typeface="+mn-ea"/>
                <a:cs typeface="+mn-cs"/>
              </a:rPr>
              <a:t> </a:t>
            </a:r>
            <a:r>
              <a:rPr lang="en-US" altLang="zh-CN" sz="2400" b="1" u="sng" dirty="0">
                <a:solidFill>
                  <a:schemeClr val="accent5">
                    <a:lumMod val="60000"/>
                    <a:lumOff val="40000"/>
                  </a:schemeClr>
                </a:solidFill>
                <a:latin typeface="Footlight MT Light" pitchFamily="18" charset="0"/>
                <a:ea typeface="+mn-ea"/>
                <a:cs typeface="+mn-cs"/>
              </a:rPr>
              <a:t>Range of Action</a:t>
            </a:r>
            <a:r>
              <a:rPr lang="en-US" altLang="zh-CN" sz="2400" b="1" dirty="0">
                <a:solidFill>
                  <a:schemeClr val="accent5">
                    <a:lumMod val="60000"/>
                    <a:lumOff val="40000"/>
                  </a:schemeClr>
                </a:solidFill>
                <a:latin typeface="Footlight MT Light" pitchFamily="18" charset="0"/>
                <a:ea typeface="+mn-ea"/>
                <a:cs typeface="+mn-cs"/>
              </a:rPr>
              <a:t> </a:t>
            </a:r>
            <a:r>
              <a:rPr lang="en-US" altLang="zh-CN" sz="2400" b="1" dirty="0">
                <a:solidFill>
                  <a:schemeClr val="accent6">
                    <a:lumMod val="20000"/>
                    <a:lumOff val="80000"/>
                  </a:schemeClr>
                </a:solidFill>
                <a:latin typeface="Footlight MT Light" pitchFamily="18" charset="0"/>
                <a:ea typeface="+mn-ea"/>
                <a:cs typeface="+mn-cs"/>
              </a:rPr>
              <a:t>: Disinfectants not equally effective against the whole spectrum of microbes.  E.g. </a:t>
            </a:r>
            <a:r>
              <a:rPr lang="en-US" altLang="zh-CN" sz="2400" b="1" dirty="0" err="1">
                <a:solidFill>
                  <a:schemeClr val="accent6">
                    <a:lumMod val="20000"/>
                    <a:lumOff val="80000"/>
                  </a:schemeClr>
                </a:solidFill>
                <a:latin typeface="Footlight MT Light" pitchFamily="18" charset="0"/>
                <a:ea typeface="+mn-ea"/>
                <a:cs typeface="+mn-cs"/>
              </a:rPr>
              <a:t>Chlorhexidine</a:t>
            </a:r>
            <a:r>
              <a:rPr lang="en-US" altLang="zh-CN" sz="2400" b="1" dirty="0">
                <a:solidFill>
                  <a:schemeClr val="accent6">
                    <a:lumMod val="20000"/>
                    <a:lumOff val="80000"/>
                  </a:schemeClr>
                </a:solidFill>
                <a:latin typeface="Footlight MT Light" pitchFamily="18" charset="0"/>
                <a:ea typeface="+mn-ea"/>
                <a:cs typeface="+mn-cs"/>
              </a:rPr>
              <a:t> less active against GNB than Gram Positive </a:t>
            </a:r>
            <a:r>
              <a:rPr lang="en-US" altLang="zh-CN" sz="2400" b="1" dirty="0" err="1">
                <a:solidFill>
                  <a:schemeClr val="accent6">
                    <a:lumMod val="20000"/>
                    <a:lumOff val="80000"/>
                  </a:schemeClr>
                </a:solidFill>
                <a:latin typeface="Footlight MT Light" pitchFamily="18" charset="0"/>
                <a:ea typeface="+mn-ea"/>
                <a:cs typeface="+mn-cs"/>
              </a:rPr>
              <a:t>cocci</a:t>
            </a:r>
            <a:r>
              <a:rPr lang="en-US" altLang="zh-CN" sz="2400" b="1" dirty="0">
                <a:solidFill>
                  <a:schemeClr val="accent6">
                    <a:lumMod val="20000"/>
                    <a:lumOff val="80000"/>
                  </a:schemeClr>
                </a:solidFill>
                <a:latin typeface="Footlight MT Light" pitchFamily="18" charset="0"/>
                <a:ea typeface="+mn-ea"/>
                <a:cs typeface="+mn-cs"/>
              </a:rPr>
              <a:t>.</a:t>
            </a:r>
          </a:p>
          <a:p>
            <a:pPr marL="342900" indent="-342900">
              <a:lnSpc>
                <a:spcPct val="90000"/>
              </a:lnSpc>
              <a:spcBef>
                <a:spcPct val="20000"/>
              </a:spcBef>
              <a:buFont typeface="Wingdings" pitchFamily="2" charset="2"/>
              <a:buNone/>
              <a:defRPr/>
            </a:pPr>
            <a:r>
              <a:rPr lang="en-US" altLang="zh-CN" sz="2400" b="1" dirty="0">
                <a:solidFill>
                  <a:schemeClr val="accent6">
                    <a:lumMod val="20000"/>
                    <a:lumOff val="80000"/>
                  </a:schemeClr>
                </a:solidFill>
                <a:latin typeface="Footlight MT Light" pitchFamily="18" charset="0"/>
                <a:ea typeface="+mn-ea"/>
                <a:cs typeface="+mn-cs"/>
              </a:rPr>
              <a:t>    </a:t>
            </a:r>
            <a:r>
              <a:rPr lang="en-US" altLang="zh-CN" sz="2400" b="1" dirty="0" err="1">
                <a:solidFill>
                  <a:srgbClr val="FFFF00"/>
                </a:solidFill>
                <a:latin typeface="Footlight MT Light" pitchFamily="18" charset="0"/>
                <a:ea typeface="+mn-ea"/>
                <a:cs typeface="+mn-cs"/>
              </a:rPr>
              <a:t>Hypochlorites</a:t>
            </a:r>
            <a:r>
              <a:rPr lang="en-US" altLang="zh-CN" sz="2400" b="1" dirty="0">
                <a:solidFill>
                  <a:srgbClr val="FFFF00"/>
                </a:solidFill>
                <a:latin typeface="Footlight MT Light" pitchFamily="18" charset="0"/>
                <a:ea typeface="+mn-ea"/>
                <a:cs typeface="+mn-cs"/>
              </a:rPr>
              <a:t> and </a:t>
            </a:r>
            <a:r>
              <a:rPr lang="en-US" altLang="zh-CN" sz="2400" b="1" dirty="0" err="1">
                <a:solidFill>
                  <a:srgbClr val="FFFF00"/>
                </a:solidFill>
                <a:latin typeface="Footlight MT Light" pitchFamily="18" charset="0"/>
                <a:ea typeface="+mn-ea"/>
                <a:cs typeface="+mn-cs"/>
              </a:rPr>
              <a:t>Gluteraldehyde</a:t>
            </a:r>
            <a:r>
              <a:rPr lang="en-US" altLang="zh-CN" sz="2400" b="1" dirty="0">
                <a:solidFill>
                  <a:srgbClr val="FFFF00"/>
                </a:solidFill>
                <a:latin typeface="Footlight MT Light" pitchFamily="18" charset="0"/>
                <a:ea typeface="+mn-ea"/>
                <a:cs typeface="+mn-cs"/>
              </a:rPr>
              <a:t> are more active against hepatitis viruses than most other disinfectants</a:t>
            </a:r>
            <a:r>
              <a:rPr lang="en-US" altLang="zh-CN" sz="2400" b="1" dirty="0">
                <a:solidFill>
                  <a:schemeClr val="accent6">
                    <a:lumMod val="20000"/>
                    <a:lumOff val="80000"/>
                  </a:schemeClr>
                </a:solidFill>
                <a:latin typeface="Footlight MT Light" pitchFamily="18" charset="0"/>
                <a:ea typeface="+mn-ea"/>
                <a:cs typeface="+mn-cs"/>
              </a:rPr>
              <a:t>.</a:t>
            </a:r>
            <a:endParaRPr lang="en-US" sz="2400" b="1" dirty="0">
              <a:solidFill>
                <a:schemeClr val="accent6">
                  <a:lumMod val="20000"/>
                  <a:lumOff val="80000"/>
                </a:schemeClr>
              </a:solidFill>
              <a:latin typeface="Footlight MT Light" pitchFamily="18"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atin typeface="Calibri" charset="0"/>
              </a:rPr>
              <a:t>Chemical disinfectants</a:t>
            </a:r>
          </a:p>
        </p:txBody>
      </p:sp>
      <p:pic>
        <p:nvPicPr>
          <p:cNvPr id="28675" name="Picture 2" descr="Chemical Disinfecta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2027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www.labsafety.com/images/regular/-LSS-_i_lbw38753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6670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ttp://www.labsafety.com/images/regular/-LSS-_i_lbc146163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6" name="Group 559"/>
          <p:cNvGraphicFramePr>
            <a:graphicFrameLocks noGrp="1"/>
          </p:cNvGraphicFramePr>
          <p:nvPr>
            <p:ph idx="1"/>
          </p:nvPr>
        </p:nvGraphicFramePr>
        <p:xfrm>
          <a:off x="457200" y="1600200"/>
          <a:ext cx="7859713" cy="4619625"/>
        </p:xfrm>
        <a:graphic>
          <a:graphicData uri="http://schemas.openxmlformats.org/drawingml/2006/table">
            <a:tbl>
              <a:tblPr rtl="1"/>
              <a:tblGrid>
                <a:gridCol w="1560513"/>
                <a:gridCol w="701675"/>
                <a:gridCol w="831850"/>
                <a:gridCol w="603250"/>
                <a:gridCol w="801687"/>
                <a:gridCol w="1020763"/>
                <a:gridCol w="790575"/>
                <a:gridCol w="1549400"/>
              </a:tblGrid>
              <a:tr h="263525">
                <a:tc rowSpan="2">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Corrosive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Action</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Inactivated by</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rowSpan="2">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TB</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Activity against</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rowSpan="2">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GPC</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rowSpan="2">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Disinfectant</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07975">
                <a:tc vMerge="1">
                  <a:txBody>
                    <a:bodyPr/>
                    <a:lstStyle/>
                    <a:p>
                      <a:endParaRPr lang="en-US"/>
                    </a:p>
                  </a:txBody>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Soap</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Protein</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n-US"/>
                    </a:p>
                  </a:txBody>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Spores</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GNB</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n-US"/>
                    </a:p>
                  </a:txBody>
                  <a:tcPr/>
                </a:tc>
                <a:tc vMerge="1">
                  <a:txBody>
                    <a:bodyPr/>
                    <a:lstStyle/>
                    <a:p>
                      <a:endParaRPr lang="en-US"/>
                    </a:p>
                  </a:txBody>
                  <a:tcPr/>
                </a:tc>
              </a:tr>
              <a:tr h="450850">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Phenolics</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Sudol</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252413">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Izal</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546100">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 to +</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Soluble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Phenolic*</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e.g. clearsol</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522288">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 or</a:t>
                      </a: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 +</a:t>
                      </a:r>
                      <a:r>
                        <a:rPr kumimoji="0" lang="ar-sa"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sym typeface="Symbol" charset="0"/>
                        </a:rPr>
                        <a:t></a:t>
                      </a: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 </a:t>
                      </a: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sym typeface="Symbol" charset="0"/>
                        </a:rPr>
                        <a:t>(buffered Solution)</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Chlorine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compound</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85763">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(Slow)</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Lodophor</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85763">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Chorhexidine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(Hibitane)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31432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tab pos="190500" algn="ctr"/>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70° alcohol</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0957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tab pos="190500" algn="ctr"/>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	++</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(slow)</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Formaldehyde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450850">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_</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none" strike="noStrike" cap="none" normalizeH="0" baseline="0">
                          <a:ln>
                            <a:noFill/>
                          </a:ln>
                          <a:solidFill>
                            <a:srgbClr val="FDEADA"/>
                          </a:solidFill>
                          <a:effectLst>
                            <a:outerShdw blurRad="38100" dist="38100" dir="2700000" algn="tl">
                              <a:srgbClr val="DDDDDD"/>
                            </a:outerShdw>
                          </a:effectLst>
                          <a:latin typeface="Times New Roman" charset="0"/>
                          <a:ea typeface="SimSun" charset="0"/>
                          <a:cs typeface="Times New Roman" charset="0"/>
                        </a:rPr>
                        <a:t>++</a:t>
                      </a:r>
                      <a:endParaRPr kumimoji="0" lang="en-US" altLang="zh-CN" sz="1200" b="0" i="0" u="none" strike="noStrike" cap="none" normalizeH="0" baseline="0">
                        <a:ln>
                          <a:noFill/>
                        </a:ln>
                        <a:solidFill>
                          <a:srgbClr val="FDEADA"/>
                        </a:solidFill>
                        <a:effectLst>
                          <a:outerShdw blurRad="38100" dist="38100" dir="2700000" algn="tl">
                            <a:srgbClr val="DDDDDD"/>
                          </a:outerShdw>
                        </a:effectLst>
                        <a:latin typeface="Tahoma" charset="0"/>
                        <a:ea typeface="SimSu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Glutaraldehyde</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0"/>
                        <a:buNone/>
                        <a:tabLst/>
                      </a:pPr>
                      <a:r>
                        <a:rPr kumimoji="0" lang="en-US" altLang="zh-CN" sz="1200" b="1" i="0" u="sng" strike="noStrike" cap="none" normalizeH="0" baseline="0">
                          <a:ln>
                            <a:noFill/>
                          </a:ln>
                          <a:solidFill>
                            <a:schemeClr val="tx1"/>
                          </a:solidFill>
                          <a:effectLst>
                            <a:outerShdw blurRad="38100" dist="38100" dir="2700000" algn="tl">
                              <a:srgbClr val="FFFFFF"/>
                            </a:outerShdw>
                          </a:effectLst>
                          <a:latin typeface="Times New Roman" charset="0"/>
                          <a:ea typeface="SimSun" charset="0"/>
                          <a:cs typeface="Times New Roman" charset="0"/>
                        </a:rPr>
                        <a:t>(Cidex)</a:t>
                      </a:r>
                      <a:endParaRPr kumimoji="0" lang="en-US" altLang="zh-CN" sz="1200" b="0" i="0" u="none" strike="noStrike" cap="none" normalizeH="0" baseline="0">
                        <a:ln>
                          <a:noFill/>
                        </a:ln>
                        <a:solidFill>
                          <a:schemeClr val="tx1"/>
                        </a:solidFill>
                        <a:effectLst>
                          <a:outerShdw blurRad="38100" dist="38100" dir="2700000" algn="tl">
                            <a:srgbClr val="FFFFFF"/>
                          </a:outerShdw>
                        </a:effectLst>
                        <a:latin typeface="Tahoma"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543800" cy="1431925"/>
          </a:xfrm>
        </p:spPr>
        <p:txBody>
          <a:bodyPr/>
          <a:lstStyle/>
          <a:p>
            <a:pPr eaLnBrk="1" hangingPunct="1"/>
            <a:r>
              <a:rPr lang="en-US">
                <a:solidFill>
                  <a:srgbClr val="FFFF00"/>
                </a:solidFill>
                <a:latin typeface="Footlight MT Light" charset="0"/>
              </a:rPr>
              <a:t>Hospital disinfection methods</a:t>
            </a:r>
          </a:p>
        </p:txBody>
      </p:sp>
      <p:sp>
        <p:nvSpPr>
          <p:cNvPr id="3" name="Rectangle 3"/>
          <p:cNvSpPr txBox="1">
            <a:spLocks noChangeArrowheads="1"/>
          </p:cNvSpPr>
          <p:nvPr/>
        </p:nvSpPr>
        <p:spPr bwMode="auto">
          <a:xfrm>
            <a:off x="3048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spcBef>
                <a:spcPct val="20000"/>
              </a:spcBef>
              <a:buFont typeface="Arial" charset="0"/>
              <a:buChar char="•"/>
            </a:pPr>
            <a:r>
              <a:rPr lang="en-US" sz="2400">
                <a:solidFill>
                  <a:srgbClr val="FFFF00"/>
                </a:solidFill>
                <a:latin typeface="Footlight MT Light" charset="0"/>
              </a:rPr>
              <a:t>Article                        Disinfectant</a:t>
            </a:r>
          </a:p>
          <a:p>
            <a:pPr eaLnBrk="1" hangingPunct="1">
              <a:lnSpc>
                <a:spcPct val="90000"/>
              </a:lnSpc>
              <a:spcBef>
                <a:spcPct val="20000"/>
              </a:spcBef>
              <a:buFont typeface="Arial" charset="0"/>
              <a:buChar char="•"/>
            </a:pPr>
            <a:r>
              <a:rPr lang="en-US" sz="2400">
                <a:solidFill>
                  <a:srgbClr val="FDEADA"/>
                </a:solidFill>
                <a:latin typeface="Footlight MT Light" charset="0"/>
              </a:rPr>
              <a:t>Floors,walls               phenolics fluids 1-2%</a:t>
            </a:r>
          </a:p>
          <a:p>
            <a:pPr eaLnBrk="1" hangingPunct="1">
              <a:lnSpc>
                <a:spcPct val="90000"/>
              </a:lnSpc>
              <a:spcBef>
                <a:spcPct val="20000"/>
              </a:spcBef>
              <a:buFont typeface="Arial" charset="0"/>
              <a:buChar char="•"/>
            </a:pPr>
            <a:r>
              <a:rPr lang="en-US" sz="2400">
                <a:solidFill>
                  <a:srgbClr val="FDEADA"/>
                </a:solidFill>
                <a:latin typeface="Footlight MT Light" charset="0"/>
              </a:rPr>
              <a:t>Surfaces tables         hypochloride,alcohol </a:t>
            </a:r>
          </a:p>
          <a:p>
            <a:pPr eaLnBrk="1" hangingPunct="1">
              <a:lnSpc>
                <a:spcPct val="90000"/>
              </a:lnSpc>
              <a:spcBef>
                <a:spcPct val="20000"/>
              </a:spcBef>
              <a:buFont typeface="Arial" charset="0"/>
              <a:buChar char="•"/>
            </a:pPr>
            <a:r>
              <a:rPr lang="en-US" sz="2400">
                <a:solidFill>
                  <a:srgbClr val="FFFF00"/>
                </a:solidFill>
                <a:latin typeface="Footlight MT Light" charset="0"/>
              </a:rPr>
              <a:t>skin:</a:t>
            </a:r>
          </a:p>
          <a:p>
            <a:pPr eaLnBrk="1" hangingPunct="1">
              <a:lnSpc>
                <a:spcPct val="90000"/>
              </a:lnSpc>
              <a:spcBef>
                <a:spcPct val="20000"/>
              </a:spcBef>
              <a:buFont typeface="Arial" charset="0"/>
              <a:buChar char="•"/>
            </a:pPr>
            <a:r>
              <a:rPr lang="en-US" sz="2400">
                <a:solidFill>
                  <a:srgbClr val="FDEADA"/>
                </a:solidFill>
                <a:latin typeface="Footlight MT Light" charset="0"/>
              </a:rPr>
              <a:t>Surgeons</a:t>
            </a:r>
            <a:r>
              <a:rPr lang="ja-JP" altLang="en-US" sz="2400">
                <a:solidFill>
                  <a:srgbClr val="FDEADA"/>
                </a:solidFill>
                <a:latin typeface="Footlight MT Light" charset="0"/>
              </a:rPr>
              <a:t>’</a:t>
            </a:r>
            <a:r>
              <a:rPr lang="en-US" sz="2400">
                <a:solidFill>
                  <a:srgbClr val="FDEADA"/>
                </a:solidFill>
                <a:latin typeface="Footlight MT Light" charset="0"/>
              </a:rPr>
              <a:t>hands         chlorhexidine, iodine</a:t>
            </a:r>
          </a:p>
          <a:p>
            <a:pPr eaLnBrk="1" hangingPunct="1">
              <a:lnSpc>
                <a:spcPct val="90000"/>
              </a:lnSpc>
              <a:spcBef>
                <a:spcPct val="20000"/>
              </a:spcBef>
              <a:buFont typeface="Arial" charset="0"/>
              <a:buChar char="•"/>
            </a:pPr>
            <a:r>
              <a:rPr lang="en-US" sz="2400">
                <a:solidFill>
                  <a:srgbClr val="FDEADA"/>
                </a:solidFill>
                <a:latin typeface="Footlight MT Light" charset="0"/>
              </a:rPr>
              <a:t>                                    alcohol</a:t>
            </a:r>
          </a:p>
          <a:p>
            <a:pPr eaLnBrk="1" hangingPunct="1">
              <a:lnSpc>
                <a:spcPct val="90000"/>
              </a:lnSpc>
              <a:spcBef>
                <a:spcPct val="20000"/>
              </a:spcBef>
              <a:buFont typeface="Arial" charset="0"/>
              <a:buChar char="•"/>
            </a:pPr>
            <a:r>
              <a:rPr lang="en-US" sz="2400">
                <a:solidFill>
                  <a:srgbClr val="FDEADA"/>
                </a:solidFill>
                <a:latin typeface="Footlight MT Light" charset="0"/>
              </a:rPr>
              <a:t>Patient skin                 70%alcohol,iodine</a:t>
            </a:r>
          </a:p>
          <a:p>
            <a:pPr eaLnBrk="1" hangingPunct="1">
              <a:lnSpc>
                <a:spcPct val="90000"/>
              </a:lnSpc>
              <a:spcBef>
                <a:spcPct val="20000"/>
              </a:spcBef>
              <a:buFont typeface="Arial" charset="0"/>
              <a:buChar char="•"/>
            </a:pPr>
            <a:r>
              <a:rPr lang="en-US" sz="2400">
                <a:solidFill>
                  <a:srgbClr val="FDEADA"/>
                </a:solidFill>
                <a:latin typeface="Footlight MT Light" charset="0"/>
              </a:rPr>
              <a:t>Endoscopes               gluteraldehyde2%</a:t>
            </a:r>
          </a:p>
          <a:p>
            <a:pPr eaLnBrk="1" hangingPunct="1">
              <a:lnSpc>
                <a:spcPct val="90000"/>
              </a:lnSpc>
              <a:spcBef>
                <a:spcPct val="20000"/>
              </a:spcBef>
              <a:buFont typeface="Arial" charset="0"/>
              <a:buChar char="•"/>
            </a:pPr>
            <a:r>
              <a:rPr lang="en-US" sz="2400">
                <a:solidFill>
                  <a:srgbClr val="FDEADA"/>
                </a:solidFill>
                <a:latin typeface="Footlight MT Light" charset="0"/>
              </a:rPr>
              <a:t>                                    (cidex),sub-atmospheric </a:t>
            </a:r>
          </a:p>
          <a:p>
            <a:pPr eaLnBrk="1" hangingPunct="1">
              <a:lnSpc>
                <a:spcPct val="90000"/>
              </a:lnSpc>
              <a:spcBef>
                <a:spcPct val="20000"/>
              </a:spcBef>
              <a:buFont typeface="Arial" charset="0"/>
              <a:buChar char="•"/>
            </a:pPr>
            <a:r>
              <a:rPr lang="en-US" sz="2400">
                <a:solidFill>
                  <a:srgbClr val="FDEADA"/>
                </a:solidFill>
                <a:latin typeface="Footlight MT Light" charset="0"/>
              </a:rPr>
              <a:t>                                      steam</a:t>
            </a:r>
          </a:p>
          <a:p>
            <a:pPr eaLnBrk="1" hangingPunct="1">
              <a:lnSpc>
                <a:spcPct val="90000"/>
              </a:lnSpc>
              <a:spcBef>
                <a:spcPct val="20000"/>
              </a:spcBef>
              <a:buFont typeface="Arial" charset="0"/>
              <a:buChar char="•"/>
            </a:pPr>
            <a:r>
              <a:rPr lang="en-US" sz="2400">
                <a:solidFill>
                  <a:srgbClr val="FFFF00"/>
                </a:solidFill>
                <a:latin typeface="Footlight MT Light" charset="0"/>
              </a:rPr>
              <a:t>Thermometers </a:t>
            </a:r>
            <a:r>
              <a:rPr lang="en-US" sz="2400">
                <a:solidFill>
                  <a:srgbClr val="FDEADA"/>
                </a:solidFill>
                <a:latin typeface="Footlight MT Light" charset="0"/>
              </a:rPr>
              <a:t>             70% Alcohol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  </a:t>
            </a:r>
            <a:endParaRPr lang="en-US" sz="4800" dirty="0">
              <a:solidFill>
                <a:schemeClr val="accent6">
                  <a:lumMod val="20000"/>
                  <a:lumOff val="80000"/>
                </a:schemeClr>
              </a:solidFill>
              <a:latin typeface="Footlight MT Light" pitchFamily="18" charset="0"/>
              <a:ea typeface="+mj-ea"/>
              <a:cs typeface="+mj-cs"/>
            </a:endParaRPr>
          </a:p>
        </p:txBody>
      </p:sp>
      <p:sp>
        <p:nvSpPr>
          <p:cNvPr id="4099" name="Content Placeholder 4"/>
          <p:cNvSpPr>
            <a:spLocks noGrp="1"/>
          </p:cNvSpPr>
          <p:nvPr>
            <p:ph idx="1"/>
          </p:nvPr>
        </p:nvSpPr>
        <p:spPr/>
        <p:txBody>
          <a:bodyPr/>
          <a:lstStyle/>
          <a:p>
            <a:pPr>
              <a:buFont typeface="Arial" pitchFamily="34" charset="0"/>
              <a:buNone/>
              <a:defRPr/>
            </a:pPr>
            <a:r>
              <a:rPr lang="en-US" b="1" dirty="0" smtClean="0">
                <a:solidFill>
                  <a:srgbClr val="FFFF00"/>
                </a:solidFill>
                <a:latin typeface="Footlight MT Light" pitchFamily="18" charset="0"/>
                <a:ea typeface="+mn-ea"/>
              </a:rPr>
              <a:t>5-</a:t>
            </a:r>
            <a:r>
              <a:rPr lang="en-US" b="1" dirty="0" smtClean="0">
                <a:solidFill>
                  <a:schemeClr val="accent6">
                    <a:lumMod val="20000"/>
                    <a:lumOff val="80000"/>
                  </a:schemeClr>
                </a:solidFill>
                <a:latin typeface="Footlight MT Light" pitchFamily="18" charset="0"/>
                <a:ea typeface="+mn-ea"/>
              </a:rPr>
              <a:t> Know the different types of heat sterilization methods.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6-</a:t>
            </a:r>
            <a:r>
              <a:rPr lang="en-US" b="1" dirty="0" smtClean="0">
                <a:solidFill>
                  <a:schemeClr val="accent6">
                    <a:lumMod val="20000"/>
                    <a:lumOff val="80000"/>
                  </a:schemeClr>
                </a:solidFill>
                <a:latin typeface="Footlight MT Light" pitchFamily="18" charset="0"/>
                <a:ea typeface="+mn-ea"/>
              </a:rPr>
              <a:t> Know dry heat as applied in hot air oven and moist heat as applied in autoclaves.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7-</a:t>
            </a:r>
            <a:r>
              <a:rPr lang="en-US" b="1" dirty="0" smtClean="0">
                <a:solidFill>
                  <a:schemeClr val="accent6">
                    <a:lumMod val="20000"/>
                    <a:lumOff val="80000"/>
                  </a:schemeClr>
                </a:solidFill>
                <a:latin typeface="Footlight MT Light" pitchFamily="18" charset="0"/>
                <a:ea typeface="+mn-ea"/>
              </a:rPr>
              <a:t> Know the principles of autoclave function and control method of sterilization process.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8-</a:t>
            </a:r>
            <a:r>
              <a:rPr lang="en-US" b="1" dirty="0" smtClean="0">
                <a:solidFill>
                  <a:schemeClr val="accent6">
                    <a:lumMod val="20000"/>
                    <a:lumOff val="80000"/>
                  </a:schemeClr>
                </a:solidFill>
                <a:latin typeface="Footlight MT Light" pitchFamily="18" charset="0"/>
                <a:ea typeface="+mn-ea"/>
              </a:rPr>
              <a:t> Know the importance of non heat sterilization methods and their use for sterilization of heat sensitive objects.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endParaRPr lang="en-US" dirty="0" smtClean="0">
              <a:solidFill>
                <a:schemeClr val="accent6">
                  <a:lumMod val="20000"/>
                  <a:lumOff val="80000"/>
                </a:schemeClr>
              </a:solidFill>
              <a:latin typeface="Footlight MT Light" pitchFamily="18" charset="0"/>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43000" y="152400"/>
            <a:ext cx="5638800" cy="1143000"/>
          </a:xfrm>
        </p:spPr>
        <p:txBody>
          <a:bodyPr rtlCol="0">
            <a:noAutofit/>
          </a:bodyPr>
          <a:lstStyle/>
          <a:p>
            <a:pPr algn="l" eaLnBrk="1" fontAlgn="auto" hangingPunct="1">
              <a:spcAft>
                <a:spcPts val="0"/>
              </a:spcAft>
              <a:defRPr/>
            </a:pPr>
            <a:r>
              <a:rPr lang="en-US" sz="3600" b="1" dirty="0">
                <a:solidFill>
                  <a:schemeClr val="bg2"/>
                </a:solidFill>
                <a:effectLst>
                  <a:outerShdw blurRad="38100" dist="38100" dir="2700000" algn="tl">
                    <a:srgbClr val="000000">
                      <a:alpha val="43137"/>
                    </a:srgbClr>
                  </a:outerShdw>
                </a:effectLst>
                <a:latin typeface="Footlight MT Light" pitchFamily="18" charset="0"/>
                <a:ea typeface="+mj-ea"/>
                <a:cs typeface="Century Gothic"/>
              </a:rPr>
              <a:t>R</a:t>
            </a:r>
            <a:r>
              <a:rPr lang="en-US" sz="3600" b="1" dirty="0" smtClean="0">
                <a:solidFill>
                  <a:schemeClr val="bg2"/>
                </a:solidFill>
                <a:effectLst>
                  <a:outerShdw blurRad="38100" dist="38100" dir="2700000" algn="tl">
                    <a:srgbClr val="000000">
                      <a:alpha val="43137"/>
                    </a:srgbClr>
                  </a:outerShdw>
                </a:effectLst>
                <a:latin typeface="Footlight MT Light" pitchFamily="18" charset="0"/>
                <a:ea typeface="+mj-ea"/>
                <a:cs typeface="Century Gothic"/>
              </a:rPr>
              <a:t>eference book and the relevant page numbers..</a:t>
            </a:r>
            <a:endParaRPr lang="en-US" sz="3600" dirty="0">
              <a:solidFill>
                <a:schemeClr val="bg2"/>
              </a:solidFill>
              <a:latin typeface="Footlight MT Light" pitchFamily="18" charset="0"/>
              <a:ea typeface="+mj-ea"/>
            </a:endParaRPr>
          </a:p>
        </p:txBody>
      </p:sp>
      <p:sp>
        <p:nvSpPr>
          <p:cNvPr id="4099" name="Content Placeholder 2"/>
          <p:cNvSpPr>
            <a:spLocks noGrp="1"/>
          </p:cNvSpPr>
          <p:nvPr>
            <p:ph idx="1"/>
          </p:nvPr>
        </p:nvSpPr>
        <p:spPr>
          <a:xfrm>
            <a:off x="228600" y="2027238"/>
            <a:ext cx="8458200" cy="4525962"/>
          </a:xfrm>
        </p:spPr>
        <p:txBody>
          <a:bodyPr/>
          <a:lstStyle/>
          <a:p>
            <a:pPr>
              <a:defRPr/>
            </a:pPr>
            <a:r>
              <a:rPr lang="en-US" dirty="0" smtClean="0">
                <a:solidFill>
                  <a:schemeClr val="accent6">
                    <a:lumMod val="20000"/>
                    <a:lumOff val="80000"/>
                  </a:schemeClr>
                </a:solidFill>
                <a:latin typeface="Footlight MT Light" pitchFamily="18" charset="0"/>
                <a:ea typeface="+mn-ea"/>
              </a:rPr>
              <a:t> </a:t>
            </a:r>
            <a:r>
              <a:rPr lang="en-US" dirty="0" err="1" smtClean="0">
                <a:solidFill>
                  <a:schemeClr val="accent6">
                    <a:lumMod val="20000"/>
                    <a:lumOff val="80000"/>
                  </a:schemeClr>
                </a:solidFill>
                <a:latin typeface="Footlight MT Light" pitchFamily="18" charset="0"/>
                <a:ea typeface="+mn-ea"/>
              </a:rPr>
              <a:t>Sherris</a:t>
            </a:r>
            <a:r>
              <a:rPr lang="en-US" dirty="0" smtClean="0">
                <a:solidFill>
                  <a:schemeClr val="accent6">
                    <a:lumMod val="20000"/>
                    <a:lumOff val="80000"/>
                  </a:schemeClr>
                </a:solidFill>
                <a:latin typeface="Footlight MT Light" pitchFamily="18" charset="0"/>
                <a:ea typeface="+mn-ea"/>
              </a:rPr>
              <a:t> 175-185</a:t>
            </a:r>
            <a:endParaRPr lang="en-US" dirty="0" smtClean="0">
              <a:solidFill>
                <a:schemeClr val="accent6">
                  <a:lumMod val="20000"/>
                  <a:lumOff val="80000"/>
                </a:schemeClr>
              </a:solidFill>
              <a:latin typeface="Footlight MT Light" pitchFamily="18" charset="0"/>
              <a:ea typeface="Century Gothic" pitchFamily="34" charset="0"/>
              <a:cs typeface="Century Gothic"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 </a:t>
            </a:r>
            <a:endParaRPr lang="en-US" sz="4800" dirty="0">
              <a:solidFill>
                <a:schemeClr val="accent6">
                  <a:lumMod val="20000"/>
                  <a:lumOff val="80000"/>
                </a:schemeClr>
              </a:solidFill>
              <a:latin typeface="Footlight MT Light" pitchFamily="18" charset="0"/>
              <a:ea typeface="+mj-ea"/>
              <a:cs typeface="+mj-cs"/>
            </a:endParaRPr>
          </a:p>
        </p:txBody>
      </p:sp>
      <p:sp>
        <p:nvSpPr>
          <p:cNvPr id="5123" name="Content Placeholder 4"/>
          <p:cNvSpPr>
            <a:spLocks noGrp="1"/>
          </p:cNvSpPr>
          <p:nvPr>
            <p:ph idx="1"/>
          </p:nvPr>
        </p:nvSpPr>
        <p:spPr/>
        <p:txBody>
          <a:bodyPr/>
          <a:lstStyle/>
          <a:p>
            <a:pPr>
              <a:buFont typeface="Arial" pitchFamily="34" charset="0"/>
              <a:buNone/>
              <a:defRPr/>
            </a:pPr>
            <a:r>
              <a:rPr lang="en-US" b="1" dirty="0" smtClean="0">
                <a:solidFill>
                  <a:srgbClr val="FFFF00"/>
                </a:solidFill>
                <a:latin typeface="Footlight MT Light" pitchFamily="18" charset="0"/>
                <a:ea typeface="+mn-ea"/>
              </a:rPr>
              <a:t>9-</a:t>
            </a:r>
            <a:r>
              <a:rPr lang="en-US" b="1" dirty="0" smtClean="0">
                <a:solidFill>
                  <a:schemeClr val="accent6">
                    <a:lumMod val="20000"/>
                    <a:lumOff val="80000"/>
                  </a:schemeClr>
                </a:solidFill>
                <a:latin typeface="Footlight MT Light" pitchFamily="18" charset="0"/>
                <a:ea typeface="+mn-ea"/>
              </a:rPr>
              <a:t>Know the difference between antiseptics and disinfectants.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10-</a:t>
            </a:r>
            <a:r>
              <a:rPr lang="en-US" b="1" dirty="0" smtClean="0">
                <a:solidFill>
                  <a:schemeClr val="accent6">
                    <a:lumMod val="20000"/>
                    <a:lumOff val="80000"/>
                  </a:schemeClr>
                </a:solidFill>
                <a:latin typeface="Footlight MT Light" pitchFamily="18" charset="0"/>
                <a:ea typeface="+mn-ea"/>
              </a:rPr>
              <a:t> Classify the disinfectants and antiseptics and know factors affecting their functions.</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r>
              <a:rPr lang="en-US" b="1" dirty="0" smtClean="0">
                <a:solidFill>
                  <a:srgbClr val="FFFF00"/>
                </a:solidFill>
                <a:latin typeface="Footlight MT Light" pitchFamily="18" charset="0"/>
                <a:ea typeface="+mn-ea"/>
              </a:rPr>
              <a:t>11-</a:t>
            </a:r>
            <a:r>
              <a:rPr lang="en-US" b="1" dirty="0" smtClean="0">
                <a:solidFill>
                  <a:schemeClr val="accent6">
                    <a:lumMod val="20000"/>
                    <a:lumOff val="80000"/>
                  </a:schemeClr>
                </a:solidFill>
                <a:latin typeface="Footlight MT Light" pitchFamily="18" charset="0"/>
                <a:ea typeface="+mn-ea"/>
              </a:rPr>
              <a:t> Know different applications for different disinfections and antiseptics. </a:t>
            </a:r>
            <a:endParaRPr lang="en-US" dirty="0" smtClean="0">
              <a:solidFill>
                <a:schemeClr val="accent6">
                  <a:lumMod val="20000"/>
                  <a:lumOff val="80000"/>
                </a:schemeClr>
              </a:solidFill>
              <a:latin typeface="Footlight MT Light" pitchFamily="18" charset="0"/>
              <a:ea typeface="+mn-ea"/>
            </a:endParaRPr>
          </a:p>
          <a:p>
            <a:pPr>
              <a:buFont typeface="Arial" pitchFamily="34" charset="0"/>
              <a:buNone/>
              <a:defRPr/>
            </a:pPr>
            <a:endParaRPr lang="en-US" dirty="0" smtClean="0">
              <a:solidFill>
                <a:schemeClr val="accent6">
                  <a:lumMod val="20000"/>
                  <a:lumOff val="80000"/>
                </a:schemeClr>
              </a:solidFill>
              <a:latin typeface="Footlight MT Light" pitchFamily="18" charset="0"/>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188" y="304800"/>
            <a:ext cx="7543800" cy="963613"/>
          </a:xfrm>
        </p:spPr>
        <p:txBody>
          <a:bodyPr/>
          <a:lstStyle/>
          <a:p>
            <a:pPr eaLnBrk="1" hangingPunct="1"/>
            <a:r>
              <a:rPr lang="en-US">
                <a:solidFill>
                  <a:srgbClr val="FFFF00"/>
                </a:solidFill>
                <a:latin typeface="Footlight MT Light" charset="0"/>
              </a:rPr>
              <a:t>Definitions</a:t>
            </a:r>
          </a:p>
        </p:txBody>
      </p:sp>
      <p:sp>
        <p:nvSpPr>
          <p:cNvPr id="3" name="Rectangle 3"/>
          <p:cNvSpPr txBox="1">
            <a:spLocks noChangeArrowheads="1"/>
          </p:cNvSpPr>
          <p:nvPr/>
        </p:nvSpPr>
        <p:spPr bwMode="auto">
          <a:xfrm>
            <a:off x="155575" y="1412875"/>
            <a:ext cx="7999413" cy="568801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altLang="zh-CN" sz="3200" b="1" dirty="0">
                <a:solidFill>
                  <a:srgbClr val="FFFF00"/>
                </a:solidFill>
                <a:latin typeface="Footlight MT Light" pitchFamily="18" charset="0"/>
                <a:ea typeface="+mn-ea"/>
                <a:cs typeface="+mn-cs"/>
              </a:rPr>
              <a:t>Sterilization:  </a:t>
            </a:r>
            <a:r>
              <a:rPr lang="en-US" altLang="zh-CN" sz="3200" b="1" dirty="0">
                <a:solidFill>
                  <a:schemeClr val="accent6">
                    <a:lumMod val="20000"/>
                    <a:lumOff val="80000"/>
                  </a:schemeClr>
                </a:solidFill>
                <a:latin typeface="Footlight MT Light" pitchFamily="18" charset="0"/>
                <a:ea typeface="+mn-ea"/>
                <a:cs typeface="+mn-cs"/>
              </a:rPr>
              <a:t>complete killing of all forms of microorganisms, including bacterial spores</a:t>
            </a:r>
            <a:endParaRPr lang="en-US" altLang="zh-CN" sz="3200" b="1" u="sng" dirty="0">
              <a:solidFill>
                <a:schemeClr val="accent6">
                  <a:lumMod val="20000"/>
                  <a:lumOff val="80000"/>
                </a:schemeClr>
              </a:solidFill>
              <a:latin typeface="Footlight MT Light" pitchFamily="18" charset="0"/>
              <a:ea typeface="+mn-ea"/>
              <a:cs typeface="+mn-cs"/>
            </a:endParaRPr>
          </a:p>
          <a:p>
            <a:pPr marL="342900" indent="-342900">
              <a:spcBef>
                <a:spcPct val="20000"/>
              </a:spcBef>
              <a:buFont typeface="Arial" charset="0"/>
              <a:buChar char="•"/>
              <a:defRPr/>
            </a:pPr>
            <a:r>
              <a:rPr lang="en-US" altLang="zh-CN" sz="3200" b="1" dirty="0">
                <a:solidFill>
                  <a:srgbClr val="FFFF00"/>
                </a:solidFill>
                <a:latin typeface="Footlight MT Light" pitchFamily="18" charset="0"/>
                <a:ea typeface="+mn-ea"/>
                <a:cs typeface="+mn-cs"/>
              </a:rPr>
              <a:t>Disinfection</a:t>
            </a:r>
            <a:r>
              <a:rPr lang="en-US" altLang="zh-CN" sz="3200" b="1" dirty="0">
                <a:solidFill>
                  <a:schemeClr val="accent6">
                    <a:lumMod val="20000"/>
                    <a:lumOff val="80000"/>
                  </a:schemeClr>
                </a:solidFill>
                <a:latin typeface="Footlight MT Light" pitchFamily="18" charset="0"/>
                <a:ea typeface="+mn-ea"/>
                <a:cs typeface="+mn-cs"/>
              </a:rPr>
              <a:t>:  killing or removing of harmful vegetative microorganisms.</a:t>
            </a:r>
          </a:p>
          <a:p>
            <a:pPr marL="342900" indent="-342900">
              <a:spcBef>
                <a:spcPct val="20000"/>
              </a:spcBef>
              <a:buFont typeface="Arial" charset="0"/>
              <a:buChar char="•"/>
              <a:defRPr/>
            </a:pPr>
            <a:r>
              <a:rPr lang="en-US" altLang="zh-CN" sz="3200" b="1" dirty="0">
                <a:solidFill>
                  <a:srgbClr val="FFFF00"/>
                </a:solidFill>
                <a:latin typeface="Footlight MT Light" pitchFamily="18" charset="0"/>
                <a:ea typeface="+mn-ea"/>
                <a:cs typeface="+mn-cs"/>
              </a:rPr>
              <a:t>Disinfectant</a:t>
            </a:r>
            <a:r>
              <a:rPr lang="en-US" altLang="zh-CN" sz="3200" b="1" dirty="0">
                <a:solidFill>
                  <a:schemeClr val="accent6">
                    <a:lumMod val="20000"/>
                    <a:lumOff val="80000"/>
                  </a:schemeClr>
                </a:solidFill>
                <a:latin typeface="Footlight MT Light" pitchFamily="18" charset="0"/>
                <a:ea typeface="+mn-ea"/>
                <a:cs typeface="+mn-cs"/>
              </a:rPr>
              <a:t>: chemical substance used to achieve disinfection. </a:t>
            </a:r>
          </a:p>
          <a:p>
            <a:pPr marL="342900" indent="-342900">
              <a:spcBef>
                <a:spcPct val="20000"/>
              </a:spcBef>
              <a:buFont typeface="Arial" charset="0"/>
              <a:buChar char="•"/>
              <a:defRPr/>
            </a:pPr>
            <a:r>
              <a:rPr lang="en-US" altLang="zh-CN" sz="3200" b="1" dirty="0">
                <a:solidFill>
                  <a:srgbClr val="FFFF00"/>
                </a:solidFill>
                <a:latin typeface="Footlight MT Light" pitchFamily="18" charset="0"/>
                <a:ea typeface="+mn-ea"/>
                <a:cs typeface="+mn-cs"/>
              </a:rPr>
              <a:t>Antiseptic</a:t>
            </a:r>
            <a:r>
              <a:rPr lang="en-US" altLang="zh-CN" sz="3200" b="1" dirty="0">
                <a:solidFill>
                  <a:schemeClr val="accent6">
                    <a:lumMod val="20000"/>
                    <a:lumOff val="80000"/>
                  </a:schemeClr>
                </a:solidFill>
                <a:latin typeface="Footlight MT Light" pitchFamily="18" charset="0"/>
                <a:ea typeface="+mn-ea"/>
                <a:cs typeface="+mn-cs"/>
              </a:rPr>
              <a:t>: disinfectant that can be safely used on living tissues.</a:t>
            </a:r>
            <a:endParaRPr lang="en-US" sz="3200" b="1" dirty="0">
              <a:solidFill>
                <a:schemeClr val="accent6">
                  <a:lumMod val="20000"/>
                  <a:lumOff val="80000"/>
                </a:schemeClr>
              </a:solidFill>
              <a:latin typeface="Footlight MT Light" pitchFamily="18"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Methods of sterilization </a:t>
            </a:r>
            <a:endParaRPr lang="en-US">
              <a:solidFill>
                <a:srgbClr val="FFFF00"/>
              </a:solidFill>
              <a:latin typeface="Footlight MT Light" charset="0"/>
            </a:endParaRPr>
          </a:p>
        </p:txBody>
      </p:sp>
      <p:sp>
        <p:nvSpPr>
          <p:cNvPr id="3" name="Rectangle 3"/>
          <p:cNvSpPr txBox="1">
            <a:spLocks noChangeArrowheads="1"/>
          </p:cNvSpPr>
          <p:nvPr/>
        </p:nvSpPr>
        <p:spPr bwMode="auto">
          <a:xfrm>
            <a:off x="609600" y="1981200"/>
            <a:ext cx="7543800" cy="4114800"/>
          </a:xfrm>
          <a:prstGeom prst="rect">
            <a:avLst/>
          </a:prstGeom>
          <a:noFill/>
          <a:ln w="9525">
            <a:noFill/>
            <a:miter lim="800000"/>
            <a:headEnd/>
            <a:tailEnd/>
          </a:ln>
        </p:spPr>
        <p:txBody>
          <a:bodyPr/>
          <a:lstStyle/>
          <a:p>
            <a:pPr marL="609600" indent="-609600">
              <a:spcBef>
                <a:spcPct val="20000"/>
              </a:spcBef>
              <a:buClr>
                <a:schemeClr val="tx1"/>
              </a:buClr>
              <a:buFontTx/>
              <a:buAutoNum type="alphaUcPeriod"/>
              <a:defRPr/>
            </a:pPr>
            <a:r>
              <a:rPr lang="en-US" altLang="zh-CN" sz="3200" b="1" dirty="0">
                <a:solidFill>
                  <a:schemeClr val="accent6">
                    <a:lumMod val="20000"/>
                    <a:lumOff val="80000"/>
                  </a:schemeClr>
                </a:solidFill>
                <a:latin typeface="Footlight MT Light" pitchFamily="18" charset="0"/>
                <a:ea typeface="+mn-ea"/>
                <a:cs typeface="+mn-cs"/>
              </a:rPr>
              <a:t>Physical methods  </a:t>
            </a:r>
            <a:endParaRPr lang="en-US" sz="3200" b="1" dirty="0">
              <a:solidFill>
                <a:schemeClr val="accent6">
                  <a:lumMod val="20000"/>
                  <a:lumOff val="80000"/>
                </a:schemeClr>
              </a:solidFill>
              <a:latin typeface="Footlight MT Light" pitchFamily="18" charset="0"/>
              <a:ea typeface="+mn-ea"/>
              <a:cs typeface="+mn-cs"/>
            </a:endParaRPr>
          </a:p>
          <a:p>
            <a:pPr marL="609600" indent="-609600">
              <a:spcBef>
                <a:spcPct val="20000"/>
              </a:spcBef>
              <a:buClr>
                <a:schemeClr val="tx1"/>
              </a:buClr>
              <a:buFontTx/>
              <a:buAutoNum type="alphaUcPeriod"/>
              <a:defRPr/>
            </a:pPr>
            <a:r>
              <a:rPr lang="en-US" altLang="zh-CN" sz="3200" b="1" dirty="0">
                <a:solidFill>
                  <a:schemeClr val="accent6">
                    <a:lumMod val="20000"/>
                    <a:lumOff val="80000"/>
                  </a:schemeClr>
                </a:solidFill>
                <a:latin typeface="Footlight MT Light" pitchFamily="18" charset="0"/>
                <a:ea typeface="+mn-ea"/>
                <a:cs typeface="+mn-cs"/>
              </a:rPr>
              <a:t>Chemical Methods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543800" cy="1431925"/>
          </a:xfrm>
        </p:spPr>
        <p:txBody>
          <a:bodyPr/>
          <a:lstStyle/>
          <a:p>
            <a:pPr eaLnBrk="1" hangingPunct="1"/>
            <a:r>
              <a:rPr lang="en-US">
                <a:solidFill>
                  <a:srgbClr val="FFFF00"/>
                </a:solidFill>
                <a:latin typeface="Footlight MT Light" charset="0"/>
                <a:ea typeface="SimSun" charset="0"/>
                <a:cs typeface="SimSun" charset="0"/>
              </a:rPr>
              <a:t>PHYSICAL METHODS</a:t>
            </a:r>
            <a:endParaRPr lang="en-US">
              <a:solidFill>
                <a:srgbClr val="FFFF00"/>
              </a:solidFill>
              <a:latin typeface="Footlight MT Light" charset="0"/>
            </a:endParaRPr>
          </a:p>
        </p:txBody>
      </p:sp>
      <p:sp>
        <p:nvSpPr>
          <p:cNvPr id="3" name="Rectangle 3"/>
          <p:cNvSpPr txBox="1">
            <a:spLocks noChangeArrowheads="1"/>
          </p:cNvSpPr>
          <p:nvPr/>
        </p:nvSpPr>
        <p:spPr bwMode="auto">
          <a:xfrm>
            <a:off x="457200" y="1981200"/>
            <a:ext cx="7543800" cy="4114800"/>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1168400" indent="-71120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spcBef>
                <a:spcPct val="20000"/>
              </a:spcBef>
            </a:pPr>
            <a:r>
              <a:rPr lang="en-US" altLang="zh-CN" sz="3200" b="1">
                <a:solidFill>
                  <a:srgbClr val="FDEADA"/>
                </a:solidFill>
                <a:latin typeface="Footlight MT Light" charset="0"/>
                <a:ea typeface="SimSun" charset="0"/>
                <a:cs typeface="SimSun" charset="0"/>
              </a:rPr>
              <a:t> </a:t>
            </a:r>
            <a:r>
              <a:rPr lang="en-US" altLang="zh-CN" sz="3200" b="1">
                <a:solidFill>
                  <a:srgbClr val="FF0000"/>
                </a:solidFill>
                <a:latin typeface="Footlight MT Light" charset="0"/>
                <a:ea typeface="SimSun" charset="0"/>
                <a:cs typeface="SimSun" charset="0"/>
              </a:rPr>
              <a:t>HEAT  :</a:t>
            </a:r>
            <a:r>
              <a:rPr lang="en-US" altLang="zh-CN" sz="3200" b="1">
                <a:solidFill>
                  <a:srgbClr val="FDEADA"/>
                </a:solidFill>
                <a:latin typeface="Footlight MT Light" charset="0"/>
                <a:ea typeface="SimSun" charset="0"/>
                <a:cs typeface="SimSun" charset="0"/>
              </a:rPr>
              <a:t> Most important should be used when ever  possible</a:t>
            </a:r>
            <a:r>
              <a:rPr lang="en-US" altLang="zh-CN" sz="2800" b="1">
                <a:solidFill>
                  <a:srgbClr val="FDEADA"/>
                </a:solidFill>
                <a:latin typeface="Footlight MT Light" charset="0"/>
                <a:ea typeface="SimSun" charset="0"/>
                <a:cs typeface="SimSun" charset="0"/>
              </a:rPr>
              <a:t> could be ;</a:t>
            </a:r>
          </a:p>
          <a:p>
            <a:pPr lvl="1" eaLnBrk="1" hangingPunct="1">
              <a:spcBef>
                <a:spcPct val="20000"/>
              </a:spcBef>
            </a:pPr>
            <a:r>
              <a:rPr lang="en-US" altLang="zh-CN" sz="3200" b="1">
                <a:solidFill>
                  <a:srgbClr val="FF0000"/>
                </a:solidFill>
                <a:latin typeface="Footlight MT Light" charset="0"/>
                <a:ea typeface="SimSun" charset="0"/>
                <a:cs typeface="SimSun" charset="0"/>
              </a:rPr>
              <a:t>A-dry heat  </a:t>
            </a:r>
            <a:r>
              <a:rPr lang="en-US" altLang="zh-CN" sz="3200" b="1">
                <a:solidFill>
                  <a:srgbClr val="FDEADA"/>
                </a:solidFill>
                <a:latin typeface="Footlight MT Light" charset="0"/>
                <a:ea typeface="SimSun" charset="0"/>
                <a:cs typeface="SimSun" charset="0"/>
              </a:rPr>
              <a:t>at temperature of 160˚C for one hour</a:t>
            </a:r>
          </a:p>
          <a:p>
            <a:pPr lvl="1" eaLnBrk="1" hangingPunct="1">
              <a:spcBef>
                <a:spcPct val="20000"/>
              </a:spcBef>
            </a:pPr>
            <a:r>
              <a:rPr lang="en-US" altLang="zh-CN" sz="3200" b="1">
                <a:solidFill>
                  <a:srgbClr val="FF0000"/>
                </a:solidFill>
                <a:latin typeface="Footlight MT Light" charset="0"/>
                <a:ea typeface="SimSun" charset="0"/>
                <a:cs typeface="SimSun" charset="0"/>
              </a:rPr>
              <a:t>B- Moist heat  </a:t>
            </a:r>
            <a:r>
              <a:rPr lang="en-US" altLang="zh-CN" sz="3200" b="1">
                <a:solidFill>
                  <a:srgbClr val="FDEADA"/>
                </a:solidFill>
                <a:latin typeface="Footlight MT Light" charset="0"/>
                <a:ea typeface="SimSun" charset="0"/>
                <a:cs typeface="SimSun" charset="0"/>
              </a:rPr>
              <a:t>eg .use of the </a:t>
            </a:r>
            <a:r>
              <a:rPr lang="en-US" altLang="zh-CN" sz="3200" b="1">
                <a:solidFill>
                  <a:srgbClr val="00B0F0"/>
                </a:solidFill>
                <a:latin typeface="Footlight MT Light" charset="0"/>
                <a:ea typeface="SimSun" charset="0"/>
                <a:cs typeface="SimSun" charset="0"/>
              </a:rPr>
              <a:t>Autoclave</a:t>
            </a:r>
            <a:r>
              <a:rPr lang="en-US" altLang="zh-CN" sz="3200" b="1">
                <a:solidFill>
                  <a:srgbClr val="FDEADA"/>
                </a:solidFill>
                <a:latin typeface="Footlight MT Light" charset="0"/>
                <a:ea typeface="SimSun" charset="0"/>
                <a:cs typeface="SimSun" charset="0"/>
              </a:rPr>
              <a:t> </a:t>
            </a:r>
          </a:p>
          <a:p>
            <a:pPr lvl="1" eaLnBrk="1" hangingPunct="1">
              <a:spcBef>
                <a:spcPct val="20000"/>
              </a:spcBef>
            </a:pPr>
            <a:r>
              <a:rPr lang="en-US" altLang="zh-CN" sz="3200" b="1">
                <a:solidFill>
                  <a:srgbClr val="FDEADA"/>
                </a:solidFill>
                <a:latin typeface="Footlight MT Light" charset="0"/>
                <a:ea typeface="SimSun" charset="0"/>
                <a:cs typeface="SimSun" charset="0"/>
              </a:rPr>
              <a:t>at121 or 134 C for 15 minute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Radiation</a:t>
            </a:r>
            <a:endParaRPr lang="en-US">
              <a:solidFill>
                <a:srgbClr val="FFFF00"/>
              </a:solidFill>
              <a:latin typeface="Footlight MT Light" charset="0"/>
            </a:endParaRPr>
          </a:p>
        </p:txBody>
      </p:sp>
      <p:sp>
        <p:nvSpPr>
          <p:cNvPr id="3" name="Rectangle 3"/>
          <p:cNvSpPr txBox="1">
            <a:spLocks noChangeArrowheads="1"/>
          </p:cNvSpPr>
          <p:nvPr/>
        </p:nvSpPr>
        <p:spPr bwMode="auto">
          <a:xfrm>
            <a:off x="381000" y="1981200"/>
            <a:ext cx="7543800" cy="41148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altLang="zh-CN" sz="3600" b="1" dirty="0">
                <a:solidFill>
                  <a:srgbClr val="FFFF00"/>
                </a:solidFill>
                <a:latin typeface="Footlight MT Light" pitchFamily="18" charset="0"/>
                <a:ea typeface="+mn-ea"/>
                <a:cs typeface="+mn-cs"/>
              </a:rPr>
              <a:t>U.V. light </a:t>
            </a:r>
          </a:p>
          <a:p>
            <a:pPr marL="742950" lvl="1" indent="-285750">
              <a:lnSpc>
                <a:spcPct val="90000"/>
              </a:lnSpc>
              <a:spcBef>
                <a:spcPct val="20000"/>
              </a:spcBef>
              <a:buFont typeface="Arial" charset="0"/>
              <a:buChar char="–"/>
              <a:defRPr/>
            </a:pPr>
            <a:r>
              <a:rPr lang="en-US" altLang="zh-CN" sz="2400" b="1" dirty="0">
                <a:solidFill>
                  <a:schemeClr val="accent6">
                    <a:lumMod val="20000"/>
                    <a:lumOff val="80000"/>
                  </a:schemeClr>
                </a:solidFill>
                <a:latin typeface="Footlight MT Light" pitchFamily="18" charset="0"/>
                <a:ea typeface="+mn-ea"/>
                <a:cs typeface="+mn-cs"/>
              </a:rPr>
              <a:t>Has limited sterilizing power because of poor penetration into most materials. Generally used in irritation of air in certain areas </a:t>
            </a:r>
            <a:r>
              <a:rPr lang="en-US" altLang="zh-CN" sz="2400" b="1" dirty="0" err="1">
                <a:solidFill>
                  <a:schemeClr val="accent6">
                    <a:lumMod val="20000"/>
                    <a:lumOff val="80000"/>
                  </a:schemeClr>
                </a:solidFill>
                <a:latin typeface="Footlight MT Light" pitchFamily="18" charset="0"/>
                <a:ea typeface="+mn-ea"/>
                <a:cs typeface="+mn-cs"/>
              </a:rPr>
              <a:t>eg</a:t>
            </a:r>
            <a:r>
              <a:rPr lang="en-US" altLang="zh-CN" sz="2400" b="1" dirty="0">
                <a:solidFill>
                  <a:schemeClr val="accent6">
                    <a:lumMod val="20000"/>
                    <a:lumOff val="80000"/>
                  </a:schemeClr>
                </a:solidFill>
                <a:latin typeface="Footlight MT Light" pitchFamily="18" charset="0"/>
                <a:ea typeface="+mn-ea"/>
                <a:cs typeface="+mn-cs"/>
              </a:rPr>
              <a:t>. Operating rooms and T.B. labs.</a:t>
            </a:r>
          </a:p>
          <a:p>
            <a:pPr marL="342900" indent="-342900">
              <a:lnSpc>
                <a:spcPct val="90000"/>
              </a:lnSpc>
              <a:spcBef>
                <a:spcPct val="20000"/>
              </a:spcBef>
              <a:buFont typeface="Arial" charset="0"/>
              <a:buChar char="•"/>
              <a:defRPr/>
            </a:pPr>
            <a:r>
              <a:rPr lang="en-US" altLang="zh-CN" sz="3600" b="1" dirty="0">
                <a:solidFill>
                  <a:srgbClr val="FFFF00"/>
                </a:solidFill>
                <a:latin typeface="Footlight MT Light" pitchFamily="18" charset="0"/>
                <a:ea typeface="+mn-ea"/>
                <a:cs typeface="+mn-cs"/>
              </a:rPr>
              <a:t>Ionizing radiation- </a:t>
            </a:r>
          </a:p>
          <a:p>
            <a:pPr marL="742950" lvl="1" indent="-285750">
              <a:lnSpc>
                <a:spcPct val="90000"/>
              </a:lnSpc>
              <a:spcBef>
                <a:spcPct val="20000"/>
              </a:spcBef>
              <a:buFont typeface="Arial" charset="0"/>
              <a:buChar char="–"/>
              <a:defRPr/>
            </a:pPr>
            <a:r>
              <a:rPr lang="en-US" altLang="zh-CN" sz="2400" b="1" dirty="0">
                <a:solidFill>
                  <a:schemeClr val="accent6">
                    <a:lumMod val="20000"/>
                    <a:lumOff val="80000"/>
                  </a:schemeClr>
                </a:solidFill>
                <a:latin typeface="Footlight MT Light" pitchFamily="18" charset="0"/>
                <a:ea typeface="+mn-ea"/>
                <a:cs typeface="+mn-cs"/>
              </a:rPr>
              <a:t>e.g. Gamma radiation: Source Cobalt60 has greater energy than U.V. light, therefore more effective. Used mainly in industrial facilities e.g. sterilization of disposable plastic syringes, gloves, specimens containers and Petri dishes.</a:t>
            </a:r>
            <a:endParaRPr lang="en-US" altLang="zh-CN" sz="2400" b="1" i="1" u="sng" dirty="0">
              <a:solidFill>
                <a:schemeClr val="accent6">
                  <a:lumMod val="20000"/>
                  <a:lumOff val="80000"/>
                </a:schemeClr>
              </a:solidFill>
              <a:latin typeface="Footlight MT Light" pitchFamily="18" charset="0"/>
              <a:ea typeface="+mn-ea"/>
              <a:cs typeface="+mn-cs"/>
            </a:endParaRPr>
          </a:p>
          <a:p>
            <a:pPr marL="342900" indent="-342900">
              <a:lnSpc>
                <a:spcPct val="90000"/>
              </a:lnSpc>
              <a:spcBef>
                <a:spcPct val="20000"/>
              </a:spcBef>
              <a:buFont typeface="Arial" charset="0"/>
              <a:buChar char="•"/>
              <a:defRPr/>
            </a:pPr>
            <a:endParaRPr lang="en-US" sz="2800" dirty="0">
              <a:solidFill>
                <a:schemeClr val="accent6">
                  <a:lumMod val="20000"/>
                  <a:lumOff val="80000"/>
                </a:schemeClr>
              </a:solidFill>
              <a:latin typeface="Footlight MT Light" pitchFamily="18"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7543800" cy="1431925"/>
          </a:xfrm>
        </p:spPr>
        <p:txBody>
          <a:bodyPr/>
          <a:lstStyle/>
          <a:p>
            <a:pPr eaLnBrk="1" hangingPunct="1"/>
            <a:r>
              <a:rPr lang="en-US" altLang="zh-CN">
                <a:solidFill>
                  <a:srgbClr val="FFFF00"/>
                </a:solidFill>
                <a:latin typeface="Footlight MT Light" charset="0"/>
                <a:ea typeface="SimSun" charset="0"/>
                <a:cs typeface="SimSun" charset="0"/>
              </a:rPr>
              <a:t>Filtration</a:t>
            </a:r>
            <a:endParaRPr lang="en-US">
              <a:solidFill>
                <a:srgbClr val="FFFF00"/>
              </a:solidFill>
              <a:latin typeface="Footlight MT Light" charset="0"/>
            </a:endParaRPr>
          </a:p>
        </p:txBody>
      </p:sp>
      <p:sp>
        <p:nvSpPr>
          <p:cNvPr id="3" name="Rectangle 3"/>
          <p:cNvSpPr txBox="1">
            <a:spLocks noChangeArrowheads="1"/>
          </p:cNvSpPr>
          <p:nvPr/>
        </p:nvSpPr>
        <p:spPr bwMode="auto">
          <a:xfrm>
            <a:off x="381000" y="1981200"/>
            <a:ext cx="7543800" cy="41148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defRPr/>
            </a:pPr>
            <a:r>
              <a:rPr lang="en-US" altLang="zh-CN" sz="2800" b="1" dirty="0">
                <a:solidFill>
                  <a:schemeClr val="accent6">
                    <a:lumMod val="20000"/>
                    <a:lumOff val="80000"/>
                  </a:schemeClr>
                </a:solidFill>
                <a:latin typeface="Footlight MT Light" pitchFamily="18" charset="0"/>
                <a:ea typeface="+mn-ea"/>
                <a:cs typeface="+mn-cs"/>
              </a:rPr>
              <a:t>May be done under either negative or positive pressure. Best known example is the membrane filter made from </a:t>
            </a:r>
            <a:r>
              <a:rPr lang="en-US" altLang="zh-CN" sz="2800" b="1" dirty="0">
                <a:solidFill>
                  <a:srgbClr val="92D050"/>
                </a:solidFill>
                <a:latin typeface="Footlight MT Light" pitchFamily="18" charset="0"/>
                <a:ea typeface="+mn-ea"/>
                <a:cs typeface="+mn-cs"/>
              </a:rPr>
              <a:t>cellulose acetate</a:t>
            </a:r>
            <a:r>
              <a:rPr lang="en-US" altLang="zh-CN" sz="2800" b="1" dirty="0">
                <a:solidFill>
                  <a:schemeClr val="accent6">
                    <a:lumMod val="20000"/>
                    <a:lumOff val="80000"/>
                  </a:schemeClr>
                </a:solidFill>
                <a:latin typeface="Footlight MT Light" pitchFamily="18" charset="0"/>
                <a:ea typeface="+mn-ea"/>
                <a:cs typeface="+mn-cs"/>
              </a:rPr>
              <a:t>. </a:t>
            </a:r>
            <a:r>
              <a:rPr lang="en-US" altLang="zh-CN" sz="2800" b="1" dirty="0">
                <a:solidFill>
                  <a:schemeClr val="bg1"/>
                </a:solidFill>
                <a:latin typeface="Footlight MT Light" pitchFamily="18" charset="0"/>
                <a:ea typeface="+mn-ea"/>
                <a:cs typeface="+mn-cs"/>
              </a:rPr>
              <a:t>Generally </a:t>
            </a:r>
            <a:r>
              <a:rPr lang="en-US" altLang="zh-CN" sz="2800" b="1" dirty="0">
                <a:solidFill>
                  <a:srgbClr val="00B0F0"/>
                </a:solidFill>
                <a:latin typeface="Footlight MT Light" pitchFamily="18" charset="0"/>
                <a:ea typeface="+mn-ea"/>
                <a:cs typeface="+mn-cs"/>
              </a:rPr>
              <a:t>removes most bacteria but viruses and some small bacteria e.g. </a:t>
            </a:r>
            <a:r>
              <a:rPr lang="en-US" altLang="zh-CN" sz="2800" b="1" dirty="0" err="1">
                <a:solidFill>
                  <a:srgbClr val="00B0F0"/>
                </a:solidFill>
                <a:latin typeface="Footlight MT Light" pitchFamily="18" charset="0"/>
                <a:ea typeface="+mn-ea"/>
                <a:cs typeface="+mn-cs"/>
              </a:rPr>
              <a:t>Chlamydias</a:t>
            </a:r>
            <a:r>
              <a:rPr lang="en-US" altLang="zh-CN" sz="2800" b="1" dirty="0">
                <a:solidFill>
                  <a:srgbClr val="00B0F0"/>
                </a:solidFill>
                <a:latin typeface="Footlight MT Light" pitchFamily="18" charset="0"/>
                <a:ea typeface="+mn-ea"/>
                <a:cs typeface="+mn-cs"/>
              </a:rPr>
              <a:t> &amp; </a:t>
            </a:r>
            <a:r>
              <a:rPr lang="en-US" altLang="zh-CN" sz="2800" b="1" dirty="0" err="1">
                <a:solidFill>
                  <a:srgbClr val="00B0F0"/>
                </a:solidFill>
                <a:latin typeface="Footlight MT Light" pitchFamily="18" charset="0"/>
                <a:ea typeface="+mn-ea"/>
                <a:cs typeface="+mn-cs"/>
              </a:rPr>
              <a:t>Mycoplasmas</a:t>
            </a:r>
            <a:r>
              <a:rPr lang="en-US" altLang="zh-CN" sz="2800" b="1" dirty="0">
                <a:solidFill>
                  <a:srgbClr val="00B0F0"/>
                </a:solidFill>
                <a:latin typeface="Footlight MT Light" pitchFamily="18" charset="0"/>
                <a:ea typeface="+mn-ea"/>
                <a:cs typeface="+mn-cs"/>
              </a:rPr>
              <a:t> </a:t>
            </a:r>
            <a:r>
              <a:rPr lang="en-US" altLang="zh-CN" sz="2800" b="1" dirty="0">
                <a:solidFill>
                  <a:schemeClr val="accent6">
                    <a:lumMod val="20000"/>
                    <a:lumOff val="80000"/>
                  </a:schemeClr>
                </a:solidFill>
                <a:latin typeface="Footlight MT Light" pitchFamily="18" charset="0"/>
                <a:ea typeface="+mn-ea"/>
                <a:cs typeface="+mn-cs"/>
              </a:rPr>
              <a:t>may pass through. Thus filtration does not technically sterilize items but it adequate for circumstances under which is used.</a:t>
            </a:r>
          </a:p>
          <a:p>
            <a:pPr marL="342900" indent="-342900">
              <a:lnSpc>
                <a:spcPct val="90000"/>
              </a:lnSpc>
              <a:spcBef>
                <a:spcPct val="20000"/>
              </a:spcBef>
              <a:buFont typeface="Arial" charset="0"/>
              <a:buChar char="•"/>
              <a:defRPr/>
            </a:pPr>
            <a:r>
              <a:rPr lang="en-US" altLang="zh-CN" sz="2800" b="1" dirty="0">
                <a:solidFill>
                  <a:srgbClr val="FFFF00"/>
                </a:solidFill>
                <a:latin typeface="Footlight MT Light" pitchFamily="18" charset="0"/>
                <a:ea typeface="+mn-ea"/>
                <a:cs typeface="+mn-cs"/>
              </a:rPr>
              <a:t>Main use: for heat labile substances e.g. sera, antibiotics.</a:t>
            </a:r>
            <a:endParaRPr lang="en-US" sz="2800" b="1" dirty="0">
              <a:solidFill>
                <a:srgbClr val="FFFF00"/>
              </a:solidFill>
              <a:latin typeface="Footlight MT Light" pitchFamily="18" charset="0"/>
              <a:ea typeface="+mn-ea"/>
              <a:cs typeface="+mn-cs"/>
            </a:endParaRPr>
          </a:p>
          <a:p>
            <a:pPr marL="342900" indent="-342900">
              <a:lnSpc>
                <a:spcPct val="90000"/>
              </a:lnSpc>
              <a:spcBef>
                <a:spcPct val="20000"/>
              </a:spcBef>
              <a:buFont typeface="Arial" charset="0"/>
              <a:buChar char="•"/>
              <a:defRPr/>
            </a:pPr>
            <a:endParaRPr lang="en-US" sz="2800" dirty="0">
              <a:solidFill>
                <a:schemeClr val="accent6">
                  <a:lumMod val="20000"/>
                  <a:lumOff val="80000"/>
                </a:schemeClr>
              </a:solidFill>
              <a:latin typeface="Footlight MT Light" pitchFamily="18"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1413</Words>
  <Application>Microsoft Macintosh PowerPoint</Application>
  <PresentationFormat>On-screen Show (4:3)</PresentationFormat>
  <Paragraphs>215</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Footlight MT Light</vt:lpstr>
      <vt:lpstr>Century Gothic</vt:lpstr>
      <vt:lpstr>SimSun</vt:lpstr>
      <vt:lpstr>Wingdings</vt:lpstr>
      <vt:lpstr>Times New Roman</vt:lpstr>
      <vt:lpstr>Tahoma</vt:lpstr>
      <vt:lpstr>Symbol</vt:lpstr>
      <vt:lpstr>Office Theme</vt:lpstr>
      <vt:lpstr>PowerPoint Presentation</vt:lpstr>
      <vt:lpstr>PowerPoint Presentation</vt:lpstr>
      <vt:lpstr>PowerPoint Presentation</vt:lpstr>
      <vt:lpstr>PowerPoint Presentation</vt:lpstr>
      <vt:lpstr>Definitions</vt:lpstr>
      <vt:lpstr>Methods of sterilization </vt:lpstr>
      <vt:lpstr>PHYSICAL METHODS</vt:lpstr>
      <vt:lpstr>Radiation</vt:lpstr>
      <vt:lpstr>Filtration</vt:lpstr>
      <vt:lpstr>Membrane filter</vt:lpstr>
      <vt:lpstr>Chemical Methods</vt:lpstr>
      <vt:lpstr>Sterilization by Heat Most common method  Dry Heat</vt:lpstr>
      <vt:lpstr>Hot air oven</vt:lpstr>
      <vt:lpstr>Moist Heat</vt:lpstr>
      <vt:lpstr>The Autoclave</vt:lpstr>
      <vt:lpstr>Advantages of Autoclave</vt:lpstr>
      <vt:lpstr>PowerPoint Presentation</vt:lpstr>
      <vt:lpstr>Monitoring of autoclaves </vt:lpstr>
      <vt:lpstr>Moist heat: Other Applications</vt:lpstr>
      <vt:lpstr>Pasteurization of milk</vt:lpstr>
      <vt:lpstr>Autoclave tape</vt:lpstr>
      <vt:lpstr>Browne’s tube</vt:lpstr>
      <vt:lpstr>Spore test</vt:lpstr>
      <vt:lpstr>II  Sterilization by Chemical Methods</vt:lpstr>
      <vt:lpstr>Factors influencing activity of disinfectants</vt:lpstr>
      <vt:lpstr>Factors influencing activity of disinfectants (cont.)</vt:lpstr>
      <vt:lpstr>Chemical disinfectants</vt:lpstr>
      <vt:lpstr>PowerPoint Presentation</vt:lpstr>
      <vt:lpstr>Hospital disinfection methods</vt:lpstr>
      <vt:lpstr>Reference book and the relevant page numbers..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User</cp:lastModifiedBy>
  <cp:revision>26</cp:revision>
  <dcterms:created xsi:type="dcterms:W3CDTF">2011-06-14T17:07:28Z</dcterms:created>
  <dcterms:modified xsi:type="dcterms:W3CDTF">2011-10-06T10:19:24Z</dcterms:modified>
</cp:coreProperties>
</file>