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handoutMasterIdLst>
    <p:handoutMasterId r:id="rId30"/>
  </p:handoutMasterIdLst>
  <p:sldIdLst>
    <p:sldId id="354" r:id="rId2"/>
    <p:sldId id="370" r:id="rId3"/>
    <p:sldId id="315" r:id="rId4"/>
    <p:sldId id="367" r:id="rId5"/>
    <p:sldId id="327" r:id="rId6"/>
    <p:sldId id="264" r:id="rId7"/>
    <p:sldId id="326" r:id="rId8"/>
    <p:sldId id="293" r:id="rId9"/>
    <p:sldId id="362" r:id="rId10"/>
    <p:sldId id="291" r:id="rId11"/>
    <p:sldId id="317" r:id="rId12"/>
    <p:sldId id="356" r:id="rId13"/>
    <p:sldId id="368" r:id="rId14"/>
    <p:sldId id="294" r:id="rId15"/>
    <p:sldId id="337" r:id="rId16"/>
    <p:sldId id="338" r:id="rId17"/>
    <p:sldId id="342" r:id="rId18"/>
    <p:sldId id="296" r:id="rId19"/>
    <p:sldId id="331" r:id="rId20"/>
    <p:sldId id="346" r:id="rId21"/>
    <p:sldId id="369" r:id="rId22"/>
    <p:sldId id="347" r:id="rId23"/>
    <p:sldId id="336" r:id="rId24"/>
    <p:sldId id="359" r:id="rId25"/>
    <p:sldId id="350" r:id="rId26"/>
    <p:sldId id="373" r:id="rId27"/>
    <p:sldId id="372" r:id="rId28"/>
    <p:sldId id="36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Rockwell" charset="0"/>
        <a:ea typeface="ＭＳ Ｐゴシック" charset="0"/>
        <a:cs typeface="Tahoma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Rockwell" charset="0"/>
        <a:ea typeface="ＭＳ Ｐゴシック" charset="0"/>
        <a:cs typeface="Tahoma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Rockwell" charset="0"/>
        <a:ea typeface="ＭＳ Ｐゴシック" charset="0"/>
        <a:cs typeface="Tahoma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Rockwell" charset="0"/>
        <a:ea typeface="ＭＳ Ｐゴシック" charset="0"/>
        <a:cs typeface="Tahoma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Rockwell" charset="0"/>
        <a:ea typeface="ＭＳ Ｐゴシック" charset="0"/>
        <a:cs typeface="Tahoma" charset="0"/>
      </a:defRPr>
    </a:lvl5pPr>
    <a:lvl6pPr marL="2286000" algn="l" defTabSz="457200" rtl="0" eaLnBrk="1" latinLnBrk="0" hangingPunct="1">
      <a:defRPr b="1" i="1" kern="1200">
        <a:solidFill>
          <a:schemeClr val="tx1"/>
        </a:solidFill>
        <a:latin typeface="Rockwell" charset="0"/>
        <a:ea typeface="ＭＳ Ｐゴシック" charset="0"/>
        <a:cs typeface="Tahoma" charset="0"/>
      </a:defRPr>
    </a:lvl6pPr>
    <a:lvl7pPr marL="2743200" algn="l" defTabSz="457200" rtl="0" eaLnBrk="1" latinLnBrk="0" hangingPunct="1">
      <a:defRPr b="1" i="1" kern="1200">
        <a:solidFill>
          <a:schemeClr val="tx1"/>
        </a:solidFill>
        <a:latin typeface="Rockwell" charset="0"/>
        <a:ea typeface="ＭＳ Ｐゴシック" charset="0"/>
        <a:cs typeface="Tahoma" charset="0"/>
      </a:defRPr>
    </a:lvl7pPr>
    <a:lvl8pPr marL="3200400" algn="l" defTabSz="457200" rtl="0" eaLnBrk="1" latinLnBrk="0" hangingPunct="1">
      <a:defRPr b="1" i="1" kern="1200">
        <a:solidFill>
          <a:schemeClr val="tx1"/>
        </a:solidFill>
        <a:latin typeface="Rockwell" charset="0"/>
        <a:ea typeface="ＭＳ Ｐゴシック" charset="0"/>
        <a:cs typeface="Tahoma" charset="0"/>
      </a:defRPr>
    </a:lvl8pPr>
    <a:lvl9pPr marL="3657600" algn="l" defTabSz="457200" rtl="0" eaLnBrk="1" latinLnBrk="0" hangingPunct="1">
      <a:defRPr b="1" i="1" kern="1200">
        <a:solidFill>
          <a:schemeClr val="tx1"/>
        </a:solidFill>
        <a:latin typeface="Rockwell" charset="0"/>
        <a:ea typeface="ＭＳ Ｐゴシック" charset="0"/>
        <a:cs typeface="Tahom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CF6"/>
    <a:srgbClr val="FFFF66"/>
    <a:srgbClr val="0030C8"/>
    <a:srgbClr val="0032D0"/>
    <a:srgbClr val="0035DE"/>
    <a:srgbClr val="7D9CFF"/>
    <a:srgbClr val="00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44" autoAdjust="0"/>
    <p:restoredTop sz="94356" autoAdjust="0"/>
  </p:normalViewPr>
  <p:slideViewPr>
    <p:cSldViewPr>
      <p:cViewPr>
        <p:scale>
          <a:sx n="66" d="100"/>
          <a:sy n="66" d="100"/>
        </p:scale>
        <p:origin x="-63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  <a:cs typeface="Arial" charset="0"/>
              </a:defRPr>
            </a:lvl1pPr>
          </a:lstStyle>
          <a:p>
            <a:fld id="{352A2BC1-5C97-A04B-98F6-5ECC1C63AB4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06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ckwell" pitchFamily="18" charset="0"/>
                  <a:ea typeface="+mn-ea"/>
                  <a:cs typeface="Tahoma" pitchFamily="34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ckwell" pitchFamily="18" charset="0"/>
                  <a:ea typeface="+mn-ea"/>
                  <a:cs typeface="Tahoma" pitchFamily="34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ckwell" pitchFamily="18" charset="0"/>
                  <a:ea typeface="+mn-ea"/>
                  <a:cs typeface="Tahoma" pitchFamily="34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ckwell" pitchFamily="18" charset="0"/>
                  <a:ea typeface="+mn-ea"/>
                  <a:cs typeface="Tahoma" pitchFamily="34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ckwell" pitchFamily="18" charset="0"/>
                  <a:ea typeface="+mn-ea"/>
                  <a:cs typeface="Tahoma" pitchFamily="34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n-ea"/>
                <a:cs typeface="Tahoma" pitchFamily="34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n-ea"/>
                <a:cs typeface="Tahoma" pitchFamily="34" charset="0"/>
              </a:endParaRPr>
            </a:p>
          </p:txBody>
        </p:sp>
      </p:grpSp>
      <p:sp>
        <p:nvSpPr>
          <p:cNvPr id="261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61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67730E-18F2-2C46-8704-CD417AC04F1B}" type="slidenum">
              <a:rPr lang="ar-sa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92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0BAC1A-2FF5-B843-BCE8-71C4AE1DF881}" type="slidenum">
              <a:rPr lang="ar-sa"/>
              <a:pPr/>
              <a:t>‹#›</a:t>
            </a:fld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15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856F4C-65EA-C342-833A-FE22C04F810B}" type="slidenum">
              <a:rPr lang="ar-sa"/>
              <a:pPr/>
              <a:t>‹#›</a:t>
            </a:fld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277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D4331-2236-744C-93C3-8683A8FCF4C9}" type="slidenum">
              <a:rPr lang="ar-sa"/>
              <a:pPr/>
              <a:t>‹#›</a:t>
            </a:fld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722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398C63-B247-1E41-A5D1-B8F51294E4D2}" type="slidenum">
              <a:rPr lang="ar-sa"/>
              <a:pPr/>
              <a:t>‹#›</a:t>
            </a:fld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50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10A2E3-8CC8-0841-918A-B1D06D66AB12}" type="slidenum">
              <a:rPr lang="ar-sa"/>
              <a:pPr/>
              <a:t>‹#›</a:t>
            </a:fld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37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0DCD96-7AC5-AB4C-98AE-714956C11396}" type="slidenum">
              <a:rPr lang="ar-sa"/>
              <a:pPr/>
              <a:t>‹#›</a:t>
            </a:fld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14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650A6E-BCB6-8F4A-B4D3-5D4BEDAACBAB}" type="slidenum">
              <a:rPr lang="ar-sa"/>
              <a:pPr/>
              <a:t>‹#›</a:t>
            </a:fld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66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F2922-77DF-9D45-AFB0-788CE5FC0F6C}" type="slidenum">
              <a:rPr lang="ar-sa"/>
              <a:pPr/>
              <a:t>‹#›</a:t>
            </a:fld>
            <a:endParaRPr lang="en-GB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3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27776-DC86-E34E-A8B1-74D1D6027D84}" type="slidenum">
              <a:rPr lang="ar-sa"/>
              <a:pPr/>
              <a:t>‹#›</a:t>
            </a:fld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92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8FCCB4-3840-2143-844E-0E0AA767A04C}" type="slidenum">
              <a:rPr lang="ar-sa"/>
              <a:pPr/>
              <a:t>‹#›</a:t>
            </a:fld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73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FC2BE-442C-2B4F-95E9-30659905F87E}" type="slidenum">
              <a:rPr lang="ar-sa"/>
              <a:pPr/>
              <a:t>‹#›</a:t>
            </a:fld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77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EC7234-3F0C-594A-A6C5-7FD20949417B}" type="slidenum">
              <a:rPr lang="ar-sa"/>
              <a:pPr/>
              <a:t>‹#›</a:t>
            </a:fld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80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  <a:cs typeface="Arial" charset="0"/>
              </a:defRPr>
            </a:lvl1pPr>
          </a:lstStyle>
          <a:p>
            <a:fld id="{1284D282-36F6-9340-B873-B4C85255F6C0}" type="slidenum">
              <a:rPr lang="ar-sa"/>
              <a:pPr/>
              <a:t>‹#›</a:t>
            </a:fld>
            <a:endParaRPr lang="en-GB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60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ckwell" pitchFamily="18" charset="0"/>
                  <a:ea typeface="+mn-ea"/>
                  <a:cs typeface="Tahoma" pitchFamily="34" charset="0"/>
                </a:endParaRPr>
              </a:p>
            </p:txBody>
          </p:sp>
          <p:sp>
            <p:nvSpPr>
              <p:cNvPr id="260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ckwell" pitchFamily="18" charset="0"/>
                  <a:ea typeface="+mn-ea"/>
                  <a:cs typeface="Tahoma" pitchFamily="34" charset="0"/>
                </a:endParaRPr>
              </a:p>
            </p:txBody>
          </p:sp>
          <p:sp>
            <p:nvSpPr>
              <p:cNvPr id="260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ckwell" pitchFamily="18" charset="0"/>
                  <a:ea typeface="+mn-ea"/>
                  <a:cs typeface="Tahoma" pitchFamily="34" charset="0"/>
                </a:endParaRPr>
              </a:p>
            </p:txBody>
          </p:sp>
          <p:sp>
            <p:nvSpPr>
              <p:cNvPr id="260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ckwell" pitchFamily="18" charset="0"/>
                  <a:ea typeface="+mn-ea"/>
                  <a:cs typeface="Tahoma" pitchFamily="34" charset="0"/>
                </a:endParaRPr>
              </a:p>
            </p:txBody>
          </p:sp>
          <p:sp>
            <p:nvSpPr>
              <p:cNvPr id="260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ckwell" pitchFamily="18" charset="0"/>
                  <a:ea typeface="+mn-ea"/>
                  <a:cs typeface="Tahoma" pitchFamily="34" charset="0"/>
                </a:endParaRPr>
              </a:p>
            </p:txBody>
          </p:sp>
        </p:grpSp>
        <p:sp>
          <p:nvSpPr>
            <p:cNvPr id="260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n-ea"/>
                <a:cs typeface="Tahoma" pitchFamily="34" charset="0"/>
              </a:endParaRPr>
            </a:p>
          </p:txBody>
        </p:sp>
        <p:sp>
          <p:nvSpPr>
            <p:cNvPr id="260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n-ea"/>
                <a:cs typeface="Tahoma" pitchFamily="34" charset="0"/>
              </a:endParaRPr>
            </a:p>
          </p:txBody>
        </p:sp>
      </p:grpSp>
      <p:sp>
        <p:nvSpPr>
          <p:cNvPr id="260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60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0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7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016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2339975" y="5300663"/>
            <a:ext cx="5111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Rockwell" charset="0"/>
                <a:ea typeface="ＭＳ Ｐゴシック" charset="0"/>
                <a:cs typeface="Tahoma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 i="0">
              <a:latin typeface="Tahoma" charset="0"/>
              <a:cs typeface="Arial" charset="0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495800" y="4868863"/>
            <a:ext cx="3892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Rockwell" charset="0"/>
                <a:ea typeface="ＭＳ Ｐゴシック" charset="0"/>
                <a:cs typeface="Tahoma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i="0">
                <a:solidFill>
                  <a:srgbClr val="FFFF99"/>
                </a:solidFill>
                <a:latin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3076" name="WordArt 6"/>
          <p:cNvSpPr>
            <a:spLocks noChangeArrowheads="1" noChangeShapeType="1" noTextEdit="1"/>
          </p:cNvSpPr>
          <p:nvPr/>
        </p:nvSpPr>
        <p:spPr bwMode="auto">
          <a:xfrm>
            <a:off x="1187450" y="2133600"/>
            <a:ext cx="7848600" cy="187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6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Pathogenesis of viral infection</a:t>
            </a:r>
            <a:endParaRPr lang="en-US" sz="60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2997200" y="4500563"/>
            <a:ext cx="4875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 ( Foundation  Block ,</a:t>
            </a:r>
            <a:r>
              <a:rPr lang="en-US"/>
              <a:t>  Microbiology </a:t>
            </a:r>
            <a:r>
              <a:rPr lang="en-US">
                <a:solidFill>
                  <a:srgbClr val="FF0000"/>
                </a:solidFill>
              </a:rPr>
              <a:t>: 2011 )</a:t>
            </a:r>
            <a:endParaRPr lang="en-US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4537075" y="5453063"/>
            <a:ext cx="4572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CCCF6"/>
                </a:solidFill>
                <a:cs typeface="Times New Roman" charset="0"/>
              </a:rPr>
              <a:t>By:  Dr.Malak M.  El-Hazmi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CCCF6"/>
                </a:solidFill>
                <a:cs typeface="Times New Roman" charset="0"/>
              </a:rPr>
              <a:t>       Dr. Abdulkarim  Alhetheel </a:t>
            </a:r>
          </a:p>
        </p:txBody>
      </p:sp>
      <p:sp>
        <p:nvSpPr>
          <p:cNvPr id="3079" name="WordArt 4"/>
          <p:cNvSpPr>
            <a:spLocks noChangeArrowheads="1" noChangeShapeType="1" noTextEdit="1"/>
          </p:cNvSpPr>
          <p:nvPr/>
        </p:nvSpPr>
        <p:spPr bwMode="auto">
          <a:xfrm>
            <a:off x="1066800" y="115888"/>
            <a:ext cx="6600825" cy="1309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9600" kern="10">
                <a:ln w="41275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iwani Bent"/>
                <a:ea typeface="Diwani Bent"/>
                <a:cs typeface="Diwani Bent"/>
              </a:rPr>
              <a:t>بسم الله الرحمن الرحيم</a:t>
            </a:r>
            <a:endParaRPr lang="en-US" sz="9600" kern="10">
              <a:ln w="41275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9999"/>
                  </a:srgbClr>
                </a:outerShdw>
              </a:effectLst>
              <a:latin typeface="Diwani Bent"/>
              <a:ea typeface="Diwani Bent"/>
              <a:cs typeface="Diwani Ben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435975" cy="5286375"/>
          </a:xfrm>
        </p:spPr>
        <p:txBody>
          <a:bodyPr/>
          <a:lstStyle/>
          <a:p>
            <a:pPr marL="609600" indent="-609600" eaLnBrk="1" hangingPunct="1">
              <a:buSzTx/>
              <a:buFont typeface="Wingdings" pitchFamily="2" charset="2"/>
              <a:buNone/>
              <a:defRPr/>
            </a:pPr>
            <a:r>
              <a:rPr lang="en-GB" b="1" i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  <a:r>
              <a:rPr lang="en-GB" i="1" smtClean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) </a:t>
            </a:r>
            <a:r>
              <a:rPr lang="en-US" sz="3600" b="1" i="1" u="sng" smtClean="0">
                <a:solidFill>
                  <a:srgbClr val="FCCCF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Productive Infections:</a:t>
            </a:r>
            <a:r>
              <a:rPr lang="en-US" b="1" i="1" smtClean="0">
                <a:latin typeface="Times New Roman" pitchFamily="18" charset="0"/>
                <a:ea typeface="+mn-ea"/>
                <a:cs typeface="Times New Roman" pitchFamily="18" charset="0"/>
              </a:rPr>
              <a:t> 	  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3200" b="1" i="1" smtClean="0">
                <a:latin typeface="Times New Roman" pitchFamily="18" charset="0"/>
                <a:cs typeface="Times New Roman" pitchFamily="18" charset="0"/>
              </a:rPr>
              <a:t>1. Cytolytic Infections </a:t>
            </a:r>
            <a:endParaRPr lang="en-US" sz="3200" b="1" i="1" smtClean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3200" b="1" i="1" smtClean="0">
                <a:latin typeface="Times New Roman" pitchFamily="18" charset="0"/>
                <a:cs typeface="Times New Roman" pitchFamily="18" charset="0"/>
              </a:rPr>
              <a:t>2. Non-cytolytic infections 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Viruses replicate &amp; produce progeny 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Vs released by cell budding &amp;  little or no CPE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Identified by hemadsorption  &amp; direct IF  </a:t>
            </a:r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215900" y="195263"/>
            <a:ext cx="882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Rockwell" charset="0"/>
                <a:ea typeface="ＭＳ Ｐゴシック" charset="0"/>
                <a:cs typeface="Tahoma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cs typeface="Arial" charset="0"/>
              </a:rPr>
              <a:t>The types of viral infections at cellular level</a:t>
            </a:r>
          </a:p>
        </p:txBody>
      </p:sp>
      <p:pic>
        <p:nvPicPr>
          <p:cNvPr id="190468" name="Picture 4" descr="scan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292600"/>
            <a:ext cx="32385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70" name="Line 6"/>
          <p:cNvSpPr>
            <a:spLocks noChangeShapeType="1"/>
          </p:cNvSpPr>
          <p:nvPr/>
        </p:nvSpPr>
        <p:spPr bwMode="auto">
          <a:xfrm>
            <a:off x="361950" y="692150"/>
            <a:ext cx="8531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Tahoma" pitchFamily="34" charset="0"/>
            </a:endParaRPr>
          </a:p>
        </p:txBody>
      </p:sp>
      <p:pic>
        <p:nvPicPr>
          <p:cNvPr id="12294" name="Picture 7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412875"/>
            <a:ext cx="259238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036050" cy="5616575"/>
          </a:xfrm>
        </p:spPr>
        <p:txBody>
          <a:bodyPr/>
          <a:lstStyle/>
          <a:p>
            <a:pPr marL="609600" indent="-609600" eaLnBrk="1" hangingPunct="1">
              <a:buSzTx/>
              <a:buFont typeface="Wingdings" charset="0"/>
              <a:buNone/>
            </a:pPr>
            <a:r>
              <a:rPr lang="en-US" b="1" i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C</a:t>
            </a:r>
            <a:r>
              <a:rPr lang="en-US" i="1">
                <a:solidFill>
                  <a:srgbClr val="FF0000"/>
                </a:solidFill>
                <a:effectLst/>
                <a:latin typeface="Times New Roman" charset="0"/>
                <a:cs typeface="Times New Roman" charset="0"/>
              </a:rPr>
              <a:t>)</a:t>
            </a:r>
            <a:r>
              <a:rPr lang="en-US" b="1" i="1">
                <a:solidFill>
                  <a:srgbClr val="FCCCF6"/>
                </a:solidFill>
                <a:effectLst/>
                <a:latin typeface="Times New Roman" charset="0"/>
                <a:cs typeface="Times New Roman" charset="0"/>
              </a:rPr>
              <a:t> </a:t>
            </a:r>
            <a:r>
              <a:rPr lang="en-US" b="1" i="1">
                <a:solidFill>
                  <a:srgbClr val="FCCCF6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b="1" i="1" u="sng">
                <a:solidFill>
                  <a:srgbClr val="FCCCF6"/>
                </a:solidFill>
                <a:latin typeface="Times New Roman" charset="0"/>
                <a:cs typeface="Times New Roman" charset="0"/>
              </a:rPr>
              <a:t>Non-productive Infections:</a:t>
            </a:r>
            <a:r>
              <a:rPr lang="en-US" b="1">
                <a:effectLst/>
                <a:latin typeface="Times New Roman" charset="0"/>
                <a:cs typeface="Times New Roman" charset="0"/>
              </a:rPr>
              <a:t> 	  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en-US" sz="2800">
                <a:effectLst/>
                <a:latin typeface="Times New Roman" charset="0"/>
                <a:ea typeface="ＭＳ Ｐゴシック" charset="0"/>
                <a:cs typeface="Times New Roman" charset="0"/>
              </a:rPr>
              <a:t>Vs infect cells that restrict or lack the machinery for transcribing  viral genes.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en-US" sz="2800">
                <a:effectLst/>
                <a:latin typeface="Times New Roman" charset="0"/>
                <a:ea typeface="ＭＳ Ｐゴシック" charset="0"/>
                <a:cs typeface="Times New Roman" charset="0"/>
              </a:rPr>
              <a:t>Viral genome is found either integrated into cell DNA or as a circular episo</a:t>
            </a:r>
            <a:r>
              <a:rPr lang="en-GB" sz="2800">
                <a:effectLst/>
                <a:latin typeface="Times New Roman" charset="0"/>
                <a:ea typeface="ＭＳ Ｐゴシック" charset="0"/>
                <a:cs typeface="Times New Roman" charset="0"/>
              </a:rPr>
              <a:t>m</a:t>
            </a:r>
            <a:r>
              <a:rPr lang="en-US" sz="2800">
                <a:effectLst/>
                <a:latin typeface="Times New Roman" charset="0"/>
                <a:ea typeface="ＭＳ Ｐゴシック" charset="0"/>
                <a:cs typeface="Times New Roman" charset="0"/>
              </a:rPr>
              <a:t>e or both</a:t>
            </a:r>
            <a:r>
              <a:rPr lang="en-US" sz="2800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. </a:t>
            </a:r>
          </a:p>
          <a:p>
            <a:pPr marL="609600" indent="-609600" eaLnBrk="1" hangingPunct="1">
              <a:buSzTx/>
              <a:buFont typeface="Wingdings" charset="0"/>
              <a:buNone/>
            </a:pPr>
            <a:r>
              <a:rPr lang="en-US" b="1">
                <a:effectLst/>
                <a:latin typeface="Times New Roman" charset="0"/>
                <a:cs typeface="Times New Roman" charset="0"/>
              </a:rPr>
              <a:t>	</a:t>
            </a:r>
            <a:r>
              <a:rPr lang="en-US">
                <a:effectLst/>
                <a:latin typeface="Times New Roman" charset="0"/>
                <a:cs typeface="Times New Roman" charset="0"/>
              </a:rPr>
              <a:t>	</a:t>
            </a:r>
            <a:r>
              <a:rPr lang="en-US" i="1">
                <a:solidFill>
                  <a:srgbClr val="FFFF66"/>
                </a:solidFill>
                <a:latin typeface="Times New Roman" charset="0"/>
                <a:cs typeface="Times New Roman" charset="0"/>
              </a:rPr>
              <a:t>1)</a:t>
            </a:r>
            <a:r>
              <a:rPr lang="en-US" b="1">
                <a:solidFill>
                  <a:srgbClr val="FFFF66"/>
                </a:solidFill>
                <a:effectLst/>
                <a:latin typeface="Times New Roman" charset="0"/>
                <a:cs typeface="Times New Roman" charset="0"/>
              </a:rPr>
              <a:t> </a:t>
            </a:r>
            <a:r>
              <a:rPr lang="en-US" b="1" i="1">
                <a:solidFill>
                  <a:srgbClr val="FFFF66"/>
                </a:solidFill>
                <a:latin typeface="Times New Roman" charset="0"/>
                <a:cs typeface="Times New Roman" charset="0"/>
              </a:rPr>
              <a:t>Latent Infection:</a:t>
            </a:r>
            <a:r>
              <a:rPr lang="en-US" b="1">
                <a:effectLst/>
                <a:latin typeface="Times New Roman" charset="0"/>
                <a:cs typeface="Times New Roman" charset="0"/>
              </a:rPr>
              <a:t> </a:t>
            </a:r>
            <a:endParaRPr lang="en-US">
              <a:effectLst/>
              <a:latin typeface="Times New Roman" charset="0"/>
              <a:cs typeface="Times New Roman" charset="0"/>
            </a:endParaRPr>
          </a:p>
          <a:p>
            <a:pPr marL="1371600" lvl="2" indent="-457200"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en-US">
                <a:effectLst/>
                <a:latin typeface="Times New Roman" charset="0"/>
                <a:ea typeface="ＭＳ Ｐゴシック" charset="0"/>
                <a:cs typeface="Times New Roman" charset="0"/>
              </a:rPr>
              <a:t>Persistent inf b/c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charset="0"/>
              <a:buNone/>
            </a:pPr>
            <a:r>
              <a:rPr lang="en-US">
                <a:effectLst/>
                <a:latin typeface="Times New Roman" charset="0"/>
                <a:ea typeface="ＭＳ Ｐゴシック" charset="0"/>
                <a:cs typeface="Times New Roman" charset="0"/>
              </a:rPr>
              <a:t>   there is</a:t>
            </a:r>
            <a:r>
              <a:rPr lang="ar-sa">
                <a:effectLst/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n-US">
                <a:effectLst/>
                <a:latin typeface="Times New Roman" charset="0"/>
                <a:ea typeface="ＭＳ Ｐゴシック" charset="0"/>
                <a:cs typeface="Times New Roman" charset="0"/>
              </a:rPr>
              <a:t>limited expression of viral genes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en-US">
                <a:effectLst/>
                <a:latin typeface="Times New Roman" charset="0"/>
                <a:ea typeface="ＭＳ Ｐゴシック" charset="0"/>
                <a:cs typeface="Times New Roman" charset="0"/>
              </a:rPr>
              <a:t>The cell retains its normal properties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en-US">
                <a:effectLst/>
                <a:latin typeface="Times New Roman" charset="0"/>
                <a:ea typeface="ＭＳ Ｐゴシック" charset="0"/>
                <a:cs typeface="Times New Roman" charset="0"/>
              </a:rPr>
              <a:t>Ex: HSV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charset="0"/>
              <a:buNone/>
            </a:pPr>
            <a:r>
              <a:rPr lang="en-US" sz="3200" i="1">
                <a:solidFill>
                  <a:srgbClr val="FFFF66"/>
                </a:solidFill>
                <a:latin typeface="Times New Roman" charset="0"/>
                <a:ea typeface="ＭＳ Ｐゴシック" charset="0"/>
                <a:cs typeface="Times New Roman" charset="0"/>
              </a:rPr>
              <a:t>2) </a:t>
            </a:r>
            <a:r>
              <a:rPr lang="en-US" sz="3200" b="1" i="1">
                <a:solidFill>
                  <a:srgbClr val="FFFF66"/>
                </a:solidFill>
                <a:latin typeface="Times New Roman" charset="0"/>
                <a:ea typeface="ＭＳ Ｐゴシック" charset="0"/>
                <a:cs typeface="Times New Roman" charset="0"/>
              </a:rPr>
              <a:t>Transformation:</a:t>
            </a:r>
          </a:p>
        </p:txBody>
      </p:sp>
      <p:sp>
        <p:nvSpPr>
          <p:cNvPr id="273411" name="Text Box 3"/>
          <p:cNvSpPr txBox="1">
            <a:spLocks noChangeArrowheads="1"/>
          </p:cNvSpPr>
          <p:nvPr/>
        </p:nvSpPr>
        <p:spPr bwMode="auto">
          <a:xfrm>
            <a:off x="1619250" y="115888"/>
            <a:ext cx="6481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GB" sz="3600" i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3412" name="Line 4"/>
          <p:cNvSpPr>
            <a:spLocks noChangeShapeType="1"/>
          </p:cNvSpPr>
          <p:nvPr/>
        </p:nvSpPr>
        <p:spPr bwMode="auto">
          <a:xfrm>
            <a:off x="468313" y="836613"/>
            <a:ext cx="81359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Tahoma" pitchFamily="34" charset="0"/>
            </a:endParaRPr>
          </a:p>
        </p:txBody>
      </p:sp>
      <p:sp>
        <p:nvSpPr>
          <p:cNvPr id="273414" name="Text Box 6"/>
          <p:cNvSpPr txBox="1">
            <a:spLocks noChangeArrowheads="1"/>
          </p:cNvSpPr>
          <p:nvPr/>
        </p:nvSpPr>
        <p:spPr bwMode="auto">
          <a:xfrm>
            <a:off x="179388" y="266700"/>
            <a:ext cx="882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Rockwell" charset="0"/>
                <a:ea typeface="ＭＳ Ｐゴシック" charset="0"/>
                <a:cs typeface="Tahoma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cs typeface="Arial" charset="0"/>
              </a:rPr>
              <a:t>The types of viral infections at cellular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323850" y="44450"/>
            <a:ext cx="6983413" cy="5184775"/>
          </a:xfrm>
        </p:spPr>
        <p:txBody>
          <a:bodyPr/>
          <a:lstStyle/>
          <a:p>
            <a:pPr marL="609600" indent="-609600" eaLnBrk="1" hangingPunct="1">
              <a:buSzTx/>
              <a:buFont typeface="Wingdings" pitchFamily="2" charset="2"/>
              <a:buNone/>
              <a:defRPr/>
            </a:pPr>
            <a:r>
              <a:rPr lang="en-US" b="1" dirty="0" smtClean="0"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lang="en-US" b="1" i="1" dirty="0" smtClean="0">
                <a:solidFill>
                  <a:srgbClr val="FFFF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Transformation:</a:t>
            </a:r>
            <a:r>
              <a:rPr lang="en-US" b="1" dirty="0" smtClean="0"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 	  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n-US" dirty="0" smtClean="0">
              <a:solidFill>
                <a:srgbClr val="FFFF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buClr>
                <a:schemeClr val="tx1"/>
              </a:buClr>
              <a:buSzTx/>
              <a:buFont typeface="Wingdings" pitchFamily="2" charset="2"/>
              <a:buChar char="§"/>
              <a:defRPr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Ex ;  EBV, HPV and HTLV</a:t>
            </a:r>
          </a:p>
          <a:p>
            <a:pPr marL="990600" lvl="1" indent="-533400" eaLnBrk="1" hangingPunct="1">
              <a:buClr>
                <a:schemeClr val="tx1"/>
              </a:buClr>
              <a:buSzTx/>
              <a:buFont typeface="Wingdings" pitchFamily="2" charset="2"/>
              <a:buChar char="§"/>
              <a:defRPr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Cause tumor in animals &amp; H</a:t>
            </a:r>
          </a:p>
          <a:p>
            <a:pPr marL="990600" lvl="1" indent="-533400" eaLnBrk="1" hangingPunct="1">
              <a:buClr>
                <a:schemeClr val="tx1"/>
              </a:buClr>
              <a:buSzTx/>
              <a:buFont typeface="Wingdings" pitchFamily="2" charset="2"/>
              <a:buNone/>
              <a:defRPr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       and can transform cell culture</a:t>
            </a:r>
          </a:p>
          <a:p>
            <a:pPr marL="990600" lvl="1" indent="-533400" eaLnBrk="1" hangingPunct="1">
              <a:buClr>
                <a:schemeClr val="tx1"/>
              </a:buClr>
              <a:buSzTx/>
              <a:buFont typeface="Wingdings" pitchFamily="2" charset="2"/>
              <a:buNone/>
              <a:defRPr/>
            </a:pPr>
            <a:endParaRPr lang="en-US" dirty="0" smtClean="0">
              <a:solidFill>
                <a:srgbClr val="FFFF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buClr>
                <a:schemeClr val="tx1"/>
              </a:buClr>
              <a:buSzTx/>
              <a:buFont typeface="Wingdings" pitchFamily="2" charset="2"/>
              <a:buNone/>
              <a:defRPr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buClr>
                <a:schemeClr val="tx1"/>
              </a:buClr>
              <a:buSzTx/>
              <a:buFont typeface="Wingdings" pitchFamily="2" charset="2"/>
              <a:buNone/>
              <a:defRPr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buClr>
                <a:schemeClr val="tx1"/>
              </a:buClr>
              <a:buSzTx/>
              <a:buFont typeface="Wingdings" pitchFamily="2" charset="2"/>
              <a:buNone/>
              <a:defRPr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5" descr="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8913"/>
            <a:ext cx="2881312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2022" name="Line 6"/>
          <p:cNvSpPr>
            <a:spLocks noChangeShapeType="1"/>
          </p:cNvSpPr>
          <p:nvPr/>
        </p:nvSpPr>
        <p:spPr bwMode="auto">
          <a:xfrm flipV="1">
            <a:off x="395288" y="620713"/>
            <a:ext cx="26638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Tahoma" pitchFamily="34" charset="0"/>
            </a:endParaRPr>
          </a:p>
        </p:txBody>
      </p:sp>
      <p:pic>
        <p:nvPicPr>
          <p:cNvPr id="14341" name="Picture 7" descr="Fig-46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2633663"/>
            <a:ext cx="3851275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3997325" y="4005263"/>
            <a:ext cx="5688013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0" i="0">
                <a:solidFill>
                  <a:srgbClr val="FFFF66"/>
                </a:solidFill>
                <a:latin typeface="Times New Roman" charset="0"/>
                <a:cs typeface="Times New Roman" charset="0"/>
              </a:rPr>
              <a:t>Vs can stimulate uncontrolled cell growth causing Tf  by </a:t>
            </a:r>
          </a:p>
          <a:p>
            <a:r>
              <a:rPr lang="en-US" sz="2800" b="0" i="0">
                <a:solidFill>
                  <a:srgbClr val="FFFF66"/>
                </a:solidFill>
                <a:latin typeface="Times New Roman" charset="0"/>
                <a:cs typeface="Times New Roman" charset="0"/>
              </a:rPr>
              <a:t>alternating the balance between  growth activators &amp;</a:t>
            </a:r>
          </a:p>
          <a:p>
            <a:r>
              <a:rPr lang="en-US" sz="2800" b="0" i="0">
                <a:solidFill>
                  <a:srgbClr val="FFFF66"/>
                </a:solidFill>
                <a:latin typeface="Times New Roman" charset="0"/>
                <a:cs typeface="Times New Roman" charset="0"/>
              </a:rPr>
              <a:t>growth suppres</a:t>
            </a:r>
            <a:r>
              <a:rPr lang="en-GB" sz="2800" b="0" i="0">
                <a:solidFill>
                  <a:srgbClr val="FFFF66"/>
                </a:solidFill>
                <a:latin typeface="Times New Roman" charset="0"/>
                <a:cs typeface="Times New Roman" charset="0"/>
              </a:rPr>
              <a:t>sors gene products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6143625" y="214313"/>
            <a:ext cx="214313" cy="3571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2605088"/>
            <a:ext cx="8435975" cy="3919537"/>
          </a:xfrm>
        </p:spPr>
        <p:txBody>
          <a:bodyPr/>
          <a:lstStyle/>
          <a:p>
            <a:pPr marL="609600" indent="-609600" eaLnBrk="1" hangingPunct="1">
              <a:buClr>
                <a:srgbClr val="FF0000"/>
              </a:buClr>
              <a:buSzTx/>
              <a:buFont typeface="Wingdings" charset="0"/>
              <a:buChar char="Ø"/>
            </a:pPr>
            <a:r>
              <a:rPr lang="en-US" sz="2800">
                <a:effectLst/>
                <a:latin typeface="Times New Roman" charset="0"/>
                <a:cs typeface="Times New Roman" charset="0"/>
              </a:rPr>
              <a:t>Abortive 		</a:t>
            </a:r>
            <a:r>
              <a:rPr lang="ar-sa" sz="2800">
                <a:effectLst/>
                <a:latin typeface="Times New Roman" charset="0"/>
                <a:cs typeface="Times New Roman" charset="0"/>
              </a:rPr>
              <a:t>      </a:t>
            </a:r>
            <a:r>
              <a:rPr lang="en-US" sz="2800">
                <a:effectLst/>
                <a:latin typeface="Times New Roman" charset="0"/>
                <a:cs typeface="Times New Roman" charset="0"/>
              </a:rPr>
              <a:t>Vs not produced  </a:t>
            </a:r>
          </a:p>
          <a:p>
            <a:pPr marL="609600" indent="-609600" eaLnBrk="1" hangingPunct="1">
              <a:buClr>
                <a:srgbClr val="FF0000"/>
              </a:buClr>
              <a:buSzTx/>
              <a:buFont typeface="Wingdings" charset="0"/>
              <a:buChar char="Ø"/>
            </a:pPr>
            <a:r>
              <a:rPr lang="en-US" sz="2800">
                <a:effectLst/>
                <a:latin typeface="Times New Roman" charset="0"/>
                <a:cs typeface="Times New Roman" charset="0"/>
              </a:rPr>
              <a:t>Productive 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en-US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Cytolytic 			Vs 	Produced 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en-US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Non-cytolytic		Vs	Produced 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charset="0"/>
              <a:buNone/>
            </a:pPr>
            <a:r>
              <a:rPr lang="en-US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	[</a:t>
            </a:r>
            <a:r>
              <a:rPr lang="en-US">
                <a:effectLst/>
                <a:latin typeface="Times New Roman" charset="0"/>
                <a:ea typeface="ＭＳ Ｐゴシック" charset="0"/>
                <a:cs typeface="Times New Roman" charset="0"/>
              </a:rPr>
              <a:t>P</a:t>
            </a:r>
            <a:r>
              <a:rPr lang="en-US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ersistan</a:t>
            </a:r>
            <a:r>
              <a:rPr lang="en-US">
                <a:effectLst/>
                <a:latin typeface="Times New Roman" charset="0"/>
                <a:ea typeface="ＭＳ Ｐゴシック" charset="0"/>
                <a:cs typeface="Times New Roman" charset="0"/>
              </a:rPr>
              <a:t>t</a:t>
            </a:r>
            <a:r>
              <a:rPr lang="en-US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]</a:t>
            </a:r>
          </a:p>
          <a:p>
            <a:pPr marL="609600" indent="-609600" eaLnBrk="1" hangingPunct="1">
              <a:buClr>
                <a:srgbClr val="FF0000"/>
              </a:buClr>
              <a:buSzTx/>
              <a:buFont typeface="Wingdings" charset="0"/>
              <a:buChar char="Ø"/>
            </a:pPr>
            <a:r>
              <a:rPr lang="en-US" sz="2800">
                <a:effectLst/>
                <a:latin typeface="Times New Roman" charset="0"/>
                <a:cs typeface="Times New Roman" charset="0"/>
              </a:rPr>
              <a:t>Non-productive </a:t>
            </a:r>
            <a:r>
              <a:rPr lang="ar-sa" sz="2800">
                <a:effectLst/>
                <a:latin typeface="Times New Roman" charset="0"/>
                <a:cs typeface="Times New Roman" charset="0"/>
              </a:rPr>
              <a:t>               </a:t>
            </a:r>
            <a:r>
              <a:rPr lang="en-US" sz="2800">
                <a:effectLst/>
                <a:latin typeface="Times New Roman" charset="0"/>
                <a:cs typeface="Times New Roman" charset="0"/>
              </a:rPr>
              <a:t>Vs</a:t>
            </a:r>
            <a:r>
              <a:rPr lang="ar-sa" sz="2800">
                <a:effectLst/>
                <a:latin typeface="Times New Roman" charset="0"/>
                <a:cs typeface="Times New Roman" charset="0"/>
              </a:rPr>
              <a:t> </a:t>
            </a:r>
            <a:r>
              <a:rPr lang="en-US" sz="2800">
                <a:effectLst/>
                <a:latin typeface="Times New Roman" charset="0"/>
                <a:cs typeface="Times New Roman" charset="0"/>
              </a:rPr>
              <a:t>not Produced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en-US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Latent [ </a:t>
            </a:r>
            <a:r>
              <a:rPr lang="en-US">
                <a:effectLst/>
                <a:latin typeface="Times New Roman" charset="0"/>
                <a:ea typeface="ＭＳ Ｐゴシック" charset="0"/>
                <a:cs typeface="Times New Roman" charset="0"/>
              </a:rPr>
              <a:t>P</a:t>
            </a:r>
            <a:r>
              <a:rPr lang="en-US" baseline="-25000">
                <a:effectLst/>
                <a:latin typeface="Times New Roman" charset="0"/>
                <a:ea typeface="ＭＳ Ｐゴシック" charset="0"/>
                <a:cs typeface="Times New Roman" charset="0"/>
              </a:rPr>
              <a:t>t </a:t>
            </a:r>
            <a:r>
              <a:rPr lang="en-US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]		Viral NA present 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en-US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Transformation [ </a:t>
            </a:r>
            <a:r>
              <a:rPr lang="en-US">
                <a:effectLst/>
                <a:latin typeface="Times New Roman" charset="0"/>
                <a:ea typeface="ＭＳ Ｐゴシック" charset="0"/>
                <a:cs typeface="Times New Roman" charset="0"/>
              </a:rPr>
              <a:t>P</a:t>
            </a:r>
            <a:r>
              <a:rPr lang="en-US" baseline="-25000">
                <a:effectLst/>
                <a:latin typeface="Times New Roman" charset="0"/>
                <a:ea typeface="ＭＳ Ｐゴシック" charset="0"/>
                <a:cs typeface="Times New Roman" charset="0"/>
              </a:rPr>
              <a:t>t </a:t>
            </a:r>
            <a:r>
              <a:rPr lang="en-US">
                <a:solidFill>
                  <a:schemeClr val="folHlink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]</a:t>
            </a:r>
            <a:r>
              <a:rPr lang="en-US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	Viral NA present </a:t>
            </a:r>
          </a:p>
        </p:txBody>
      </p:sp>
      <p:sp>
        <p:nvSpPr>
          <p:cNvPr id="358403" name="Text Box 3"/>
          <p:cNvSpPr txBox="1">
            <a:spLocks noChangeArrowheads="1"/>
          </p:cNvSpPr>
          <p:nvPr/>
        </p:nvSpPr>
        <p:spPr bwMode="auto">
          <a:xfrm>
            <a:off x="-396875" y="0"/>
            <a:ext cx="8170863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Rockwell" charset="0"/>
                <a:ea typeface="ＭＳ Ｐゴシック" charset="0"/>
                <a:cs typeface="Tahoma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Cytopathogenesis: </a:t>
            </a:r>
            <a:r>
              <a:rPr lang="ar-sa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The types of viral infections at cellular level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23850" y="1700213"/>
            <a:ext cx="3168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Rockwell" charset="0"/>
                <a:ea typeface="ＭＳ Ｐゴシック" charset="0"/>
                <a:cs typeface="Tahoma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i="0">
                <a:latin typeface="Times New Roman" charset="0"/>
                <a:cs typeface="Times New Roman" charset="0"/>
              </a:rPr>
              <a:t>The effects on cells/   Type of Infection</a:t>
            </a:r>
            <a:endParaRPr lang="en-US" sz="1600" b="0" i="0">
              <a:latin typeface="Arial" charset="0"/>
              <a:cs typeface="Arial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643438" y="1819275"/>
            <a:ext cx="316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Rockwell" charset="0"/>
                <a:ea typeface="ＭＳ Ｐゴシック" charset="0"/>
                <a:cs typeface="Tahoma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i="0">
                <a:latin typeface="Times New Roman" charset="0"/>
                <a:cs typeface="Times New Roman" charset="0"/>
              </a:rPr>
              <a:t>Virus Production</a:t>
            </a:r>
            <a:endParaRPr lang="en-US" sz="1600" b="0" i="0">
              <a:latin typeface="Arial" charset="0"/>
              <a:cs typeface="Arial" charset="0"/>
            </a:endParaRPr>
          </a:p>
        </p:txBody>
      </p:sp>
      <p:sp>
        <p:nvSpPr>
          <p:cNvPr id="358406" name="Line 6"/>
          <p:cNvSpPr>
            <a:spLocks noChangeShapeType="1"/>
          </p:cNvSpPr>
          <p:nvPr/>
        </p:nvSpPr>
        <p:spPr bwMode="auto">
          <a:xfrm>
            <a:off x="250825" y="2565400"/>
            <a:ext cx="8207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Tahoma" pitchFamily="34" charset="0"/>
            </a:endParaRPr>
          </a:p>
        </p:txBody>
      </p:sp>
      <p:sp>
        <p:nvSpPr>
          <p:cNvPr id="358407" name="Line 7"/>
          <p:cNvSpPr>
            <a:spLocks noChangeShapeType="1"/>
          </p:cNvSpPr>
          <p:nvPr/>
        </p:nvSpPr>
        <p:spPr bwMode="auto">
          <a:xfrm>
            <a:off x="250825" y="1700213"/>
            <a:ext cx="8207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Tahoma" pitchFamily="34" charset="0"/>
            </a:endParaRPr>
          </a:p>
        </p:txBody>
      </p:sp>
      <p:sp>
        <p:nvSpPr>
          <p:cNvPr id="358408" name="Line 8"/>
          <p:cNvSpPr>
            <a:spLocks noChangeShapeType="1"/>
          </p:cNvSpPr>
          <p:nvPr/>
        </p:nvSpPr>
        <p:spPr bwMode="auto">
          <a:xfrm>
            <a:off x="684213" y="6597650"/>
            <a:ext cx="8208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Tahoma" pitchFamily="34" charset="0"/>
            </a:endParaRPr>
          </a:p>
        </p:txBody>
      </p:sp>
      <p:sp>
        <p:nvSpPr>
          <p:cNvPr id="358409" name="Line 9"/>
          <p:cNvSpPr>
            <a:spLocks noChangeShapeType="1"/>
          </p:cNvSpPr>
          <p:nvPr/>
        </p:nvSpPr>
        <p:spPr bwMode="auto">
          <a:xfrm>
            <a:off x="1331913" y="692150"/>
            <a:ext cx="44640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Tahoma" pitchFamily="34" charset="0"/>
            </a:endParaRPr>
          </a:p>
        </p:txBody>
      </p:sp>
      <p:pic>
        <p:nvPicPr>
          <p:cNvPr id="15370" name="Picture 10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15888"/>
            <a:ext cx="17287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18002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2852738"/>
            <a:ext cx="1871662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 descr="1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292600"/>
            <a:ext cx="201612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15" name="Rectangle 15"/>
          <p:cNvSpPr>
            <a:spLocks noChangeArrowheads="1"/>
          </p:cNvSpPr>
          <p:nvPr/>
        </p:nvSpPr>
        <p:spPr bwMode="auto">
          <a:xfrm>
            <a:off x="7164388" y="4365625"/>
            <a:ext cx="142875" cy="2159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Tahoma" pitchFamily="34" charset="0"/>
            </a:endParaRPr>
          </a:p>
        </p:txBody>
      </p:sp>
      <p:sp>
        <p:nvSpPr>
          <p:cNvPr id="358416" name="Rectangle 16"/>
          <p:cNvSpPr>
            <a:spLocks noChangeArrowheads="1"/>
          </p:cNvSpPr>
          <p:nvPr/>
        </p:nvSpPr>
        <p:spPr bwMode="auto">
          <a:xfrm>
            <a:off x="7308850" y="2924175"/>
            <a:ext cx="142875" cy="2159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Tahoma" pitchFamily="34" charset="0"/>
            </a:endParaRPr>
          </a:p>
        </p:txBody>
      </p:sp>
      <p:sp>
        <p:nvSpPr>
          <p:cNvPr id="358417" name="Rectangle 17"/>
          <p:cNvSpPr>
            <a:spLocks noChangeArrowheads="1"/>
          </p:cNvSpPr>
          <p:nvPr/>
        </p:nvSpPr>
        <p:spPr bwMode="auto">
          <a:xfrm>
            <a:off x="7308850" y="1484313"/>
            <a:ext cx="142875" cy="2159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Tahoma" pitchFamily="34" charset="0"/>
            </a:endParaRPr>
          </a:p>
        </p:txBody>
      </p:sp>
      <p:sp>
        <p:nvSpPr>
          <p:cNvPr id="358418" name="Rectangle 18"/>
          <p:cNvSpPr>
            <a:spLocks noChangeArrowheads="1"/>
          </p:cNvSpPr>
          <p:nvPr/>
        </p:nvSpPr>
        <p:spPr bwMode="auto">
          <a:xfrm>
            <a:off x="7451725" y="117475"/>
            <a:ext cx="142875" cy="2159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8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8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8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8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8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8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SzTx/>
              <a:buFont typeface="Wingdings" charset="0"/>
              <a:buAutoNum type="arabicPeriod"/>
            </a:pPr>
            <a:r>
              <a:rPr lang="en-US" sz="2800">
                <a:effectLst/>
                <a:latin typeface="Times New Roman" charset="0"/>
                <a:cs typeface="Times New Roman" charset="0"/>
              </a:rPr>
              <a:t>Transmission of the virus &amp; its entry into the host.</a:t>
            </a:r>
          </a:p>
          <a:p>
            <a:pPr marL="609600" indent="-609600" eaLnBrk="1" hangingPunct="1">
              <a:lnSpc>
                <a:spcPct val="90000"/>
              </a:lnSpc>
              <a:buSzTx/>
              <a:buFont typeface="Wingdings" charset="0"/>
              <a:buAutoNum type="arabicPeriod"/>
            </a:pPr>
            <a:r>
              <a:rPr lang="en-US" sz="2800">
                <a:effectLst/>
                <a:latin typeface="Times New Roman" charset="0"/>
                <a:cs typeface="Times New Roman" charset="0"/>
              </a:rPr>
              <a:t>Replication of the virus &amp; damage to cells</a:t>
            </a:r>
          </a:p>
          <a:p>
            <a:pPr marL="609600" indent="-609600" eaLnBrk="1" hangingPunct="1">
              <a:lnSpc>
                <a:spcPct val="90000"/>
              </a:lnSpc>
              <a:buSzTx/>
              <a:buFont typeface="Wingdings" charset="0"/>
              <a:buAutoNum type="arabicPeriod"/>
            </a:pPr>
            <a:r>
              <a:rPr lang="en-GB" sz="2800">
                <a:effectLst/>
                <a:latin typeface="Times New Roman" charset="0"/>
                <a:cs typeface="Times New Roman" charset="0"/>
              </a:rPr>
              <a:t>Vs remain localized  or </a:t>
            </a:r>
            <a:r>
              <a:rPr lang="en-US" sz="2800">
                <a:effectLst/>
                <a:latin typeface="Times New Roman" charset="0"/>
                <a:cs typeface="Times New Roman" charset="0"/>
              </a:rPr>
              <a:t>spread to other organs </a:t>
            </a:r>
          </a:p>
          <a:p>
            <a:pPr marL="609600" indent="-609600" eaLnBrk="1" hangingPunct="1">
              <a:lnSpc>
                <a:spcPct val="90000"/>
              </a:lnSpc>
              <a:buSzTx/>
              <a:buFont typeface="Wingdings" charset="0"/>
              <a:buAutoNum type="arabicPeriod"/>
            </a:pPr>
            <a:r>
              <a:rPr lang="en-US" sz="2800">
                <a:effectLst/>
                <a:latin typeface="Times New Roman" charset="0"/>
                <a:cs typeface="Times New Roman" charset="0"/>
              </a:rPr>
              <a:t>Viral shedding</a:t>
            </a:r>
            <a:endParaRPr lang="en-US" sz="2800">
              <a:solidFill>
                <a:srgbClr val="FFFF66"/>
              </a:solidFill>
              <a:effectLst/>
              <a:latin typeface="Times New Roman" charset="0"/>
              <a:cs typeface="Times New Roman" charset="0"/>
            </a:endParaRPr>
          </a:p>
          <a:p>
            <a:pPr marL="609600" indent="-609600" eaLnBrk="1" hangingPunct="1">
              <a:lnSpc>
                <a:spcPct val="90000"/>
              </a:lnSpc>
              <a:buSzTx/>
              <a:buFont typeface="Wingdings" charset="0"/>
              <a:buChar char="Ø"/>
            </a:pPr>
            <a:endParaRPr lang="en-US" sz="2800">
              <a:effectLst/>
              <a:latin typeface="Times New Roman" charset="0"/>
              <a:cs typeface="Times New Roman" charset="0"/>
            </a:endParaRPr>
          </a:p>
          <a:p>
            <a:pPr marL="609600" indent="-609600" eaLnBrk="1" hangingPunct="1">
              <a:lnSpc>
                <a:spcPct val="90000"/>
              </a:lnSpc>
              <a:buSzTx/>
              <a:buFont typeface="Wingdings" charset="0"/>
              <a:buNone/>
            </a:pPr>
            <a:r>
              <a:rPr lang="en-US" sz="2800">
                <a:solidFill>
                  <a:srgbClr val="FFFF66"/>
                </a:solidFill>
                <a:effectLst/>
                <a:latin typeface="Times New Roman" charset="0"/>
                <a:cs typeface="Times New Roman" charset="0"/>
              </a:rPr>
              <a:t>5.</a:t>
            </a:r>
            <a:r>
              <a:rPr lang="en-US" sz="2800">
                <a:effectLst/>
                <a:latin typeface="Times New Roman" charset="0"/>
                <a:cs typeface="Times New Roman" charset="0"/>
              </a:rPr>
              <a:t> The immune response  as </a:t>
            </a:r>
          </a:p>
          <a:p>
            <a:pPr marL="609600" indent="-609600" eaLnBrk="1" hangingPunct="1">
              <a:lnSpc>
                <a:spcPct val="90000"/>
              </a:lnSpc>
              <a:buSzTx/>
              <a:buFont typeface="Wingdings" charset="0"/>
              <a:buNone/>
            </a:pPr>
            <a:r>
              <a:rPr lang="en-US">
                <a:solidFill>
                  <a:srgbClr val="FFFF66"/>
                </a:solidFill>
                <a:effectLst/>
                <a:latin typeface="Times New Roman" charset="0"/>
                <a:cs typeface="Times New Roman" charset="0"/>
              </a:rPr>
              <a:t>                 </a:t>
            </a:r>
            <a:r>
              <a:rPr lang="en-US" sz="2800">
                <a:solidFill>
                  <a:srgbClr val="FFFF66"/>
                </a:solidFill>
                <a:effectLst/>
                <a:latin typeface="Times New Roman" charset="0"/>
                <a:cs typeface="Times New Roman" charset="0"/>
              </a:rPr>
              <a:t>Host defense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chemeClr val="tx1"/>
              </a:buClr>
              <a:buFont typeface="Wingdings" charset="0"/>
              <a:buNone/>
            </a:pPr>
            <a:r>
              <a:rPr lang="en-US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           I</a:t>
            </a:r>
            <a:r>
              <a:rPr lang="en-US" sz="2800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mmunopathogenesis</a:t>
            </a:r>
            <a:endParaRPr lang="en-US" sz="2800">
              <a:effectLst/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1371600" lvl="2" indent="-457200" eaLnBrk="1" hangingPunct="1">
              <a:lnSpc>
                <a:spcPct val="90000"/>
              </a:lnSpc>
              <a:buClr>
                <a:schemeClr val="tx1"/>
              </a:buClr>
              <a:buFont typeface="Wingdings" charset="0"/>
              <a:buAutoNum type="alphaLcParenR"/>
            </a:pPr>
            <a:endParaRPr lang="en-US">
              <a:solidFill>
                <a:srgbClr val="FFFF66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755650" y="476250"/>
            <a:ext cx="72723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Rockwell" charset="0"/>
                <a:ea typeface="ＭＳ Ｐゴシック" charset="0"/>
                <a:cs typeface="Tahoma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dern No. 20" charset="0"/>
                <a:cs typeface="Times New Roman" charset="0"/>
              </a:rPr>
              <a:t>Pathogenesis at Host Level</a:t>
            </a:r>
          </a:p>
        </p:txBody>
      </p:sp>
      <p:sp>
        <p:nvSpPr>
          <p:cNvPr id="193540" name="Line 4"/>
          <p:cNvSpPr>
            <a:spLocks noChangeShapeType="1"/>
          </p:cNvSpPr>
          <p:nvPr/>
        </p:nvSpPr>
        <p:spPr bwMode="auto">
          <a:xfrm>
            <a:off x="1042988" y="1268413"/>
            <a:ext cx="66246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 marL="609600" indent="-609600" eaLnBrk="1" hangingPunct="1">
              <a:buSzTx/>
              <a:buFont typeface="Wingdings" charset="0"/>
              <a:buAutoNum type="arabicPeriod"/>
            </a:pPr>
            <a:r>
              <a:rPr lang="en-US" sz="3600" b="1" i="1">
                <a:latin typeface="Times New Roman" charset="0"/>
                <a:cs typeface="Times New Roman" charset="0"/>
              </a:rPr>
              <a:t>Person to person</a:t>
            </a:r>
            <a:r>
              <a:rPr lang="en-US" sz="3600">
                <a:effectLst/>
                <a:latin typeface="Times New Roman" charset="0"/>
                <a:cs typeface="Times New Roman" charset="0"/>
              </a:rPr>
              <a:t> </a:t>
            </a:r>
          </a:p>
          <a:p>
            <a:pPr marL="1752600" lvl="3" indent="-381000" eaLnBrk="1" hangingPunct="1">
              <a:buClr>
                <a:schemeClr val="tx1"/>
              </a:buClr>
              <a:buSzTx/>
              <a:buFont typeface="Wingdings" charset="0"/>
              <a:buAutoNum type="alphaLcParenR"/>
            </a:pPr>
            <a:r>
              <a:rPr lang="en-US" sz="2400">
                <a:effectLst/>
                <a:latin typeface="Times New Roman" charset="0"/>
                <a:ea typeface="ＭＳ Ｐゴシック" charset="0"/>
                <a:cs typeface="Times New Roman" charset="0"/>
              </a:rPr>
              <a:t>Horizontal transmission</a:t>
            </a:r>
          </a:p>
          <a:p>
            <a:pPr marL="2209800" lvl="4" indent="-381000"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en-US" sz="2400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Skin contact , Blood</a:t>
            </a:r>
          </a:p>
          <a:p>
            <a:pPr marL="2209800" lvl="4" indent="-381000"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en-US" sz="2400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Respiratory route</a:t>
            </a:r>
          </a:p>
          <a:p>
            <a:pPr marL="2209800" lvl="4" indent="-381000"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en-US" sz="2400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Fecal - oral route </a:t>
            </a:r>
          </a:p>
          <a:p>
            <a:pPr marL="2209800" lvl="4" indent="-381000"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en-US" sz="2400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Genital contact </a:t>
            </a:r>
          </a:p>
          <a:p>
            <a:pPr marL="1752600" lvl="3" indent="-381000" eaLnBrk="1" hangingPunct="1">
              <a:buClr>
                <a:schemeClr val="tx1"/>
              </a:buClr>
              <a:buSzTx/>
              <a:buFont typeface="Wingdings" charset="0"/>
              <a:buAutoNum type="alphaLcParenR"/>
            </a:pPr>
            <a:r>
              <a:rPr lang="en-US" sz="2400">
                <a:effectLst/>
                <a:latin typeface="Times New Roman" charset="0"/>
                <a:ea typeface="ＭＳ Ｐゴシック" charset="0"/>
                <a:cs typeface="Times New Roman" charset="0"/>
              </a:rPr>
              <a:t>Vertical transmission </a:t>
            </a:r>
          </a:p>
          <a:p>
            <a:pPr marL="1752600" lvl="3" indent="-381000" eaLnBrk="1" hangingPunct="1">
              <a:buClr>
                <a:schemeClr val="tx1"/>
              </a:buClr>
              <a:buSzTx/>
              <a:buFont typeface="Wingdings" charset="0"/>
              <a:buChar char="§"/>
            </a:pPr>
            <a:endParaRPr lang="en-US" sz="2400">
              <a:effectLst/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609600" indent="-609600" eaLnBrk="1" hangingPunct="1">
              <a:buSzTx/>
              <a:buFont typeface="Wingdings" charset="0"/>
              <a:buAutoNum type="arabicPeriod"/>
            </a:pPr>
            <a:r>
              <a:rPr lang="en-US" sz="3600" b="1" i="1">
                <a:latin typeface="Times New Roman" charset="0"/>
                <a:cs typeface="Times New Roman" charset="0"/>
              </a:rPr>
              <a:t>Animal to person</a:t>
            </a:r>
          </a:p>
        </p:txBody>
      </p:sp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611188" y="333375"/>
            <a:ext cx="62658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Rockwell" charset="0"/>
                <a:ea typeface="ＭＳ Ｐゴシック" charset="0"/>
                <a:cs typeface="Tahoma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Transmission</a:t>
            </a:r>
            <a:r>
              <a:rPr lang="en-US" sz="44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</a:t>
            </a:r>
          </a:p>
        </p:txBody>
      </p:sp>
      <p:pic>
        <p:nvPicPr>
          <p:cNvPr id="297988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836613"/>
            <a:ext cx="1993900" cy="581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89" name="Line 5"/>
          <p:cNvSpPr>
            <a:spLocks noChangeShapeType="1"/>
          </p:cNvSpPr>
          <p:nvPr/>
        </p:nvSpPr>
        <p:spPr bwMode="auto">
          <a:xfrm>
            <a:off x="757238" y="981075"/>
            <a:ext cx="3022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7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7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9051" name="Group 43"/>
          <p:cNvGraphicFramePr>
            <a:graphicFrameLocks noGrp="1"/>
          </p:cNvGraphicFramePr>
          <p:nvPr>
            <p:ph/>
          </p:nvPr>
        </p:nvGraphicFramePr>
        <p:xfrm>
          <a:off x="468313" y="765175"/>
          <a:ext cx="8675687" cy="5945189"/>
        </p:xfrm>
        <a:graphic>
          <a:graphicData uri="http://schemas.openxmlformats.org/drawingml/2006/table">
            <a:tbl>
              <a:tblPr/>
              <a:tblGrid>
                <a:gridCol w="2800350"/>
                <a:gridCol w="2560637"/>
                <a:gridCol w="331470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Route of Entry</a:t>
                      </a:r>
                      <a:r>
                        <a:rPr kumimoji="0" lang="ar-sa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Virus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Disease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(L/G)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Skin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    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Mild Trauma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HPV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Warts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(L)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   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</a:t>
                      </a: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nj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ection (Blood)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HBV,HCV, HIV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Hepatitis B, </a:t>
                      </a: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Hepatitis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 ,AIDS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(G)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   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Bite of insect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                animal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Yellow fever virus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Rabies virus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Yellow fever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(G)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Rabies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(G)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Respiratory  </a:t>
                      </a: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tract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HSV-1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Rhinovirus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RSV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Adenovirus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VZV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Measles virus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Gingivostomatitis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(L)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(URT)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Common cold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(L)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(URT)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Bronchiolitis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(L)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(LRT)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Pneumonia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(L)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(LRT)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Chickenpox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(G)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Measles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(G)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GIT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Rotavirus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HAV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Poliovirus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Diarrhea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(L)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Hepatitis A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(G)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Poliomyelitis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(G)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1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Genital tract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HSV-2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HBV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HIV 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Genital herpes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(L)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Meningitis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(G)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Encephalitis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(G)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Hepatitis B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(G)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AIDS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(G)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9041" name="Text Box 33"/>
          <p:cNvSpPr txBox="1">
            <a:spLocks noChangeArrowheads="1"/>
          </p:cNvSpPr>
          <p:nvPr/>
        </p:nvSpPr>
        <p:spPr bwMode="auto">
          <a:xfrm>
            <a:off x="468313" y="41275"/>
            <a:ext cx="86756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Rockwell" charset="0"/>
                <a:ea typeface="ＭＳ Ｐゴシック" charset="0"/>
                <a:cs typeface="Tahoma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Common Routes of Human Infection by Viruses </a:t>
            </a:r>
          </a:p>
        </p:txBody>
      </p:sp>
      <p:sp>
        <p:nvSpPr>
          <p:cNvPr id="299049" name="Line 41"/>
          <p:cNvSpPr>
            <a:spLocks noChangeShapeType="1"/>
          </p:cNvSpPr>
          <p:nvPr/>
        </p:nvSpPr>
        <p:spPr bwMode="auto">
          <a:xfrm>
            <a:off x="611188" y="547688"/>
            <a:ext cx="8064500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-171450"/>
            <a:ext cx="8686800" cy="1066800"/>
          </a:xfrm>
        </p:spPr>
        <p:txBody>
          <a:bodyPr/>
          <a:lstStyle/>
          <a:p>
            <a:pPr eaLnBrk="1" hangingPunct="1"/>
            <a:r>
              <a:rPr lang="en-GB" sz="3200" i="1">
                <a:solidFill>
                  <a:srgbClr val="FFFF66"/>
                </a:solidFill>
                <a:latin typeface="Garamond" charset="0"/>
                <a:cs typeface="Times New Roman" charset="0"/>
              </a:rPr>
              <a:t>Mechanisms of spread of virus through the body</a:t>
            </a:r>
          </a:p>
        </p:txBody>
      </p:sp>
      <p:pic>
        <p:nvPicPr>
          <p:cNvPr id="19459" name="Picture 4" descr="Fig-30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92150"/>
            <a:ext cx="6551612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29" name="Oval 5"/>
          <p:cNvSpPr>
            <a:spLocks noChangeArrowheads="1"/>
          </p:cNvSpPr>
          <p:nvPr/>
        </p:nvSpPr>
        <p:spPr bwMode="auto">
          <a:xfrm>
            <a:off x="7235825" y="5516563"/>
            <a:ext cx="1547813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i="0">
                <a:effectLst>
                  <a:outerShdw blurRad="38100" dist="38100" dir="2700000" algn="tl">
                    <a:srgbClr val="000000"/>
                  </a:outerShdw>
                </a:effectLst>
              </a:rPr>
              <a:t>Virus </a:t>
            </a:r>
          </a:p>
          <a:p>
            <a:pPr algn="ctr"/>
            <a:r>
              <a:rPr lang="en-GB" i="0">
                <a:effectLst>
                  <a:outerShdw blurRad="38100" dist="38100" dir="2700000" algn="tl">
                    <a:srgbClr val="000000"/>
                  </a:outerShdw>
                </a:effectLst>
              </a:rPr>
              <a:t>shedding</a:t>
            </a:r>
          </a:p>
        </p:txBody>
      </p:sp>
      <p:sp>
        <p:nvSpPr>
          <p:cNvPr id="308230" name="Line 6"/>
          <p:cNvSpPr>
            <a:spLocks noChangeShapeType="1"/>
          </p:cNvSpPr>
          <p:nvPr/>
        </p:nvSpPr>
        <p:spPr bwMode="auto">
          <a:xfrm>
            <a:off x="250825" y="620713"/>
            <a:ext cx="83518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64" name="Rectangle 80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074025" cy="1143000"/>
          </a:xfrm>
        </p:spPr>
        <p:txBody>
          <a:bodyPr/>
          <a:lstStyle/>
          <a:p>
            <a:pPr algn="l" eaLnBrk="1" hangingPunct="1"/>
            <a:r>
              <a:rPr lang="en-US" sz="3200" i="1">
                <a:solidFill>
                  <a:srgbClr val="FFFF66"/>
                </a:solidFill>
                <a:latin typeface="Times New Roman" charset="0"/>
                <a:cs typeface="Times New Roman" charset="0"/>
              </a:rPr>
              <a:t>Important features of Acute Viral Diseases</a:t>
            </a:r>
          </a:p>
        </p:txBody>
      </p:sp>
      <p:graphicFrame>
        <p:nvGraphicFramePr>
          <p:cNvPr id="195673" name="Group 89"/>
          <p:cNvGraphicFramePr>
            <a:graphicFrameLocks noGrp="1"/>
          </p:cNvGraphicFramePr>
          <p:nvPr>
            <p:ph idx="1"/>
          </p:nvPr>
        </p:nvGraphicFramePr>
        <p:xfrm>
          <a:off x="323850" y="1268413"/>
          <a:ext cx="8783638" cy="5329240"/>
        </p:xfrm>
        <a:graphic>
          <a:graphicData uri="http://schemas.openxmlformats.org/drawingml/2006/table">
            <a:tbl>
              <a:tblPr/>
              <a:tblGrid>
                <a:gridCol w="2640013"/>
                <a:gridCol w="3105150"/>
                <a:gridCol w="3038475"/>
              </a:tblGrid>
              <a:tr h="911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GB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Local Infections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Systemic Infections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Ex</a:t>
                      </a:r>
                      <a:r>
                        <a:rPr kumimoji="0" lang="en-GB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. of</a:t>
                      </a: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specific Disease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    Rhinovirus</a:t>
                      </a:r>
                      <a:r>
                        <a:rPr kumimoji="0" lang="ar-sa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      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Measles 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Site of Pathology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   </a:t>
                      </a: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Portal of entry 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Distant site 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IP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   </a:t>
                      </a: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Relatively short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Relatively long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Viremia 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  </a:t>
                      </a: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Absent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Present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Duration of Immunity 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  </a:t>
                      </a: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Variable- may be short 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Usually life long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5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Role of Secretory AB [IgA]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in resistance 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  </a:t>
                      </a: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Usually important 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Usually not important 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670" name="Line 86"/>
          <p:cNvSpPr>
            <a:spLocks noChangeShapeType="1"/>
          </p:cNvSpPr>
          <p:nvPr/>
        </p:nvSpPr>
        <p:spPr bwMode="auto">
          <a:xfrm>
            <a:off x="468313" y="1052513"/>
            <a:ext cx="72723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umoral Immun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52538"/>
            <a:ext cx="7127875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9795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GB" sz="4800" i="1" u="sng">
                <a:solidFill>
                  <a:srgbClr val="FFFF00"/>
                </a:solidFill>
                <a:latin typeface="Garamond" charset="0"/>
                <a:cs typeface="Arial" charset="0"/>
              </a:rPr>
              <a:t>The immune response to virus</a:t>
            </a:r>
          </a:p>
        </p:txBody>
      </p:sp>
      <p:sp>
        <p:nvSpPr>
          <p:cNvPr id="289797" name="Line 5"/>
          <p:cNvSpPr>
            <a:spLocks noChangeShapeType="1"/>
          </p:cNvSpPr>
          <p:nvPr/>
        </p:nvSpPr>
        <p:spPr bwMode="auto">
          <a:xfrm>
            <a:off x="611188" y="908050"/>
            <a:ext cx="784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cs typeface="Arial" charset="0"/>
              </a:rPr>
              <a:t> </a:t>
            </a:r>
            <a:br>
              <a:rPr lang="en-US">
                <a:latin typeface="Garamond" charset="0"/>
                <a:cs typeface="Arial" charset="0"/>
              </a:rPr>
            </a:br>
            <a:r>
              <a:rPr lang="en-US" i="1" u="sng">
                <a:solidFill>
                  <a:srgbClr val="FF0000"/>
                </a:solidFill>
                <a:latin typeface="Times New Roman" charset="0"/>
                <a:cs typeface="Times New Roman" charset="0"/>
              </a:rPr>
              <a:t>OBJECTIVES</a:t>
            </a:r>
            <a:endParaRPr lang="en-US" i="1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900113" y="2205038"/>
            <a:ext cx="756761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3200">
                <a:solidFill>
                  <a:srgbClr val="FFFF66"/>
                </a:solidFill>
                <a:latin typeface="Times New Roman" charset="0"/>
                <a:ea typeface="Calibri" charset="0"/>
                <a:cs typeface="Times New Roman" charset="0"/>
              </a:rPr>
              <a:t>definition and levels of viral pathogenesis.</a:t>
            </a:r>
          </a:p>
          <a:p>
            <a:pPr eaLnBrk="0" hangingPunct="0">
              <a:buFontTx/>
              <a:buChar char="•"/>
            </a:pPr>
            <a:r>
              <a:rPr lang="en-US" sz="3200">
                <a:solidFill>
                  <a:srgbClr val="FFFF66"/>
                </a:solidFill>
                <a:latin typeface="Times New Roman" charset="0"/>
                <a:ea typeface="Calibri" charset="0"/>
                <a:cs typeface="Times New Roman" charset="0"/>
              </a:rPr>
              <a:t>Types of viral infections at cellular level. </a:t>
            </a:r>
          </a:p>
          <a:p>
            <a:pPr eaLnBrk="0" hangingPunct="0">
              <a:buFontTx/>
              <a:buChar char="•"/>
            </a:pPr>
            <a:r>
              <a:rPr lang="en-US" sz="3200">
                <a:solidFill>
                  <a:srgbClr val="FFFF66"/>
                </a:solidFill>
                <a:latin typeface="Times New Roman" charset="0"/>
                <a:ea typeface="Calibri" charset="0"/>
                <a:cs typeface="Times New Roman" charset="0"/>
              </a:rPr>
              <a:t>Pathogenesis at host level.</a:t>
            </a:r>
          </a:p>
          <a:p>
            <a:pPr eaLnBrk="0" hangingPunct="0">
              <a:buFontTx/>
              <a:buChar char="•"/>
            </a:pPr>
            <a:r>
              <a:rPr lang="en-US" sz="3200">
                <a:solidFill>
                  <a:srgbClr val="FFFF66"/>
                </a:solidFill>
                <a:latin typeface="Times New Roman" charset="0"/>
                <a:ea typeface="Calibri" charset="0"/>
                <a:cs typeface="Times New Roman" charset="0"/>
              </a:rPr>
              <a:t>The immune response to viral infection.</a:t>
            </a:r>
          </a:p>
          <a:p>
            <a:pPr eaLnBrk="0" hangingPunct="0">
              <a:buFontTx/>
              <a:buChar char="•"/>
            </a:pPr>
            <a:r>
              <a:rPr lang="en-US" sz="3200">
                <a:solidFill>
                  <a:srgbClr val="FFFF66"/>
                </a:solidFill>
                <a:latin typeface="Times New Roman" charset="0"/>
                <a:ea typeface="Calibri" charset="0"/>
                <a:cs typeface="Times New Roman" charset="0"/>
              </a:rPr>
              <a:t>The stages of viral infection.</a:t>
            </a:r>
          </a:p>
          <a:p>
            <a:pPr eaLnBrk="0" hangingPunct="0">
              <a:buFontTx/>
              <a:buChar char="•"/>
            </a:pPr>
            <a:r>
              <a:rPr lang="en-US" sz="3200">
                <a:solidFill>
                  <a:srgbClr val="FFFF66"/>
                </a:solidFill>
                <a:latin typeface="Times New Roman" charset="0"/>
                <a:ea typeface="Calibri" charset="0"/>
                <a:cs typeface="Times New Roman" charset="0"/>
              </a:rPr>
              <a:t>The types of viral infections at host level.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36513" y="2420938"/>
            <a:ext cx="9648826" cy="4813300"/>
          </a:xfrm>
        </p:spPr>
        <p:txBody>
          <a:bodyPr/>
          <a:lstStyle/>
          <a:p>
            <a:pPr marL="609600" indent="-609600" eaLnBrk="1" hangingPunct="1">
              <a:buClr>
                <a:srgbClr val="FF0000"/>
              </a:buClr>
              <a:buSzTx/>
              <a:buFont typeface="Wingdings" charset="0"/>
              <a:buChar char="v"/>
            </a:pPr>
            <a:r>
              <a:rPr lang="en-US" sz="2800" b="1" i="1">
                <a:solidFill>
                  <a:srgbClr val="FFFF66"/>
                </a:solidFill>
                <a:latin typeface="Times New Roman" charset="0"/>
                <a:cs typeface="Times New Roman" charset="0"/>
              </a:rPr>
              <a:t>C</a:t>
            </a:r>
            <a:r>
              <a:rPr lang="en-US" sz="2800" b="1" i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ytokines</a:t>
            </a:r>
            <a:r>
              <a:rPr lang="en-US" sz="2800" b="1" i="1">
                <a:latin typeface="Times New Roman" charset="0"/>
                <a:cs typeface="Times New Roman" charset="0"/>
              </a:rPr>
              <a:t>:</a:t>
            </a:r>
          </a:p>
          <a:p>
            <a:pPr marL="990600" lvl="1" indent="-533400" eaLnBrk="1" hangingPunct="1">
              <a:buSzTx/>
              <a:buFont typeface="Wingdings" charset="0"/>
              <a:buChar char="Ø"/>
            </a:pPr>
            <a:r>
              <a:rPr lang="en-US" sz="2400">
                <a:solidFill>
                  <a:srgbClr val="FCCCF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Interferons</a:t>
            </a:r>
            <a:r>
              <a:rPr lang="en-US">
                <a:effectLst/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</a:p>
          <a:p>
            <a:pPr marL="990600" lvl="1" indent="-533400" eaLnBrk="1" hangingPunct="1">
              <a:buSzTx/>
              <a:buFont typeface="Wingdings" charset="0"/>
              <a:buNone/>
            </a:pPr>
            <a:r>
              <a:rPr lang="en-US" sz="2400">
                <a:effectLst/>
                <a:latin typeface="Times New Roman" charset="0"/>
                <a:ea typeface="ＭＳ Ｐゴシック" charset="0"/>
                <a:cs typeface="Times New Roman" charset="0"/>
              </a:rPr>
              <a:t>           (</a:t>
            </a:r>
            <a:r>
              <a:rPr lang="en-US" sz="2400">
                <a:solidFill>
                  <a:srgbClr val="FF0000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IFN</a:t>
            </a:r>
            <a:r>
              <a:rPr lang="en-US" sz="2400">
                <a:effectLst/>
                <a:latin typeface="Times New Roman" charset="0"/>
                <a:ea typeface="ＭＳ Ｐゴシック" charset="0"/>
                <a:cs typeface="Times New Roman" charset="0"/>
              </a:rPr>
              <a:t>)</a:t>
            </a:r>
          </a:p>
          <a:p>
            <a:pPr marL="990600" lvl="1" indent="-533400" eaLnBrk="1" hangingPunct="1">
              <a:buSzTx/>
              <a:buFont typeface="Wingdings" charset="0"/>
              <a:buChar char="Ø"/>
            </a:pPr>
            <a:endParaRPr lang="en-US">
              <a:effectLst/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990600" lvl="1" indent="-533400" eaLnBrk="1" hangingPunct="1">
              <a:buSzTx/>
              <a:buFont typeface="Wingdings" charset="0"/>
              <a:buChar char="§"/>
            </a:pPr>
            <a:r>
              <a:rPr lang="el-GR" sz="2400">
                <a:effectLst/>
                <a:latin typeface="Times New Roman" charset="0"/>
                <a:ea typeface="ＭＳ Ｐゴシック" charset="0"/>
                <a:cs typeface="Times New Roman" charset="0"/>
              </a:rPr>
              <a:t>α</a:t>
            </a:r>
            <a:r>
              <a:rPr lang="en-GB" sz="2400">
                <a:effectLst/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n-US" sz="2400">
                <a:effectLst/>
                <a:latin typeface="Times New Roman" charset="0"/>
                <a:ea typeface="ＭＳ Ｐゴシック" charset="0"/>
                <a:cs typeface="Times New Roman" charset="0"/>
              </a:rPr>
              <a:t>, </a:t>
            </a:r>
            <a:r>
              <a:rPr lang="el-GR" sz="2400">
                <a:effectLst/>
                <a:latin typeface="Times New Roman" charset="0"/>
                <a:ea typeface="ＭＳ Ｐゴシック" charset="0"/>
                <a:cs typeface="Times New Roman" charset="0"/>
              </a:rPr>
              <a:t>β</a:t>
            </a:r>
            <a:r>
              <a:rPr lang="en-US" sz="2400">
                <a:effectLst/>
                <a:latin typeface="Times New Roman" charset="0"/>
                <a:ea typeface="ＭＳ Ｐゴシック" charset="0"/>
                <a:cs typeface="Times New Roman" charset="0"/>
              </a:rPr>
              <a:t> IFN            </a:t>
            </a:r>
            <a:r>
              <a:rPr lang="en-US" sz="2000">
                <a:effectLst/>
                <a:latin typeface="Times New Roman" charset="0"/>
                <a:ea typeface="ＭＳ Ｐゴシック" charset="0"/>
                <a:cs typeface="Times New Roman" charset="0"/>
              </a:rPr>
              <a:t>inhibit viral translation</a:t>
            </a:r>
          </a:p>
          <a:p>
            <a:pPr marL="990600" lvl="1" indent="-533400" eaLnBrk="1" hangingPunct="1">
              <a:buSzTx/>
              <a:buFont typeface="Wingdings" charset="0"/>
              <a:buChar char="§"/>
            </a:pPr>
            <a:r>
              <a:rPr lang="el-GR" sz="2400">
                <a:effectLst/>
                <a:latin typeface="Times New Roman" charset="0"/>
                <a:ea typeface="ＭＳ Ｐゴシック" charset="0"/>
                <a:cs typeface="Times New Roman" charset="0"/>
              </a:rPr>
              <a:t>γ</a:t>
            </a:r>
            <a:r>
              <a:rPr lang="en-US" sz="2400">
                <a:effectLst/>
                <a:latin typeface="Times New Roman" charset="0"/>
                <a:ea typeface="ＭＳ Ｐゴシック" charset="0"/>
                <a:cs typeface="Times New Roman" charset="0"/>
              </a:rPr>
              <a:t> IFN	          </a:t>
            </a:r>
            <a:r>
              <a:rPr lang="en-US" sz="2000">
                <a:effectLst/>
                <a:latin typeface="Times New Roman" charset="0"/>
                <a:ea typeface="ＭＳ Ｐゴシック" charset="0"/>
                <a:cs typeface="Times New Roman" charset="0"/>
              </a:rPr>
              <a:t>stimulate phagocytosis and killing by  macrophage &amp; NK cells</a:t>
            </a:r>
          </a:p>
          <a:p>
            <a:pPr marL="990600" lvl="1" indent="-533400" eaLnBrk="1" hangingPunct="1">
              <a:buSzTx/>
              <a:buFont typeface="Wingdings" charset="0"/>
              <a:buChar char="Ø"/>
            </a:pPr>
            <a:r>
              <a:rPr lang="en-US" sz="2400">
                <a:solidFill>
                  <a:srgbClr val="FCCCF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Interleukin</a:t>
            </a:r>
            <a:r>
              <a:rPr lang="en-US" sz="2400">
                <a:effectLst/>
                <a:latin typeface="Times New Roman" charset="0"/>
                <a:ea typeface="ＭＳ Ｐゴシック" charset="0"/>
                <a:cs typeface="Times New Roman" charset="0"/>
              </a:rPr>
              <a:t> (</a:t>
            </a:r>
            <a:r>
              <a:rPr lang="en-US" sz="2400">
                <a:solidFill>
                  <a:srgbClr val="FF0000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IL</a:t>
            </a:r>
            <a:r>
              <a:rPr lang="en-US" sz="2400">
                <a:effectLst/>
                <a:latin typeface="Times New Roman" charset="0"/>
                <a:ea typeface="ＭＳ Ｐゴシック" charset="0"/>
                <a:cs typeface="Times New Roman" charset="0"/>
              </a:rPr>
              <a:t>)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en-US" sz="2000">
                <a:effectLst/>
                <a:latin typeface="Times New Roman" charset="0"/>
                <a:ea typeface="ＭＳ Ｐゴシック" charset="0"/>
                <a:cs typeface="Times New Roman" charset="0"/>
              </a:rPr>
              <a:t>Stimulate AB production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en-US" sz="2000">
                <a:effectLst/>
                <a:latin typeface="Times New Roman" charset="0"/>
                <a:ea typeface="ＭＳ Ｐゴシック" charset="0"/>
                <a:cs typeface="Times New Roman" charset="0"/>
              </a:rPr>
              <a:t>Activate T cells &amp; CMI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en-US" sz="2000">
                <a:effectLst/>
                <a:latin typeface="Times New Roman" charset="0"/>
                <a:ea typeface="ＭＳ Ｐゴシック" charset="0"/>
                <a:cs typeface="Times New Roman" charset="0"/>
              </a:rPr>
              <a:t>Suppress the IR</a:t>
            </a:r>
            <a:endParaRPr lang="el-GR" sz="2000"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21539" name="Text Box 3"/>
          <p:cNvSpPr txBox="1">
            <a:spLocks noChangeArrowheads="1"/>
          </p:cNvSpPr>
          <p:nvPr/>
        </p:nvSpPr>
        <p:spPr bwMode="auto">
          <a:xfrm>
            <a:off x="2916238" y="333375"/>
            <a:ext cx="3313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Rockwell" charset="0"/>
                <a:ea typeface="ＭＳ Ｐゴシック" charset="0"/>
                <a:cs typeface="Tahoma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i="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321541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pPr eaLnBrk="1" hangingPunct="1"/>
            <a:r>
              <a:rPr lang="en-GB" i="1">
                <a:solidFill>
                  <a:srgbClr val="FFFF00"/>
                </a:solidFill>
                <a:latin typeface="Garamond" charset="0"/>
                <a:cs typeface="Arial" charset="0"/>
              </a:rPr>
              <a:t>The immune response to virus</a:t>
            </a:r>
          </a:p>
        </p:txBody>
      </p:sp>
      <p:sp>
        <p:nvSpPr>
          <p:cNvPr id="22533" name="AutoShape 6"/>
          <p:cNvSpPr>
            <a:spLocks noChangeArrowheads="1"/>
          </p:cNvSpPr>
          <p:nvPr/>
        </p:nvSpPr>
        <p:spPr bwMode="auto">
          <a:xfrm>
            <a:off x="1908175" y="5049838"/>
            <a:ext cx="576263" cy="107950"/>
          </a:xfrm>
          <a:prstGeom prst="rightArrow">
            <a:avLst>
              <a:gd name="adj1" fmla="val 50000"/>
              <a:gd name="adj2" fmla="val 13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0" i="0" u="sng"/>
              <a:t> </a:t>
            </a:r>
          </a:p>
        </p:txBody>
      </p:sp>
      <p:sp>
        <p:nvSpPr>
          <p:cNvPr id="321543" name="AutoShape 7"/>
          <p:cNvSpPr>
            <a:spLocks noChangeArrowheads="1"/>
          </p:cNvSpPr>
          <p:nvPr/>
        </p:nvSpPr>
        <p:spPr bwMode="auto">
          <a:xfrm>
            <a:off x="2268538" y="4616450"/>
            <a:ext cx="576262" cy="107950"/>
          </a:xfrm>
          <a:prstGeom prst="rightArrow">
            <a:avLst>
              <a:gd name="adj1" fmla="val 50000"/>
              <a:gd name="adj2" fmla="val 13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Tahoma" pitchFamily="34" charset="0"/>
            </a:endParaRPr>
          </a:p>
        </p:txBody>
      </p:sp>
      <p:sp>
        <p:nvSpPr>
          <p:cNvPr id="321544" name="Line 8"/>
          <p:cNvSpPr>
            <a:spLocks noChangeShapeType="1"/>
          </p:cNvSpPr>
          <p:nvPr/>
        </p:nvSpPr>
        <p:spPr bwMode="auto">
          <a:xfrm>
            <a:off x="973138" y="620713"/>
            <a:ext cx="71993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Tahoma" pitchFamily="34" charset="0"/>
            </a:endParaRPr>
          </a:p>
        </p:txBody>
      </p:sp>
      <p:pic>
        <p:nvPicPr>
          <p:cNvPr id="22536" name="Picture 9" descr="Fig-3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374900"/>
            <a:ext cx="626586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1547" name="Rectangle 11"/>
          <p:cNvSpPr>
            <a:spLocks noChangeArrowheads="1"/>
          </p:cNvSpPr>
          <p:nvPr/>
        </p:nvSpPr>
        <p:spPr bwMode="auto">
          <a:xfrm>
            <a:off x="34925" y="404813"/>
            <a:ext cx="8388350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b="0" i="0">
              <a:latin typeface="Rockwell" pitchFamily="18" charset="0"/>
              <a:ea typeface="+mn-ea"/>
              <a:cs typeface="Tahoma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2800" b="0" i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en-US" sz="28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acrophages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lvl="4">
              <a:buFont typeface="Wingdings" pitchFamily="2" charset="2"/>
              <a:buNone/>
              <a:defRPr/>
            </a:pPr>
            <a:r>
              <a:rPr lang="en-US" sz="2400" b="0" i="0">
                <a:latin typeface="Times New Roman" pitchFamily="18" charset="0"/>
                <a:ea typeface="+mn-ea"/>
                <a:cs typeface="Times New Roman" pitchFamily="18" charset="0"/>
              </a:rPr>
              <a:t>          APC, Phagocytosis , Cytokines production</a:t>
            </a:r>
            <a:r>
              <a:rPr lang="en-US" sz="2400" b="0" i="0">
                <a:solidFill>
                  <a:srgbClr val="FFFF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2800" b="0" i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Natural killer (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NK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) cells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:</a:t>
            </a:r>
          </a:p>
          <a:p>
            <a:pPr lvl="1">
              <a:defRPr/>
            </a:pPr>
            <a:r>
              <a:rPr lang="en-US" b="0" i="0"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</a:t>
            </a:r>
            <a:r>
              <a:rPr lang="en-US" sz="2400" b="0" i="0">
                <a:latin typeface="Times New Roman" pitchFamily="18" charset="0"/>
                <a:ea typeface="+mn-ea"/>
                <a:cs typeface="Times New Roman" pitchFamily="18" charset="0"/>
              </a:rPr>
              <a:t>Lysis of VICs</a:t>
            </a:r>
            <a:endParaRPr lang="en-GB" sz="2400" b="0" i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umoral Immun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52538"/>
            <a:ext cx="7127875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42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GB" sz="4800" i="1" u="sng">
                <a:solidFill>
                  <a:srgbClr val="FFFF00"/>
                </a:solidFill>
                <a:latin typeface="Garamond" charset="0"/>
                <a:cs typeface="Arial" charset="0"/>
              </a:rPr>
              <a:t>The immune response to virus</a:t>
            </a:r>
          </a:p>
        </p:txBody>
      </p:sp>
      <p:sp>
        <p:nvSpPr>
          <p:cNvPr id="359428" name="Line 4"/>
          <p:cNvSpPr>
            <a:spLocks noChangeShapeType="1"/>
          </p:cNvSpPr>
          <p:nvPr/>
        </p:nvSpPr>
        <p:spPr bwMode="auto">
          <a:xfrm>
            <a:off x="611188" y="908050"/>
            <a:ext cx="784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Fig-5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7127875" cy="63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655763"/>
            <a:ext cx="7561262" cy="37179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rgbClr val="FFFF00"/>
              </a:buClr>
              <a:buSzTx/>
              <a:buFont typeface="Wingdings" pitchFamily="2" charset="2"/>
              <a:buChar char="v"/>
              <a:defRPr/>
            </a:pP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CMI:</a:t>
            </a:r>
            <a:r>
              <a:rPr lang="en-US" sz="2800" dirty="0" smtClean="0"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Effective against </a:t>
            </a:r>
            <a:r>
              <a:rPr lang="en-US" dirty="0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intracellular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viruses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effectLst/>
                <a:latin typeface="Times New Roman" pitchFamily="18" charset="0"/>
                <a:cs typeface="Times New Roman" pitchFamily="18" charset="0"/>
              </a:rPr>
              <a:t>Lysis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of virally infected cells by CTCs [CD8]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FF66"/>
              </a:buClr>
              <a:buSzTx/>
              <a:buFont typeface="Wingdings" pitchFamily="2" charset="2"/>
              <a:buChar char="v"/>
              <a:defRPr/>
            </a:pP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Humoral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Immunity:</a:t>
            </a:r>
            <a:r>
              <a:rPr lang="en-US" sz="2800" dirty="0" smtClean="0"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990600" lvl="1" indent="-533400" eaLnBrk="1" hangingPunct="1">
              <a:lnSpc>
                <a:spcPct val="90000"/>
              </a:lnSpc>
              <a:buSzTx/>
              <a:buFont typeface="Wingdings" pitchFamily="2" charset="2"/>
              <a:buChar char="§"/>
              <a:defRPr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Effective on </a:t>
            </a:r>
            <a:r>
              <a:rPr lang="en-US" sz="2400" dirty="0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extracellular</a:t>
            </a: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 viruses [</a:t>
            </a:r>
            <a:r>
              <a:rPr lang="en-US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viremia</a:t>
            </a: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marL="990600" lvl="1" indent="-533400" eaLnBrk="1" hangingPunct="1">
              <a:lnSpc>
                <a:spcPct val="90000"/>
              </a:lnSpc>
              <a:buSzTx/>
              <a:buFont typeface="Wingdings" pitchFamily="2" charset="2"/>
              <a:buNone/>
              <a:defRPr/>
            </a:pPr>
            <a:r>
              <a:rPr lang="en-GB" sz="2400" dirty="0" smtClean="0">
                <a:effectLst/>
                <a:latin typeface="Times New Roman" pitchFamily="18" charset="0"/>
                <a:cs typeface="Times New Roman" pitchFamily="18" charset="0"/>
              </a:rPr>
              <a:t>         - Neutralization</a:t>
            </a:r>
            <a:endParaRPr lang="en-US" sz="24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5939" name="Text Box 3"/>
          <p:cNvSpPr txBox="1">
            <a:spLocks noChangeArrowheads="1"/>
          </p:cNvSpPr>
          <p:nvPr/>
        </p:nvSpPr>
        <p:spPr bwMode="auto">
          <a:xfrm>
            <a:off x="2124075" y="333375"/>
            <a:ext cx="5040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4000" i="0" u="sng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9594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GB" i="1">
                <a:solidFill>
                  <a:srgbClr val="FFFF00"/>
                </a:solidFill>
                <a:latin typeface="Garamond" charset="0"/>
                <a:cs typeface="Times New Roman" charset="0"/>
              </a:rPr>
              <a:t>The immune response to virus</a:t>
            </a:r>
          </a:p>
        </p:txBody>
      </p:sp>
      <p:sp>
        <p:nvSpPr>
          <p:cNvPr id="295941" name="Line 5"/>
          <p:cNvSpPr>
            <a:spLocks noChangeShapeType="1"/>
          </p:cNvSpPr>
          <p:nvPr/>
        </p:nvSpPr>
        <p:spPr bwMode="auto">
          <a:xfrm>
            <a:off x="828675" y="908050"/>
            <a:ext cx="75596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852988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SzTx/>
              <a:buFont typeface="Wingdings" charset="0"/>
              <a:buAutoNum type="arabicPeriod"/>
            </a:pPr>
            <a:r>
              <a:rPr lang="en-US" sz="2800">
                <a:effectLst/>
                <a:latin typeface="Times New Roman" charset="0"/>
                <a:cs typeface="Times New Roman" charset="0"/>
              </a:rPr>
              <a:t>The incubation period </a:t>
            </a:r>
          </a:p>
          <a:p>
            <a:pPr marL="609600" indent="-609600" eaLnBrk="1" hangingPunct="1">
              <a:lnSpc>
                <a:spcPct val="90000"/>
              </a:lnSpc>
              <a:buSzTx/>
              <a:buFont typeface="Wingdings" charset="0"/>
              <a:buAutoNum type="arabicPeriod"/>
            </a:pPr>
            <a:r>
              <a:rPr lang="en-US" sz="2800">
                <a:effectLst/>
                <a:latin typeface="Times New Roman" charset="0"/>
                <a:cs typeface="Times New Roman" charset="0"/>
              </a:rPr>
              <a:t>Prodromal period</a:t>
            </a:r>
          </a:p>
          <a:p>
            <a:pPr marL="609600" indent="-609600" eaLnBrk="1" hangingPunct="1">
              <a:lnSpc>
                <a:spcPct val="90000"/>
              </a:lnSpc>
              <a:buSzTx/>
              <a:buFont typeface="Wingdings" charset="0"/>
              <a:buAutoNum type="arabicPeriod"/>
            </a:pPr>
            <a:r>
              <a:rPr lang="en-US" sz="2800">
                <a:effectLst/>
                <a:latin typeface="Times New Roman" charset="0"/>
                <a:cs typeface="Times New Roman" charset="0"/>
              </a:rPr>
              <a:t>The specific-illness period: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charset="0"/>
              <a:buNone/>
            </a:pPr>
            <a:r>
              <a:rPr lang="en-US" sz="2400">
                <a:effectLst/>
                <a:latin typeface="Times New Roman" charset="0"/>
                <a:ea typeface="ＭＳ Ｐゴシック" charset="0"/>
                <a:cs typeface="Times New Roman" charset="0"/>
              </a:rPr>
              <a:t>The signs &amp; symptoms of viral diseases are the result of 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charset="0"/>
              <a:buNone/>
            </a:pPr>
            <a:r>
              <a:rPr lang="en-US" sz="2400">
                <a:effectLst/>
                <a:latin typeface="Times New Roman" charset="0"/>
                <a:ea typeface="ＭＳ Ｐゴシック" charset="0"/>
                <a:cs typeface="Times New Roman" charset="0"/>
              </a:rPr>
              <a:t>Cell killing by: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chemeClr val="tx1"/>
              </a:buClr>
              <a:buFont typeface="Wingdings" charset="0"/>
              <a:buNone/>
            </a:pPr>
            <a:r>
              <a:rPr lang="en-US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A) Inhibition of cellular macromolecular synthesis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charset="0"/>
              <a:buNone/>
            </a:pPr>
            <a:r>
              <a:rPr lang="en-US" sz="2400">
                <a:effectLst/>
                <a:latin typeface="Times New Roman" charset="0"/>
                <a:ea typeface="ＭＳ Ｐゴシック" charset="0"/>
                <a:cs typeface="Times New Roman" charset="0"/>
              </a:rPr>
              <a:t>      B) Immunologic attack ( Immunopathogenesis)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chemeClr val="tx1"/>
              </a:buClr>
              <a:buFont typeface="Wingdings" charset="0"/>
              <a:buNone/>
            </a:pPr>
            <a:r>
              <a:rPr lang="en-US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      Cytotoxic T cells e.g. Hepatitis (HAV, HBV,HCV)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chemeClr val="tx1"/>
              </a:buClr>
              <a:buFont typeface="Wingdings" charset="0"/>
              <a:buNone/>
            </a:pPr>
            <a:endParaRPr lang="en-US">
              <a:solidFill>
                <a:srgbClr val="FFFF66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609600" indent="-609600" eaLnBrk="1" hangingPunct="1">
              <a:lnSpc>
                <a:spcPct val="90000"/>
              </a:lnSpc>
              <a:buSzTx/>
              <a:buFont typeface="Wingdings" charset="0"/>
              <a:buAutoNum type="arabicPeriod"/>
            </a:pPr>
            <a:r>
              <a:rPr lang="en-US" sz="2800">
                <a:effectLst/>
                <a:latin typeface="Times New Roman" charset="0"/>
                <a:cs typeface="Times New Roman" charset="0"/>
              </a:rPr>
              <a:t>The recovery period</a:t>
            </a:r>
          </a:p>
        </p:txBody>
      </p:sp>
      <p:sp>
        <p:nvSpPr>
          <p:cNvPr id="347139" name="Text Box 3"/>
          <p:cNvSpPr txBox="1">
            <a:spLocks noChangeArrowheads="1"/>
          </p:cNvSpPr>
          <p:nvPr/>
        </p:nvSpPr>
        <p:spPr bwMode="auto">
          <a:xfrm>
            <a:off x="468313" y="546100"/>
            <a:ext cx="8424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Rockwell" charset="0"/>
                <a:ea typeface="ＭＳ Ｐゴシック" charset="0"/>
                <a:cs typeface="Tahoma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The stages of a typical viral infection:</a:t>
            </a:r>
          </a:p>
        </p:txBody>
      </p:sp>
      <p:sp>
        <p:nvSpPr>
          <p:cNvPr id="347140" name="Line 4"/>
          <p:cNvSpPr>
            <a:spLocks noChangeShapeType="1"/>
          </p:cNvSpPr>
          <p:nvPr/>
        </p:nvSpPr>
        <p:spPr bwMode="auto">
          <a:xfrm flipV="1">
            <a:off x="539750" y="1196975"/>
            <a:ext cx="7921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950" y="1600200"/>
            <a:ext cx="8362950" cy="4852988"/>
          </a:xfrm>
        </p:spPr>
        <p:txBody>
          <a:bodyPr/>
          <a:lstStyle/>
          <a:p>
            <a:pPr marL="609600" indent="-609600" eaLnBrk="1" hangingPunct="1">
              <a:buSzTx/>
              <a:buFont typeface="Wingdings" charset="0"/>
              <a:buAutoNum type="arabicPeriod"/>
            </a:pPr>
            <a:r>
              <a:rPr lang="en-US" sz="2400">
                <a:effectLst/>
                <a:latin typeface="Times New Roman" charset="0"/>
                <a:cs typeface="Times New Roman" charset="0"/>
              </a:rPr>
              <a:t>Asymptomatic infection</a:t>
            </a:r>
          </a:p>
          <a:p>
            <a:pPr marL="609600" indent="-609600" eaLnBrk="1" hangingPunct="1">
              <a:buSzTx/>
              <a:buFont typeface="Wingdings" charset="0"/>
              <a:buAutoNum type="arabicPeriod"/>
            </a:pPr>
            <a:r>
              <a:rPr lang="en-US" sz="2400">
                <a:effectLst/>
                <a:latin typeface="Times New Roman" charset="0"/>
                <a:cs typeface="Times New Roman" charset="0"/>
              </a:rPr>
              <a:t>Acute infection</a:t>
            </a:r>
          </a:p>
          <a:p>
            <a:pPr marL="609600" indent="-609600" eaLnBrk="1" hangingPunct="1">
              <a:buSzTx/>
              <a:buFont typeface="Wingdings" charset="0"/>
              <a:buAutoNum type="arabicPeriod"/>
            </a:pPr>
            <a:r>
              <a:rPr lang="en-US" sz="2400">
                <a:effectLst/>
                <a:latin typeface="Times New Roman" charset="0"/>
                <a:cs typeface="Times New Roman" charset="0"/>
              </a:rPr>
              <a:t>Persistant infection 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en-US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Late complication 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charset="0"/>
              <a:buNone/>
            </a:pPr>
            <a:r>
              <a:rPr lang="en-US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      of acute infection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en-US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Latent infection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en-US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Chronic infection</a:t>
            </a:r>
          </a:p>
        </p:txBody>
      </p:sp>
      <p:sp>
        <p:nvSpPr>
          <p:cNvPr id="335875" name="Text Box 3"/>
          <p:cNvSpPr txBox="1">
            <a:spLocks noChangeArrowheads="1"/>
          </p:cNvSpPr>
          <p:nvPr/>
        </p:nvSpPr>
        <p:spPr bwMode="auto">
          <a:xfrm>
            <a:off x="0" y="404813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Rockwell" charset="0"/>
                <a:ea typeface="ＭＳ Ｐゴシック" charset="0"/>
                <a:cs typeface="Tahoma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Types of viral infections at host level:</a:t>
            </a:r>
          </a:p>
        </p:txBody>
      </p:sp>
      <p:sp>
        <p:nvSpPr>
          <p:cNvPr id="335876" name="Line 4"/>
          <p:cNvSpPr>
            <a:spLocks noChangeShapeType="1"/>
          </p:cNvSpPr>
          <p:nvPr/>
        </p:nvSpPr>
        <p:spPr bwMode="auto">
          <a:xfrm flipV="1">
            <a:off x="107950" y="1052513"/>
            <a:ext cx="8604250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Tahoma" pitchFamily="34" charset="0"/>
            </a:endParaRPr>
          </a:p>
        </p:txBody>
      </p:sp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268413"/>
            <a:ext cx="479425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j-ea"/>
            </a:endParaRP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088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Reference books </a:t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</a:br>
            <a:r>
              <a:rPr lang="en-US" sz="24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&amp;the relevant page numbers</a:t>
            </a:r>
            <a:endParaRPr lang="en-US" b="0" dirty="0">
              <a:solidFill>
                <a:srgbClr val="C00000"/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600200"/>
            <a:ext cx="6840537" cy="4525963"/>
          </a:xfrm>
        </p:spPr>
        <p:txBody>
          <a:bodyPr/>
          <a:lstStyle/>
          <a:p>
            <a:r>
              <a:rPr lang="en-US" sz="2000">
                <a:solidFill>
                  <a:srgbClr val="FFFF00"/>
                </a:solidFill>
                <a:latin typeface="Garamond" charset="0"/>
                <a:cs typeface="Arial" charset="0"/>
              </a:rPr>
              <a:t>Medical Microbiology and Immunology </a:t>
            </a:r>
          </a:p>
          <a:p>
            <a:pPr>
              <a:buFont typeface="Wingdings" charset="0"/>
              <a:buNone/>
            </a:pPr>
            <a:r>
              <a:rPr lang="en-US" sz="2000">
                <a:latin typeface="Garamond" charset="0"/>
                <a:cs typeface="Arial" charset="0"/>
              </a:rPr>
              <a:t>	By: Warren Levinson .</a:t>
            </a:r>
          </a:p>
          <a:p>
            <a:pPr>
              <a:buFont typeface="Wingdings" charset="0"/>
              <a:buNone/>
            </a:pPr>
            <a:r>
              <a:rPr lang="en-US" sz="2000">
                <a:latin typeface="Garamond" charset="0"/>
                <a:cs typeface="Arial" charset="0"/>
              </a:rPr>
              <a:t>             10</a:t>
            </a:r>
            <a:r>
              <a:rPr lang="en-US" sz="2000" baseline="30000">
                <a:latin typeface="Garamond" charset="0"/>
                <a:cs typeface="Arial" charset="0"/>
              </a:rPr>
              <a:t>th</a:t>
            </a:r>
            <a:r>
              <a:rPr lang="en-US" sz="2000">
                <a:latin typeface="Garamond" charset="0"/>
                <a:cs typeface="Arial" charset="0"/>
              </a:rPr>
              <a:t> Edition, 2008. </a:t>
            </a:r>
          </a:p>
          <a:p>
            <a:pPr>
              <a:buFont typeface="Wingdings" charset="0"/>
              <a:buNone/>
            </a:pPr>
            <a:r>
              <a:rPr lang="en-US" sz="2000">
                <a:latin typeface="Garamond" charset="0"/>
                <a:cs typeface="Arial" charset="0"/>
              </a:rPr>
              <a:t> 	</a:t>
            </a:r>
            <a:r>
              <a:rPr lang="en-US" sz="2000">
                <a:latin typeface="Garamond" charset="0"/>
                <a:cs typeface="Century Gothic" charset="0"/>
              </a:rPr>
              <a:t> Pages;221-232</a:t>
            </a:r>
          </a:p>
          <a:p>
            <a:r>
              <a:rPr lang="en-US" sz="2000">
                <a:solidFill>
                  <a:srgbClr val="FFFF00"/>
                </a:solidFill>
                <a:latin typeface="Garamond" charset="0"/>
                <a:cs typeface="Arial" charset="0"/>
              </a:rPr>
              <a:t>Medical Microbiology.</a:t>
            </a:r>
          </a:p>
          <a:p>
            <a:pPr>
              <a:buFont typeface="Wingdings" charset="0"/>
              <a:buNone/>
            </a:pPr>
            <a:r>
              <a:rPr lang="en-US" sz="2000">
                <a:latin typeface="Garamond" charset="0"/>
                <a:cs typeface="Arial" charset="0"/>
              </a:rPr>
              <a:t>	By: 	David Greenwood ,Richard C.B. Slack</a:t>
            </a:r>
          </a:p>
          <a:p>
            <a:pPr>
              <a:buFont typeface="Wingdings" charset="0"/>
              <a:buNone/>
            </a:pPr>
            <a:r>
              <a:rPr lang="en-US" sz="2000">
                <a:latin typeface="Garamond" charset="0"/>
                <a:cs typeface="Arial" charset="0"/>
              </a:rPr>
              <a:t>		John F Peutherer and Mike Barer.</a:t>
            </a:r>
          </a:p>
          <a:p>
            <a:pPr>
              <a:buFont typeface="Wingdings" charset="0"/>
              <a:buNone/>
            </a:pPr>
            <a:r>
              <a:rPr lang="en-US" sz="2000">
                <a:latin typeface="Garamond" charset="0"/>
                <a:cs typeface="Arial" charset="0"/>
              </a:rPr>
              <a:t>	17</a:t>
            </a:r>
            <a:r>
              <a:rPr lang="en-US" sz="2000" baseline="30000">
                <a:latin typeface="Garamond" charset="0"/>
                <a:cs typeface="Arial" charset="0"/>
              </a:rPr>
              <a:t>th</a:t>
            </a:r>
            <a:r>
              <a:rPr lang="en-US" sz="2000">
                <a:latin typeface="Garamond" charset="0"/>
                <a:cs typeface="Arial" charset="0"/>
              </a:rPr>
              <a:t> Edition, 2007.</a:t>
            </a:r>
          </a:p>
          <a:p>
            <a:pPr>
              <a:buFont typeface="Wingdings" charset="0"/>
              <a:buNone/>
            </a:pPr>
            <a:r>
              <a:rPr lang="en-US" sz="2000">
                <a:latin typeface="Garamond" charset="0"/>
                <a:cs typeface="Century Gothic" charset="0"/>
              </a:rPr>
              <a:t>     Pages;80,90-92</a:t>
            </a:r>
            <a:endParaRPr lang="en-US" sz="2000">
              <a:latin typeface="Garamond" charset="0"/>
              <a:cs typeface="Arial" charset="0"/>
            </a:endParaRPr>
          </a:p>
          <a:p>
            <a:r>
              <a:rPr lang="en-US" sz="2000">
                <a:latin typeface="Garamond" charset="0"/>
                <a:cs typeface="Arial" charset="0"/>
              </a:rPr>
              <a:t> </a:t>
            </a:r>
            <a:r>
              <a:rPr lang="en-US" sz="2000">
                <a:solidFill>
                  <a:srgbClr val="FFFF00"/>
                </a:solidFill>
                <a:latin typeface="Garamond" charset="0"/>
                <a:cs typeface="Arial" charset="0"/>
              </a:rPr>
              <a:t>Lippincott</a:t>
            </a:r>
            <a:r>
              <a:rPr lang="ja-JP" altLang="en-US" sz="2000">
                <a:solidFill>
                  <a:srgbClr val="FFFF00"/>
                </a:solidFill>
                <a:latin typeface="Garamond" charset="0"/>
                <a:cs typeface="Arial" charset="0"/>
              </a:rPr>
              <a:t>’</a:t>
            </a:r>
            <a:r>
              <a:rPr lang="en-US" sz="2000">
                <a:solidFill>
                  <a:srgbClr val="FFFF00"/>
                </a:solidFill>
                <a:latin typeface="Garamond" charset="0"/>
                <a:cs typeface="Arial" charset="0"/>
              </a:rPr>
              <a:t>s Illustrated Reviews: Microbiology  </a:t>
            </a:r>
          </a:p>
          <a:p>
            <a:pPr>
              <a:buFont typeface="Wingdings" charset="0"/>
              <a:buNone/>
            </a:pPr>
            <a:r>
              <a:rPr lang="en-US" sz="2000">
                <a:latin typeface="Garamond" charset="0"/>
                <a:cs typeface="Arial" charset="0"/>
              </a:rPr>
              <a:t>	By: William A. Strohl ,Harriet Rouse &amp; </a:t>
            </a:r>
          </a:p>
          <a:p>
            <a:pPr>
              <a:buFont typeface="Wingdings" charset="0"/>
              <a:buNone/>
            </a:pPr>
            <a:r>
              <a:rPr lang="en-US" sz="2000">
                <a:latin typeface="Garamond" charset="0"/>
                <a:cs typeface="Arial" charset="0"/>
              </a:rPr>
              <a:t>                   Bruce D.    Fisher</a:t>
            </a:r>
          </a:p>
          <a:p>
            <a:pPr>
              <a:buFont typeface="Wingdings" charset="0"/>
              <a:buNone/>
            </a:pPr>
            <a:r>
              <a:rPr lang="en-US" sz="2000">
                <a:latin typeface="Garamond" charset="0"/>
                <a:cs typeface="Arial" charset="0"/>
              </a:rPr>
              <a:t>	         2</a:t>
            </a:r>
            <a:r>
              <a:rPr lang="en-US" sz="2000" baseline="30000">
                <a:latin typeface="Garamond" charset="0"/>
                <a:cs typeface="Arial" charset="0"/>
              </a:rPr>
              <a:t>nd</a:t>
            </a:r>
            <a:r>
              <a:rPr lang="en-US" sz="2000">
                <a:latin typeface="Garamond" charset="0"/>
                <a:cs typeface="Arial" charset="0"/>
              </a:rPr>
              <a:t> Edition, 2007 .</a:t>
            </a:r>
          </a:p>
          <a:p>
            <a:pPr>
              <a:buFont typeface="Wingdings" charset="0"/>
              <a:buNone/>
            </a:pPr>
            <a:r>
              <a:rPr lang="en-US" sz="2000">
                <a:latin typeface="Garamond" charset="0"/>
                <a:cs typeface="Arial" charset="0"/>
              </a:rPr>
              <a:t>      </a:t>
            </a:r>
            <a:r>
              <a:rPr lang="en-US" sz="2000">
                <a:latin typeface="Garamond" charset="0"/>
                <a:cs typeface="Century Gothic" charset="0"/>
              </a:rPr>
              <a:t>Pages;15-17,242-243</a:t>
            </a:r>
            <a:r>
              <a:rPr lang="en-US" sz="2000">
                <a:latin typeface="Garamond" charset="0"/>
                <a:cs typeface="Arial" charset="0"/>
              </a:rPr>
              <a:t>.      </a:t>
            </a:r>
          </a:p>
        </p:txBody>
      </p:sp>
      <p:pic>
        <p:nvPicPr>
          <p:cNvPr id="29700" name="Picture 5" descr="http://bks7.books.google.com/books?id=RNNvQgAACAAJ&amp;printsec=frontcover&amp;img=1&amp;zoom=1&amp;h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205038"/>
            <a:ext cx="208915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 descr="http://t2.gstatic.com/images?q=tbn:ANd9GcQP9T85UO3GMRs3kUPRB5_pdxau2zF_kbcD35rGsafK4maeirN8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15888"/>
            <a:ext cx="20891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4" descr="http://t1.gstatic.com/images?q=tbn:ANd9GcTxNTRf_a58tNw3p945QhFkd6s3zBznDTs7x_4Jxcdwf1656De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437063"/>
            <a:ext cx="20891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2195513" y="3017838"/>
            <a:ext cx="5886450" cy="17065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tr-TR" sz="9600" kern="10">
                <a:ln w="9525">
                  <a:round/>
                  <a:headEnd/>
                  <a:tailEnd/>
                </a:ln>
                <a:solidFill>
                  <a:schemeClr val="tx2"/>
                </a:solidFill>
                <a:latin typeface="Harrington"/>
                <a:ea typeface="Harrington"/>
                <a:cs typeface="Harrington"/>
              </a:rPr>
              <a:t> Thank you</a:t>
            </a:r>
            <a:endParaRPr lang="en-US" sz="9600" kern="10">
              <a:ln w="9525">
                <a:round/>
                <a:headEnd/>
                <a:tailEnd/>
              </a:ln>
              <a:solidFill>
                <a:schemeClr val="tx2"/>
              </a:solidFill>
              <a:latin typeface="Harrington"/>
              <a:ea typeface="Harrington"/>
              <a:cs typeface="Harrington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08100"/>
            <a:ext cx="8229600" cy="5073650"/>
          </a:xfrm>
        </p:spPr>
        <p:txBody>
          <a:bodyPr/>
          <a:lstStyle/>
          <a:p>
            <a:pPr marL="533400" indent="-533400" algn="just" eaLnBrk="1" hangingPunct="1">
              <a:buClr>
                <a:srgbClr val="FFFF66"/>
              </a:buClr>
              <a:buSzTx/>
              <a:buFont typeface="Wingdings" charset="0"/>
              <a:buChar char="v"/>
            </a:pPr>
            <a:r>
              <a:rPr lang="en-US">
                <a:effectLst/>
                <a:latin typeface="Times New Roman" charset="0"/>
                <a:cs typeface="Times New Roman" charset="0"/>
              </a:rPr>
              <a:t>Viral disease at the cellular level </a:t>
            </a:r>
          </a:p>
          <a:p>
            <a:pPr marL="533400" indent="-533400" algn="just" eaLnBrk="1" hangingPunct="1">
              <a:buSzTx/>
            </a:pPr>
            <a:endParaRPr lang="en-US">
              <a:effectLst/>
              <a:latin typeface="Times New Roman" charset="0"/>
              <a:cs typeface="Times New Roman" charset="0"/>
            </a:endParaRPr>
          </a:p>
          <a:p>
            <a:pPr marL="914400" lvl="1" indent="-457200" algn="just" eaLnBrk="1" hangingPunct="1">
              <a:buClr>
                <a:srgbClr val="FF0000"/>
              </a:buClr>
              <a:buSzTx/>
              <a:buFont typeface="Wingdings" charset="0"/>
              <a:buChar char="Ø"/>
            </a:pPr>
            <a:r>
              <a:rPr lang="en-US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Cytopathogenesis</a:t>
            </a:r>
          </a:p>
          <a:p>
            <a:pPr marL="914400" lvl="1" indent="-457200" algn="just" eaLnBrk="1" hangingPunct="1">
              <a:buClr>
                <a:srgbClr val="FF0000"/>
              </a:buClr>
              <a:buSzTx/>
              <a:buFont typeface="Wingdings" charset="0"/>
              <a:buNone/>
            </a:pPr>
            <a:endParaRPr lang="en-US">
              <a:solidFill>
                <a:srgbClr val="FFFF66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533400" indent="-533400" algn="just" eaLnBrk="1" hangingPunct="1">
              <a:buClr>
                <a:srgbClr val="FFFF66"/>
              </a:buClr>
              <a:buSzTx/>
              <a:buFont typeface="Wingdings" charset="0"/>
              <a:buChar char="v"/>
            </a:pPr>
            <a:r>
              <a:rPr lang="en-US">
                <a:effectLst/>
                <a:latin typeface="Times New Roman" charset="0"/>
                <a:cs typeface="Times New Roman" charset="0"/>
              </a:rPr>
              <a:t>Viral disease at the host level</a:t>
            </a:r>
          </a:p>
          <a:p>
            <a:pPr marL="533400" indent="-533400" algn="just" eaLnBrk="1" hangingPunct="1">
              <a:buSzTx/>
            </a:pPr>
            <a:endParaRPr lang="en-US">
              <a:effectLst/>
              <a:latin typeface="Times New Roman" charset="0"/>
              <a:cs typeface="Times New Roman" charset="0"/>
            </a:endParaRPr>
          </a:p>
          <a:p>
            <a:pPr marL="914400" lvl="1" indent="-457200" algn="just" eaLnBrk="1" hangingPunct="1">
              <a:buClr>
                <a:srgbClr val="FF0000"/>
              </a:buClr>
              <a:buSzTx/>
              <a:buFont typeface="Wingdings" charset="0"/>
              <a:buChar char="Ø"/>
            </a:pPr>
            <a:r>
              <a:rPr lang="en-US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 Mechanism of the disease</a:t>
            </a:r>
          </a:p>
        </p:txBody>
      </p:sp>
      <p:sp>
        <p:nvSpPr>
          <p:cNvPr id="271363" name="Text Box 3"/>
          <p:cNvSpPr txBox="1">
            <a:spLocks noChangeArrowheads="1"/>
          </p:cNvSpPr>
          <p:nvPr/>
        </p:nvSpPr>
        <p:spPr bwMode="auto">
          <a:xfrm>
            <a:off x="611188" y="188913"/>
            <a:ext cx="81375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Pathogenesis</a:t>
            </a:r>
            <a:r>
              <a:rPr lang="en-GB" sz="4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of viral infection</a:t>
            </a:r>
            <a:endParaRPr lang="en-US" sz="4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1364" name="Line 4"/>
          <p:cNvSpPr>
            <a:spLocks noChangeShapeType="1"/>
          </p:cNvSpPr>
          <p:nvPr/>
        </p:nvSpPr>
        <p:spPr bwMode="auto">
          <a:xfrm>
            <a:off x="611188" y="908050"/>
            <a:ext cx="7705725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2605088"/>
            <a:ext cx="8435975" cy="3919537"/>
          </a:xfrm>
        </p:spPr>
        <p:txBody>
          <a:bodyPr/>
          <a:lstStyle/>
          <a:p>
            <a:pPr marL="609600" indent="-609600" eaLnBrk="1" hangingPunct="1">
              <a:buClr>
                <a:srgbClr val="FF0000"/>
              </a:buClr>
              <a:buSzTx/>
              <a:buFont typeface="Wingdings" charset="0"/>
              <a:buChar char="Ø"/>
            </a:pPr>
            <a:r>
              <a:rPr lang="en-US" sz="2800">
                <a:effectLst/>
                <a:latin typeface="Times New Roman" charset="0"/>
                <a:cs typeface="Times New Roman" charset="0"/>
              </a:rPr>
              <a:t>Abortive 		</a:t>
            </a:r>
            <a:r>
              <a:rPr lang="ar-sa" sz="2800">
                <a:effectLst/>
                <a:latin typeface="Times New Roman" charset="0"/>
                <a:cs typeface="Times New Roman" charset="0"/>
              </a:rPr>
              <a:t>      </a:t>
            </a:r>
            <a:r>
              <a:rPr lang="en-US" sz="2800">
                <a:effectLst/>
                <a:latin typeface="Times New Roman" charset="0"/>
                <a:cs typeface="Times New Roman" charset="0"/>
              </a:rPr>
              <a:t>Vs not produced  </a:t>
            </a:r>
          </a:p>
          <a:p>
            <a:pPr marL="609600" indent="-609600" eaLnBrk="1" hangingPunct="1">
              <a:buClr>
                <a:srgbClr val="FF0000"/>
              </a:buClr>
              <a:buSzTx/>
              <a:buFont typeface="Wingdings" charset="0"/>
              <a:buChar char="Ø"/>
            </a:pPr>
            <a:r>
              <a:rPr lang="en-US" sz="2800">
                <a:effectLst/>
                <a:latin typeface="Times New Roman" charset="0"/>
                <a:cs typeface="Times New Roman" charset="0"/>
              </a:rPr>
              <a:t>Productive 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en-US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Cytolytic 			Vs Produced 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en-US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Non-cytolytic		Vs Produced 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charset="0"/>
              <a:buNone/>
            </a:pPr>
            <a:r>
              <a:rPr lang="en-US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	[</a:t>
            </a:r>
            <a:r>
              <a:rPr lang="en-US">
                <a:effectLst/>
                <a:latin typeface="Times New Roman" charset="0"/>
                <a:ea typeface="ＭＳ Ｐゴシック" charset="0"/>
                <a:cs typeface="Times New Roman" charset="0"/>
              </a:rPr>
              <a:t>P</a:t>
            </a:r>
            <a:r>
              <a:rPr lang="en-US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ersistan</a:t>
            </a:r>
            <a:r>
              <a:rPr lang="en-US">
                <a:effectLst/>
                <a:latin typeface="Times New Roman" charset="0"/>
                <a:ea typeface="ＭＳ Ｐゴシック" charset="0"/>
                <a:cs typeface="Times New Roman" charset="0"/>
              </a:rPr>
              <a:t>t</a:t>
            </a:r>
            <a:r>
              <a:rPr lang="en-US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]</a:t>
            </a:r>
          </a:p>
          <a:p>
            <a:pPr marL="609600" indent="-609600" eaLnBrk="1" hangingPunct="1">
              <a:buClr>
                <a:srgbClr val="FF0000"/>
              </a:buClr>
              <a:buSzTx/>
              <a:buFont typeface="Wingdings" charset="0"/>
              <a:buChar char="Ø"/>
            </a:pPr>
            <a:r>
              <a:rPr lang="en-US" sz="2800">
                <a:effectLst/>
                <a:latin typeface="Times New Roman" charset="0"/>
                <a:cs typeface="Times New Roman" charset="0"/>
              </a:rPr>
              <a:t>Non-productive </a:t>
            </a:r>
            <a:r>
              <a:rPr lang="ar-sa" sz="2800">
                <a:effectLst/>
                <a:latin typeface="Times New Roman" charset="0"/>
                <a:cs typeface="Times New Roman" charset="0"/>
              </a:rPr>
              <a:t>               </a:t>
            </a:r>
            <a:r>
              <a:rPr lang="en-US" sz="2800">
                <a:effectLst/>
                <a:latin typeface="Times New Roman" charset="0"/>
                <a:cs typeface="Times New Roman" charset="0"/>
              </a:rPr>
              <a:t>Vs</a:t>
            </a:r>
            <a:r>
              <a:rPr lang="ar-sa" sz="2800">
                <a:effectLst/>
                <a:latin typeface="Times New Roman" charset="0"/>
                <a:cs typeface="Times New Roman" charset="0"/>
              </a:rPr>
              <a:t> </a:t>
            </a:r>
            <a:r>
              <a:rPr lang="en-US" sz="2800">
                <a:effectLst/>
                <a:latin typeface="Times New Roman" charset="0"/>
                <a:cs typeface="Times New Roman" charset="0"/>
              </a:rPr>
              <a:t>not Produced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en-US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Latent [ </a:t>
            </a:r>
            <a:r>
              <a:rPr lang="en-US">
                <a:effectLst/>
                <a:latin typeface="Times New Roman" charset="0"/>
                <a:ea typeface="ＭＳ Ｐゴシック" charset="0"/>
                <a:cs typeface="Times New Roman" charset="0"/>
              </a:rPr>
              <a:t>P</a:t>
            </a:r>
            <a:r>
              <a:rPr lang="en-US" baseline="-25000">
                <a:effectLst/>
                <a:latin typeface="Times New Roman" charset="0"/>
                <a:ea typeface="ＭＳ Ｐゴシック" charset="0"/>
                <a:cs typeface="Times New Roman" charset="0"/>
              </a:rPr>
              <a:t>t </a:t>
            </a:r>
            <a:r>
              <a:rPr lang="en-US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]		Viral NA present 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en-US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Transformation [ </a:t>
            </a:r>
            <a:r>
              <a:rPr lang="en-US">
                <a:effectLst/>
                <a:latin typeface="Times New Roman" charset="0"/>
                <a:ea typeface="ＭＳ Ｐゴシック" charset="0"/>
                <a:cs typeface="Times New Roman" charset="0"/>
              </a:rPr>
              <a:t>P</a:t>
            </a:r>
            <a:r>
              <a:rPr lang="en-US" baseline="-25000">
                <a:effectLst/>
                <a:latin typeface="Times New Roman" charset="0"/>
                <a:ea typeface="ＭＳ Ｐゴシック" charset="0"/>
                <a:cs typeface="Times New Roman" charset="0"/>
              </a:rPr>
              <a:t>t </a:t>
            </a:r>
            <a:r>
              <a:rPr lang="en-US">
                <a:solidFill>
                  <a:schemeClr val="folHlink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]</a:t>
            </a:r>
            <a:r>
              <a:rPr lang="en-US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	Viral NA present </a:t>
            </a:r>
          </a:p>
        </p:txBody>
      </p:sp>
      <p:sp>
        <p:nvSpPr>
          <p:cNvPr id="357379" name="Text Box 3"/>
          <p:cNvSpPr txBox="1">
            <a:spLocks noChangeArrowheads="1"/>
          </p:cNvSpPr>
          <p:nvPr/>
        </p:nvSpPr>
        <p:spPr bwMode="auto">
          <a:xfrm>
            <a:off x="-396875" y="0"/>
            <a:ext cx="8170863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Rockwell" charset="0"/>
                <a:ea typeface="ＭＳ Ｐゴシック" charset="0"/>
                <a:cs typeface="Tahoma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Cytopathogenesis: </a:t>
            </a:r>
            <a:r>
              <a:rPr lang="ar-sa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The types of viral infections at cellular level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3850" y="1700213"/>
            <a:ext cx="3168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Rockwell" charset="0"/>
                <a:ea typeface="ＭＳ Ｐゴシック" charset="0"/>
                <a:cs typeface="Tahoma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i="0">
                <a:latin typeface="Times New Roman" charset="0"/>
                <a:cs typeface="Times New Roman" charset="0"/>
              </a:rPr>
              <a:t>The effects on cells/   Type of Infection</a:t>
            </a:r>
            <a:endParaRPr lang="en-US" sz="1600" b="0" i="0">
              <a:latin typeface="Arial" charset="0"/>
              <a:cs typeface="Arial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643438" y="1819275"/>
            <a:ext cx="316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Rockwell" charset="0"/>
                <a:ea typeface="ＭＳ Ｐゴシック" charset="0"/>
                <a:cs typeface="Tahoma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i="0">
                <a:latin typeface="Times New Roman" charset="0"/>
                <a:cs typeface="Times New Roman" charset="0"/>
              </a:rPr>
              <a:t>Virus Production</a:t>
            </a:r>
            <a:endParaRPr lang="en-US" sz="1600" b="0" i="0">
              <a:latin typeface="Arial" charset="0"/>
              <a:cs typeface="Arial" charset="0"/>
            </a:endParaRPr>
          </a:p>
        </p:txBody>
      </p:sp>
      <p:sp>
        <p:nvSpPr>
          <p:cNvPr id="357382" name="Line 6"/>
          <p:cNvSpPr>
            <a:spLocks noChangeShapeType="1"/>
          </p:cNvSpPr>
          <p:nvPr/>
        </p:nvSpPr>
        <p:spPr bwMode="auto">
          <a:xfrm>
            <a:off x="250825" y="2565400"/>
            <a:ext cx="8207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Tahoma" pitchFamily="34" charset="0"/>
            </a:endParaRPr>
          </a:p>
        </p:txBody>
      </p:sp>
      <p:sp>
        <p:nvSpPr>
          <p:cNvPr id="357383" name="Line 7"/>
          <p:cNvSpPr>
            <a:spLocks noChangeShapeType="1"/>
          </p:cNvSpPr>
          <p:nvPr/>
        </p:nvSpPr>
        <p:spPr bwMode="auto">
          <a:xfrm>
            <a:off x="250825" y="1700213"/>
            <a:ext cx="8207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Tahoma" pitchFamily="34" charset="0"/>
            </a:endParaRPr>
          </a:p>
        </p:txBody>
      </p:sp>
      <p:sp>
        <p:nvSpPr>
          <p:cNvPr id="357384" name="Line 8"/>
          <p:cNvSpPr>
            <a:spLocks noChangeShapeType="1"/>
          </p:cNvSpPr>
          <p:nvPr/>
        </p:nvSpPr>
        <p:spPr bwMode="auto">
          <a:xfrm>
            <a:off x="684213" y="6597650"/>
            <a:ext cx="8208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Tahoma" pitchFamily="34" charset="0"/>
            </a:endParaRPr>
          </a:p>
        </p:txBody>
      </p:sp>
      <p:sp>
        <p:nvSpPr>
          <p:cNvPr id="357386" name="Line 10"/>
          <p:cNvSpPr>
            <a:spLocks noChangeShapeType="1"/>
          </p:cNvSpPr>
          <p:nvPr/>
        </p:nvSpPr>
        <p:spPr bwMode="auto">
          <a:xfrm>
            <a:off x="1331913" y="692150"/>
            <a:ext cx="44640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Tahoma" pitchFamily="34" charset="0"/>
            </a:endParaRPr>
          </a:p>
        </p:txBody>
      </p:sp>
      <p:pic>
        <p:nvPicPr>
          <p:cNvPr id="6154" name="Picture 11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15888"/>
            <a:ext cx="17287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2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18002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3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2852738"/>
            <a:ext cx="1871662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4" descr="1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292600"/>
            <a:ext cx="201612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7392" name="Rectangle 16"/>
          <p:cNvSpPr>
            <a:spLocks noChangeArrowheads="1"/>
          </p:cNvSpPr>
          <p:nvPr/>
        </p:nvSpPr>
        <p:spPr bwMode="auto">
          <a:xfrm>
            <a:off x="-1189038" y="6858000"/>
            <a:ext cx="360363" cy="2428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Tahoma" pitchFamily="34" charset="0"/>
            </a:endParaRPr>
          </a:p>
        </p:txBody>
      </p:sp>
      <p:sp>
        <p:nvSpPr>
          <p:cNvPr id="357393" name="Rectangle 17"/>
          <p:cNvSpPr>
            <a:spLocks noChangeArrowheads="1"/>
          </p:cNvSpPr>
          <p:nvPr/>
        </p:nvSpPr>
        <p:spPr bwMode="auto">
          <a:xfrm>
            <a:off x="7164388" y="4365625"/>
            <a:ext cx="142875" cy="2159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Tahoma" pitchFamily="34" charset="0"/>
            </a:endParaRPr>
          </a:p>
        </p:txBody>
      </p:sp>
      <p:sp>
        <p:nvSpPr>
          <p:cNvPr id="357394" name="Rectangle 18"/>
          <p:cNvSpPr>
            <a:spLocks noChangeArrowheads="1"/>
          </p:cNvSpPr>
          <p:nvPr/>
        </p:nvSpPr>
        <p:spPr bwMode="auto">
          <a:xfrm>
            <a:off x="7308850" y="2924175"/>
            <a:ext cx="142875" cy="2159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Tahoma" pitchFamily="34" charset="0"/>
            </a:endParaRPr>
          </a:p>
        </p:txBody>
      </p:sp>
      <p:sp>
        <p:nvSpPr>
          <p:cNvPr id="357395" name="Rectangle 19"/>
          <p:cNvSpPr>
            <a:spLocks noChangeArrowheads="1"/>
          </p:cNvSpPr>
          <p:nvPr/>
        </p:nvSpPr>
        <p:spPr bwMode="auto">
          <a:xfrm>
            <a:off x="7308850" y="1484313"/>
            <a:ext cx="142875" cy="2159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Tahoma" pitchFamily="34" charset="0"/>
            </a:endParaRPr>
          </a:p>
        </p:txBody>
      </p:sp>
      <p:sp>
        <p:nvSpPr>
          <p:cNvPr id="357396" name="Rectangle 20"/>
          <p:cNvSpPr>
            <a:spLocks noChangeArrowheads="1"/>
          </p:cNvSpPr>
          <p:nvPr/>
        </p:nvSpPr>
        <p:spPr bwMode="auto">
          <a:xfrm>
            <a:off x="7451725" y="117475"/>
            <a:ext cx="142875" cy="2159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7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7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7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7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7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7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7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7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950" y="1166813"/>
            <a:ext cx="8435975" cy="5691187"/>
          </a:xfrm>
        </p:spPr>
        <p:txBody>
          <a:bodyPr/>
          <a:lstStyle/>
          <a:p>
            <a:pPr marL="812800" indent="-812800" eaLnBrk="1" hangingPunct="1">
              <a:buSzTx/>
              <a:buFont typeface="Wingdings" charset="0"/>
              <a:buNone/>
            </a:pPr>
            <a:r>
              <a:rPr lang="en-US" sz="2800" b="1" i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A</a:t>
            </a:r>
            <a:r>
              <a:rPr lang="en-US" sz="2800" i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)  </a:t>
            </a:r>
            <a:r>
              <a:rPr lang="en-US" sz="2800" b="1" i="1">
                <a:solidFill>
                  <a:srgbClr val="FCCCF6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800" b="1" i="1" u="sng">
                <a:solidFill>
                  <a:srgbClr val="FCCCF6"/>
                </a:solidFill>
                <a:latin typeface="Times New Roman" charset="0"/>
                <a:cs typeface="Times New Roman" charset="0"/>
              </a:rPr>
              <a:t>Abortive Infections:</a:t>
            </a:r>
            <a:r>
              <a:rPr lang="en-US" sz="2800" b="1">
                <a:effectLst/>
                <a:latin typeface="Times New Roman" charset="0"/>
                <a:cs typeface="Times New Roman" charset="0"/>
              </a:rPr>
              <a:t> 	  </a:t>
            </a:r>
          </a:p>
          <a:p>
            <a:pPr marL="1524000" lvl="2" indent="-609600" eaLnBrk="1" hangingPunct="1">
              <a:buClr>
                <a:schemeClr val="tx1"/>
              </a:buClr>
              <a:buSzTx/>
              <a:buFont typeface="Wingdings" charset="0"/>
              <a:buChar char="Ø"/>
            </a:pPr>
            <a:r>
              <a:rPr lang="en-US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Viruses don</a:t>
            </a:r>
            <a:r>
              <a:rPr lang="ja-JP" altLang="en-US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’</a:t>
            </a:r>
            <a:r>
              <a:rPr lang="en-US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t complete</a:t>
            </a:r>
            <a:endParaRPr lang="ar-sa">
              <a:solidFill>
                <a:srgbClr val="FFFF66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1524000" lvl="2" indent="-609600" eaLnBrk="1" hangingPunct="1">
              <a:buClr>
                <a:schemeClr val="tx1"/>
              </a:buClr>
              <a:buSzTx/>
              <a:buFont typeface="Wingdings" charset="0"/>
              <a:buNone/>
            </a:pPr>
            <a:r>
              <a:rPr lang="ar-sa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         </a:t>
            </a:r>
            <a:r>
              <a:rPr lang="en-US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 the replication cycle </a:t>
            </a:r>
          </a:p>
          <a:p>
            <a:pPr marL="1524000" lvl="2" indent="-609600" eaLnBrk="1" hangingPunct="1">
              <a:buClr>
                <a:schemeClr val="tx1"/>
              </a:buClr>
              <a:buSzTx/>
              <a:buFont typeface="Wingdings" charset="0"/>
              <a:buChar char="Ø"/>
            </a:pPr>
            <a:r>
              <a:rPr lang="en-US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Due to mutation, </a:t>
            </a:r>
            <a:endParaRPr lang="ar-sa">
              <a:solidFill>
                <a:srgbClr val="FFFF66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1524000" lvl="2" indent="-609600" eaLnBrk="1" hangingPunct="1">
              <a:buClr>
                <a:schemeClr val="tx1"/>
              </a:buClr>
              <a:buSzTx/>
              <a:buFont typeface="Wingdings" charset="0"/>
              <a:buNone/>
            </a:pPr>
            <a:r>
              <a:rPr lang="ar-sa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      </a:t>
            </a:r>
            <a:r>
              <a:rPr lang="en-US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defective interfering particles </a:t>
            </a:r>
            <a:endParaRPr lang="ar-sa">
              <a:solidFill>
                <a:srgbClr val="FFFF66"/>
              </a:solidFill>
              <a:effectLst/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1524000" lvl="2" indent="-609600" eaLnBrk="1" hangingPunct="1">
              <a:buClr>
                <a:schemeClr val="tx1"/>
              </a:buClr>
              <a:buSzTx/>
              <a:buFont typeface="Wingdings" charset="0"/>
              <a:buNone/>
            </a:pPr>
            <a:r>
              <a:rPr lang="ar-sa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      </a:t>
            </a:r>
            <a:r>
              <a:rPr lang="en-US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&amp; the action of IFNs</a:t>
            </a:r>
          </a:p>
          <a:p>
            <a:pPr marL="812800" indent="-812800" eaLnBrk="1" hangingPunct="1">
              <a:buSzTx/>
              <a:buFont typeface="Wingdings" charset="0"/>
              <a:buNone/>
            </a:pPr>
            <a:r>
              <a:rPr lang="en-US" sz="2800" b="1" i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B</a:t>
            </a:r>
            <a:r>
              <a:rPr lang="en-US" sz="2800" i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)</a:t>
            </a:r>
            <a:r>
              <a:rPr lang="en-US" sz="2800" i="1">
                <a:solidFill>
                  <a:srgbClr val="FCCCF6"/>
                </a:solidFill>
                <a:latin typeface="Times New Roman" charset="0"/>
                <a:cs typeface="Times New Roman" charset="0"/>
              </a:rPr>
              <a:t>   </a:t>
            </a:r>
            <a:r>
              <a:rPr lang="en-US" sz="2800" b="1" i="1" u="sng">
                <a:solidFill>
                  <a:srgbClr val="FCCCF6"/>
                </a:solidFill>
                <a:latin typeface="Times New Roman" charset="0"/>
                <a:cs typeface="Times New Roman" charset="0"/>
              </a:rPr>
              <a:t>Productive Infections:</a:t>
            </a:r>
            <a:r>
              <a:rPr lang="en-US" sz="2800" b="1">
                <a:effectLst/>
                <a:latin typeface="Times New Roman" charset="0"/>
                <a:cs typeface="Times New Roman" charset="0"/>
              </a:rPr>
              <a:t> </a:t>
            </a:r>
          </a:p>
          <a:p>
            <a:pPr marL="1168400" lvl="1" indent="-711200" eaLnBrk="1" hangingPunct="1">
              <a:buClr>
                <a:schemeClr val="tx1"/>
              </a:buClr>
              <a:buSzTx/>
              <a:buFont typeface="Wingdings" charset="0"/>
              <a:buAutoNum type="arabicPeriod"/>
            </a:pPr>
            <a:r>
              <a:rPr lang="en-US" sz="2400">
                <a:solidFill>
                  <a:srgbClr val="FFFF00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Cytolytic Infections</a:t>
            </a:r>
            <a:r>
              <a:rPr lang="en-US" sz="2400">
                <a:effectLst/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</a:p>
          <a:p>
            <a:pPr marL="1524000" lvl="2" indent="-609600"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en-US">
                <a:effectLst/>
                <a:latin typeface="Times New Roman" charset="0"/>
                <a:ea typeface="ＭＳ Ｐゴシック" charset="0"/>
                <a:cs typeface="Times New Roman" charset="0"/>
              </a:rPr>
              <a:t>Viruses replicate </a:t>
            </a:r>
          </a:p>
          <a:p>
            <a:pPr marL="1524000" lvl="2" indent="-609600" eaLnBrk="1" hangingPunct="1">
              <a:buClr>
                <a:schemeClr val="tx1"/>
              </a:buClr>
              <a:buFont typeface="Wingdings" charset="0"/>
              <a:buNone/>
            </a:pPr>
            <a:r>
              <a:rPr lang="en-US">
                <a:effectLst/>
                <a:latin typeface="Times New Roman" charset="0"/>
                <a:ea typeface="ＭＳ Ｐゴシック" charset="0"/>
                <a:cs typeface="Times New Roman" charset="0"/>
              </a:rPr>
              <a:t>     &amp; produce progeny</a:t>
            </a:r>
          </a:p>
          <a:p>
            <a:pPr marL="1524000" lvl="2" indent="-609600"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en-US">
                <a:effectLst/>
                <a:latin typeface="Times New Roman" charset="0"/>
                <a:ea typeface="ＭＳ Ｐゴシック" charset="0"/>
                <a:cs typeface="Times New Roman" charset="0"/>
              </a:rPr>
              <a:t>Cell death &amp; Cytopathic effects [CPE]</a:t>
            </a:r>
          </a:p>
          <a:p>
            <a:pPr marL="1524000" lvl="2" indent="-609600"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en-US">
                <a:effectLst/>
                <a:latin typeface="Times New Roman" charset="0"/>
                <a:ea typeface="ＭＳ Ｐゴシック" charset="0"/>
                <a:cs typeface="Times New Roman" charset="0"/>
              </a:rPr>
              <a:t>Inhibition of cellular protein &amp; NA synthesis </a:t>
            </a:r>
          </a:p>
        </p:txBody>
      </p:sp>
      <p:sp>
        <p:nvSpPr>
          <p:cNvPr id="285699" name="Text Box 3"/>
          <p:cNvSpPr txBox="1">
            <a:spLocks noChangeArrowheads="1"/>
          </p:cNvSpPr>
          <p:nvPr/>
        </p:nvSpPr>
        <p:spPr bwMode="auto">
          <a:xfrm>
            <a:off x="179388" y="333375"/>
            <a:ext cx="882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Rockwell" charset="0"/>
                <a:ea typeface="ＭＳ Ｐゴシック" charset="0"/>
                <a:cs typeface="Tahoma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cs typeface="Arial" charset="0"/>
              </a:rPr>
              <a:t>The types of viral infections at cellular level</a:t>
            </a:r>
          </a:p>
        </p:txBody>
      </p:sp>
      <p:pic>
        <p:nvPicPr>
          <p:cNvPr id="7172" name="Picture 4" descr="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860800"/>
            <a:ext cx="316865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701" name="Line 5"/>
          <p:cNvSpPr>
            <a:spLocks noChangeShapeType="1"/>
          </p:cNvSpPr>
          <p:nvPr/>
        </p:nvSpPr>
        <p:spPr bwMode="auto">
          <a:xfrm>
            <a:off x="468313" y="908050"/>
            <a:ext cx="83518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Tahoma" pitchFamily="34" charset="0"/>
            </a:endParaRPr>
          </a:p>
        </p:txBody>
      </p:sp>
      <p:pic>
        <p:nvPicPr>
          <p:cNvPr id="7174" name="Picture 6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628775"/>
            <a:ext cx="30956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703" name="Rectangle 7"/>
          <p:cNvSpPr>
            <a:spLocks noChangeArrowheads="1"/>
          </p:cNvSpPr>
          <p:nvPr/>
        </p:nvSpPr>
        <p:spPr bwMode="auto">
          <a:xfrm>
            <a:off x="5435600" y="1700213"/>
            <a:ext cx="288925" cy="3603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285704" name="Rectangle 8"/>
          <p:cNvSpPr>
            <a:spLocks noChangeArrowheads="1"/>
          </p:cNvSpPr>
          <p:nvPr/>
        </p:nvSpPr>
        <p:spPr bwMode="auto">
          <a:xfrm>
            <a:off x="5435600" y="3932238"/>
            <a:ext cx="288925" cy="3603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4525962"/>
          </a:xfrm>
        </p:spPr>
        <p:txBody>
          <a:bodyPr/>
          <a:lstStyle/>
          <a:p>
            <a:pPr marL="609600" indent="-609600" eaLnBrk="1" hangingPunct="1">
              <a:buSzTx/>
            </a:pPr>
            <a:r>
              <a:rPr lang="en-US" sz="3600">
                <a:effectLst/>
                <a:latin typeface="Times New Roman" charset="0"/>
                <a:cs typeface="Times New Roman" charset="0"/>
              </a:rPr>
              <a:t>CPE can take several forms:   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charset="0"/>
              <a:buAutoNum type="arabicPeriod"/>
            </a:pPr>
            <a:r>
              <a:rPr lang="en-US" sz="3200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Cell lysis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charset="0"/>
              <a:buAutoNum type="arabicPeriod"/>
            </a:pPr>
            <a:r>
              <a:rPr lang="en-US" sz="3200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Cell rounding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charset="0"/>
              <a:buAutoNum type="arabicPeriod"/>
            </a:pPr>
            <a:r>
              <a:rPr lang="en-US" sz="3200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Syncytium formation  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charset="0"/>
              <a:buAutoNum type="arabicPeriod"/>
            </a:pPr>
            <a:r>
              <a:rPr lang="en-US" sz="3200">
                <a:solidFill>
                  <a:srgbClr val="FFFF66"/>
                </a:solidFill>
                <a:effectLst/>
                <a:latin typeface="Times New Roman" charset="0"/>
                <a:ea typeface="ＭＳ Ｐゴシック" charset="0"/>
                <a:cs typeface="Times New Roman" charset="0"/>
              </a:rPr>
              <a:t>Inclusion bodies formation</a:t>
            </a:r>
          </a:p>
        </p:txBody>
      </p:sp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1762125" y="115888"/>
            <a:ext cx="4681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Rockwell" charset="0"/>
                <a:ea typeface="ＭＳ Ｐゴシック" charset="0"/>
                <a:cs typeface="Tahoma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Cytopathic Effects  </a:t>
            </a:r>
          </a:p>
        </p:txBody>
      </p:sp>
      <p:pic>
        <p:nvPicPr>
          <p:cNvPr id="8196" name="Picture 5" descr="1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836613"/>
            <a:ext cx="25685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Cytopathic Effe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933825"/>
            <a:ext cx="7200900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619250" y="6308725"/>
            <a:ext cx="1296988" cy="404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0" i="0">
                <a:latin typeface="Garamond" charset="0"/>
                <a:cs typeface="Arial" charset="0"/>
              </a:rPr>
              <a:t>Uninfected cc</a:t>
            </a: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4067175" y="6308725"/>
            <a:ext cx="1296988" cy="404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0" i="0">
                <a:latin typeface="Garamond" charset="0"/>
                <a:cs typeface="Arial" charset="0"/>
              </a:rPr>
              <a:t>Cell rounding</a:t>
            </a:r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6443663" y="6308725"/>
            <a:ext cx="1296987" cy="404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0" i="0">
                <a:latin typeface="Garamond" charset="0"/>
                <a:cs typeface="Arial" charset="0"/>
              </a:rPr>
              <a:t>Cyncytium </a:t>
            </a:r>
          </a:p>
        </p:txBody>
      </p:sp>
      <p:sp>
        <p:nvSpPr>
          <p:cNvPr id="159754" name="Line 10"/>
          <p:cNvSpPr>
            <a:spLocks noChangeShapeType="1"/>
          </p:cNvSpPr>
          <p:nvPr/>
        </p:nvSpPr>
        <p:spPr bwMode="auto">
          <a:xfrm>
            <a:off x="1765300" y="765175"/>
            <a:ext cx="3743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pPr eaLnBrk="1" hangingPunct="1"/>
            <a:r>
              <a:rPr lang="en-GB" sz="4800" i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Syncytium formation </a:t>
            </a:r>
          </a:p>
        </p:txBody>
      </p:sp>
      <p:pic>
        <p:nvPicPr>
          <p:cNvPr id="9219" name="Picture 5" descr="scan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908050"/>
            <a:ext cx="367347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417988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3571875" y="6310313"/>
            <a:ext cx="1928813" cy="404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0" i="0">
                <a:latin typeface="Garamond" charset="0"/>
                <a:cs typeface="Arial" charset="0"/>
              </a:rPr>
              <a:t>Cc ;Syncytium (RSV)</a:t>
            </a:r>
          </a:p>
        </p:txBody>
      </p:sp>
      <p:sp>
        <p:nvSpPr>
          <p:cNvPr id="284683" name="Line 11"/>
          <p:cNvSpPr>
            <a:spLocks noChangeShapeType="1"/>
          </p:cNvSpPr>
          <p:nvPr/>
        </p:nvSpPr>
        <p:spPr bwMode="auto">
          <a:xfrm>
            <a:off x="1908175" y="692150"/>
            <a:ext cx="55435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Tahoma" pitchFamily="34" charset="0"/>
            </a:endParaRPr>
          </a:p>
        </p:txBody>
      </p:sp>
      <p:sp>
        <p:nvSpPr>
          <p:cNvPr id="9223" name="Oval 12"/>
          <p:cNvSpPr>
            <a:spLocks noChangeArrowheads="1"/>
          </p:cNvSpPr>
          <p:nvPr/>
        </p:nvSpPr>
        <p:spPr bwMode="auto">
          <a:xfrm>
            <a:off x="1285875" y="5157788"/>
            <a:ext cx="1714500" cy="771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0" i="0" u="sng"/>
              <a:t>Herpes</a:t>
            </a:r>
          </a:p>
          <a:p>
            <a:pPr algn="ctr"/>
            <a:r>
              <a:rPr lang="en-GB" b="0" i="0" u="sng"/>
              <a:t>paramyxoVs</a:t>
            </a:r>
          </a:p>
        </p:txBody>
      </p:sp>
      <p:pic>
        <p:nvPicPr>
          <p:cNvPr id="9224" name="Picture 10" descr="C:\Documents and Settings\Dr.Malak\Desktop\MALAK (E)\virology picture folders\CPE\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3" y="4303713"/>
            <a:ext cx="156527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950" y="981075"/>
            <a:ext cx="8229600" cy="4525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rgbClr val="FFFF66"/>
              </a:buClr>
              <a:buSzTx/>
              <a:buFont typeface="Wingdings" charset="0"/>
              <a:buChar char="v"/>
            </a:pPr>
            <a:r>
              <a:rPr lang="en-US" sz="3600">
                <a:solidFill>
                  <a:srgbClr val="FF0000"/>
                </a:solidFill>
                <a:effectLst/>
                <a:latin typeface="Times New Roman" charset="0"/>
                <a:cs typeface="Times New Roman" charset="0"/>
              </a:rPr>
              <a:t> Site:</a:t>
            </a:r>
            <a:r>
              <a:rPr lang="en-US">
                <a:solidFill>
                  <a:srgbClr val="FF0000"/>
                </a:solidFill>
                <a:effectLst/>
                <a:latin typeface="Times New Roman" charset="0"/>
                <a:cs typeface="Times New Roman" charset="0"/>
              </a:rPr>
              <a:t> </a:t>
            </a:r>
            <a:endParaRPr lang="ar-sa">
              <a:solidFill>
                <a:srgbClr val="FF0000"/>
              </a:solidFill>
              <a:effectLst/>
              <a:latin typeface="Times New Roman" charset="0"/>
              <a:cs typeface="Times New Roman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FF66"/>
              </a:buClr>
              <a:buFont typeface="Wingdings" charset="0"/>
              <a:buNone/>
            </a:pPr>
            <a:r>
              <a:rPr lang="en-US">
                <a:solidFill>
                  <a:srgbClr val="FFFF66"/>
                </a:solidFill>
                <a:effectLst/>
                <a:latin typeface="Times New Roman" charset="0"/>
                <a:cs typeface="Times New Roman" charset="0"/>
              </a:rPr>
              <a:t>   </a:t>
            </a:r>
            <a:r>
              <a:rPr lang="ar-sa">
                <a:solidFill>
                  <a:srgbClr val="FFFF66"/>
                </a:solidFill>
                <a:effectLst/>
                <a:latin typeface="Times New Roman" charset="0"/>
                <a:cs typeface="Times New Roman" charset="0"/>
              </a:rPr>
              <a:t>      </a:t>
            </a:r>
            <a:r>
              <a:rPr lang="en-GB">
                <a:solidFill>
                  <a:srgbClr val="FFFF66"/>
                </a:solidFill>
                <a:effectLst/>
                <a:latin typeface="Times New Roman" charset="0"/>
                <a:cs typeface="Times New Roman" charset="0"/>
              </a:rPr>
              <a:t>    </a:t>
            </a:r>
            <a:r>
              <a:rPr lang="en-US">
                <a:effectLst/>
                <a:latin typeface="Times New Roman" charset="0"/>
                <a:cs typeface="Times New Roman" charset="0"/>
              </a:rPr>
              <a:t>Intranuclear [Herpes]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FFFF66"/>
              </a:buClr>
              <a:buFont typeface="Wingdings" charset="0"/>
              <a:buNone/>
            </a:pPr>
            <a:r>
              <a:rPr lang="en-US">
                <a:effectLst/>
                <a:latin typeface="Times New Roman" charset="0"/>
                <a:cs typeface="Times New Roman" charset="0"/>
              </a:rPr>
              <a:t>             Intracytoplasmic [Rabies]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FFFF66"/>
              </a:buClr>
              <a:buFont typeface="Wingdings" charset="0"/>
              <a:buNone/>
            </a:pPr>
            <a:r>
              <a:rPr lang="en-US">
                <a:effectLst/>
                <a:latin typeface="Times New Roman" charset="0"/>
                <a:cs typeface="Times New Roman" charset="0"/>
              </a:rPr>
              <a:t>	   </a:t>
            </a:r>
            <a:r>
              <a:rPr lang="ar-sa">
                <a:effectLst/>
                <a:latin typeface="Times New Roman" charset="0"/>
                <a:cs typeface="Times New Roman" charset="0"/>
              </a:rPr>
              <a:t>    </a:t>
            </a:r>
            <a:endParaRPr lang="en-US" sz="3600">
              <a:effectLst/>
              <a:latin typeface="Times New Roman" charset="0"/>
              <a:cs typeface="Times New Roman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FF66"/>
              </a:buClr>
              <a:buSzTx/>
              <a:buFont typeface="Wingdings" charset="0"/>
              <a:buChar char="v"/>
            </a:pPr>
            <a:r>
              <a:rPr lang="en-US" sz="3600">
                <a:solidFill>
                  <a:srgbClr val="FF0000"/>
                </a:solidFill>
                <a:effectLst/>
                <a:latin typeface="Times New Roman" charset="0"/>
                <a:cs typeface="Times New Roman" charset="0"/>
              </a:rPr>
              <a:t>Take several forms: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rgbClr val="FFFF66"/>
              </a:buClr>
              <a:buFont typeface="Wingdings" charset="0"/>
              <a:buChar char="Ø"/>
            </a:pPr>
            <a:r>
              <a:rPr lang="en-US" sz="3400">
                <a:effectLst/>
                <a:latin typeface="Times New Roman" charset="0"/>
                <a:ea typeface="ＭＳ Ｐゴシック" charset="0"/>
                <a:cs typeface="Times New Roman" charset="0"/>
              </a:rPr>
              <a:t>Single/multiple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rgbClr val="FFFF66"/>
              </a:buClr>
              <a:buFont typeface="Wingdings" charset="0"/>
              <a:buChar char="Ø"/>
            </a:pPr>
            <a:r>
              <a:rPr lang="en-US" sz="3400">
                <a:effectLst/>
                <a:latin typeface="Times New Roman" charset="0"/>
                <a:ea typeface="ＭＳ Ｐゴシック" charset="0"/>
                <a:cs typeface="Times New Roman" charset="0"/>
              </a:rPr>
              <a:t>Small/large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rgbClr val="FFFF66"/>
              </a:buClr>
              <a:buFont typeface="Wingdings" charset="0"/>
              <a:buChar char="Ø"/>
            </a:pPr>
            <a:r>
              <a:rPr lang="en-US" sz="3400">
                <a:effectLst/>
                <a:latin typeface="Times New Roman" charset="0"/>
                <a:ea typeface="ＭＳ Ｐゴシック" charset="0"/>
                <a:cs typeface="Times New Roman" charset="0"/>
              </a:rPr>
              <a:t>Round/irregular </a:t>
            </a: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107950" y="115888"/>
            <a:ext cx="6265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Rockwell" charset="0"/>
                <a:ea typeface="ＭＳ Ｐゴシック" charset="0"/>
                <a:cs typeface="Tahoma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Rockwell" charset="0"/>
                <a:ea typeface="Tahoma" charset="0"/>
                <a:cs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Inclusion bodies formation</a:t>
            </a:r>
          </a:p>
        </p:txBody>
      </p:sp>
      <p:pic>
        <p:nvPicPr>
          <p:cNvPr id="10244" name="Picture 4" descr="scan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115888"/>
            <a:ext cx="3138487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scan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3644900"/>
            <a:ext cx="3138487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8" name="Line 6"/>
          <p:cNvSpPr>
            <a:spLocks noChangeShapeType="1"/>
          </p:cNvSpPr>
          <p:nvPr/>
        </p:nvSpPr>
        <p:spPr bwMode="auto">
          <a:xfrm>
            <a:off x="107950" y="765175"/>
            <a:ext cx="53276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68313" y="1557338"/>
            <a:ext cx="4038600" cy="5040312"/>
          </a:xfrm>
        </p:spPr>
        <p:txBody>
          <a:bodyPr/>
          <a:lstStyle/>
          <a:p>
            <a:pPr eaLnBrk="1" hangingPunct="1"/>
            <a:endParaRPr lang="en-GB" b="1" i="1">
              <a:effectLst/>
              <a:latin typeface="Garamond" charset="0"/>
              <a:cs typeface="Arial" charset="0"/>
            </a:endParaRPr>
          </a:p>
          <a:p>
            <a:pPr eaLnBrk="1" hangingPunct="1"/>
            <a:endParaRPr lang="en-GB" b="1" i="1">
              <a:effectLst/>
              <a:latin typeface="Garamond" charset="0"/>
              <a:cs typeface="Arial" charset="0"/>
            </a:endParaRPr>
          </a:p>
          <a:p>
            <a:pPr eaLnBrk="1" hangingPunct="1"/>
            <a:endParaRPr lang="en-GB" b="1" i="1">
              <a:effectLst/>
              <a:latin typeface="Garamond" charset="0"/>
              <a:cs typeface="Arial" charset="0"/>
            </a:endParaRPr>
          </a:p>
          <a:p>
            <a:pPr eaLnBrk="1" hangingPunct="1"/>
            <a:endParaRPr lang="en-GB" b="1" i="1">
              <a:effectLst/>
              <a:latin typeface="Garamond" charset="0"/>
              <a:cs typeface="Arial" charset="0"/>
            </a:endParaRPr>
          </a:p>
          <a:p>
            <a:pPr eaLnBrk="1" hangingPunct="1"/>
            <a:endParaRPr lang="en-GB" b="1" i="1">
              <a:effectLst/>
              <a:latin typeface="Garamond" charset="0"/>
              <a:cs typeface="Arial" charset="0"/>
            </a:endParaRPr>
          </a:p>
          <a:p>
            <a:pPr eaLnBrk="1" hangingPunct="1"/>
            <a:endParaRPr lang="en-GB" b="1" i="1">
              <a:effectLst/>
              <a:latin typeface="Garamond" charset="0"/>
              <a:cs typeface="Arial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en-GB" b="1" i="1">
                <a:effectLst/>
                <a:latin typeface="Garamond" charset="0"/>
                <a:cs typeface="Arial" charset="0"/>
              </a:rPr>
              <a:t>   </a:t>
            </a:r>
          </a:p>
          <a:p>
            <a:pPr algn="ctr" eaLnBrk="1" hangingPunct="1">
              <a:buFont typeface="Wingdings" charset="0"/>
              <a:buNone/>
            </a:pPr>
            <a:r>
              <a:rPr lang="en-GB" b="1" i="1">
                <a:effectLst/>
                <a:latin typeface="Garamond" charset="0"/>
                <a:cs typeface="Arial" charset="0"/>
              </a:rPr>
              <a:t>Negri bodies caused by        Rabies virus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GB" b="1" i="1">
              <a:effectLst/>
              <a:latin typeface="Times New Roman" charset="0"/>
              <a:cs typeface="Times New Roman" charset="0"/>
            </a:endParaRPr>
          </a:p>
          <a:p>
            <a:pPr eaLnBrk="1" hangingPunct="1"/>
            <a:endParaRPr lang="en-GB" b="1" i="1">
              <a:effectLst/>
              <a:latin typeface="Times New Roman" charset="0"/>
              <a:cs typeface="Times New Roman" charset="0"/>
            </a:endParaRPr>
          </a:p>
          <a:p>
            <a:pPr eaLnBrk="1" hangingPunct="1"/>
            <a:endParaRPr lang="en-GB" b="1" i="1">
              <a:effectLst/>
              <a:latin typeface="Times New Roman" charset="0"/>
              <a:cs typeface="Times New Roman" charset="0"/>
            </a:endParaRPr>
          </a:p>
          <a:p>
            <a:pPr eaLnBrk="1" hangingPunct="1"/>
            <a:endParaRPr lang="en-GB" b="1" i="1">
              <a:effectLst/>
              <a:latin typeface="Times New Roman" charset="0"/>
              <a:cs typeface="Times New Roman" charset="0"/>
            </a:endParaRPr>
          </a:p>
          <a:p>
            <a:pPr eaLnBrk="1" hangingPunct="1"/>
            <a:endParaRPr lang="en-GB" b="1" i="1">
              <a:effectLst/>
              <a:latin typeface="Times New Roman" charset="0"/>
              <a:cs typeface="Times New Roman" charset="0"/>
            </a:endParaRPr>
          </a:p>
          <a:p>
            <a:pPr eaLnBrk="1" hangingPunct="1"/>
            <a:endParaRPr lang="en-GB" b="1" i="1">
              <a:effectLst/>
              <a:latin typeface="Times New Roman" charset="0"/>
              <a:cs typeface="Times New Roman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en-GB" b="1" i="1">
                <a:effectLst/>
                <a:latin typeface="Times New Roman" charset="0"/>
                <a:cs typeface="Times New Roman" charset="0"/>
              </a:rPr>
              <a:t> </a:t>
            </a:r>
          </a:p>
          <a:p>
            <a:pPr algn="ctr" eaLnBrk="1" hangingPunct="1">
              <a:buFont typeface="Wingdings" charset="0"/>
              <a:buNone/>
            </a:pPr>
            <a:r>
              <a:rPr lang="en-US" b="1" i="1">
                <a:effectLst/>
                <a:latin typeface="Times New Roman" charset="0"/>
                <a:cs typeface="Times New Roman" charset="0"/>
              </a:rPr>
              <a:t>Owl</a:t>
            </a:r>
            <a:r>
              <a:rPr lang="ja-JP" altLang="en-US" b="1" i="1">
                <a:effectLst/>
                <a:latin typeface="Times New Roman" charset="0"/>
                <a:cs typeface="Times New Roman" charset="0"/>
              </a:rPr>
              <a:t>’</a:t>
            </a:r>
            <a:r>
              <a:rPr lang="en-US" b="1" i="1">
                <a:effectLst/>
                <a:latin typeface="Times New Roman" charset="0"/>
                <a:cs typeface="Times New Roman" charset="0"/>
              </a:rPr>
              <a:t>s eye </a:t>
            </a:r>
            <a:r>
              <a:rPr lang="en-GB" b="1" i="1">
                <a:effectLst/>
                <a:latin typeface="Times New Roman" charset="0"/>
                <a:cs typeface="Times New Roman" charset="0"/>
              </a:rPr>
              <a:t>inclusions caused by CMV</a:t>
            </a:r>
          </a:p>
        </p:txBody>
      </p:sp>
      <p:pic>
        <p:nvPicPr>
          <p:cNvPr id="352260" name="Picture 4" descr="15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773238"/>
            <a:ext cx="3384550" cy="287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6" descr="Fig-48-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3238"/>
            <a:ext cx="367347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2263" name="Text Box 7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i="1">
                <a:solidFill>
                  <a:srgbClr val="FFFF66"/>
                </a:solidFill>
                <a:latin typeface="Garamond" charset="0"/>
                <a:cs typeface="Arial" charset="0"/>
              </a:rPr>
              <a:t>Inclusion bodies formation</a:t>
            </a:r>
          </a:p>
        </p:txBody>
      </p:sp>
      <p:sp>
        <p:nvSpPr>
          <p:cNvPr id="352264" name="Line 8"/>
          <p:cNvSpPr>
            <a:spLocks noChangeShapeType="1"/>
          </p:cNvSpPr>
          <p:nvPr/>
        </p:nvSpPr>
        <p:spPr bwMode="auto">
          <a:xfrm>
            <a:off x="468313" y="1052513"/>
            <a:ext cx="65516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n-ea"/>
              <a:cs typeface="Tahoma" pitchFamily="34" charset="0"/>
            </a:endParaRPr>
          </a:p>
        </p:txBody>
      </p:sp>
      <p:sp>
        <p:nvSpPr>
          <p:cNvPr id="352265" name="Rectangle 9"/>
          <p:cNvSpPr>
            <a:spLocks noChangeArrowheads="1"/>
          </p:cNvSpPr>
          <p:nvPr/>
        </p:nvSpPr>
        <p:spPr bwMode="auto">
          <a:xfrm>
            <a:off x="828675" y="5903913"/>
            <a:ext cx="73437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FF0000"/>
              </a:buClr>
            </a:pPr>
            <a:r>
              <a:rPr lang="en-GB" sz="3200">
                <a:solidFill>
                  <a:schemeClr val="folHlink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algn="ctr"/>
            <a:endParaRPr lang="en-GB" sz="3200">
              <a:solidFill>
                <a:schemeClr val="folHlink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en-GB" sz="3200">
                <a:solidFill>
                  <a:schemeClr val="folHlink"/>
                </a:solidFill>
                <a:latin typeface="Times New Roman" charset="0"/>
                <a:cs typeface="Times New Roma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2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2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2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9" grpId="0"/>
      <p:bldP spid="352265" grpId="0"/>
    </p:bld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ckwell" pitchFamily="18" charset="0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ckwell" pitchFamily="18" charset="0"/>
            <a:cs typeface="Tahoma" pitchFamily="34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6010</TotalTime>
  <Words>762</Words>
  <Application>Microsoft Macintosh PowerPoint</Application>
  <PresentationFormat>On-screen Show (4:3)</PresentationFormat>
  <Paragraphs>286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Rockwell</vt:lpstr>
      <vt:lpstr>Tahoma</vt:lpstr>
      <vt:lpstr>Arial</vt:lpstr>
      <vt:lpstr>Garamond</vt:lpstr>
      <vt:lpstr>Wingdings</vt:lpstr>
      <vt:lpstr>Calibri</vt:lpstr>
      <vt:lpstr>Times New Roman</vt:lpstr>
      <vt:lpstr>Modern No. 20</vt:lpstr>
      <vt:lpstr>Century Gothic</vt:lpstr>
      <vt:lpstr>Stream</vt:lpstr>
      <vt:lpstr>PowerPoint Presentation</vt:lpstr>
      <vt:lpstr>  OBJECTIVES</vt:lpstr>
      <vt:lpstr>PowerPoint Presentation</vt:lpstr>
      <vt:lpstr>PowerPoint Presentation</vt:lpstr>
      <vt:lpstr>PowerPoint Presentation</vt:lpstr>
      <vt:lpstr>PowerPoint Presentation</vt:lpstr>
      <vt:lpstr>Syncytium formation </vt:lpstr>
      <vt:lpstr>PowerPoint Presentation</vt:lpstr>
      <vt:lpstr>Inclusion bodies 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Mechanisms of spread of virus through the body</vt:lpstr>
      <vt:lpstr>Important features of Acute Viral Diseases</vt:lpstr>
      <vt:lpstr>The immune response to virus</vt:lpstr>
      <vt:lpstr>The immune response to virus</vt:lpstr>
      <vt:lpstr>The immune response to virus</vt:lpstr>
      <vt:lpstr>PowerPoint Presentation</vt:lpstr>
      <vt:lpstr>The immune response to virus</vt:lpstr>
      <vt:lpstr>PowerPoint Presentation</vt:lpstr>
      <vt:lpstr>PowerPoint Presentation</vt:lpstr>
      <vt:lpstr>PowerPoint Presentation</vt:lpstr>
      <vt:lpstr>Reference books  &amp;the relevant page numbers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JOURNEY OF MICROBIOLOGY</dc:title>
  <dc:creator>KKUH</dc:creator>
  <cp:lastModifiedBy>User</cp:lastModifiedBy>
  <cp:revision>304</cp:revision>
  <dcterms:created xsi:type="dcterms:W3CDTF">2004-01-17T06:26:34Z</dcterms:created>
  <dcterms:modified xsi:type="dcterms:W3CDTF">2011-10-12T11:36:10Z</dcterms:modified>
</cp:coreProperties>
</file>