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49" r:id="rId3"/>
    <p:sldId id="353" r:id="rId4"/>
    <p:sldId id="358" r:id="rId5"/>
    <p:sldId id="382" r:id="rId6"/>
    <p:sldId id="359" r:id="rId7"/>
    <p:sldId id="383" r:id="rId8"/>
    <p:sldId id="354" r:id="rId9"/>
    <p:sldId id="355" r:id="rId10"/>
    <p:sldId id="356" r:id="rId11"/>
    <p:sldId id="360" r:id="rId12"/>
    <p:sldId id="362" r:id="rId13"/>
    <p:sldId id="363" r:id="rId14"/>
    <p:sldId id="364" r:id="rId15"/>
    <p:sldId id="377" r:id="rId16"/>
    <p:sldId id="365" r:id="rId17"/>
    <p:sldId id="366" r:id="rId18"/>
    <p:sldId id="373" r:id="rId19"/>
    <p:sldId id="372" r:id="rId20"/>
    <p:sldId id="380" r:id="rId21"/>
    <p:sldId id="381" r:id="rId22"/>
    <p:sldId id="374" r:id="rId23"/>
    <p:sldId id="375" r:id="rId24"/>
  </p:sldIdLst>
  <p:sldSz cx="9144000" cy="6858000" type="screen4x3"/>
  <p:notesSz cx="6858000" cy="9144000"/>
  <p:custShowLst>
    <p:custShow name="Custom Show 2" id="0">
      <p:sldLst>
        <p:sld r:id="rId2"/>
        <p:sld r:id="rId3"/>
        <p:sld r:id="rId4"/>
        <p:sld r:id="rId5"/>
        <p:sld r:id="rId7"/>
        <p:sld r:id="rId9"/>
        <p:sld r:id="rId10"/>
        <p:sld r:id="rId11"/>
        <p:sld r:id="rId12"/>
        <p:sld r:id="rId13"/>
        <p:sld r:id="rId14"/>
        <p:sld r:id="rId15"/>
        <p:sld r:id="rId17"/>
        <p:sld r:id="rId18"/>
        <p:sld r:id="rId19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2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12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12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12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1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rgbClr val="FF0000"/>
    </p:penClr>
  </p:showPr>
  <p:clrMru>
    <a:srgbClr val="FF00FF"/>
    <a:srgbClr val="FF66CC"/>
    <a:srgbClr val="FF9900"/>
    <a:srgbClr val="FF6600"/>
    <a:srgbClr val="FFFFCC"/>
    <a:srgbClr val="FF7C80"/>
    <a:srgbClr val="FF0066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593" autoAdjust="0"/>
    <p:restoredTop sz="94595" autoAdjust="0"/>
  </p:normalViewPr>
  <p:slideViewPr>
    <p:cSldViewPr>
      <p:cViewPr varScale="1">
        <p:scale>
          <a:sx n="100" d="100"/>
          <a:sy n="100" d="100"/>
        </p:scale>
        <p:origin x="-5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Streptococci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5F8376-5B62-D947-8E9C-BD32F7150D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Streptococci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742E44-B606-F54F-A268-AA31B269EB3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A3454D-A6CD-9746-B22B-DBE627DCCC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933AAA-707A-F248-88D2-3445D9C3D5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436D2-7E65-1847-9191-9BBE8CAE21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6781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B1C10-6653-4446-9F43-EDBA379F7A4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AFBA3-1F71-214C-B2C4-27BA33B004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DD5C6B-20E8-1241-9D77-2841CF2A62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7719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90600"/>
            <a:ext cx="37719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DB9AE-4FCF-BA4C-85BB-047B1B5159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2F4243-7FF2-4C45-9AE0-06AEA10A4E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DB2065-D102-7F41-B9E3-DD55B93529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C61A43-71FA-D64E-AC32-1174C151FE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F53BB-255A-0941-86D4-D4EC8926B3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BDDC14-26F0-874A-8B59-D93DD04059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696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D9BB47-C5B2-FE48-8FAC-A65788E97BEC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NULL"/><Relationship Id="rId12" Type="http://schemas.openxmlformats.org/officeDocument/2006/relationships/image" Target="NULL"/><Relationship Id="rId13" Type="http://schemas.openxmlformats.org/officeDocument/2006/relationships/image" Target="NULL"/><Relationship Id="rId1" Type="http://schemas.openxmlformats.org/officeDocument/2006/relationships/slideLayout" Target="../slideLayouts/slideLayout2.xml"/><Relationship Id="rId2" Type="http://schemas.openxmlformats.org/officeDocument/2006/relationships/image" Target="NULL"/><Relationship Id="rId3" Type="http://schemas.openxmlformats.org/officeDocument/2006/relationships/image" Target="NULL"/><Relationship Id="rId4" Type="http://schemas.openxmlformats.org/officeDocument/2006/relationships/image" Target="NULL"/><Relationship Id="rId5" Type="http://schemas.openxmlformats.org/officeDocument/2006/relationships/image" Target="NULL"/><Relationship Id="rId6" Type="http://schemas.openxmlformats.org/officeDocument/2006/relationships/image" Target="NULL"/><Relationship Id="rId7" Type="http://schemas.openxmlformats.org/officeDocument/2006/relationships/image" Target="NULL"/><Relationship Id="rId8" Type="http://schemas.openxmlformats.org/officeDocument/2006/relationships/image" Target="NULL"/><Relationship Id="rId9" Type="http://schemas.openxmlformats.org/officeDocument/2006/relationships/image" Target="NULL"/><Relationship Id="rId10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89E78-72EF-EF4E-97AC-9FEAFDA3B52D}" type="slidenum">
              <a:rPr lang="en-US"/>
              <a:pPr/>
              <a:t>1</a:t>
            </a:fld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8153400" cy="1676400"/>
          </a:xfrm>
        </p:spPr>
        <p:txBody>
          <a:bodyPr/>
          <a:lstStyle/>
          <a:p>
            <a:r>
              <a:rPr lang="en-US" sz="3200"/>
              <a:t>GRAM  POSITIVE &amp;  GRAM  NEGATIVE BACTERIA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6096000"/>
            <a:ext cx="3124200" cy="533400"/>
          </a:xfrm>
        </p:spPr>
        <p:txBody>
          <a:bodyPr/>
          <a:lstStyle/>
          <a:p>
            <a:r>
              <a:rPr lang="en-US" sz="2000"/>
              <a:t>Dr . Fawzia Al-O tabi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2CB800-88B8-BC48-967E-9C58D3E26F3D}" type="slidenum">
              <a:rPr lang="en-US"/>
              <a:pPr/>
              <a:t>10</a:t>
            </a:fld>
            <a:endParaRPr 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648200" y="990600"/>
            <a:ext cx="3924300" cy="2286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04800" y="990600"/>
            <a:ext cx="3987800" cy="2286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648200" y="4114800"/>
            <a:ext cx="3924300" cy="22987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04800" y="4191000"/>
            <a:ext cx="3987800" cy="22987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5629275" y="2514600"/>
            <a:ext cx="1612900" cy="228600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6" name="Rectangle 9"/>
          <p:cNvSpPr>
            <a:spLocks noChangeArrowheads="1"/>
          </p:cNvSpPr>
          <p:nvPr/>
        </p:nvSpPr>
        <p:spPr bwMode="auto">
          <a:xfrm>
            <a:off x="5295900" y="1295400"/>
            <a:ext cx="2820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chemeClr val="tx2"/>
                </a:solidFill>
                <a:latin typeface="Arial" pitchFamily="-112" charset="0"/>
              </a:rPr>
              <a:t>Gram-positive rods</a:t>
            </a:r>
            <a:endParaRPr lang="en-GB">
              <a:solidFill>
                <a:schemeClr val="tx2"/>
              </a:solidFill>
              <a:latin typeface="Arial" pitchFamily="-112" charset="0"/>
            </a:endParaRPr>
          </a:p>
        </p:txBody>
      </p:sp>
      <p:sp>
        <p:nvSpPr>
          <p:cNvPr id="12297" name="AutoShape 10"/>
          <p:cNvSpPr>
            <a:spLocks noChangeArrowheads="1"/>
          </p:cNvSpPr>
          <p:nvPr/>
        </p:nvSpPr>
        <p:spPr bwMode="auto">
          <a:xfrm>
            <a:off x="5334000" y="1752600"/>
            <a:ext cx="1612900" cy="215900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8" name="AutoShape 11"/>
          <p:cNvSpPr>
            <a:spLocks noChangeArrowheads="1"/>
          </p:cNvSpPr>
          <p:nvPr/>
        </p:nvSpPr>
        <p:spPr bwMode="auto">
          <a:xfrm>
            <a:off x="5562600" y="2146300"/>
            <a:ext cx="1612900" cy="215900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9" name="Rectangle 13"/>
          <p:cNvSpPr>
            <a:spLocks noChangeArrowheads="1"/>
          </p:cNvSpPr>
          <p:nvPr/>
        </p:nvSpPr>
        <p:spPr bwMode="auto">
          <a:xfrm>
            <a:off x="5181600" y="4343400"/>
            <a:ext cx="2917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chemeClr val="tx2"/>
                </a:solidFill>
                <a:latin typeface="Arial" pitchFamily="-112" charset="0"/>
              </a:rPr>
              <a:t>Gram-negative rods</a:t>
            </a:r>
            <a:endParaRPr lang="en-GB">
              <a:solidFill>
                <a:schemeClr val="tx2"/>
              </a:solidFill>
              <a:latin typeface="Arial" pitchFamily="-112" charset="0"/>
            </a:endParaRPr>
          </a:p>
        </p:txBody>
      </p:sp>
      <p:sp>
        <p:nvSpPr>
          <p:cNvPr id="12300" name="AutoShape 14"/>
          <p:cNvSpPr>
            <a:spLocks noChangeArrowheads="1"/>
          </p:cNvSpPr>
          <p:nvPr/>
        </p:nvSpPr>
        <p:spPr bwMode="auto">
          <a:xfrm>
            <a:off x="6858000" y="4800600"/>
            <a:ext cx="927100" cy="330200"/>
          </a:xfrm>
          <a:prstGeom prst="roundRect">
            <a:avLst>
              <a:gd name="adj" fmla="val 50000"/>
            </a:avLst>
          </a:prstGeom>
          <a:solidFill>
            <a:srgbClr val="FF6699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1" name="AutoShape 15"/>
          <p:cNvSpPr>
            <a:spLocks noChangeArrowheads="1"/>
          </p:cNvSpPr>
          <p:nvPr/>
        </p:nvSpPr>
        <p:spPr bwMode="auto">
          <a:xfrm>
            <a:off x="6934200" y="5410200"/>
            <a:ext cx="927100" cy="330200"/>
          </a:xfrm>
          <a:prstGeom prst="roundRect">
            <a:avLst>
              <a:gd name="adj" fmla="val 50000"/>
            </a:avLst>
          </a:prstGeom>
          <a:solidFill>
            <a:srgbClr val="FF6699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2" name="AutoShape 16"/>
          <p:cNvSpPr>
            <a:spLocks noChangeArrowheads="1"/>
          </p:cNvSpPr>
          <p:nvPr/>
        </p:nvSpPr>
        <p:spPr bwMode="auto">
          <a:xfrm>
            <a:off x="5705475" y="5014913"/>
            <a:ext cx="927100" cy="317500"/>
          </a:xfrm>
          <a:prstGeom prst="roundRect">
            <a:avLst>
              <a:gd name="adj" fmla="val 50000"/>
            </a:avLst>
          </a:prstGeom>
          <a:solidFill>
            <a:srgbClr val="FF6699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3" name="AutoShape 17"/>
          <p:cNvSpPr>
            <a:spLocks noChangeArrowheads="1"/>
          </p:cNvSpPr>
          <p:nvPr/>
        </p:nvSpPr>
        <p:spPr bwMode="auto">
          <a:xfrm>
            <a:off x="5638800" y="5637213"/>
            <a:ext cx="927100" cy="317500"/>
          </a:xfrm>
          <a:prstGeom prst="roundRect">
            <a:avLst>
              <a:gd name="adj" fmla="val 50000"/>
            </a:avLst>
          </a:prstGeom>
          <a:solidFill>
            <a:srgbClr val="FF6699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4" name="Oval 18"/>
          <p:cNvSpPr>
            <a:spLocks noChangeArrowheads="1"/>
          </p:cNvSpPr>
          <p:nvPr/>
        </p:nvSpPr>
        <p:spPr bwMode="auto">
          <a:xfrm>
            <a:off x="2438400" y="1828800"/>
            <a:ext cx="469900" cy="419100"/>
          </a:xfrm>
          <a:prstGeom prst="ellipse">
            <a:avLst/>
          </a:prstGeom>
          <a:solidFill>
            <a:srgbClr val="66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5" name="Oval 19"/>
          <p:cNvSpPr>
            <a:spLocks noChangeArrowheads="1"/>
          </p:cNvSpPr>
          <p:nvPr/>
        </p:nvSpPr>
        <p:spPr bwMode="auto">
          <a:xfrm>
            <a:off x="2286000" y="2133600"/>
            <a:ext cx="469900" cy="419100"/>
          </a:xfrm>
          <a:prstGeom prst="ellipse">
            <a:avLst/>
          </a:prstGeom>
          <a:solidFill>
            <a:srgbClr val="66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6" name="Rectangle 21"/>
          <p:cNvSpPr>
            <a:spLocks noChangeArrowheads="1"/>
          </p:cNvSpPr>
          <p:nvPr/>
        </p:nvSpPr>
        <p:spPr bwMode="auto">
          <a:xfrm>
            <a:off x="990600" y="1371600"/>
            <a:ext cx="2941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chemeClr val="tx2"/>
                </a:solidFill>
                <a:latin typeface="Arial" pitchFamily="-112" charset="0"/>
              </a:rPr>
              <a:t>Gram-positive cocci</a:t>
            </a:r>
            <a:endParaRPr lang="en-GB">
              <a:solidFill>
                <a:schemeClr val="tx2"/>
              </a:solidFill>
              <a:latin typeface="Arial" pitchFamily="-112" charset="0"/>
            </a:endParaRPr>
          </a:p>
        </p:txBody>
      </p:sp>
      <p:sp>
        <p:nvSpPr>
          <p:cNvPr id="12307" name="Oval 22"/>
          <p:cNvSpPr>
            <a:spLocks noChangeArrowheads="1"/>
          </p:cNvSpPr>
          <p:nvPr/>
        </p:nvSpPr>
        <p:spPr bwMode="auto">
          <a:xfrm>
            <a:off x="3200400" y="2209800"/>
            <a:ext cx="469900" cy="431800"/>
          </a:xfrm>
          <a:prstGeom prst="ellipse">
            <a:avLst/>
          </a:prstGeom>
          <a:solidFill>
            <a:srgbClr val="66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8" name="Oval 23"/>
          <p:cNvSpPr>
            <a:spLocks noChangeArrowheads="1"/>
          </p:cNvSpPr>
          <p:nvPr/>
        </p:nvSpPr>
        <p:spPr bwMode="auto">
          <a:xfrm>
            <a:off x="1752600" y="1752600"/>
            <a:ext cx="469900" cy="431800"/>
          </a:xfrm>
          <a:prstGeom prst="ellipse">
            <a:avLst/>
          </a:prstGeom>
          <a:solidFill>
            <a:srgbClr val="66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9" name="Oval 24"/>
          <p:cNvSpPr>
            <a:spLocks noChangeArrowheads="1"/>
          </p:cNvSpPr>
          <p:nvPr/>
        </p:nvSpPr>
        <p:spPr bwMode="auto">
          <a:xfrm>
            <a:off x="914400" y="1905000"/>
            <a:ext cx="469900" cy="431800"/>
          </a:xfrm>
          <a:prstGeom prst="ellipse">
            <a:avLst/>
          </a:prstGeom>
          <a:solidFill>
            <a:srgbClr val="66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0" name="Oval 25"/>
          <p:cNvSpPr>
            <a:spLocks noChangeArrowheads="1"/>
          </p:cNvSpPr>
          <p:nvPr/>
        </p:nvSpPr>
        <p:spPr bwMode="auto">
          <a:xfrm>
            <a:off x="2057400" y="2209800"/>
            <a:ext cx="469900" cy="431800"/>
          </a:xfrm>
          <a:prstGeom prst="ellipse">
            <a:avLst/>
          </a:prstGeom>
          <a:solidFill>
            <a:srgbClr val="66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1" name="Oval 26"/>
          <p:cNvSpPr>
            <a:spLocks noChangeArrowheads="1"/>
          </p:cNvSpPr>
          <p:nvPr/>
        </p:nvSpPr>
        <p:spPr bwMode="auto">
          <a:xfrm>
            <a:off x="1371600" y="2438400"/>
            <a:ext cx="469900" cy="431800"/>
          </a:xfrm>
          <a:prstGeom prst="ellipse">
            <a:avLst/>
          </a:prstGeom>
          <a:solidFill>
            <a:srgbClr val="66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2" name="Rectangle 28"/>
          <p:cNvSpPr>
            <a:spLocks noChangeArrowheads="1"/>
          </p:cNvSpPr>
          <p:nvPr/>
        </p:nvSpPr>
        <p:spPr bwMode="auto">
          <a:xfrm>
            <a:off x="838200" y="4419600"/>
            <a:ext cx="3027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chemeClr val="tx2"/>
                </a:solidFill>
                <a:latin typeface="Arial" pitchFamily="-112" charset="0"/>
              </a:rPr>
              <a:t>Gram-negative cocci</a:t>
            </a:r>
            <a:endParaRPr lang="en-GB">
              <a:solidFill>
                <a:schemeClr val="tx2"/>
              </a:solidFill>
              <a:latin typeface="Arial" pitchFamily="-112" charset="0"/>
            </a:endParaRPr>
          </a:p>
        </p:txBody>
      </p:sp>
      <p:sp>
        <p:nvSpPr>
          <p:cNvPr id="12313" name="Oval 29"/>
          <p:cNvSpPr>
            <a:spLocks noChangeArrowheads="1"/>
          </p:cNvSpPr>
          <p:nvPr/>
        </p:nvSpPr>
        <p:spPr bwMode="auto">
          <a:xfrm>
            <a:off x="2209800" y="5054600"/>
            <a:ext cx="469900" cy="431800"/>
          </a:xfrm>
          <a:prstGeom prst="ellipse">
            <a:avLst/>
          </a:prstGeom>
          <a:solidFill>
            <a:srgbClr val="FF6699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4" name="Oval 30"/>
          <p:cNvSpPr>
            <a:spLocks noChangeArrowheads="1"/>
          </p:cNvSpPr>
          <p:nvPr/>
        </p:nvSpPr>
        <p:spPr bwMode="auto">
          <a:xfrm>
            <a:off x="2438400" y="5511800"/>
            <a:ext cx="469900" cy="431800"/>
          </a:xfrm>
          <a:prstGeom prst="ellipse">
            <a:avLst/>
          </a:prstGeom>
          <a:solidFill>
            <a:srgbClr val="FF6699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5" name="Oval 31"/>
          <p:cNvSpPr>
            <a:spLocks noChangeArrowheads="1"/>
          </p:cNvSpPr>
          <p:nvPr/>
        </p:nvSpPr>
        <p:spPr bwMode="auto">
          <a:xfrm>
            <a:off x="1295400" y="5511800"/>
            <a:ext cx="469900" cy="431800"/>
          </a:xfrm>
          <a:prstGeom prst="ellipse">
            <a:avLst/>
          </a:prstGeom>
          <a:solidFill>
            <a:srgbClr val="FF6699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6" name="Oval 32"/>
          <p:cNvSpPr>
            <a:spLocks noChangeArrowheads="1"/>
          </p:cNvSpPr>
          <p:nvPr/>
        </p:nvSpPr>
        <p:spPr bwMode="auto">
          <a:xfrm>
            <a:off x="1600200" y="4978400"/>
            <a:ext cx="469900" cy="431800"/>
          </a:xfrm>
          <a:prstGeom prst="ellipse">
            <a:avLst/>
          </a:prstGeom>
          <a:solidFill>
            <a:srgbClr val="FF6699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6172200" cy="685800"/>
          </a:xfrm>
        </p:spPr>
        <p:txBody>
          <a:bodyPr/>
          <a:lstStyle/>
          <a:p>
            <a:r>
              <a:rPr lang="en-US" sz="3200" b="1">
                <a:solidFill>
                  <a:srgbClr val="FF00FF"/>
                </a:solidFill>
              </a:rPr>
              <a:t>Gram  positive bacteria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      </a:t>
            </a:r>
            <a:r>
              <a:rPr lang="en-US" sz="2800">
                <a:solidFill>
                  <a:srgbClr val="FF00FF"/>
                </a:solidFill>
              </a:rPr>
              <a:t>Cocci  </a:t>
            </a:r>
            <a:r>
              <a:rPr lang="en-US" sz="2800"/>
              <a:t>                                          </a:t>
            </a:r>
            <a:r>
              <a:rPr lang="en-US" sz="2800">
                <a:solidFill>
                  <a:srgbClr val="FF00FF"/>
                </a:solidFill>
              </a:rPr>
              <a:t>Bacilli</a:t>
            </a:r>
          </a:p>
          <a:p>
            <a:pPr>
              <a:buFontTx/>
              <a:buNone/>
            </a:pPr>
            <a:endParaRPr lang="en-US" sz="2000" b="1"/>
          </a:p>
          <a:p>
            <a:pPr>
              <a:buFontTx/>
              <a:buNone/>
            </a:pPr>
            <a:r>
              <a:rPr lang="en-US" sz="2000" b="1"/>
              <a:t>Aerobic /facltative          Anaerobe                      </a:t>
            </a:r>
          </a:p>
          <a:p>
            <a:pPr>
              <a:buFontTx/>
              <a:buNone/>
            </a:pPr>
            <a:r>
              <a:rPr lang="en-US" sz="2000" b="1"/>
              <a:t>Anaerobe                      </a:t>
            </a:r>
            <a:r>
              <a:rPr lang="en-US" sz="2000" b="1">
                <a:solidFill>
                  <a:schemeClr val="tx2"/>
                </a:solidFill>
              </a:rPr>
              <a:t>Peptostreptococci</a:t>
            </a:r>
          </a:p>
          <a:p>
            <a:pPr>
              <a:buFontTx/>
              <a:buNone/>
            </a:pPr>
            <a:endParaRPr lang="en-US" sz="2000" b="1"/>
          </a:p>
          <a:p>
            <a:pPr>
              <a:buFontTx/>
              <a:buNone/>
            </a:pPr>
            <a:r>
              <a:rPr lang="en-US" sz="2000" b="1">
                <a:solidFill>
                  <a:schemeClr val="tx2"/>
                </a:solidFill>
              </a:rPr>
              <a:t>Staphylococci</a:t>
            </a:r>
          </a:p>
          <a:p>
            <a:pPr>
              <a:buFontTx/>
              <a:buNone/>
            </a:pPr>
            <a:r>
              <a:rPr lang="en-US" sz="2000" b="1">
                <a:solidFill>
                  <a:schemeClr val="tx2"/>
                </a:solidFill>
              </a:rPr>
              <a:t>Streptococci</a:t>
            </a:r>
          </a:p>
          <a:p>
            <a:pPr>
              <a:buFontTx/>
              <a:buNone/>
            </a:pPr>
            <a:r>
              <a:rPr lang="en-US" sz="2000" b="1">
                <a:solidFill>
                  <a:schemeClr val="tx2"/>
                </a:solidFill>
              </a:rPr>
              <a:t>Enterococ</a:t>
            </a:r>
            <a:r>
              <a:rPr lang="en-US" sz="2000">
                <a:solidFill>
                  <a:schemeClr val="tx2"/>
                </a:solidFill>
              </a:rPr>
              <a:t>cci</a:t>
            </a:r>
          </a:p>
          <a:p>
            <a:pPr>
              <a:buFontTx/>
              <a:buNone/>
            </a:pPr>
            <a:r>
              <a:rPr lang="en-US" sz="2800"/>
              <a:t>             </a:t>
            </a:r>
            <a:r>
              <a:rPr lang="en-US" sz="2000" b="1"/>
              <a:t>Aerobic/facultative anaerobe                                  Anaerobic </a:t>
            </a:r>
          </a:p>
          <a:p>
            <a:pPr>
              <a:buFontTx/>
              <a:buNone/>
            </a:pPr>
            <a:r>
              <a:rPr lang="en-US" sz="2000" b="1"/>
              <a:t>                      </a:t>
            </a:r>
            <a:r>
              <a:rPr lang="en-US" sz="2000" b="1">
                <a:solidFill>
                  <a:schemeClr val="tx2"/>
                </a:solidFill>
              </a:rPr>
              <a:t>Cornybacterium</a:t>
            </a:r>
          </a:p>
          <a:p>
            <a:pPr>
              <a:buFontTx/>
              <a:buNone/>
            </a:pPr>
            <a:r>
              <a:rPr lang="en-US" sz="2000" b="1">
                <a:solidFill>
                  <a:schemeClr val="tx2"/>
                </a:solidFill>
              </a:rPr>
              <a:t>                      Listeria                                                                Clostridium </a:t>
            </a:r>
          </a:p>
          <a:p>
            <a:pPr>
              <a:buFontTx/>
              <a:buNone/>
            </a:pPr>
            <a:r>
              <a:rPr lang="en-US" sz="2000" b="1">
                <a:solidFill>
                  <a:schemeClr val="tx2"/>
                </a:solidFill>
              </a:rPr>
              <a:t>                      Nocardia</a:t>
            </a:r>
          </a:p>
          <a:p>
            <a:pPr>
              <a:buFontTx/>
              <a:buNone/>
            </a:pPr>
            <a:r>
              <a:rPr lang="en-US" sz="2000" b="1">
                <a:solidFill>
                  <a:schemeClr val="tx2"/>
                </a:solidFill>
              </a:rPr>
              <a:t>                      Latobacillus ,Bacillus </a:t>
            </a:r>
          </a:p>
          <a:p>
            <a:pPr>
              <a:buFontTx/>
              <a:buNone/>
            </a:pPr>
            <a:r>
              <a:rPr lang="en-US" sz="2000" b="1">
                <a:solidFill>
                  <a:schemeClr val="tx2"/>
                </a:solidFill>
              </a:rPr>
              <a:t>                                                                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A661B6-383F-AE4F-90C4-84D8617228A6}" type="slidenum">
              <a:rPr lang="en-US"/>
              <a:pPr/>
              <a:t>11</a:t>
            </a:fld>
            <a:endParaRPr lang="en-US"/>
          </a:p>
        </p:txBody>
      </p:sp>
      <p:cxnSp>
        <p:nvCxnSpPr>
          <p:cNvPr id="13317" name="Straight Connector 7"/>
          <p:cNvCxnSpPr>
            <a:cxnSpLocks noChangeShapeType="1"/>
          </p:cNvCxnSpPr>
          <p:nvPr/>
        </p:nvCxnSpPr>
        <p:spPr bwMode="auto">
          <a:xfrm>
            <a:off x="1295400" y="1065213"/>
            <a:ext cx="5029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18" name="Straight Arrow Connector 13"/>
          <p:cNvCxnSpPr>
            <a:cxnSpLocks noChangeShapeType="1"/>
          </p:cNvCxnSpPr>
          <p:nvPr/>
        </p:nvCxnSpPr>
        <p:spPr bwMode="auto">
          <a:xfrm rot="5400000">
            <a:off x="1181101" y="1179512"/>
            <a:ext cx="2286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319" name="Straight Arrow Connector 15"/>
          <p:cNvCxnSpPr>
            <a:cxnSpLocks noChangeShapeType="1"/>
          </p:cNvCxnSpPr>
          <p:nvPr/>
        </p:nvCxnSpPr>
        <p:spPr bwMode="auto">
          <a:xfrm rot="5400000">
            <a:off x="6173788" y="1219200"/>
            <a:ext cx="303212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320" name="Straight Arrow Connector 18"/>
          <p:cNvCxnSpPr>
            <a:cxnSpLocks noChangeShapeType="1"/>
          </p:cNvCxnSpPr>
          <p:nvPr/>
        </p:nvCxnSpPr>
        <p:spPr bwMode="auto">
          <a:xfrm rot="5400000">
            <a:off x="1067594" y="1980406"/>
            <a:ext cx="457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321" name="Straight Connector 22"/>
          <p:cNvCxnSpPr>
            <a:cxnSpLocks noChangeShapeType="1"/>
          </p:cNvCxnSpPr>
          <p:nvPr/>
        </p:nvCxnSpPr>
        <p:spPr bwMode="auto">
          <a:xfrm>
            <a:off x="1295400" y="1751013"/>
            <a:ext cx="22860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22" name="Straight Arrow Connector 24"/>
          <p:cNvCxnSpPr>
            <a:cxnSpLocks noChangeShapeType="1"/>
          </p:cNvCxnSpPr>
          <p:nvPr/>
        </p:nvCxnSpPr>
        <p:spPr bwMode="auto">
          <a:xfrm rot="5400000">
            <a:off x="3429001" y="1903412"/>
            <a:ext cx="3048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323" name="Straight Arrow Connector 26"/>
          <p:cNvCxnSpPr>
            <a:cxnSpLocks noChangeShapeType="1"/>
          </p:cNvCxnSpPr>
          <p:nvPr/>
        </p:nvCxnSpPr>
        <p:spPr bwMode="auto">
          <a:xfrm rot="5400000">
            <a:off x="838201" y="3046412"/>
            <a:ext cx="4572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324" name="Straight Connector 32"/>
          <p:cNvCxnSpPr>
            <a:cxnSpLocks noChangeShapeType="1"/>
          </p:cNvCxnSpPr>
          <p:nvPr/>
        </p:nvCxnSpPr>
        <p:spPr bwMode="auto">
          <a:xfrm rot="5400000">
            <a:off x="5143501" y="2932112"/>
            <a:ext cx="23622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25" name="Straight Connector 34"/>
          <p:cNvCxnSpPr>
            <a:cxnSpLocks noChangeShapeType="1"/>
          </p:cNvCxnSpPr>
          <p:nvPr/>
        </p:nvCxnSpPr>
        <p:spPr bwMode="auto">
          <a:xfrm>
            <a:off x="3352800" y="4113213"/>
            <a:ext cx="4495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26" name="Straight Arrow Connector 36"/>
          <p:cNvCxnSpPr>
            <a:cxnSpLocks noChangeShapeType="1"/>
          </p:cNvCxnSpPr>
          <p:nvPr/>
        </p:nvCxnSpPr>
        <p:spPr bwMode="auto">
          <a:xfrm rot="5400000">
            <a:off x="3124994" y="4342606"/>
            <a:ext cx="457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327" name="Straight Arrow Connector 38"/>
          <p:cNvCxnSpPr>
            <a:cxnSpLocks noChangeShapeType="1"/>
          </p:cNvCxnSpPr>
          <p:nvPr/>
        </p:nvCxnSpPr>
        <p:spPr bwMode="auto">
          <a:xfrm rot="5400000">
            <a:off x="7657307" y="4304506"/>
            <a:ext cx="3810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328" name="Straight Arrow Connector 40"/>
          <p:cNvCxnSpPr>
            <a:cxnSpLocks noChangeShapeType="1"/>
          </p:cNvCxnSpPr>
          <p:nvPr/>
        </p:nvCxnSpPr>
        <p:spPr bwMode="auto">
          <a:xfrm rot="5400000">
            <a:off x="3543301" y="2247900"/>
            <a:ext cx="762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BB9B05-F28D-5443-8F7F-A416823D6C17}" type="slidenum">
              <a:rPr lang="en-US"/>
              <a:pPr/>
              <a:t>12</a:t>
            </a:fld>
            <a:endParaRPr lang="en-US"/>
          </a:p>
        </p:txBody>
      </p:sp>
      <p:sp>
        <p:nvSpPr>
          <p:cNvPr id="14339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685800"/>
            <a:ext cx="7696200" cy="2819400"/>
          </a:xfrm>
        </p:spPr>
        <p:txBody>
          <a:bodyPr/>
          <a:lstStyle/>
          <a:p>
            <a:r>
              <a:rPr lang="en-GB" sz="2400" b="1"/>
              <a:t>Staphylococci</a:t>
            </a:r>
          </a:p>
          <a:p>
            <a:pPr lvl="1"/>
            <a:r>
              <a:rPr lang="en-GB" sz="2000" b="1">
                <a:solidFill>
                  <a:schemeClr val="tx2"/>
                </a:solidFill>
              </a:rPr>
              <a:t>Catalase-positive</a:t>
            </a:r>
          </a:p>
          <a:p>
            <a:pPr lvl="1"/>
            <a:r>
              <a:rPr lang="en-GB" sz="2000" b="1">
                <a:solidFill>
                  <a:schemeClr val="tx2"/>
                </a:solidFill>
              </a:rPr>
              <a:t>Gram-positive cocci in </a:t>
            </a:r>
            <a:r>
              <a:rPr lang="en-GB" sz="2000" b="1"/>
              <a:t>clusters</a:t>
            </a:r>
          </a:p>
          <a:p>
            <a:r>
              <a:rPr lang="en-GB" sz="2400" b="1" i="1">
                <a:solidFill>
                  <a:schemeClr val="tx2"/>
                </a:solidFill>
              </a:rPr>
              <a:t>Staphylococcus aureus</a:t>
            </a:r>
            <a:endParaRPr lang="en-GB" sz="2400" b="1">
              <a:solidFill>
                <a:schemeClr val="tx2"/>
              </a:solidFill>
            </a:endParaRPr>
          </a:p>
          <a:p>
            <a:pPr lvl="1"/>
            <a:r>
              <a:rPr lang="en-GB" sz="2000" b="1">
                <a:solidFill>
                  <a:schemeClr val="tx2"/>
                </a:solidFill>
              </a:rPr>
              <a:t>coagulase-positive most important</a:t>
            </a:r>
          </a:p>
          <a:p>
            <a:pPr lvl="1"/>
            <a:r>
              <a:rPr lang="en-GB" sz="2000" b="1">
                <a:solidFill>
                  <a:schemeClr val="tx2"/>
                </a:solidFill>
              </a:rPr>
              <a:t>pathogen </a:t>
            </a:r>
          </a:p>
          <a:p>
            <a:r>
              <a:rPr lang="en-GB" sz="2400" b="1" i="1">
                <a:solidFill>
                  <a:schemeClr val="tx2"/>
                </a:solidFill>
              </a:rPr>
              <a:t>Staph. epidermidis</a:t>
            </a:r>
            <a:r>
              <a:rPr lang="en-GB" sz="2400" b="1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GB" sz="2000" b="1">
                <a:solidFill>
                  <a:schemeClr val="tx2"/>
                </a:solidFill>
              </a:rPr>
              <a:t>and other coagulase negative staphylococci egS saprophiticus</a:t>
            </a:r>
          </a:p>
          <a:p>
            <a:endParaRPr lang="en-GB" sz="2400" b="1">
              <a:solidFill>
                <a:schemeClr val="tx2"/>
              </a:solidFill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Gram-positive Cocci</a:t>
            </a:r>
          </a:p>
        </p:txBody>
      </p:sp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143000"/>
            <a:ext cx="2971800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533400" y="3886200"/>
            <a:ext cx="6781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/>
              <a:t>Streptococci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000" b="1">
                <a:solidFill>
                  <a:schemeClr val="tx2"/>
                </a:solidFill>
              </a:rPr>
              <a:t>Catalase-negative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000" b="1">
                <a:solidFill>
                  <a:schemeClr val="tx2"/>
                </a:solidFill>
              </a:rPr>
              <a:t>Gram-positive cocci in </a:t>
            </a:r>
            <a:r>
              <a:rPr lang="en-GB" sz="2000" b="1"/>
              <a:t>chains or pairs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b="1" i="1">
                <a:solidFill>
                  <a:schemeClr val="tx2"/>
                </a:solidFill>
              </a:rPr>
              <a:t>Strep. pyogenes</a:t>
            </a:r>
            <a:endParaRPr lang="en-GB" b="1">
              <a:solidFill>
                <a:schemeClr val="tx2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b="1" i="1">
                <a:solidFill>
                  <a:schemeClr val="tx2"/>
                </a:solidFill>
              </a:rPr>
              <a:t>Strep. pneumoniae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b="1" i="1">
                <a:solidFill>
                  <a:schemeClr val="tx2"/>
                </a:solidFill>
              </a:rPr>
              <a:t>Viridans-type streps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b="1" i="1">
                <a:solidFill>
                  <a:schemeClr val="tx2"/>
                </a:solidFill>
              </a:rPr>
              <a:t>Enterococcus faecalis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Streptococcus</a:t>
            </a:r>
            <a:br>
              <a:rPr lang="en-US" b="1">
                <a:solidFill>
                  <a:schemeClr val="tx1"/>
                </a:solidFill>
              </a:rPr>
            </a:br>
            <a:r>
              <a:rPr lang="en-US" sz="2400">
                <a:solidFill>
                  <a:srgbClr val="FF0000"/>
                </a:solidFill>
              </a:rPr>
              <a:t>divided by type of haemolysis 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696200" cy="5410200"/>
          </a:xfrm>
        </p:spPr>
        <p:txBody>
          <a:bodyPr/>
          <a:lstStyle/>
          <a:p>
            <a:r>
              <a:rPr lang="en-US"/>
              <a:t>S. viridans-</a:t>
            </a:r>
            <a:r>
              <a:rPr lang="en-US">
                <a:solidFill>
                  <a:schemeClr val="tx2"/>
                </a:solidFill>
              </a:rPr>
              <a:t>oral flora -infective endocarditis</a:t>
            </a:r>
          </a:p>
          <a:p>
            <a:r>
              <a:rPr lang="en-US"/>
              <a:t>S. pyogenes</a:t>
            </a:r>
          </a:p>
          <a:p>
            <a:endParaRPr 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9BD7AF-6904-A14A-849F-CB8D0B600ED9}" type="slidenum">
              <a:rPr lang="en-US"/>
              <a:pPr/>
              <a:t>13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8305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tx2"/>
                </a:solidFill>
              </a:rPr>
              <a:t>Group A, beta hemolytic strep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tx2"/>
                </a:solidFill>
              </a:rPr>
              <a:t>pharyngitis, cellulitis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tx2"/>
                </a:solidFill>
              </a:rPr>
              <a:t>rheumatic fever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chemeClr val="tx2"/>
                </a:solidFill>
              </a:rPr>
              <a:t>fever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chemeClr val="tx2"/>
                </a:solidFill>
              </a:rPr>
              <a:t>migrating polyarthritis 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chemeClr val="tx2"/>
                </a:solidFill>
              </a:rPr>
              <a:t>carditis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chemeClr val="tx2"/>
                </a:solidFill>
              </a:rPr>
              <a:t>immunologic cross reactivity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tx2"/>
                </a:solidFill>
              </a:rPr>
              <a:t>acute glomerulonephritis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chemeClr val="tx2"/>
                </a:solidFill>
              </a:rPr>
              <a:t>edema, hypertension, hematuria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chemeClr val="tx2"/>
                </a:solidFill>
              </a:rPr>
              <a:t>antigen-antibody complex deposition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S. pneumoniae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85C597-D4E1-D840-9E52-CA573D64CBA3}" type="slidenum">
              <a:rPr lang="en-US"/>
              <a:pPr/>
              <a:t>14</a:t>
            </a:fld>
            <a:endParaRPr lang="en-US"/>
          </a:p>
        </p:txBody>
      </p:sp>
      <p:pic>
        <p:nvPicPr>
          <p:cNvPr id="16388" name="Picture 3" descr="pneumococcu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143000"/>
            <a:ext cx="6172200" cy="5486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GRAM POSITIVE BACILLI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A-Spore forming </a:t>
            </a:r>
          </a:p>
          <a:p>
            <a:r>
              <a:rPr lang="en-US"/>
              <a:t>B-Non spore forming</a:t>
            </a:r>
          </a:p>
          <a:p>
            <a:pPr>
              <a:buFontTx/>
              <a:buNone/>
            </a:pPr>
            <a:r>
              <a:rPr lang="en-US"/>
              <a:t>Spore forming are divided into:-</a:t>
            </a:r>
          </a:p>
          <a:p>
            <a:pPr>
              <a:buFontTx/>
              <a:buNone/>
            </a:pPr>
            <a:r>
              <a:rPr lang="en-US"/>
              <a:t>Aerobic spore forming most important is </a:t>
            </a:r>
            <a:r>
              <a:rPr lang="en-US" i="1" u="sng"/>
              <a:t>Bacillus anthracis,that causes anthracis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BA096B-406D-B245-B12F-11CAA456920E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6858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 Anerobic Gram Positive Bacilli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696200" cy="5410200"/>
          </a:xfrm>
        </p:spPr>
        <p:txBody>
          <a:bodyPr/>
          <a:lstStyle/>
          <a:p>
            <a:r>
              <a:rPr lang="en-US"/>
              <a:t>C. tetani  - </a:t>
            </a:r>
            <a:r>
              <a:rPr lang="en-US" sz="2400" b="1">
                <a:solidFill>
                  <a:schemeClr val="tx2"/>
                </a:solidFill>
              </a:rPr>
              <a:t>Tetanus</a:t>
            </a:r>
            <a:r>
              <a:rPr lang="en-US" sz="2800" b="1">
                <a:solidFill>
                  <a:schemeClr val="tx2"/>
                </a:solidFill>
              </a:rPr>
              <a:t>       </a:t>
            </a:r>
            <a:r>
              <a:rPr lang="en-US"/>
              <a:t>     C. perfringens</a:t>
            </a:r>
          </a:p>
          <a:p>
            <a:r>
              <a:rPr lang="en-US"/>
              <a:t>                                          </a:t>
            </a:r>
            <a:r>
              <a:rPr lang="en-US" sz="2400" b="1">
                <a:solidFill>
                  <a:schemeClr val="tx2"/>
                </a:solidFill>
              </a:rPr>
              <a:t>Gas gangarene                    </a:t>
            </a:r>
          </a:p>
          <a:p>
            <a:endParaRPr lang="en-US" sz="2400" b="1">
              <a:solidFill>
                <a:schemeClr val="tx2"/>
              </a:solidFill>
            </a:endParaRPr>
          </a:p>
          <a:p>
            <a:endParaRPr lang="en-US" sz="2400" b="1">
              <a:solidFill>
                <a:schemeClr val="tx2"/>
              </a:solidFill>
            </a:endParaRPr>
          </a:p>
          <a:p>
            <a:endParaRPr lang="en-US" sz="2400" b="1">
              <a:solidFill>
                <a:schemeClr val="tx2"/>
              </a:solidFill>
            </a:endParaRPr>
          </a:p>
          <a:p>
            <a:endParaRPr lang="en-US" sz="2400" b="1">
              <a:solidFill>
                <a:schemeClr val="tx2"/>
              </a:solidFill>
            </a:endParaRPr>
          </a:p>
          <a:p>
            <a:r>
              <a:rPr lang="en-US" sz="2400" b="1"/>
              <a:t>C. botulinum  - </a:t>
            </a:r>
            <a:r>
              <a:rPr lang="en-US" sz="2400" b="1">
                <a:solidFill>
                  <a:schemeClr val="tx2"/>
                </a:solidFill>
              </a:rPr>
              <a:t>botulism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tx2"/>
                </a:solidFill>
              </a:rPr>
              <a:t>Descending weakness--&gt;paralysis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tx2"/>
                </a:solidFill>
              </a:rPr>
              <a:t>diplopia,  dysphagia--&gt;respiratory failure</a:t>
            </a:r>
          </a:p>
          <a:p>
            <a:pPr>
              <a:lnSpc>
                <a:spcPct val="90000"/>
              </a:lnSpc>
            </a:pPr>
            <a:r>
              <a:rPr lang="en-US" sz="2400" b="1"/>
              <a:t>C. diphtheriae </a:t>
            </a:r>
            <a:r>
              <a:rPr lang="en-US" sz="2400"/>
              <a:t>-  </a:t>
            </a:r>
            <a:r>
              <a:rPr lang="en-US" sz="2400" b="1">
                <a:solidFill>
                  <a:schemeClr val="tx2"/>
                </a:solidFill>
              </a:rPr>
              <a:t>Fever, pharyngitis, cervical LAD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tx2"/>
                </a:solidFill>
              </a:rPr>
              <a:t>thick, gray, adherent membrane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tx2"/>
                </a:solidFill>
              </a:rPr>
              <a:t>sequelae--&gt;airway obstruction, myocarditis</a:t>
            </a:r>
          </a:p>
          <a:p>
            <a:pPr>
              <a:lnSpc>
                <a:spcPct val="90000"/>
              </a:lnSpc>
            </a:pPr>
            <a:endParaRPr lang="en-US" sz="2400" b="1">
              <a:solidFill>
                <a:schemeClr val="tx2"/>
              </a:solidFill>
            </a:endParaRPr>
          </a:p>
          <a:p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0B5DAF-5DA5-F74E-AFA1-57D75ABE5144}" type="slidenum">
              <a:rPr lang="en-US"/>
              <a:pPr/>
              <a:t>16</a:t>
            </a:fld>
            <a:endParaRPr lang="en-US"/>
          </a:p>
        </p:txBody>
      </p:sp>
      <p:pic>
        <p:nvPicPr>
          <p:cNvPr id="18437" name="Picture 3" descr="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1981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981200"/>
            <a:ext cx="205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653C37-24A4-7B42-B324-FCFB89FF31A1}" type="slidenum">
              <a:rPr lang="en-US"/>
              <a:pPr/>
              <a:t>17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>
                <a:solidFill>
                  <a:schemeClr val="tx1"/>
                </a:solidFill>
              </a:rPr>
              <a:t>Gram-Negative Cocci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696200" cy="4876800"/>
          </a:xfrm>
        </p:spPr>
        <p:txBody>
          <a:bodyPr/>
          <a:lstStyle/>
          <a:p>
            <a:r>
              <a:rPr lang="en-GB" sz="2400" i="1"/>
              <a:t>Neisseria gonorrhoeae</a:t>
            </a:r>
            <a:endParaRPr lang="en-GB" sz="2400"/>
          </a:p>
          <a:p>
            <a:pPr lvl="1"/>
            <a:r>
              <a:rPr lang="en-GB" sz="2000" i="1">
                <a:solidFill>
                  <a:schemeClr val="tx2"/>
                </a:solidFill>
              </a:rPr>
              <a:t>The Gonococcus</a:t>
            </a:r>
            <a:endParaRPr lang="en-GB" sz="2000">
              <a:solidFill>
                <a:schemeClr val="tx2"/>
              </a:solidFill>
            </a:endParaRPr>
          </a:p>
          <a:p>
            <a:r>
              <a:rPr lang="en-GB" sz="2400" i="1"/>
              <a:t>Neisseria meningitidis</a:t>
            </a:r>
            <a:endParaRPr lang="en-GB" sz="2400"/>
          </a:p>
          <a:p>
            <a:pPr lvl="1"/>
            <a:r>
              <a:rPr lang="en-GB" sz="2000" i="1">
                <a:solidFill>
                  <a:schemeClr val="tx2"/>
                </a:solidFill>
              </a:rPr>
              <a:t>The Meningococcus</a:t>
            </a:r>
            <a:endParaRPr lang="en-GB" sz="2000">
              <a:solidFill>
                <a:schemeClr val="tx2"/>
              </a:solidFill>
            </a:endParaRPr>
          </a:p>
          <a:p>
            <a:r>
              <a:rPr lang="en-GB" sz="2400"/>
              <a:t>Both Gram-negative intracellular diplococci</a:t>
            </a:r>
          </a:p>
          <a:p>
            <a:r>
              <a:rPr lang="en-GB" sz="2400"/>
              <a:t>Moraxella catarrhalis</a:t>
            </a:r>
          </a:p>
          <a:p>
            <a:endParaRPr lang="en-GB" sz="2400"/>
          </a:p>
        </p:txBody>
      </p:sp>
      <p:pic>
        <p:nvPicPr>
          <p:cNvPr id="1946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447800"/>
            <a:ext cx="1562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Gram-Negative Rods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sz="2400"/>
              <a:t>Enteric Bacteria  they ferment sugars most important are;</a:t>
            </a:r>
          </a:p>
          <a:p>
            <a:pPr lvl="1"/>
            <a:r>
              <a:rPr lang="en-GB" sz="2000" i="1"/>
              <a:t>E. coli</a:t>
            </a:r>
          </a:p>
          <a:p>
            <a:pPr lvl="1"/>
            <a:r>
              <a:rPr lang="en-GB" sz="2000" i="1"/>
              <a:t>Salmonella</a:t>
            </a:r>
          </a:p>
          <a:p>
            <a:pPr lvl="1"/>
            <a:r>
              <a:rPr lang="en-GB" sz="2000" i="1"/>
              <a:t>Shigella</a:t>
            </a:r>
          </a:p>
          <a:p>
            <a:pPr lvl="1"/>
            <a:r>
              <a:rPr lang="en-GB" sz="2000" i="1"/>
              <a:t>Yersinia and Klebsiella pneumoniae</a:t>
            </a:r>
            <a:endParaRPr lang="en-GB" sz="2000"/>
          </a:p>
          <a:p>
            <a:pPr lvl="1"/>
            <a:r>
              <a:rPr lang="en-GB" sz="2000" i="1"/>
              <a:t>Proteus</a:t>
            </a:r>
          </a:p>
          <a:p>
            <a:pPr lvl="1"/>
            <a:endParaRPr lang="en-GB" sz="2000" i="1"/>
          </a:p>
          <a:p>
            <a:pPr lvl="1"/>
            <a:endParaRPr lang="en-GB" sz="2000" i="1"/>
          </a:p>
          <a:p>
            <a:pPr lvl="1">
              <a:buFontTx/>
              <a:buNone/>
            </a:pPr>
            <a:endParaRPr lang="en-GB" sz="2000" i="1"/>
          </a:p>
        </p:txBody>
      </p:sp>
      <p:pic>
        <p:nvPicPr>
          <p:cNvPr id="20484" name="Picture 6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2590800"/>
            <a:ext cx="2819400" cy="2155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Gram-Negative Rods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sz="2400"/>
              <a:t>Fastidious GNRs</a:t>
            </a:r>
          </a:p>
          <a:p>
            <a:pPr lvl="1"/>
            <a:r>
              <a:rPr lang="en-GB" sz="2000" i="1"/>
              <a:t>Bordetella pertussis</a:t>
            </a:r>
          </a:p>
          <a:p>
            <a:pPr lvl="1"/>
            <a:r>
              <a:rPr lang="en-GB" sz="2000" i="1"/>
              <a:t>Haemophilus influenzae</a:t>
            </a:r>
          </a:p>
          <a:p>
            <a:pPr lvl="1"/>
            <a:r>
              <a:rPr lang="en-GB" sz="2000" i="1"/>
              <a:t>Campylobacter jejuni</a:t>
            </a:r>
          </a:p>
          <a:p>
            <a:pPr lvl="1"/>
            <a:r>
              <a:rPr lang="en-GB" sz="2000" i="1"/>
              <a:t>Helicobacter pylori</a:t>
            </a:r>
          </a:p>
          <a:p>
            <a:pPr lvl="1"/>
            <a:r>
              <a:rPr lang="en-GB" sz="2000" i="1"/>
              <a:t>Legionella pneumophila</a:t>
            </a:r>
          </a:p>
          <a:p>
            <a:r>
              <a:rPr lang="en-GB" sz="2400"/>
              <a:t>Anaerobic GNRs</a:t>
            </a:r>
            <a:endParaRPr lang="en-GB" sz="2400" i="1"/>
          </a:p>
          <a:p>
            <a:pPr lvl="1"/>
            <a:r>
              <a:rPr lang="en-GB" sz="2000" i="1"/>
              <a:t>Bacteroides fragilis</a:t>
            </a:r>
          </a:p>
          <a:p>
            <a:pPr lvl="1"/>
            <a:r>
              <a:rPr lang="en-GB" sz="2000" i="1"/>
              <a:t>Fusobacterium</a:t>
            </a:r>
            <a:endParaRPr lang="en-GB" sz="2000"/>
          </a:p>
        </p:txBody>
      </p:sp>
      <p:pic>
        <p:nvPicPr>
          <p:cNvPr id="21508" name="Picture 5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2667000"/>
            <a:ext cx="3048000" cy="2105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25F55B-7B05-D14D-A742-07F81E54028F}" type="slidenum">
              <a:rPr lang="en-US"/>
              <a:pPr/>
              <a:t>2</a:t>
            </a:fld>
            <a:endParaRPr lang="en-US"/>
          </a:p>
        </p:txBody>
      </p:sp>
      <p:pic>
        <p:nvPicPr>
          <p:cNvPr id="409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33900" y="3695700"/>
            <a:ext cx="0" cy="0"/>
          </a:xfrm>
          <a:noFill/>
        </p:spPr>
      </p:pic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>
            <a:lum bright="40000" contrast="-4000"/>
            <a:grayscl/>
          </a:blip>
          <a:srcRect/>
          <a:stretch>
            <a:fillRect/>
          </a:stretch>
        </p:blipFill>
        <p:spPr bwMode="auto">
          <a:xfrm>
            <a:off x="1295400" y="1752600"/>
            <a:ext cx="6477000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685800"/>
          </a:xfrm>
        </p:spPr>
        <p:txBody>
          <a:bodyPr/>
          <a:lstStyle/>
          <a:p>
            <a:r>
              <a:rPr lang="en-GB">
                <a:solidFill>
                  <a:srgbClr val="FF00FF"/>
                </a:solidFill>
              </a:rPr>
              <a:t>Bacterial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924800" cy="1905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Oxidise positive non fermentative i.e. they do not ferment sugars e.g.</a:t>
            </a:r>
          </a:p>
        </p:txBody>
      </p:sp>
      <p:sp>
        <p:nvSpPr>
          <p:cNvPr id="22531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7543800" cy="3124200"/>
          </a:xfrm>
        </p:spPr>
        <p:txBody>
          <a:bodyPr/>
          <a:lstStyle/>
          <a:p>
            <a:pPr algn="l">
              <a:buFont typeface="Wingdings" pitchFamily="-112" charset="2"/>
              <a:buChar char="v"/>
            </a:pPr>
            <a:r>
              <a:rPr lang="en-US"/>
              <a:t> Pseudomonas that causes infection in</a:t>
            </a:r>
          </a:p>
          <a:p>
            <a:pPr algn="l"/>
            <a:r>
              <a:rPr lang="en-US"/>
              <a:t>    Immunocompromised patients                                                                       </a:t>
            </a:r>
          </a:p>
          <a:p>
            <a:pPr algn="l">
              <a:buFont typeface="Wingdings" pitchFamily="-112" charset="2"/>
              <a:buChar char="v"/>
            </a:pPr>
            <a:r>
              <a:rPr lang="en-US"/>
              <a:t> Oxidise negative non fermentative e.g.</a:t>
            </a:r>
            <a:endParaRPr lang="ar-sa">
              <a:latin typeface="Times New Roman" pitchFamily="-112" charset="0"/>
            </a:endParaRPr>
          </a:p>
          <a:p>
            <a:pPr algn="l"/>
            <a:r>
              <a:rPr lang="en-US"/>
              <a:t>     Acinobacter species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CB3D6B-B1A1-A040-8FFB-40D2FB287E31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48006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Oxidise positive comma shaped and also fermentative most important is </a:t>
            </a:r>
            <a:r>
              <a:rPr lang="en-US" i="1">
                <a:solidFill>
                  <a:srgbClr val="FFFF00"/>
                </a:solidFill>
              </a:rPr>
              <a:t>Vibrio cholerae </a:t>
            </a:r>
            <a:r>
              <a:rPr lang="en-US">
                <a:solidFill>
                  <a:srgbClr val="FFFF00"/>
                </a:solidFill>
              </a:rPr>
              <a:t>that causes cholera which is a disease characterized by severe diarrhea and dehydration 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EFA524-17E6-6844-ABB9-C1C9E00A0930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Non-Gram-stainable bacteria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Unusual gram-positives</a:t>
            </a:r>
          </a:p>
          <a:p>
            <a:r>
              <a:rPr lang="en-GB"/>
              <a:t>Spirochaetes</a:t>
            </a:r>
          </a:p>
          <a:p>
            <a:pPr lvl="1"/>
            <a:r>
              <a:rPr lang="en-GB"/>
              <a:t>Obligate intra-cellular bacteria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Unusual Gram-positives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sz="2400"/>
              <a:t>Mycoplasmas</a:t>
            </a:r>
          </a:p>
          <a:p>
            <a:pPr lvl="1"/>
            <a:r>
              <a:rPr lang="en-GB" sz="2000"/>
              <a:t>Smallest free-living organisms</a:t>
            </a:r>
          </a:p>
          <a:p>
            <a:pPr lvl="1"/>
            <a:r>
              <a:rPr lang="en-GB" sz="2000"/>
              <a:t>No cell wall</a:t>
            </a:r>
          </a:p>
          <a:p>
            <a:pPr lvl="1"/>
            <a:r>
              <a:rPr lang="en-GB" sz="2000" i="1"/>
              <a:t>M. pneumonia, M. genitalium</a:t>
            </a:r>
            <a:endParaRPr lang="en-GB" sz="2000"/>
          </a:p>
        </p:txBody>
      </p:sp>
      <p:pic>
        <p:nvPicPr>
          <p:cNvPr id="25604" name="Picture 5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787650"/>
            <a:ext cx="3810000" cy="25019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GRAM  STAIN</a:t>
            </a: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C63FA9-B045-0D46-8B7B-94B289880FA1}" type="slidenum">
              <a:rPr lang="en-US"/>
              <a:pPr/>
              <a:t>3</a:t>
            </a:fld>
            <a:endParaRPr lang="en-US"/>
          </a:p>
        </p:txBody>
      </p:sp>
      <p:sp>
        <p:nvSpPr>
          <p:cNvPr id="5124" name="Content Placeholder 5"/>
          <p:cNvSpPr>
            <a:spLocks noGrp="1" noChangeArrowheads="1"/>
          </p:cNvSpPr>
          <p:nvPr>
            <p:ph sz="half" idx="1"/>
          </p:nvPr>
        </p:nvSpPr>
        <p:spPr/>
        <p:txBody>
          <a:bodyPr>
            <a:spAutoFit/>
          </a:bodyPr>
          <a:lstStyle/>
          <a:p>
            <a:r>
              <a:rPr lang="en-GB" sz="1800">
                <a:solidFill>
                  <a:schemeClr val="tx2"/>
                </a:solidFill>
                <a:latin typeface="Arial" pitchFamily="-112" charset="0"/>
              </a:rPr>
              <a:t>Developed in 1884 by the Danish physician Hans Christian Gram</a:t>
            </a:r>
          </a:p>
          <a:p>
            <a:endParaRPr lang="en-GB" sz="1800">
              <a:solidFill>
                <a:schemeClr val="tx2"/>
              </a:solidFill>
              <a:latin typeface="Arial" pitchFamily="-112" charset="0"/>
            </a:endParaRPr>
          </a:p>
          <a:p>
            <a:r>
              <a:rPr lang="en-GB" sz="1800">
                <a:solidFill>
                  <a:schemeClr val="tx2"/>
                </a:solidFill>
                <a:latin typeface="Arial" pitchFamily="-112" charset="0"/>
              </a:rPr>
              <a:t>An important tool in bacterial taxonomy, distinguishing so-called </a:t>
            </a:r>
            <a:r>
              <a:rPr lang="en-GB" sz="1800" b="1">
                <a:solidFill>
                  <a:schemeClr val="tx2"/>
                </a:solidFill>
                <a:latin typeface="Arial" pitchFamily="-112" charset="0"/>
              </a:rPr>
              <a:t>Gram-positive bacteria</a:t>
            </a:r>
            <a:r>
              <a:rPr lang="en-GB" sz="1800">
                <a:solidFill>
                  <a:schemeClr val="tx2"/>
                </a:solidFill>
                <a:latin typeface="Arial" pitchFamily="-112" charset="0"/>
              </a:rPr>
              <a:t>, which remain coloured after the staining procedure, from </a:t>
            </a:r>
            <a:r>
              <a:rPr lang="en-GB" sz="1800" b="1">
                <a:solidFill>
                  <a:schemeClr val="tx2"/>
                </a:solidFill>
                <a:latin typeface="Arial" pitchFamily="-112" charset="0"/>
              </a:rPr>
              <a:t>Gram-negative bacteria</a:t>
            </a:r>
            <a:r>
              <a:rPr lang="en-GB" sz="1800">
                <a:solidFill>
                  <a:schemeClr val="tx2"/>
                </a:solidFill>
                <a:latin typeface="Arial" pitchFamily="-112" charset="0"/>
              </a:rPr>
              <a:t>, which do not retain dye and need to be counter-stained.</a:t>
            </a:r>
          </a:p>
          <a:p>
            <a:endParaRPr lang="en-GB" sz="1800">
              <a:solidFill>
                <a:schemeClr val="tx2"/>
              </a:solidFill>
              <a:latin typeface="Arial" pitchFamily="-112" charset="0"/>
            </a:endParaRPr>
          </a:p>
          <a:p>
            <a:r>
              <a:rPr lang="en-GB" sz="1800">
                <a:solidFill>
                  <a:schemeClr val="tx2"/>
                </a:solidFill>
                <a:latin typeface="Arial" pitchFamily="-112" charset="0"/>
              </a:rPr>
              <a:t>Can be applied to </a:t>
            </a:r>
            <a:r>
              <a:rPr lang="en-GB" sz="1800" b="1">
                <a:solidFill>
                  <a:schemeClr val="tx2"/>
                </a:solidFill>
                <a:latin typeface="Arial" pitchFamily="-112" charset="0"/>
              </a:rPr>
              <a:t>pure cultures</a:t>
            </a:r>
            <a:r>
              <a:rPr lang="en-GB" sz="1800">
                <a:solidFill>
                  <a:schemeClr val="tx2"/>
                </a:solidFill>
                <a:latin typeface="Arial" pitchFamily="-112" charset="0"/>
              </a:rPr>
              <a:t> of bacteria or to </a:t>
            </a:r>
            <a:r>
              <a:rPr lang="en-GB" sz="1800" b="1">
                <a:solidFill>
                  <a:schemeClr val="tx2"/>
                </a:solidFill>
                <a:latin typeface="Arial" pitchFamily="-112" charset="0"/>
              </a:rPr>
              <a:t>clinical specimens</a:t>
            </a:r>
            <a:endParaRPr lang="en-GB" sz="1400" b="1">
              <a:solidFill>
                <a:schemeClr val="tx2"/>
              </a:solidFill>
              <a:latin typeface="Arial" pitchFamily="-112" charset="0"/>
            </a:endParaRPr>
          </a:p>
          <a:p>
            <a:endParaRPr lang="en-GB" sz="1400">
              <a:solidFill>
                <a:srgbClr val="000099"/>
              </a:solidFill>
              <a:latin typeface="Arial" pitchFamily="-112" charset="0"/>
            </a:endParaRPr>
          </a:p>
        </p:txBody>
      </p:sp>
      <p:pic>
        <p:nvPicPr>
          <p:cNvPr id="512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496050" y="3695700"/>
            <a:ext cx="0" cy="0"/>
          </a:xfrm>
          <a:noFill/>
        </p:spPr>
      </p:pic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524000"/>
            <a:ext cx="1143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200400"/>
            <a:ext cx="12192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3962400" y="4800600"/>
            <a:ext cx="4800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800">
                <a:solidFill>
                  <a:srgbClr val="FF0000"/>
                </a:solidFill>
                <a:latin typeface="Arial" pitchFamily="-112" charset="0"/>
              </a:rPr>
              <a:t>Top: Pure culture of </a:t>
            </a:r>
            <a:r>
              <a:rPr lang="en-GB" sz="1800" i="1">
                <a:solidFill>
                  <a:srgbClr val="FF0000"/>
                </a:solidFill>
                <a:latin typeface="Arial" pitchFamily="-112" charset="0"/>
              </a:rPr>
              <a:t>E. coli </a:t>
            </a:r>
          </a:p>
          <a:p>
            <a:r>
              <a:rPr lang="en-GB" sz="1800" i="1">
                <a:solidFill>
                  <a:srgbClr val="FF0000"/>
                </a:solidFill>
                <a:latin typeface="Arial" pitchFamily="-112" charset="0"/>
              </a:rPr>
              <a:t>(Gram-negative rods)</a:t>
            </a:r>
            <a:endParaRPr lang="en-GB" sz="1800">
              <a:solidFill>
                <a:srgbClr val="FF0000"/>
              </a:solidFill>
              <a:latin typeface="Arial" pitchFamily="-112" charset="0"/>
            </a:endParaRPr>
          </a:p>
          <a:p>
            <a:r>
              <a:rPr lang="en-GB" sz="1800">
                <a:solidFill>
                  <a:srgbClr val="FF0000"/>
                </a:solidFill>
                <a:latin typeface="Arial" pitchFamily="-112" charset="0"/>
              </a:rPr>
              <a:t>Bottom: </a:t>
            </a:r>
            <a:r>
              <a:rPr lang="en-GB" sz="1800" i="1">
                <a:solidFill>
                  <a:srgbClr val="FF0000"/>
                </a:solidFill>
                <a:latin typeface="Arial" pitchFamily="-112" charset="0"/>
              </a:rPr>
              <a:t>Neisseria gonorrhoeae</a:t>
            </a:r>
            <a:r>
              <a:rPr lang="en-GB" sz="1800">
                <a:solidFill>
                  <a:srgbClr val="FF0000"/>
                </a:solidFill>
                <a:latin typeface="Arial" pitchFamily="-112" charset="0"/>
              </a:rPr>
              <a:t> in a smear of urethral pus</a:t>
            </a:r>
          </a:p>
          <a:p>
            <a:r>
              <a:rPr lang="en-GB" sz="1800">
                <a:solidFill>
                  <a:srgbClr val="FF0000"/>
                </a:solidFill>
                <a:latin typeface="Arial" pitchFamily="-112" charset="0"/>
              </a:rPr>
              <a:t>(</a:t>
            </a:r>
            <a:r>
              <a:rPr lang="en-GB" sz="1800" i="1">
                <a:solidFill>
                  <a:srgbClr val="FF0000"/>
                </a:solidFill>
                <a:latin typeface="Arial" pitchFamily="-112" charset="0"/>
              </a:rPr>
              <a:t>Gram-negative cocci, with pus cells</a:t>
            </a:r>
            <a:r>
              <a:rPr lang="en-GB" sz="1800">
                <a:solidFill>
                  <a:srgbClr val="FF0000"/>
                </a:solidFill>
                <a:latin typeface="Arial" pitchFamily="-112" charset="0"/>
              </a:rPr>
              <a:t>)</a:t>
            </a:r>
            <a:endParaRPr lang="en-GB" sz="1200">
              <a:solidFill>
                <a:srgbClr val="FF0000"/>
              </a:solidFill>
              <a:latin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FF"/>
                </a:solidFill>
              </a:rPr>
              <a:t>CELL WALL</a:t>
            </a:r>
          </a:p>
        </p:txBody>
      </p:sp>
      <p:sp>
        <p:nvSpPr>
          <p:cNvPr id="61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67D998-9B6B-6048-9CD5-AC93AB37B763}" type="slidenum">
              <a:rPr lang="en-US"/>
              <a:pPr/>
              <a:t>4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Gram positive cell wall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Consists of 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a thick, homogenous sheath of peptidoglycan 20-80 nm </a:t>
            </a:r>
            <a:r>
              <a:rPr lang="en-US">
                <a:solidFill>
                  <a:srgbClr val="FFFF00"/>
                </a:solidFill>
              </a:rPr>
              <a:t>thick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tightly bound acidic polysaccharides, including </a:t>
            </a:r>
            <a:r>
              <a:rPr lang="en-US">
                <a:solidFill>
                  <a:srgbClr val="FFFF00"/>
                </a:solidFill>
              </a:rPr>
              <a:t>teichoic acid and lipoteichoic acid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cell membrane</a:t>
            </a:r>
          </a:p>
          <a:p>
            <a:r>
              <a:rPr lang="en-US">
                <a:solidFill>
                  <a:srgbClr val="FFFF00"/>
                </a:solidFill>
              </a:rPr>
              <a:t>Retain crystal violet and stain purple</a:t>
            </a:r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Gram negative cell wall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</a:rPr>
              <a:t>Consists of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</a:rPr>
              <a:t>an outer membrane containing lipopolysaccharide (LPS)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FFFF00"/>
                </a:solidFill>
              </a:rPr>
              <a:t>thin </a:t>
            </a:r>
            <a:r>
              <a:rPr lang="en-US">
                <a:solidFill>
                  <a:schemeClr val="tx2"/>
                </a:solidFill>
              </a:rPr>
              <a:t>shell of peptidoglycan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FFFF00"/>
                </a:solidFill>
              </a:rPr>
              <a:t>periplasmic space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</a:rPr>
              <a:t>inner membrane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66CC"/>
                </a:solidFill>
              </a:rPr>
              <a:t>Lose crystal violet and stain pink from safranin counterstain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18872F-EFA2-834B-B6A7-8DBF244A8C51}" type="slidenum">
              <a:rPr lang="en-US"/>
              <a:pPr/>
              <a:t>5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457200"/>
          <a:ext cx="7772400" cy="6381886"/>
        </p:xfrm>
        <a:graphic>
          <a:graphicData uri="http://schemas.openxmlformats.org/drawingml/2006/table">
            <a:tbl>
              <a:tblPr/>
              <a:tblGrid>
                <a:gridCol w="7772400"/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2" charset="0"/>
                        </a:rPr>
                        <a:t>Characteristic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2" charset="0"/>
                        </a:rPr>
                        <a:t>Gram positive                                                                                          Gram-negative</a:t>
                      </a:r>
                    </a:p>
                  </a:txBody>
                  <a:tcPr marL="40263" marR="40263" marT="20131" marB="201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12" charset="0"/>
                        </a:rPr>
                        <a:t>Gram reaction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2" charset="0"/>
                        </a:rPr>
                        <a:t>Retain crystal violet dye and stain dark violet or purple                    can be decolorized to accept </a:t>
                      </a:r>
                    </a:p>
                  </a:txBody>
                  <a:tcPr marL="40263" marR="40263" marT="20131" marB="201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12" charset="0"/>
                        </a:rPr>
                        <a:t>Peptidoglycan  layer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2" charset="0"/>
                        </a:rPr>
                        <a:t>Thick (multilayered)                                                                                Thin (single-layered)</a:t>
                      </a:r>
                    </a:p>
                  </a:txBody>
                  <a:tcPr marL="40263" marR="40263" marT="20131" marB="201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12" charset="0"/>
                        </a:rPr>
                        <a:t>Teichoic acids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2" charset="0"/>
                        </a:rPr>
                        <a:t>Present in many                                                                                  Absent</a:t>
                      </a:r>
                    </a:p>
                  </a:txBody>
                  <a:tcPr marL="40263" marR="40263" marT="20131" marB="201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12" charset="0"/>
                        </a:rPr>
                        <a:t>Periplasmic space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2" charset="0"/>
                        </a:rPr>
                        <a:t>Absent                                                                                                Present</a:t>
                      </a:r>
                    </a:p>
                  </a:txBody>
                  <a:tcPr marL="40263" marR="40263" marT="20131" marB="201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12" charset="0"/>
                        </a:rPr>
                        <a:t>Outer membrane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2" charset="0"/>
                        </a:rPr>
                        <a:t>Absent                                                                                                 Present</a:t>
                      </a:r>
                    </a:p>
                  </a:txBody>
                  <a:tcPr marL="40263" marR="40263" marT="20131" marB="201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12" charset="0"/>
                        </a:rPr>
                        <a:t>Lipopolysaccharide (LPS) content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2" charset="0"/>
                        </a:rPr>
                        <a:t>Virtually non                                                                                        High</a:t>
                      </a:r>
                    </a:p>
                  </a:txBody>
                  <a:tcPr marL="40263" marR="40263" marT="20131" marB="201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12" charset="0"/>
                        </a:rPr>
                        <a:t>Lipid and lipoprotein content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2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2" charset="0"/>
                        </a:rPr>
                        <a:t>Low                                                                                                    High</a:t>
                      </a:r>
                    </a:p>
                  </a:txBody>
                  <a:tcPr marL="40263" marR="40263" marT="20131" marB="201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12" charset="0"/>
                        </a:rPr>
                        <a:t>Toxins produced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2" charset="0"/>
                        </a:rPr>
                        <a:t>Primarily exotoxins                                                                           Primarily endotoxins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2" charset="0"/>
                      </a:endParaRPr>
                    </a:p>
                  </a:txBody>
                  <a:tcPr marL="40263" marR="40263" marT="20131" marB="201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2" charset="0"/>
                      </a:endParaRPr>
                    </a:p>
                  </a:txBody>
                  <a:tcPr marL="40263" marR="40263" marT="20131" marB="201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FD4BA6-09B8-FE4A-8DD3-609C1DABC8E1}" type="slidenum">
              <a:rPr lang="en-US"/>
              <a:pPr/>
              <a:t>6</a:t>
            </a:fld>
            <a:endParaRPr lang="en-US"/>
          </a:p>
        </p:txBody>
      </p:sp>
      <p:pic>
        <p:nvPicPr>
          <p:cNvPr id="8195" name="Picture 5" descr="cell wal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676400"/>
            <a:ext cx="7239000" cy="4800600"/>
          </a:xfrm>
          <a:noFill/>
        </p:spPr>
      </p:pic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3581400" cy="685800"/>
          </a:xfrm>
        </p:spPr>
        <p:txBody>
          <a:bodyPr/>
          <a:lstStyle/>
          <a:p>
            <a:r>
              <a:rPr lang="en-US" sz="3200"/>
              <a:t>Gram Positive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114800" y="609600"/>
            <a:ext cx="358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Gram Negative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C09258-06A0-6446-961D-E4202BAB3820}" type="slidenum">
              <a:rPr lang="en-US"/>
              <a:pPr/>
              <a:t>7</a:t>
            </a:fld>
            <a:endParaRPr lang="en-US"/>
          </a:p>
        </p:txBody>
      </p:sp>
      <p:pic>
        <p:nvPicPr>
          <p:cNvPr id="9219" name="Picture 2" descr="E:\D9984DFDF4C08DCC9C8A3CB01FD542292DE3A953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4800"/>
            <a:ext cx="64389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889997-226E-ED44-89B8-DE1A6E4397C2}" type="slidenum">
              <a:rPr lang="en-US"/>
              <a:pPr/>
              <a:t>8</a:t>
            </a:fld>
            <a:endParaRPr lang="en-US"/>
          </a:p>
        </p:txBody>
      </p:sp>
      <p:sp>
        <p:nvSpPr>
          <p:cNvPr id="10243" name="AutoShape 6"/>
          <p:cNvSpPr>
            <a:spLocks noChangeArrowheads="1"/>
          </p:cNvSpPr>
          <p:nvPr/>
        </p:nvSpPr>
        <p:spPr bwMode="auto">
          <a:xfrm>
            <a:off x="2336800" y="1943100"/>
            <a:ext cx="508000" cy="863600"/>
          </a:xfrm>
          <a:prstGeom prst="roundRect">
            <a:avLst>
              <a:gd name="adj" fmla="val 33750"/>
            </a:avLst>
          </a:prstGeom>
          <a:solidFill>
            <a:srgbClr val="66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244" name="Group 12"/>
          <p:cNvGrpSpPr>
            <a:grpSpLocks/>
          </p:cNvGrpSpPr>
          <p:nvPr/>
        </p:nvGrpSpPr>
        <p:grpSpPr bwMode="auto">
          <a:xfrm>
            <a:off x="2438400" y="1701800"/>
            <a:ext cx="825500" cy="215900"/>
            <a:chOff x="1536" y="976"/>
            <a:chExt cx="520" cy="136"/>
          </a:xfrm>
        </p:grpSpPr>
        <p:sp>
          <p:nvSpPr>
            <p:cNvPr id="10338" name="Freeform 7"/>
            <p:cNvSpPr>
              <a:spLocks/>
            </p:cNvSpPr>
            <p:nvPr/>
          </p:nvSpPr>
          <p:spPr bwMode="auto">
            <a:xfrm>
              <a:off x="1616" y="976"/>
              <a:ext cx="440" cy="112"/>
            </a:xfrm>
            <a:custGeom>
              <a:avLst/>
              <a:gdLst>
                <a:gd name="T0" fmla="*/ 0 w 440"/>
                <a:gd name="T1" fmla="*/ 64 h 112"/>
                <a:gd name="T2" fmla="*/ 16 w 440"/>
                <a:gd name="T3" fmla="*/ 24 h 112"/>
                <a:gd name="T4" fmla="*/ 32 w 440"/>
                <a:gd name="T5" fmla="*/ 16 h 112"/>
                <a:gd name="T6" fmla="*/ 48 w 440"/>
                <a:gd name="T7" fmla="*/ 8 h 112"/>
                <a:gd name="T8" fmla="*/ 80 w 440"/>
                <a:gd name="T9" fmla="*/ 8 h 112"/>
                <a:gd name="T10" fmla="*/ 144 w 440"/>
                <a:gd name="T11" fmla="*/ 0 h 112"/>
                <a:gd name="T12" fmla="*/ 224 w 440"/>
                <a:gd name="T13" fmla="*/ 0 h 112"/>
                <a:gd name="T14" fmla="*/ 272 w 440"/>
                <a:gd name="T15" fmla="*/ 0 h 112"/>
                <a:gd name="T16" fmla="*/ 344 w 440"/>
                <a:gd name="T17" fmla="*/ 0 h 112"/>
                <a:gd name="T18" fmla="*/ 408 w 440"/>
                <a:gd name="T19" fmla="*/ 8 h 112"/>
                <a:gd name="T20" fmla="*/ 432 w 440"/>
                <a:gd name="T21" fmla="*/ 8 h 112"/>
                <a:gd name="T22" fmla="*/ 440 w 440"/>
                <a:gd name="T23" fmla="*/ 16 h 112"/>
                <a:gd name="T24" fmla="*/ 440 w 440"/>
                <a:gd name="T25" fmla="*/ 40 h 112"/>
                <a:gd name="T26" fmla="*/ 440 w 440"/>
                <a:gd name="T27" fmla="*/ 48 h 112"/>
                <a:gd name="T28" fmla="*/ 424 w 440"/>
                <a:gd name="T29" fmla="*/ 56 h 112"/>
                <a:gd name="T30" fmla="*/ 416 w 440"/>
                <a:gd name="T31" fmla="*/ 56 h 112"/>
                <a:gd name="T32" fmla="*/ 408 w 440"/>
                <a:gd name="T33" fmla="*/ 56 h 112"/>
                <a:gd name="T34" fmla="*/ 392 w 440"/>
                <a:gd name="T35" fmla="*/ 48 h 112"/>
                <a:gd name="T36" fmla="*/ 392 w 440"/>
                <a:gd name="T37" fmla="*/ 40 h 112"/>
                <a:gd name="T38" fmla="*/ 376 w 440"/>
                <a:gd name="T39" fmla="*/ 32 h 112"/>
                <a:gd name="T40" fmla="*/ 344 w 440"/>
                <a:gd name="T41" fmla="*/ 32 h 112"/>
                <a:gd name="T42" fmla="*/ 296 w 440"/>
                <a:gd name="T43" fmla="*/ 32 h 112"/>
                <a:gd name="T44" fmla="*/ 248 w 440"/>
                <a:gd name="T45" fmla="*/ 32 h 112"/>
                <a:gd name="T46" fmla="*/ 200 w 440"/>
                <a:gd name="T47" fmla="*/ 32 h 112"/>
                <a:gd name="T48" fmla="*/ 144 w 440"/>
                <a:gd name="T49" fmla="*/ 32 h 112"/>
                <a:gd name="T50" fmla="*/ 104 w 440"/>
                <a:gd name="T51" fmla="*/ 32 h 112"/>
                <a:gd name="T52" fmla="*/ 80 w 440"/>
                <a:gd name="T53" fmla="*/ 32 h 112"/>
                <a:gd name="T54" fmla="*/ 72 w 440"/>
                <a:gd name="T55" fmla="*/ 32 h 112"/>
                <a:gd name="T56" fmla="*/ 56 w 440"/>
                <a:gd name="T57" fmla="*/ 48 h 112"/>
                <a:gd name="T58" fmla="*/ 56 w 440"/>
                <a:gd name="T59" fmla="*/ 72 h 112"/>
                <a:gd name="T60" fmla="*/ 56 w 440"/>
                <a:gd name="T61" fmla="*/ 96 h 112"/>
                <a:gd name="T62" fmla="*/ 40 w 440"/>
                <a:gd name="T63" fmla="*/ 112 h 112"/>
                <a:gd name="T64" fmla="*/ 24 w 440"/>
                <a:gd name="T65" fmla="*/ 112 h 112"/>
                <a:gd name="T66" fmla="*/ 8 w 440"/>
                <a:gd name="T67" fmla="*/ 104 h 112"/>
                <a:gd name="T68" fmla="*/ 0 w 440"/>
                <a:gd name="T69" fmla="*/ 72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0"/>
                <a:gd name="T106" fmla="*/ 0 h 112"/>
                <a:gd name="T107" fmla="*/ 440 w 440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0" h="112">
                  <a:moveTo>
                    <a:pt x="0" y="72"/>
                  </a:moveTo>
                  <a:lnTo>
                    <a:pt x="0" y="64"/>
                  </a:lnTo>
                  <a:lnTo>
                    <a:pt x="8" y="40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80" y="8"/>
                  </a:lnTo>
                  <a:lnTo>
                    <a:pt x="112" y="0"/>
                  </a:lnTo>
                  <a:lnTo>
                    <a:pt x="144" y="0"/>
                  </a:lnTo>
                  <a:lnTo>
                    <a:pt x="184" y="0"/>
                  </a:lnTo>
                  <a:lnTo>
                    <a:pt x="224" y="0"/>
                  </a:lnTo>
                  <a:lnTo>
                    <a:pt x="248" y="0"/>
                  </a:lnTo>
                  <a:lnTo>
                    <a:pt x="272" y="0"/>
                  </a:lnTo>
                  <a:lnTo>
                    <a:pt x="312" y="0"/>
                  </a:lnTo>
                  <a:lnTo>
                    <a:pt x="344" y="0"/>
                  </a:lnTo>
                  <a:lnTo>
                    <a:pt x="376" y="0"/>
                  </a:lnTo>
                  <a:lnTo>
                    <a:pt x="408" y="8"/>
                  </a:lnTo>
                  <a:lnTo>
                    <a:pt x="424" y="8"/>
                  </a:lnTo>
                  <a:lnTo>
                    <a:pt x="432" y="8"/>
                  </a:lnTo>
                  <a:lnTo>
                    <a:pt x="440" y="16"/>
                  </a:lnTo>
                  <a:lnTo>
                    <a:pt x="440" y="24"/>
                  </a:lnTo>
                  <a:lnTo>
                    <a:pt x="440" y="40"/>
                  </a:lnTo>
                  <a:lnTo>
                    <a:pt x="440" y="48"/>
                  </a:lnTo>
                  <a:lnTo>
                    <a:pt x="424" y="56"/>
                  </a:lnTo>
                  <a:lnTo>
                    <a:pt x="416" y="56"/>
                  </a:lnTo>
                  <a:lnTo>
                    <a:pt x="408" y="56"/>
                  </a:lnTo>
                  <a:lnTo>
                    <a:pt x="392" y="48"/>
                  </a:lnTo>
                  <a:lnTo>
                    <a:pt x="392" y="40"/>
                  </a:lnTo>
                  <a:lnTo>
                    <a:pt x="376" y="32"/>
                  </a:lnTo>
                  <a:lnTo>
                    <a:pt x="360" y="32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296" y="32"/>
                  </a:lnTo>
                  <a:lnTo>
                    <a:pt x="264" y="32"/>
                  </a:lnTo>
                  <a:lnTo>
                    <a:pt x="248" y="32"/>
                  </a:lnTo>
                  <a:lnTo>
                    <a:pt x="232" y="32"/>
                  </a:lnTo>
                  <a:lnTo>
                    <a:pt x="200" y="32"/>
                  </a:lnTo>
                  <a:lnTo>
                    <a:pt x="168" y="32"/>
                  </a:lnTo>
                  <a:lnTo>
                    <a:pt x="144" y="32"/>
                  </a:lnTo>
                  <a:lnTo>
                    <a:pt x="120" y="32"/>
                  </a:lnTo>
                  <a:lnTo>
                    <a:pt x="104" y="32"/>
                  </a:lnTo>
                  <a:lnTo>
                    <a:pt x="96" y="32"/>
                  </a:lnTo>
                  <a:lnTo>
                    <a:pt x="80" y="32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56" y="48"/>
                  </a:lnTo>
                  <a:lnTo>
                    <a:pt x="56" y="64"/>
                  </a:lnTo>
                  <a:lnTo>
                    <a:pt x="56" y="72"/>
                  </a:lnTo>
                  <a:lnTo>
                    <a:pt x="56" y="80"/>
                  </a:lnTo>
                  <a:lnTo>
                    <a:pt x="56" y="96"/>
                  </a:lnTo>
                  <a:lnTo>
                    <a:pt x="48" y="104"/>
                  </a:lnTo>
                  <a:lnTo>
                    <a:pt x="40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8" y="104"/>
                  </a:lnTo>
                  <a:lnTo>
                    <a:pt x="0" y="80"/>
                  </a:lnTo>
                  <a:lnTo>
                    <a:pt x="0" y="72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9" name="Freeform 8"/>
            <p:cNvSpPr>
              <a:spLocks/>
            </p:cNvSpPr>
            <p:nvPr/>
          </p:nvSpPr>
          <p:spPr bwMode="auto">
            <a:xfrm>
              <a:off x="1616" y="976"/>
              <a:ext cx="440" cy="112"/>
            </a:xfrm>
            <a:custGeom>
              <a:avLst/>
              <a:gdLst>
                <a:gd name="T0" fmla="*/ 0 w 440"/>
                <a:gd name="T1" fmla="*/ 112 h 112"/>
                <a:gd name="T2" fmla="*/ 0 w 440"/>
                <a:gd name="T3" fmla="*/ 32 h 112"/>
                <a:gd name="T4" fmla="*/ 56 w 440"/>
                <a:gd name="T5" fmla="*/ 0 h 112"/>
                <a:gd name="T6" fmla="*/ 440 w 440"/>
                <a:gd name="T7" fmla="*/ 0 h 112"/>
                <a:gd name="T8" fmla="*/ 440 w 440"/>
                <a:gd name="T9" fmla="*/ 32 h 112"/>
                <a:gd name="T10" fmla="*/ 440 w 440"/>
                <a:gd name="T11" fmla="*/ 56 h 112"/>
                <a:gd name="T12" fmla="*/ 392 w 440"/>
                <a:gd name="T13" fmla="*/ 56 h 112"/>
                <a:gd name="T14" fmla="*/ 392 w 440"/>
                <a:gd name="T15" fmla="*/ 32 h 112"/>
                <a:gd name="T16" fmla="*/ 104 w 440"/>
                <a:gd name="T17" fmla="*/ 32 h 112"/>
                <a:gd name="T18" fmla="*/ 56 w 440"/>
                <a:gd name="T19" fmla="*/ 32 h 112"/>
                <a:gd name="T20" fmla="*/ 56 w 440"/>
                <a:gd name="T21" fmla="*/ 112 h 112"/>
                <a:gd name="T22" fmla="*/ 0 w 440"/>
                <a:gd name="T23" fmla="*/ 112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0"/>
                <a:gd name="T37" fmla="*/ 0 h 112"/>
                <a:gd name="T38" fmla="*/ 440 w 440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0" h="112">
                  <a:moveTo>
                    <a:pt x="0" y="112"/>
                  </a:moveTo>
                  <a:lnTo>
                    <a:pt x="0" y="32"/>
                  </a:lnTo>
                  <a:lnTo>
                    <a:pt x="56" y="0"/>
                  </a:lnTo>
                  <a:lnTo>
                    <a:pt x="440" y="0"/>
                  </a:lnTo>
                  <a:lnTo>
                    <a:pt x="440" y="32"/>
                  </a:lnTo>
                  <a:lnTo>
                    <a:pt x="440" y="56"/>
                  </a:lnTo>
                  <a:lnTo>
                    <a:pt x="392" y="56"/>
                  </a:lnTo>
                  <a:lnTo>
                    <a:pt x="392" y="32"/>
                  </a:lnTo>
                  <a:lnTo>
                    <a:pt x="104" y="32"/>
                  </a:lnTo>
                  <a:lnTo>
                    <a:pt x="56" y="32"/>
                  </a:lnTo>
                  <a:lnTo>
                    <a:pt x="56" y="112"/>
                  </a:lnTo>
                  <a:lnTo>
                    <a:pt x="0" y="112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0" name="Freeform 9"/>
            <p:cNvSpPr>
              <a:spLocks/>
            </p:cNvSpPr>
            <p:nvPr/>
          </p:nvSpPr>
          <p:spPr bwMode="auto">
            <a:xfrm>
              <a:off x="1616" y="976"/>
              <a:ext cx="440" cy="112"/>
            </a:xfrm>
            <a:custGeom>
              <a:avLst/>
              <a:gdLst>
                <a:gd name="T0" fmla="*/ 0 w 440"/>
                <a:gd name="T1" fmla="*/ 64 h 112"/>
                <a:gd name="T2" fmla="*/ 16 w 440"/>
                <a:gd name="T3" fmla="*/ 24 h 112"/>
                <a:gd name="T4" fmla="*/ 32 w 440"/>
                <a:gd name="T5" fmla="*/ 16 h 112"/>
                <a:gd name="T6" fmla="*/ 48 w 440"/>
                <a:gd name="T7" fmla="*/ 8 h 112"/>
                <a:gd name="T8" fmla="*/ 80 w 440"/>
                <a:gd name="T9" fmla="*/ 8 h 112"/>
                <a:gd name="T10" fmla="*/ 144 w 440"/>
                <a:gd name="T11" fmla="*/ 0 h 112"/>
                <a:gd name="T12" fmla="*/ 224 w 440"/>
                <a:gd name="T13" fmla="*/ 0 h 112"/>
                <a:gd name="T14" fmla="*/ 272 w 440"/>
                <a:gd name="T15" fmla="*/ 0 h 112"/>
                <a:gd name="T16" fmla="*/ 344 w 440"/>
                <a:gd name="T17" fmla="*/ 0 h 112"/>
                <a:gd name="T18" fmla="*/ 408 w 440"/>
                <a:gd name="T19" fmla="*/ 8 h 112"/>
                <a:gd name="T20" fmla="*/ 432 w 440"/>
                <a:gd name="T21" fmla="*/ 8 h 112"/>
                <a:gd name="T22" fmla="*/ 440 w 440"/>
                <a:gd name="T23" fmla="*/ 16 h 112"/>
                <a:gd name="T24" fmla="*/ 440 w 440"/>
                <a:gd name="T25" fmla="*/ 40 h 112"/>
                <a:gd name="T26" fmla="*/ 440 w 440"/>
                <a:gd name="T27" fmla="*/ 48 h 112"/>
                <a:gd name="T28" fmla="*/ 424 w 440"/>
                <a:gd name="T29" fmla="*/ 56 h 112"/>
                <a:gd name="T30" fmla="*/ 416 w 440"/>
                <a:gd name="T31" fmla="*/ 56 h 112"/>
                <a:gd name="T32" fmla="*/ 408 w 440"/>
                <a:gd name="T33" fmla="*/ 56 h 112"/>
                <a:gd name="T34" fmla="*/ 392 w 440"/>
                <a:gd name="T35" fmla="*/ 48 h 112"/>
                <a:gd name="T36" fmla="*/ 392 w 440"/>
                <a:gd name="T37" fmla="*/ 40 h 112"/>
                <a:gd name="T38" fmla="*/ 376 w 440"/>
                <a:gd name="T39" fmla="*/ 32 h 112"/>
                <a:gd name="T40" fmla="*/ 344 w 440"/>
                <a:gd name="T41" fmla="*/ 32 h 112"/>
                <a:gd name="T42" fmla="*/ 296 w 440"/>
                <a:gd name="T43" fmla="*/ 32 h 112"/>
                <a:gd name="T44" fmla="*/ 248 w 440"/>
                <a:gd name="T45" fmla="*/ 32 h 112"/>
                <a:gd name="T46" fmla="*/ 200 w 440"/>
                <a:gd name="T47" fmla="*/ 32 h 112"/>
                <a:gd name="T48" fmla="*/ 144 w 440"/>
                <a:gd name="T49" fmla="*/ 32 h 112"/>
                <a:gd name="T50" fmla="*/ 104 w 440"/>
                <a:gd name="T51" fmla="*/ 32 h 112"/>
                <a:gd name="T52" fmla="*/ 80 w 440"/>
                <a:gd name="T53" fmla="*/ 32 h 112"/>
                <a:gd name="T54" fmla="*/ 72 w 440"/>
                <a:gd name="T55" fmla="*/ 32 h 112"/>
                <a:gd name="T56" fmla="*/ 56 w 440"/>
                <a:gd name="T57" fmla="*/ 48 h 112"/>
                <a:gd name="T58" fmla="*/ 56 w 440"/>
                <a:gd name="T59" fmla="*/ 72 h 112"/>
                <a:gd name="T60" fmla="*/ 56 w 440"/>
                <a:gd name="T61" fmla="*/ 96 h 112"/>
                <a:gd name="T62" fmla="*/ 40 w 440"/>
                <a:gd name="T63" fmla="*/ 112 h 112"/>
                <a:gd name="T64" fmla="*/ 24 w 440"/>
                <a:gd name="T65" fmla="*/ 112 h 112"/>
                <a:gd name="T66" fmla="*/ 8 w 440"/>
                <a:gd name="T67" fmla="*/ 104 h 112"/>
                <a:gd name="T68" fmla="*/ 0 w 440"/>
                <a:gd name="T69" fmla="*/ 72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0"/>
                <a:gd name="T106" fmla="*/ 0 h 112"/>
                <a:gd name="T107" fmla="*/ 440 w 440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0" h="112">
                  <a:moveTo>
                    <a:pt x="0" y="72"/>
                  </a:moveTo>
                  <a:lnTo>
                    <a:pt x="0" y="64"/>
                  </a:lnTo>
                  <a:lnTo>
                    <a:pt x="8" y="40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80" y="8"/>
                  </a:lnTo>
                  <a:lnTo>
                    <a:pt x="112" y="0"/>
                  </a:lnTo>
                  <a:lnTo>
                    <a:pt x="144" y="0"/>
                  </a:lnTo>
                  <a:lnTo>
                    <a:pt x="184" y="0"/>
                  </a:lnTo>
                  <a:lnTo>
                    <a:pt x="224" y="0"/>
                  </a:lnTo>
                  <a:lnTo>
                    <a:pt x="248" y="0"/>
                  </a:lnTo>
                  <a:lnTo>
                    <a:pt x="272" y="0"/>
                  </a:lnTo>
                  <a:lnTo>
                    <a:pt x="312" y="0"/>
                  </a:lnTo>
                  <a:lnTo>
                    <a:pt x="344" y="0"/>
                  </a:lnTo>
                  <a:lnTo>
                    <a:pt x="376" y="0"/>
                  </a:lnTo>
                  <a:lnTo>
                    <a:pt x="408" y="8"/>
                  </a:lnTo>
                  <a:lnTo>
                    <a:pt x="424" y="8"/>
                  </a:lnTo>
                  <a:lnTo>
                    <a:pt x="432" y="8"/>
                  </a:lnTo>
                  <a:lnTo>
                    <a:pt x="440" y="16"/>
                  </a:lnTo>
                  <a:lnTo>
                    <a:pt x="440" y="24"/>
                  </a:lnTo>
                  <a:lnTo>
                    <a:pt x="440" y="40"/>
                  </a:lnTo>
                  <a:lnTo>
                    <a:pt x="440" y="48"/>
                  </a:lnTo>
                  <a:lnTo>
                    <a:pt x="424" y="56"/>
                  </a:lnTo>
                  <a:lnTo>
                    <a:pt x="416" y="56"/>
                  </a:lnTo>
                  <a:lnTo>
                    <a:pt x="408" y="56"/>
                  </a:lnTo>
                  <a:lnTo>
                    <a:pt x="392" y="48"/>
                  </a:lnTo>
                  <a:lnTo>
                    <a:pt x="392" y="40"/>
                  </a:lnTo>
                  <a:lnTo>
                    <a:pt x="376" y="32"/>
                  </a:lnTo>
                  <a:lnTo>
                    <a:pt x="360" y="32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296" y="32"/>
                  </a:lnTo>
                  <a:lnTo>
                    <a:pt x="264" y="32"/>
                  </a:lnTo>
                  <a:lnTo>
                    <a:pt x="248" y="32"/>
                  </a:lnTo>
                  <a:lnTo>
                    <a:pt x="232" y="32"/>
                  </a:lnTo>
                  <a:lnTo>
                    <a:pt x="200" y="32"/>
                  </a:lnTo>
                  <a:lnTo>
                    <a:pt x="168" y="32"/>
                  </a:lnTo>
                  <a:lnTo>
                    <a:pt x="144" y="32"/>
                  </a:lnTo>
                  <a:lnTo>
                    <a:pt x="120" y="32"/>
                  </a:lnTo>
                  <a:lnTo>
                    <a:pt x="104" y="32"/>
                  </a:lnTo>
                  <a:lnTo>
                    <a:pt x="96" y="32"/>
                  </a:lnTo>
                  <a:lnTo>
                    <a:pt x="80" y="32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56" y="48"/>
                  </a:lnTo>
                  <a:lnTo>
                    <a:pt x="56" y="64"/>
                  </a:lnTo>
                  <a:lnTo>
                    <a:pt x="56" y="72"/>
                  </a:lnTo>
                  <a:lnTo>
                    <a:pt x="56" y="80"/>
                  </a:lnTo>
                  <a:lnTo>
                    <a:pt x="56" y="96"/>
                  </a:lnTo>
                  <a:lnTo>
                    <a:pt x="48" y="104"/>
                  </a:lnTo>
                  <a:lnTo>
                    <a:pt x="40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8" y="104"/>
                  </a:lnTo>
                  <a:lnTo>
                    <a:pt x="0" y="80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1" name="Freeform 10"/>
            <p:cNvSpPr>
              <a:spLocks/>
            </p:cNvSpPr>
            <p:nvPr/>
          </p:nvSpPr>
          <p:spPr bwMode="auto">
            <a:xfrm>
              <a:off x="1536" y="1056"/>
              <a:ext cx="216" cy="56"/>
            </a:xfrm>
            <a:custGeom>
              <a:avLst/>
              <a:gdLst>
                <a:gd name="T0" fmla="*/ 0 w 216"/>
                <a:gd name="T1" fmla="*/ 56 h 56"/>
                <a:gd name="T2" fmla="*/ 80 w 216"/>
                <a:gd name="T3" fmla="*/ 0 h 56"/>
                <a:gd name="T4" fmla="*/ 128 w 216"/>
                <a:gd name="T5" fmla="*/ 0 h 56"/>
                <a:gd name="T6" fmla="*/ 216 w 216"/>
                <a:gd name="T7" fmla="*/ 56 h 56"/>
                <a:gd name="T8" fmla="*/ 0 w 216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56"/>
                <a:gd name="T17" fmla="*/ 216 w 21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56">
                  <a:moveTo>
                    <a:pt x="0" y="56"/>
                  </a:moveTo>
                  <a:lnTo>
                    <a:pt x="80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2" name="Freeform 11"/>
            <p:cNvSpPr>
              <a:spLocks/>
            </p:cNvSpPr>
            <p:nvPr/>
          </p:nvSpPr>
          <p:spPr bwMode="auto">
            <a:xfrm>
              <a:off x="1536" y="1056"/>
              <a:ext cx="216" cy="56"/>
            </a:xfrm>
            <a:custGeom>
              <a:avLst/>
              <a:gdLst>
                <a:gd name="T0" fmla="*/ 0 w 216"/>
                <a:gd name="T1" fmla="*/ 56 h 56"/>
                <a:gd name="T2" fmla="*/ 80 w 216"/>
                <a:gd name="T3" fmla="*/ 0 h 56"/>
                <a:gd name="T4" fmla="*/ 80 w 216"/>
                <a:gd name="T5" fmla="*/ 0 h 56"/>
                <a:gd name="T6" fmla="*/ 128 w 216"/>
                <a:gd name="T7" fmla="*/ 0 h 56"/>
                <a:gd name="T8" fmla="*/ 128 w 216"/>
                <a:gd name="T9" fmla="*/ 0 h 56"/>
                <a:gd name="T10" fmla="*/ 216 w 216"/>
                <a:gd name="T11" fmla="*/ 56 h 56"/>
                <a:gd name="T12" fmla="*/ 216 w 216"/>
                <a:gd name="T13" fmla="*/ 56 h 56"/>
                <a:gd name="T14" fmla="*/ 0 w 216"/>
                <a:gd name="T15" fmla="*/ 56 h 56"/>
                <a:gd name="T16" fmla="*/ 0 w 216"/>
                <a:gd name="T17" fmla="*/ 56 h 56"/>
                <a:gd name="T18" fmla="*/ 80 w 216"/>
                <a:gd name="T19" fmla="*/ 0 h 56"/>
                <a:gd name="T20" fmla="*/ 128 w 216"/>
                <a:gd name="T21" fmla="*/ 0 h 56"/>
                <a:gd name="T22" fmla="*/ 216 w 216"/>
                <a:gd name="T23" fmla="*/ 56 h 56"/>
                <a:gd name="T24" fmla="*/ 0 w 216"/>
                <a:gd name="T25" fmla="*/ 56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56"/>
                <a:gd name="T41" fmla="*/ 216 w 216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56">
                  <a:moveTo>
                    <a:pt x="0" y="56"/>
                  </a:moveTo>
                  <a:lnTo>
                    <a:pt x="80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lnTo>
                    <a:pt x="80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245" name="Oval 14"/>
          <p:cNvSpPr>
            <a:spLocks noChangeArrowheads="1"/>
          </p:cNvSpPr>
          <p:nvPr/>
        </p:nvSpPr>
        <p:spPr bwMode="auto">
          <a:xfrm>
            <a:off x="3263900" y="1968500"/>
            <a:ext cx="76200" cy="50800"/>
          </a:xfrm>
          <a:prstGeom prst="ellipse">
            <a:avLst/>
          </a:prstGeom>
          <a:solidFill>
            <a:srgbClr val="66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Oval 15"/>
          <p:cNvSpPr>
            <a:spLocks noChangeArrowheads="1"/>
          </p:cNvSpPr>
          <p:nvPr/>
        </p:nvSpPr>
        <p:spPr bwMode="auto">
          <a:xfrm>
            <a:off x="3263900" y="2057400"/>
            <a:ext cx="76200" cy="50800"/>
          </a:xfrm>
          <a:prstGeom prst="ellipse">
            <a:avLst/>
          </a:prstGeom>
          <a:solidFill>
            <a:srgbClr val="66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7" name="Oval 16"/>
          <p:cNvSpPr>
            <a:spLocks noChangeArrowheads="1"/>
          </p:cNvSpPr>
          <p:nvPr/>
        </p:nvSpPr>
        <p:spPr bwMode="auto">
          <a:xfrm>
            <a:off x="3263900" y="2146300"/>
            <a:ext cx="76200" cy="50800"/>
          </a:xfrm>
          <a:prstGeom prst="ellipse">
            <a:avLst/>
          </a:prstGeom>
          <a:solidFill>
            <a:srgbClr val="66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8" name="Oval 17"/>
          <p:cNvSpPr>
            <a:spLocks noChangeArrowheads="1"/>
          </p:cNvSpPr>
          <p:nvPr/>
        </p:nvSpPr>
        <p:spPr bwMode="auto">
          <a:xfrm>
            <a:off x="3263900" y="2235200"/>
            <a:ext cx="76200" cy="50800"/>
          </a:xfrm>
          <a:prstGeom prst="ellipse">
            <a:avLst/>
          </a:prstGeom>
          <a:solidFill>
            <a:srgbClr val="66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9" name="Oval 18"/>
          <p:cNvSpPr>
            <a:spLocks noChangeArrowheads="1"/>
          </p:cNvSpPr>
          <p:nvPr/>
        </p:nvSpPr>
        <p:spPr bwMode="auto">
          <a:xfrm>
            <a:off x="3263900" y="2324100"/>
            <a:ext cx="76200" cy="50800"/>
          </a:xfrm>
          <a:prstGeom prst="ellipse">
            <a:avLst/>
          </a:prstGeom>
          <a:solidFill>
            <a:srgbClr val="66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0" name="Freeform 19"/>
          <p:cNvSpPr>
            <a:spLocks/>
          </p:cNvSpPr>
          <p:nvPr/>
        </p:nvSpPr>
        <p:spPr bwMode="auto">
          <a:xfrm>
            <a:off x="2616200" y="2616200"/>
            <a:ext cx="1905000" cy="355600"/>
          </a:xfrm>
          <a:custGeom>
            <a:avLst/>
            <a:gdLst>
              <a:gd name="T0" fmla="*/ 2147483647 w 1200"/>
              <a:gd name="T1" fmla="*/ 0 h 224"/>
              <a:gd name="T2" fmla="*/ 0 w 1200"/>
              <a:gd name="T3" fmla="*/ 2147483647 h 224"/>
              <a:gd name="T4" fmla="*/ 2147483647 w 1200"/>
              <a:gd name="T5" fmla="*/ 2147483647 h 224"/>
              <a:gd name="T6" fmla="*/ 2147483647 w 1200"/>
              <a:gd name="T7" fmla="*/ 2147483647 h 224"/>
              <a:gd name="T8" fmla="*/ 2147483647 w 1200"/>
              <a:gd name="T9" fmla="*/ 0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224"/>
              <a:gd name="T17" fmla="*/ 1200 w 1200"/>
              <a:gd name="T18" fmla="*/ 224 h 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224">
                <a:moveTo>
                  <a:pt x="216" y="0"/>
                </a:moveTo>
                <a:lnTo>
                  <a:pt x="0" y="192"/>
                </a:lnTo>
                <a:lnTo>
                  <a:pt x="1032" y="224"/>
                </a:lnTo>
                <a:lnTo>
                  <a:pt x="1200" y="32"/>
                </a:lnTo>
                <a:lnTo>
                  <a:pt x="216" y="0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1" name="Freeform 20"/>
          <p:cNvSpPr>
            <a:spLocks/>
          </p:cNvSpPr>
          <p:nvPr/>
        </p:nvSpPr>
        <p:spPr bwMode="auto">
          <a:xfrm>
            <a:off x="2616200" y="2616200"/>
            <a:ext cx="1905000" cy="355600"/>
          </a:xfrm>
          <a:custGeom>
            <a:avLst/>
            <a:gdLst>
              <a:gd name="T0" fmla="*/ 2147483647 w 1200"/>
              <a:gd name="T1" fmla="*/ 0 h 224"/>
              <a:gd name="T2" fmla="*/ 0 w 1200"/>
              <a:gd name="T3" fmla="*/ 2147483647 h 224"/>
              <a:gd name="T4" fmla="*/ 0 w 1200"/>
              <a:gd name="T5" fmla="*/ 2147483647 h 224"/>
              <a:gd name="T6" fmla="*/ 2147483647 w 1200"/>
              <a:gd name="T7" fmla="*/ 2147483647 h 224"/>
              <a:gd name="T8" fmla="*/ 2147483647 w 1200"/>
              <a:gd name="T9" fmla="*/ 2147483647 h 224"/>
              <a:gd name="T10" fmla="*/ 2147483647 w 1200"/>
              <a:gd name="T11" fmla="*/ 2147483647 h 224"/>
              <a:gd name="T12" fmla="*/ 2147483647 w 1200"/>
              <a:gd name="T13" fmla="*/ 2147483647 h 224"/>
              <a:gd name="T14" fmla="*/ 2147483647 w 1200"/>
              <a:gd name="T15" fmla="*/ 0 h 224"/>
              <a:gd name="T16" fmla="*/ 2147483647 w 1200"/>
              <a:gd name="T17" fmla="*/ 0 h 224"/>
              <a:gd name="T18" fmla="*/ 0 w 1200"/>
              <a:gd name="T19" fmla="*/ 2147483647 h 224"/>
              <a:gd name="T20" fmla="*/ 2147483647 w 1200"/>
              <a:gd name="T21" fmla="*/ 2147483647 h 224"/>
              <a:gd name="T22" fmla="*/ 2147483647 w 1200"/>
              <a:gd name="T23" fmla="*/ 2147483647 h 224"/>
              <a:gd name="T24" fmla="*/ 2147483647 w 1200"/>
              <a:gd name="T25" fmla="*/ 0 h 2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0"/>
              <a:gd name="T40" fmla="*/ 0 h 224"/>
              <a:gd name="T41" fmla="*/ 1200 w 1200"/>
              <a:gd name="T42" fmla="*/ 224 h 2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0" h="224">
                <a:moveTo>
                  <a:pt x="216" y="0"/>
                </a:moveTo>
                <a:lnTo>
                  <a:pt x="0" y="192"/>
                </a:lnTo>
                <a:lnTo>
                  <a:pt x="1032" y="224"/>
                </a:lnTo>
                <a:lnTo>
                  <a:pt x="1200" y="32"/>
                </a:lnTo>
                <a:lnTo>
                  <a:pt x="216" y="0"/>
                </a:lnTo>
                <a:lnTo>
                  <a:pt x="0" y="192"/>
                </a:lnTo>
                <a:lnTo>
                  <a:pt x="1032" y="224"/>
                </a:lnTo>
                <a:lnTo>
                  <a:pt x="1200" y="32"/>
                </a:lnTo>
                <a:lnTo>
                  <a:pt x="216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2" name="AutoShape 21"/>
          <p:cNvSpPr>
            <a:spLocks noChangeArrowheads="1"/>
          </p:cNvSpPr>
          <p:nvPr/>
        </p:nvSpPr>
        <p:spPr bwMode="auto">
          <a:xfrm>
            <a:off x="3098800" y="2705100"/>
            <a:ext cx="863600" cy="101600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3" name="AutoShape 23"/>
          <p:cNvSpPr>
            <a:spLocks noChangeArrowheads="1"/>
          </p:cNvSpPr>
          <p:nvPr/>
        </p:nvSpPr>
        <p:spPr bwMode="auto">
          <a:xfrm>
            <a:off x="3289300" y="3822700"/>
            <a:ext cx="508000" cy="863600"/>
          </a:xfrm>
          <a:prstGeom prst="roundRect">
            <a:avLst>
              <a:gd name="adj" fmla="val 33750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254" name="Group 29"/>
          <p:cNvGrpSpPr>
            <a:grpSpLocks/>
          </p:cNvGrpSpPr>
          <p:nvPr/>
        </p:nvGrpSpPr>
        <p:grpSpPr bwMode="auto">
          <a:xfrm>
            <a:off x="3390900" y="3581400"/>
            <a:ext cx="825500" cy="215900"/>
            <a:chOff x="2136" y="2160"/>
            <a:chExt cx="520" cy="136"/>
          </a:xfrm>
        </p:grpSpPr>
        <p:sp>
          <p:nvSpPr>
            <p:cNvPr id="10333" name="Freeform 24"/>
            <p:cNvSpPr>
              <a:spLocks/>
            </p:cNvSpPr>
            <p:nvPr/>
          </p:nvSpPr>
          <p:spPr bwMode="auto">
            <a:xfrm>
              <a:off x="2224" y="2160"/>
              <a:ext cx="432" cy="104"/>
            </a:xfrm>
            <a:custGeom>
              <a:avLst/>
              <a:gdLst>
                <a:gd name="T0" fmla="*/ 0 w 432"/>
                <a:gd name="T1" fmla="*/ 56 h 104"/>
                <a:gd name="T2" fmla="*/ 8 w 432"/>
                <a:gd name="T3" fmla="*/ 24 h 104"/>
                <a:gd name="T4" fmla="*/ 24 w 432"/>
                <a:gd name="T5" fmla="*/ 8 h 104"/>
                <a:gd name="T6" fmla="*/ 32 w 432"/>
                <a:gd name="T7" fmla="*/ 8 h 104"/>
                <a:gd name="T8" fmla="*/ 80 w 432"/>
                <a:gd name="T9" fmla="*/ 0 h 104"/>
                <a:gd name="T10" fmla="*/ 136 w 432"/>
                <a:gd name="T11" fmla="*/ 0 h 104"/>
                <a:gd name="T12" fmla="*/ 216 w 432"/>
                <a:gd name="T13" fmla="*/ 0 h 104"/>
                <a:gd name="T14" fmla="*/ 264 w 432"/>
                <a:gd name="T15" fmla="*/ 0 h 104"/>
                <a:gd name="T16" fmla="*/ 336 w 432"/>
                <a:gd name="T17" fmla="*/ 0 h 104"/>
                <a:gd name="T18" fmla="*/ 392 w 432"/>
                <a:gd name="T19" fmla="*/ 0 h 104"/>
                <a:gd name="T20" fmla="*/ 432 w 432"/>
                <a:gd name="T21" fmla="*/ 8 h 104"/>
                <a:gd name="T22" fmla="*/ 432 w 432"/>
                <a:gd name="T23" fmla="*/ 8 h 104"/>
                <a:gd name="T24" fmla="*/ 432 w 432"/>
                <a:gd name="T25" fmla="*/ 32 h 104"/>
                <a:gd name="T26" fmla="*/ 432 w 432"/>
                <a:gd name="T27" fmla="*/ 40 h 104"/>
                <a:gd name="T28" fmla="*/ 416 w 432"/>
                <a:gd name="T29" fmla="*/ 48 h 104"/>
                <a:gd name="T30" fmla="*/ 408 w 432"/>
                <a:gd name="T31" fmla="*/ 48 h 104"/>
                <a:gd name="T32" fmla="*/ 400 w 432"/>
                <a:gd name="T33" fmla="*/ 48 h 104"/>
                <a:gd name="T34" fmla="*/ 384 w 432"/>
                <a:gd name="T35" fmla="*/ 40 h 104"/>
                <a:gd name="T36" fmla="*/ 384 w 432"/>
                <a:gd name="T37" fmla="*/ 40 h 104"/>
                <a:gd name="T38" fmla="*/ 376 w 432"/>
                <a:gd name="T39" fmla="*/ 32 h 104"/>
                <a:gd name="T40" fmla="*/ 336 w 432"/>
                <a:gd name="T41" fmla="*/ 24 h 104"/>
                <a:gd name="T42" fmla="*/ 288 w 432"/>
                <a:gd name="T43" fmla="*/ 24 h 104"/>
                <a:gd name="T44" fmla="*/ 240 w 432"/>
                <a:gd name="T45" fmla="*/ 24 h 104"/>
                <a:gd name="T46" fmla="*/ 192 w 432"/>
                <a:gd name="T47" fmla="*/ 24 h 104"/>
                <a:gd name="T48" fmla="*/ 136 w 432"/>
                <a:gd name="T49" fmla="*/ 24 h 104"/>
                <a:gd name="T50" fmla="*/ 96 w 432"/>
                <a:gd name="T51" fmla="*/ 24 h 104"/>
                <a:gd name="T52" fmla="*/ 72 w 432"/>
                <a:gd name="T53" fmla="*/ 24 h 104"/>
                <a:gd name="T54" fmla="*/ 64 w 432"/>
                <a:gd name="T55" fmla="*/ 24 h 104"/>
                <a:gd name="T56" fmla="*/ 48 w 432"/>
                <a:gd name="T57" fmla="*/ 40 h 104"/>
                <a:gd name="T58" fmla="*/ 48 w 432"/>
                <a:gd name="T59" fmla="*/ 64 h 104"/>
                <a:gd name="T60" fmla="*/ 48 w 432"/>
                <a:gd name="T61" fmla="*/ 88 h 104"/>
                <a:gd name="T62" fmla="*/ 32 w 432"/>
                <a:gd name="T63" fmla="*/ 104 h 104"/>
                <a:gd name="T64" fmla="*/ 16 w 432"/>
                <a:gd name="T65" fmla="*/ 104 h 104"/>
                <a:gd name="T66" fmla="*/ 0 w 432"/>
                <a:gd name="T67" fmla="*/ 88 h 104"/>
                <a:gd name="T68" fmla="*/ 0 w 432"/>
                <a:gd name="T69" fmla="*/ 64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2"/>
                <a:gd name="T106" fmla="*/ 0 h 104"/>
                <a:gd name="T107" fmla="*/ 432 w 432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2" h="104">
                  <a:moveTo>
                    <a:pt x="0" y="64"/>
                  </a:moveTo>
                  <a:lnTo>
                    <a:pt x="0" y="56"/>
                  </a:lnTo>
                  <a:lnTo>
                    <a:pt x="0" y="40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104" y="0"/>
                  </a:lnTo>
                  <a:lnTo>
                    <a:pt x="136" y="0"/>
                  </a:lnTo>
                  <a:lnTo>
                    <a:pt x="176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36" y="0"/>
                  </a:lnTo>
                  <a:lnTo>
                    <a:pt x="368" y="0"/>
                  </a:lnTo>
                  <a:lnTo>
                    <a:pt x="392" y="0"/>
                  </a:lnTo>
                  <a:lnTo>
                    <a:pt x="408" y="0"/>
                  </a:lnTo>
                  <a:lnTo>
                    <a:pt x="432" y="8"/>
                  </a:lnTo>
                  <a:lnTo>
                    <a:pt x="432" y="16"/>
                  </a:lnTo>
                  <a:lnTo>
                    <a:pt x="432" y="32"/>
                  </a:lnTo>
                  <a:lnTo>
                    <a:pt x="432" y="40"/>
                  </a:lnTo>
                  <a:lnTo>
                    <a:pt x="424" y="48"/>
                  </a:lnTo>
                  <a:lnTo>
                    <a:pt x="416" y="48"/>
                  </a:lnTo>
                  <a:lnTo>
                    <a:pt x="408" y="48"/>
                  </a:lnTo>
                  <a:lnTo>
                    <a:pt x="400" y="48"/>
                  </a:lnTo>
                  <a:lnTo>
                    <a:pt x="392" y="48"/>
                  </a:lnTo>
                  <a:lnTo>
                    <a:pt x="384" y="40"/>
                  </a:lnTo>
                  <a:lnTo>
                    <a:pt x="376" y="32"/>
                  </a:lnTo>
                  <a:lnTo>
                    <a:pt x="360" y="32"/>
                  </a:lnTo>
                  <a:lnTo>
                    <a:pt x="336" y="24"/>
                  </a:lnTo>
                  <a:lnTo>
                    <a:pt x="312" y="24"/>
                  </a:lnTo>
                  <a:lnTo>
                    <a:pt x="288" y="24"/>
                  </a:lnTo>
                  <a:lnTo>
                    <a:pt x="256" y="24"/>
                  </a:lnTo>
                  <a:lnTo>
                    <a:pt x="240" y="24"/>
                  </a:lnTo>
                  <a:lnTo>
                    <a:pt x="224" y="24"/>
                  </a:lnTo>
                  <a:lnTo>
                    <a:pt x="192" y="24"/>
                  </a:lnTo>
                  <a:lnTo>
                    <a:pt x="160" y="24"/>
                  </a:lnTo>
                  <a:lnTo>
                    <a:pt x="136" y="24"/>
                  </a:lnTo>
                  <a:lnTo>
                    <a:pt x="112" y="24"/>
                  </a:lnTo>
                  <a:lnTo>
                    <a:pt x="96" y="24"/>
                  </a:lnTo>
                  <a:lnTo>
                    <a:pt x="88" y="24"/>
                  </a:lnTo>
                  <a:lnTo>
                    <a:pt x="72" y="24"/>
                  </a:lnTo>
                  <a:lnTo>
                    <a:pt x="64" y="24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48" y="56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48" y="88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24" y="104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0" y="64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4" name="Freeform 25"/>
            <p:cNvSpPr>
              <a:spLocks/>
            </p:cNvSpPr>
            <p:nvPr/>
          </p:nvSpPr>
          <p:spPr bwMode="auto">
            <a:xfrm>
              <a:off x="2224" y="2160"/>
              <a:ext cx="432" cy="104"/>
            </a:xfrm>
            <a:custGeom>
              <a:avLst/>
              <a:gdLst>
                <a:gd name="T0" fmla="*/ 0 w 432"/>
                <a:gd name="T1" fmla="*/ 104 h 104"/>
                <a:gd name="T2" fmla="*/ 0 w 432"/>
                <a:gd name="T3" fmla="*/ 24 h 104"/>
                <a:gd name="T4" fmla="*/ 48 w 432"/>
                <a:gd name="T5" fmla="*/ 0 h 104"/>
                <a:gd name="T6" fmla="*/ 432 w 432"/>
                <a:gd name="T7" fmla="*/ 0 h 104"/>
                <a:gd name="T8" fmla="*/ 432 w 432"/>
                <a:gd name="T9" fmla="*/ 24 h 104"/>
                <a:gd name="T10" fmla="*/ 432 w 432"/>
                <a:gd name="T11" fmla="*/ 48 h 104"/>
                <a:gd name="T12" fmla="*/ 384 w 432"/>
                <a:gd name="T13" fmla="*/ 48 h 104"/>
                <a:gd name="T14" fmla="*/ 384 w 432"/>
                <a:gd name="T15" fmla="*/ 24 h 104"/>
                <a:gd name="T16" fmla="*/ 96 w 432"/>
                <a:gd name="T17" fmla="*/ 24 h 104"/>
                <a:gd name="T18" fmla="*/ 48 w 432"/>
                <a:gd name="T19" fmla="*/ 24 h 104"/>
                <a:gd name="T20" fmla="*/ 48 w 432"/>
                <a:gd name="T21" fmla="*/ 104 h 104"/>
                <a:gd name="T22" fmla="*/ 0 w 432"/>
                <a:gd name="T23" fmla="*/ 104 h 1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2"/>
                <a:gd name="T37" fmla="*/ 0 h 104"/>
                <a:gd name="T38" fmla="*/ 432 w 432"/>
                <a:gd name="T39" fmla="*/ 104 h 10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2" h="104">
                  <a:moveTo>
                    <a:pt x="0" y="104"/>
                  </a:moveTo>
                  <a:lnTo>
                    <a:pt x="0" y="24"/>
                  </a:lnTo>
                  <a:lnTo>
                    <a:pt x="48" y="0"/>
                  </a:lnTo>
                  <a:lnTo>
                    <a:pt x="432" y="0"/>
                  </a:lnTo>
                  <a:lnTo>
                    <a:pt x="432" y="24"/>
                  </a:lnTo>
                  <a:lnTo>
                    <a:pt x="432" y="48"/>
                  </a:lnTo>
                  <a:lnTo>
                    <a:pt x="384" y="48"/>
                  </a:lnTo>
                  <a:lnTo>
                    <a:pt x="384" y="24"/>
                  </a:lnTo>
                  <a:lnTo>
                    <a:pt x="96" y="24"/>
                  </a:lnTo>
                  <a:lnTo>
                    <a:pt x="48" y="24"/>
                  </a:lnTo>
                  <a:lnTo>
                    <a:pt x="48" y="104"/>
                  </a:lnTo>
                  <a:lnTo>
                    <a:pt x="0" y="104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5" name="Freeform 26"/>
            <p:cNvSpPr>
              <a:spLocks/>
            </p:cNvSpPr>
            <p:nvPr/>
          </p:nvSpPr>
          <p:spPr bwMode="auto">
            <a:xfrm>
              <a:off x="2224" y="2160"/>
              <a:ext cx="432" cy="104"/>
            </a:xfrm>
            <a:custGeom>
              <a:avLst/>
              <a:gdLst>
                <a:gd name="T0" fmla="*/ 0 w 432"/>
                <a:gd name="T1" fmla="*/ 56 h 104"/>
                <a:gd name="T2" fmla="*/ 8 w 432"/>
                <a:gd name="T3" fmla="*/ 24 h 104"/>
                <a:gd name="T4" fmla="*/ 24 w 432"/>
                <a:gd name="T5" fmla="*/ 8 h 104"/>
                <a:gd name="T6" fmla="*/ 32 w 432"/>
                <a:gd name="T7" fmla="*/ 8 h 104"/>
                <a:gd name="T8" fmla="*/ 80 w 432"/>
                <a:gd name="T9" fmla="*/ 0 h 104"/>
                <a:gd name="T10" fmla="*/ 136 w 432"/>
                <a:gd name="T11" fmla="*/ 0 h 104"/>
                <a:gd name="T12" fmla="*/ 216 w 432"/>
                <a:gd name="T13" fmla="*/ 0 h 104"/>
                <a:gd name="T14" fmla="*/ 264 w 432"/>
                <a:gd name="T15" fmla="*/ 0 h 104"/>
                <a:gd name="T16" fmla="*/ 336 w 432"/>
                <a:gd name="T17" fmla="*/ 0 h 104"/>
                <a:gd name="T18" fmla="*/ 392 w 432"/>
                <a:gd name="T19" fmla="*/ 0 h 104"/>
                <a:gd name="T20" fmla="*/ 432 w 432"/>
                <a:gd name="T21" fmla="*/ 8 h 104"/>
                <a:gd name="T22" fmla="*/ 432 w 432"/>
                <a:gd name="T23" fmla="*/ 8 h 104"/>
                <a:gd name="T24" fmla="*/ 432 w 432"/>
                <a:gd name="T25" fmla="*/ 32 h 104"/>
                <a:gd name="T26" fmla="*/ 432 w 432"/>
                <a:gd name="T27" fmla="*/ 40 h 104"/>
                <a:gd name="T28" fmla="*/ 416 w 432"/>
                <a:gd name="T29" fmla="*/ 48 h 104"/>
                <a:gd name="T30" fmla="*/ 408 w 432"/>
                <a:gd name="T31" fmla="*/ 48 h 104"/>
                <a:gd name="T32" fmla="*/ 400 w 432"/>
                <a:gd name="T33" fmla="*/ 48 h 104"/>
                <a:gd name="T34" fmla="*/ 384 w 432"/>
                <a:gd name="T35" fmla="*/ 40 h 104"/>
                <a:gd name="T36" fmla="*/ 384 w 432"/>
                <a:gd name="T37" fmla="*/ 40 h 104"/>
                <a:gd name="T38" fmla="*/ 376 w 432"/>
                <a:gd name="T39" fmla="*/ 32 h 104"/>
                <a:gd name="T40" fmla="*/ 336 w 432"/>
                <a:gd name="T41" fmla="*/ 24 h 104"/>
                <a:gd name="T42" fmla="*/ 288 w 432"/>
                <a:gd name="T43" fmla="*/ 24 h 104"/>
                <a:gd name="T44" fmla="*/ 240 w 432"/>
                <a:gd name="T45" fmla="*/ 24 h 104"/>
                <a:gd name="T46" fmla="*/ 192 w 432"/>
                <a:gd name="T47" fmla="*/ 24 h 104"/>
                <a:gd name="T48" fmla="*/ 136 w 432"/>
                <a:gd name="T49" fmla="*/ 24 h 104"/>
                <a:gd name="T50" fmla="*/ 96 w 432"/>
                <a:gd name="T51" fmla="*/ 24 h 104"/>
                <a:gd name="T52" fmla="*/ 72 w 432"/>
                <a:gd name="T53" fmla="*/ 24 h 104"/>
                <a:gd name="T54" fmla="*/ 64 w 432"/>
                <a:gd name="T55" fmla="*/ 24 h 104"/>
                <a:gd name="T56" fmla="*/ 48 w 432"/>
                <a:gd name="T57" fmla="*/ 40 h 104"/>
                <a:gd name="T58" fmla="*/ 48 w 432"/>
                <a:gd name="T59" fmla="*/ 64 h 104"/>
                <a:gd name="T60" fmla="*/ 48 w 432"/>
                <a:gd name="T61" fmla="*/ 88 h 104"/>
                <a:gd name="T62" fmla="*/ 32 w 432"/>
                <a:gd name="T63" fmla="*/ 104 h 104"/>
                <a:gd name="T64" fmla="*/ 16 w 432"/>
                <a:gd name="T65" fmla="*/ 104 h 104"/>
                <a:gd name="T66" fmla="*/ 0 w 432"/>
                <a:gd name="T67" fmla="*/ 88 h 104"/>
                <a:gd name="T68" fmla="*/ 0 w 432"/>
                <a:gd name="T69" fmla="*/ 64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2"/>
                <a:gd name="T106" fmla="*/ 0 h 104"/>
                <a:gd name="T107" fmla="*/ 432 w 432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2" h="104">
                  <a:moveTo>
                    <a:pt x="0" y="64"/>
                  </a:moveTo>
                  <a:lnTo>
                    <a:pt x="0" y="56"/>
                  </a:lnTo>
                  <a:lnTo>
                    <a:pt x="0" y="40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104" y="0"/>
                  </a:lnTo>
                  <a:lnTo>
                    <a:pt x="136" y="0"/>
                  </a:lnTo>
                  <a:lnTo>
                    <a:pt x="176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36" y="0"/>
                  </a:lnTo>
                  <a:lnTo>
                    <a:pt x="368" y="0"/>
                  </a:lnTo>
                  <a:lnTo>
                    <a:pt x="392" y="0"/>
                  </a:lnTo>
                  <a:lnTo>
                    <a:pt x="408" y="0"/>
                  </a:lnTo>
                  <a:lnTo>
                    <a:pt x="432" y="8"/>
                  </a:lnTo>
                  <a:lnTo>
                    <a:pt x="432" y="16"/>
                  </a:lnTo>
                  <a:lnTo>
                    <a:pt x="432" y="32"/>
                  </a:lnTo>
                  <a:lnTo>
                    <a:pt x="432" y="40"/>
                  </a:lnTo>
                  <a:lnTo>
                    <a:pt x="424" y="48"/>
                  </a:lnTo>
                  <a:lnTo>
                    <a:pt x="416" y="48"/>
                  </a:lnTo>
                  <a:lnTo>
                    <a:pt x="408" y="48"/>
                  </a:lnTo>
                  <a:lnTo>
                    <a:pt x="400" y="48"/>
                  </a:lnTo>
                  <a:lnTo>
                    <a:pt x="392" y="48"/>
                  </a:lnTo>
                  <a:lnTo>
                    <a:pt x="384" y="40"/>
                  </a:lnTo>
                  <a:lnTo>
                    <a:pt x="376" y="32"/>
                  </a:lnTo>
                  <a:lnTo>
                    <a:pt x="360" y="32"/>
                  </a:lnTo>
                  <a:lnTo>
                    <a:pt x="336" y="24"/>
                  </a:lnTo>
                  <a:lnTo>
                    <a:pt x="312" y="24"/>
                  </a:lnTo>
                  <a:lnTo>
                    <a:pt x="288" y="24"/>
                  </a:lnTo>
                  <a:lnTo>
                    <a:pt x="256" y="24"/>
                  </a:lnTo>
                  <a:lnTo>
                    <a:pt x="240" y="24"/>
                  </a:lnTo>
                  <a:lnTo>
                    <a:pt x="224" y="24"/>
                  </a:lnTo>
                  <a:lnTo>
                    <a:pt x="192" y="24"/>
                  </a:lnTo>
                  <a:lnTo>
                    <a:pt x="160" y="24"/>
                  </a:lnTo>
                  <a:lnTo>
                    <a:pt x="136" y="24"/>
                  </a:lnTo>
                  <a:lnTo>
                    <a:pt x="112" y="24"/>
                  </a:lnTo>
                  <a:lnTo>
                    <a:pt x="96" y="24"/>
                  </a:lnTo>
                  <a:lnTo>
                    <a:pt x="88" y="24"/>
                  </a:lnTo>
                  <a:lnTo>
                    <a:pt x="72" y="24"/>
                  </a:lnTo>
                  <a:lnTo>
                    <a:pt x="64" y="24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48" y="56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48" y="88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24" y="104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0" y="64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6" name="Freeform 27"/>
            <p:cNvSpPr>
              <a:spLocks/>
            </p:cNvSpPr>
            <p:nvPr/>
          </p:nvSpPr>
          <p:spPr bwMode="auto">
            <a:xfrm>
              <a:off x="2136" y="2240"/>
              <a:ext cx="216" cy="56"/>
            </a:xfrm>
            <a:custGeom>
              <a:avLst/>
              <a:gdLst>
                <a:gd name="T0" fmla="*/ 0 w 216"/>
                <a:gd name="T1" fmla="*/ 56 h 56"/>
                <a:gd name="T2" fmla="*/ 88 w 216"/>
                <a:gd name="T3" fmla="*/ 0 h 56"/>
                <a:gd name="T4" fmla="*/ 128 w 216"/>
                <a:gd name="T5" fmla="*/ 0 h 56"/>
                <a:gd name="T6" fmla="*/ 216 w 216"/>
                <a:gd name="T7" fmla="*/ 56 h 56"/>
                <a:gd name="T8" fmla="*/ 0 w 216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56"/>
                <a:gd name="T17" fmla="*/ 216 w 21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56">
                  <a:moveTo>
                    <a:pt x="0" y="56"/>
                  </a:moveTo>
                  <a:lnTo>
                    <a:pt x="88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7" name="Freeform 28"/>
            <p:cNvSpPr>
              <a:spLocks/>
            </p:cNvSpPr>
            <p:nvPr/>
          </p:nvSpPr>
          <p:spPr bwMode="auto">
            <a:xfrm>
              <a:off x="2136" y="2240"/>
              <a:ext cx="216" cy="56"/>
            </a:xfrm>
            <a:custGeom>
              <a:avLst/>
              <a:gdLst>
                <a:gd name="T0" fmla="*/ 0 w 216"/>
                <a:gd name="T1" fmla="*/ 56 h 56"/>
                <a:gd name="T2" fmla="*/ 88 w 216"/>
                <a:gd name="T3" fmla="*/ 0 h 56"/>
                <a:gd name="T4" fmla="*/ 88 w 216"/>
                <a:gd name="T5" fmla="*/ 0 h 56"/>
                <a:gd name="T6" fmla="*/ 128 w 216"/>
                <a:gd name="T7" fmla="*/ 0 h 56"/>
                <a:gd name="T8" fmla="*/ 128 w 216"/>
                <a:gd name="T9" fmla="*/ 0 h 56"/>
                <a:gd name="T10" fmla="*/ 216 w 216"/>
                <a:gd name="T11" fmla="*/ 56 h 56"/>
                <a:gd name="T12" fmla="*/ 216 w 216"/>
                <a:gd name="T13" fmla="*/ 56 h 56"/>
                <a:gd name="T14" fmla="*/ 0 w 216"/>
                <a:gd name="T15" fmla="*/ 56 h 56"/>
                <a:gd name="T16" fmla="*/ 0 w 216"/>
                <a:gd name="T17" fmla="*/ 56 h 56"/>
                <a:gd name="T18" fmla="*/ 88 w 216"/>
                <a:gd name="T19" fmla="*/ 0 h 56"/>
                <a:gd name="T20" fmla="*/ 128 w 216"/>
                <a:gd name="T21" fmla="*/ 0 h 56"/>
                <a:gd name="T22" fmla="*/ 216 w 216"/>
                <a:gd name="T23" fmla="*/ 56 h 56"/>
                <a:gd name="T24" fmla="*/ 0 w 216"/>
                <a:gd name="T25" fmla="*/ 56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56"/>
                <a:gd name="T41" fmla="*/ 216 w 216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56">
                  <a:moveTo>
                    <a:pt x="0" y="56"/>
                  </a:moveTo>
                  <a:lnTo>
                    <a:pt x="88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lnTo>
                    <a:pt x="88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255" name="Oval 31"/>
          <p:cNvSpPr>
            <a:spLocks noChangeArrowheads="1"/>
          </p:cNvSpPr>
          <p:nvPr/>
        </p:nvSpPr>
        <p:spPr bwMode="auto">
          <a:xfrm>
            <a:off x="4216400" y="3835400"/>
            <a:ext cx="76200" cy="63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6" name="Oval 32"/>
          <p:cNvSpPr>
            <a:spLocks noChangeArrowheads="1"/>
          </p:cNvSpPr>
          <p:nvPr/>
        </p:nvSpPr>
        <p:spPr bwMode="auto">
          <a:xfrm>
            <a:off x="4216400" y="3924300"/>
            <a:ext cx="76200" cy="63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7" name="Oval 33"/>
          <p:cNvSpPr>
            <a:spLocks noChangeArrowheads="1"/>
          </p:cNvSpPr>
          <p:nvPr/>
        </p:nvSpPr>
        <p:spPr bwMode="auto">
          <a:xfrm>
            <a:off x="4216400" y="4013200"/>
            <a:ext cx="76200" cy="63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8" name="Oval 34"/>
          <p:cNvSpPr>
            <a:spLocks noChangeArrowheads="1"/>
          </p:cNvSpPr>
          <p:nvPr/>
        </p:nvSpPr>
        <p:spPr bwMode="auto">
          <a:xfrm>
            <a:off x="4216400" y="4102100"/>
            <a:ext cx="76200" cy="63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9" name="Oval 35"/>
          <p:cNvSpPr>
            <a:spLocks noChangeArrowheads="1"/>
          </p:cNvSpPr>
          <p:nvPr/>
        </p:nvSpPr>
        <p:spPr bwMode="auto">
          <a:xfrm>
            <a:off x="4216400" y="4191000"/>
            <a:ext cx="76200" cy="63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0" name="Freeform 36"/>
          <p:cNvSpPr>
            <a:spLocks/>
          </p:cNvSpPr>
          <p:nvPr/>
        </p:nvSpPr>
        <p:spPr bwMode="auto">
          <a:xfrm>
            <a:off x="3568700" y="4495800"/>
            <a:ext cx="1905000" cy="355600"/>
          </a:xfrm>
          <a:custGeom>
            <a:avLst/>
            <a:gdLst>
              <a:gd name="T0" fmla="*/ 2147483647 w 1200"/>
              <a:gd name="T1" fmla="*/ 0 h 224"/>
              <a:gd name="T2" fmla="*/ 0 w 1200"/>
              <a:gd name="T3" fmla="*/ 2147483647 h 224"/>
              <a:gd name="T4" fmla="*/ 2147483647 w 1200"/>
              <a:gd name="T5" fmla="*/ 2147483647 h 224"/>
              <a:gd name="T6" fmla="*/ 2147483647 w 1200"/>
              <a:gd name="T7" fmla="*/ 2147483647 h 224"/>
              <a:gd name="T8" fmla="*/ 2147483647 w 1200"/>
              <a:gd name="T9" fmla="*/ 0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224"/>
              <a:gd name="T17" fmla="*/ 1200 w 1200"/>
              <a:gd name="T18" fmla="*/ 224 h 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224">
                <a:moveTo>
                  <a:pt x="216" y="0"/>
                </a:moveTo>
                <a:lnTo>
                  <a:pt x="0" y="192"/>
                </a:lnTo>
                <a:lnTo>
                  <a:pt x="1032" y="224"/>
                </a:lnTo>
                <a:lnTo>
                  <a:pt x="1200" y="32"/>
                </a:lnTo>
                <a:lnTo>
                  <a:pt x="216" y="0"/>
                </a:lnTo>
                <a:close/>
              </a:path>
            </a:pathLst>
          </a:custGeom>
          <a:blipFill dpi="0" rotWithShape="0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1" name="Freeform 37"/>
          <p:cNvSpPr>
            <a:spLocks/>
          </p:cNvSpPr>
          <p:nvPr/>
        </p:nvSpPr>
        <p:spPr bwMode="auto">
          <a:xfrm>
            <a:off x="3568700" y="4495800"/>
            <a:ext cx="1905000" cy="355600"/>
          </a:xfrm>
          <a:custGeom>
            <a:avLst/>
            <a:gdLst>
              <a:gd name="T0" fmla="*/ 2147483647 w 1200"/>
              <a:gd name="T1" fmla="*/ 0 h 224"/>
              <a:gd name="T2" fmla="*/ 0 w 1200"/>
              <a:gd name="T3" fmla="*/ 2147483647 h 224"/>
              <a:gd name="T4" fmla="*/ 0 w 1200"/>
              <a:gd name="T5" fmla="*/ 2147483647 h 224"/>
              <a:gd name="T6" fmla="*/ 2147483647 w 1200"/>
              <a:gd name="T7" fmla="*/ 2147483647 h 224"/>
              <a:gd name="T8" fmla="*/ 2147483647 w 1200"/>
              <a:gd name="T9" fmla="*/ 2147483647 h 224"/>
              <a:gd name="T10" fmla="*/ 2147483647 w 1200"/>
              <a:gd name="T11" fmla="*/ 2147483647 h 224"/>
              <a:gd name="T12" fmla="*/ 2147483647 w 1200"/>
              <a:gd name="T13" fmla="*/ 2147483647 h 224"/>
              <a:gd name="T14" fmla="*/ 2147483647 w 1200"/>
              <a:gd name="T15" fmla="*/ 0 h 224"/>
              <a:gd name="T16" fmla="*/ 2147483647 w 1200"/>
              <a:gd name="T17" fmla="*/ 0 h 224"/>
              <a:gd name="T18" fmla="*/ 0 w 1200"/>
              <a:gd name="T19" fmla="*/ 2147483647 h 224"/>
              <a:gd name="T20" fmla="*/ 2147483647 w 1200"/>
              <a:gd name="T21" fmla="*/ 2147483647 h 224"/>
              <a:gd name="T22" fmla="*/ 2147483647 w 1200"/>
              <a:gd name="T23" fmla="*/ 2147483647 h 224"/>
              <a:gd name="T24" fmla="*/ 2147483647 w 1200"/>
              <a:gd name="T25" fmla="*/ 0 h 2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0"/>
              <a:gd name="T40" fmla="*/ 0 h 224"/>
              <a:gd name="T41" fmla="*/ 1200 w 1200"/>
              <a:gd name="T42" fmla="*/ 224 h 2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0" h="224">
                <a:moveTo>
                  <a:pt x="216" y="0"/>
                </a:moveTo>
                <a:lnTo>
                  <a:pt x="0" y="192"/>
                </a:lnTo>
                <a:lnTo>
                  <a:pt x="1032" y="224"/>
                </a:lnTo>
                <a:lnTo>
                  <a:pt x="1200" y="32"/>
                </a:lnTo>
                <a:lnTo>
                  <a:pt x="216" y="0"/>
                </a:lnTo>
                <a:lnTo>
                  <a:pt x="0" y="192"/>
                </a:lnTo>
                <a:lnTo>
                  <a:pt x="1032" y="224"/>
                </a:lnTo>
                <a:lnTo>
                  <a:pt x="1200" y="32"/>
                </a:lnTo>
                <a:lnTo>
                  <a:pt x="216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2" name="AutoShape 38"/>
          <p:cNvSpPr>
            <a:spLocks noChangeArrowheads="1"/>
          </p:cNvSpPr>
          <p:nvPr/>
        </p:nvSpPr>
        <p:spPr bwMode="auto">
          <a:xfrm>
            <a:off x="4051300" y="4584700"/>
            <a:ext cx="863600" cy="10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3" name="AutoShape 39"/>
          <p:cNvSpPr>
            <a:spLocks noChangeArrowheads="1"/>
          </p:cNvSpPr>
          <p:nvPr/>
        </p:nvSpPr>
        <p:spPr bwMode="auto">
          <a:xfrm>
            <a:off x="5765800" y="2387600"/>
            <a:ext cx="520700" cy="863600"/>
          </a:xfrm>
          <a:prstGeom prst="roundRect">
            <a:avLst>
              <a:gd name="adj" fmla="val 32926"/>
            </a:avLst>
          </a:prstGeom>
          <a:solidFill>
            <a:srgbClr val="6600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264" name="Group 45"/>
          <p:cNvGrpSpPr>
            <a:grpSpLocks/>
          </p:cNvGrpSpPr>
          <p:nvPr/>
        </p:nvGrpSpPr>
        <p:grpSpPr bwMode="auto">
          <a:xfrm>
            <a:off x="5867400" y="2146300"/>
            <a:ext cx="825500" cy="215900"/>
            <a:chOff x="3696" y="1256"/>
            <a:chExt cx="520" cy="136"/>
          </a:xfrm>
        </p:grpSpPr>
        <p:sp>
          <p:nvSpPr>
            <p:cNvPr id="10328" name="Freeform 40"/>
            <p:cNvSpPr>
              <a:spLocks/>
            </p:cNvSpPr>
            <p:nvPr/>
          </p:nvSpPr>
          <p:spPr bwMode="auto">
            <a:xfrm>
              <a:off x="3784" y="1256"/>
              <a:ext cx="432" cy="112"/>
            </a:xfrm>
            <a:custGeom>
              <a:avLst/>
              <a:gdLst>
                <a:gd name="T0" fmla="*/ 0 w 432"/>
                <a:gd name="T1" fmla="*/ 64 h 112"/>
                <a:gd name="T2" fmla="*/ 8 w 432"/>
                <a:gd name="T3" fmla="*/ 32 h 112"/>
                <a:gd name="T4" fmla="*/ 24 w 432"/>
                <a:gd name="T5" fmla="*/ 16 h 112"/>
                <a:gd name="T6" fmla="*/ 40 w 432"/>
                <a:gd name="T7" fmla="*/ 8 h 112"/>
                <a:gd name="T8" fmla="*/ 72 w 432"/>
                <a:gd name="T9" fmla="*/ 8 h 112"/>
                <a:gd name="T10" fmla="*/ 136 w 432"/>
                <a:gd name="T11" fmla="*/ 0 h 112"/>
                <a:gd name="T12" fmla="*/ 216 w 432"/>
                <a:gd name="T13" fmla="*/ 0 h 112"/>
                <a:gd name="T14" fmla="*/ 264 w 432"/>
                <a:gd name="T15" fmla="*/ 0 h 112"/>
                <a:gd name="T16" fmla="*/ 336 w 432"/>
                <a:gd name="T17" fmla="*/ 0 h 112"/>
                <a:gd name="T18" fmla="*/ 400 w 432"/>
                <a:gd name="T19" fmla="*/ 8 h 112"/>
                <a:gd name="T20" fmla="*/ 424 w 432"/>
                <a:gd name="T21" fmla="*/ 8 h 112"/>
                <a:gd name="T22" fmla="*/ 432 w 432"/>
                <a:gd name="T23" fmla="*/ 16 h 112"/>
                <a:gd name="T24" fmla="*/ 432 w 432"/>
                <a:gd name="T25" fmla="*/ 40 h 112"/>
                <a:gd name="T26" fmla="*/ 432 w 432"/>
                <a:gd name="T27" fmla="*/ 48 h 112"/>
                <a:gd name="T28" fmla="*/ 416 w 432"/>
                <a:gd name="T29" fmla="*/ 56 h 112"/>
                <a:gd name="T30" fmla="*/ 408 w 432"/>
                <a:gd name="T31" fmla="*/ 56 h 112"/>
                <a:gd name="T32" fmla="*/ 400 w 432"/>
                <a:gd name="T33" fmla="*/ 56 h 112"/>
                <a:gd name="T34" fmla="*/ 384 w 432"/>
                <a:gd name="T35" fmla="*/ 48 h 112"/>
                <a:gd name="T36" fmla="*/ 384 w 432"/>
                <a:gd name="T37" fmla="*/ 40 h 112"/>
                <a:gd name="T38" fmla="*/ 368 w 432"/>
                <a:gd name="T39" fmla="*/ 32 h 112"/>
                <a:gd name="T40" fmla="*/ 336 w 432"/>
                <a:gd name="T41" fmla="*/ 32 h 112"/>
                <a:gd name="T42" fmla="*/ 288 w 432"/>
                <a:gd name="T43" fmla="*/ 32 h 112"/>
                <a:gd name="T44" fmla="*/ 240 w 432"/>
                <a:gd name="T45" fmla="*/ 32 h 112"/>
                <a:gd name="T46" fmla="*/ 192 w 432"/>
                <a:gd name="T47" fmla="*/ 32 h 112"/>
                <a:gd name="T48" fmla="*/ 136 w 432"/>
                <a:gd name="T49" fmla="*/ 32 h 112"/>
                <a:gd name="T50" fmla="*/ 96 w 432"/>
                <a:gd name="T51" fmla="*/ 32 h 112"/>
                <a:gd name="T52" fmla="*/ 72 w 432"/>
                <a:gd name="T53" fmla="*/ 32 h 112"/>
                <a:gd name="T54" fmla="*/ 64 w 432"/>
                <a:gd name="T55" fmla="*/ 32 h 112"/>
                <a:gd name="T56" fmla="*/ 48 w 432"/>
                <a:gd name="T57" fmla="*/ 48 h 112"/>
                <a:gd name="T58" fmla="*/ 48 w 432"/>
                <a:gd name="T59" fmla="*/ 72 h 112"/>
                <a:gd name="T60" fmla="*/ 48 w 432"/>
                <a:gd name="T61" fmla="*/ 96 h 112"/>
                <a:gd name="T62" fmla="*/ 32 w 432"/>
                <a:gd name="T63" fmla="*/ 112 h 112"/>
                <a:gd name="T64" fmla="*/ 16 w 432"/>
                <a:gd name="T65" fmla="*/ 112 h 112"/>
                <a:gd name="T66" fmla="*/ 0 w 432"/>
                <a:gd name="T67" fmla="*/ 96 h 112"/>
                <a:gd name="T68" fmla="*/ 0 w 432"/>
                <a:gd name="T69" fmla="*/ 72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2"/>
                <a:gd name="T106" fmla="*/ 0 h 112"/>
                <a:gd name="T107" fmla="*/ 432 w 432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2" h="112">
                  <a:moveTo>
                    <a:pt x="0" y="72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104" y="0"/>
                  </a:lnTo>
                  <a:lnTo>
                    <a:pt x="136" y="0"/>
                  </a:lnTo>
                  <a:lnTo>
                    <a:pt x="176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36" y="0"/>
                  </a:lnTo>
                  <a:lnTo>
                    <a:pt x="368" y="0"/>
                  </a:lnTo>
                  <a:lnTo>
                    <a:pt x="400" y="8"/>
                  </a:lnTo>
                  <a:lnTo>
                    <a:pt x="416" y="8"/>
                  </a:lnTo>
                  <a:lnTo>
                    <a:pt x="424" y="8"/>
                  </a:lnTo>
                  <a:lnTo>
                    <a:pt x="432" y="16"/>
                  </a:lnTo>
                  <a:lnTo>
                    <a:pt x="432" y="24"/>
                  </a:lnTo>
                  <a:lnTo>
                    <a:pt x="432" y="40"/>
                  </a:lnTo>
                  <a:lnTo>
                    <a:pt x="432" y="48"/>
                  </a:lnTo>
                  <a:lnTo>
                    <a:pt x="416" y="56"/>
                  </a:lnTo>
                  <a:lnTo>
                    <a:pt x="408" y="56"/>
                  </a:lnTo>
                  <a:lnTo>
                    <a:pt x="400" y="56"/>
                  </a:lnTo>
                  <a:lnTo>
                    <a:pt x="384" y="48"/>
                  </a:lnTo>
                  <a:lnTo>
                    <a:pt x="384" y="40"/>
                  </a:lnTo>
                  <a:lnTo>
                    <a:pt x="368" y="32"/>
                  </a:lnTo>
                  <a:lnTo>
                    <a:pt x="352" y="32"/>
                  </a:lnTo>
                  <a:lnTo>
                    <a:pt x="336" y="32"/>
                  </a:lnTo>
                  <a:lnTo>
                    <a:pt x="312" y="32"/>
                  </a:lnTo>
                  <a:lnTo>
                    <a:pt x="288" y="32"/>
                  </a:lnTo>
                  <a:lnTo>
                    <a:pt x="256" y="32"/>
                  </a:lnTo>
                  <a:lnTo>
                    <a:pt x="240" y="32"/>
                  </a:lnTo>
                  <a:lnTo>
                    <a:pt x="224" y="32"/>
                  </a:lnTo>
                  <a:lnTo>
                    <a:pt x="192" y="32"/>
                  </a:lnTo>
                  <a:lnTo>
                    <a:pt x="160" y="32"/>
                  </a:lnTo>
                  <a:lnTo>
                    <a:pt x="136" y="32"/>
                  </a:lnTo>
                  <a:lnTo>
                    <a:pt x="112" y="32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48" y="80"/>
                  </a:lnTo>
                  <a:lnTo>
                    <a:pt x="48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12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72"/>
                  </a:lnTo>
                  <a:close/>
                </a:path>
              </a:pathLst>
            </a:custGeom>
            <a:blipFill dpi="0" rotWithShape="0">
              <a:blip r:embed="rId8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9" name="Freeform 41"/>
            <p:cNvSpPr>
              <a:spLocks/>
            </p:cNvSpPr>
            <p:nvPr/>
          </p:nvSpPr>
          <p:spPr bwMode="auto">
            <a:xfrm>
              <a:off x="3784" y="1256"/>
              <a:ext cx="432" cy="112"/>
            </a:xfrm>
            <a:custGeom>
              <a:avLst/>
              <a:gdLst>
                <a:gd name="T0" fmla="*/ 0 w 432"/>
                <a:gd name="T1" fmla="*/ 112 h 112"/>
                <a:gd name="T2" fmla="*/ 0 w 432"/>
                <a:gd name="T3" fmla="*/ 32 h 112"/>
                <a:gd name="T4" fmla="*/ 48 w 432"/>
                <a:gd name="T5" fmla="*/ 0 h 112"/>
                <a:gd name="T6" fmla="*/ 432 w 432"/>
                <a:gd name="T7" fmla="*/ 0 h 112"/>
                <a:gd name="T8" fmla="*/ 432 w 432"/>
                <a:gd name="T9" fmla="*/ 32 h 112"/>
                <a:gd name="T10" fmla="*/ 432 w 432"/>
                <a:gd name="T11" fmla="*/ 56 h 112"/>
                <a:gd name="T12" fmla="*/ 384 w 432"/>
                <a:gd name="T13" fmla="*/ 56 h 112"/>
                <a:gd name="T14" fmla="*/ 384 w 432"/>
                <a:gd name="T15" fmla="*/ 32 h 112"/>
                <a:gd name="T16" fmla="*/ 96 w 432"/>
                <a:gd name="T17" fmla="*/ 32 h 112"/>
                <a:gd name="T18" fmla="*/ 48 w 432"/>
                <a:gd name="T19" fmla="*/ 32 h 112"/>
                <a:gd name="T20" fmla="*/ 48 w 432"/>
                <a:gd name="T21" fmla="*/ 112 h 112"/>
                <a:gd name="T22" fmla="*/ 0 w 432"/>
                <a:gd name="T23" fmla="*/ 112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2"/>
                <a:gd name="T37" fmla="*/ 0 h 112"/>
                <a:gd name="T38" fmla="*/ 432 w 432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2" h="112">
                  <a:moveTo>
                    <a:pt x="0" y="112"/>
                  </a:moveTo>
                  <a:lnTo>
                    <a:pt x="0" y="32"/>
                  </a:lnTo>
                  <a:lnTo>
                    <a:pt x="48" y="0"/>
                  </a:lnTo>
                  <a:lnTo>
                    <a:pt x="432" y="0"/>
                  </a:lnTo>
                  <a:lnTo>
                    <a:pt x="432" y="32"/>
                  </a:lnTo>
                  <a:lnTo>
                    <a:pt x="432" y="56"/>
                  </a:lnTo>
                  <a:lnTo>
                    <a:pt x="384" y="56"/>
                  </a:lnTo>
                  <a:lnTo>
                    <a:pt x="384" y="32"/>
                  </a:lnTo>
                  <a:lnTo>
                    <a:pt x="96" y="32"/>
                  </a:lnTo>
                  <a:lnTo>
                    <a:pt x="48" y="32"/>
                  </a:lnTo>
                  <a:lnTo>
                    <a:pt x="48" y="112"/>
                  </a:lnTo>
                  <a:lnTo>
                    <a:pt x="0" y="112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0" name="Freeform 42"/>
            <p:cNvSpPr>
              <a:spLocks/>
            </p:cNvSpPr>
            <p:nvPr/>
          </p:nvSpPr>
          <p:spPr bwMode="auto">
            <a:xfrm>
              <a:off x="3784" y="1256"/>
              <a:ext cx="432" cy="112"/>
            </a:xfrm>
            <a:custGeom>
              <a:avLst/>
              <a:gdLst>
                <a:gd name="T0" fmla="*/ 0 w 432"/>
                <a:gd name="T1" fmla="*/ 64 h 112"/>
                <a:gd name="T2" fmla="*/ 8 w 432"/>
                <a:gd name="T3" fmla="*/ 32 h 112"/>
                <a:gd name="T4" fmla="*/ 24 w 432"/>
                <a:gd name="T5" fmla="*/ 16 h 112"/>
                <a:gd name="T6" fmla="*/ 40 w 432"/>
                <a:gd name="T7" fmla="*/ 8 h 112"/>
                <a:gd name="T8" fmla="*/ 72 w 432"/>
                <a:gd name="T9" fmla="*/ 8 h 112"/>
                <a:gd name="T10" fmla="*/ 136 w 432"/>
                <a:gd name="T11" fmla="*/ 0 h 112"/>
                <a:gd name="T12" fmla="*/ 216 w 432"/>
                <a:gd name="T13" fmla="*/ 0 h 112"/>
                <a:gd name="T14" fmla="*/ 264 w 432"/>
                <a:gd name="T15" fmla="*/ 0 h 112"/>
                <a:gd name="T16" fmla="*/ 336 w 432"/>
                <a:gd name="T17" fmla="*/ 0 h 112"/>
                <a:gd name="T18" fmla="*/ 400 w 432"/>
                <a:gd name="T19" fmla="*/ 8 h 112"/>
                <a:gd name="T20" fmla="*/ 424 w 432"/>
                <a:gd name="T21" fmla="*/ 8 h 112"/>
                <a:gd name="T22" fmla="*/ 432 w 432"/>
                <a:gd name="T23" fmla="*/ 16 h 112"/>
                <a:gd name="T24" fmla="*/ 432 w 432"/>
                <a:gd name="T25" fmla="*/ 40 h 112"/>
                <a:gd name="T26" fmla="*/ 432 w 432"/>
                <a:gd name="T27" fmla="*/ 48 h 112"/>
                <a:gd name="T28" fmla="*/ 416 w 432"/>
                <a:gd name="T29" fmla="*/ 56 h 112"/>
                <a:gd name="T30" fmla="*/ 408 w 432"/>
                <a:gd name="T31" fmla="*/ 56 h 112"/>
                <a:gd name="T32" fmla="*/ 400 w 432"/>
                <a:gd name="T33" fmla="*/ 56 h 112"/>
                <a:gd name="T34" fmla="*/ 384 w 432"/>
                <a:gd name="T35" fmla="*/ 48 h 112"/>
                <a:gd name="T36" fmla="*/ 384 w 432"/>
                <a:gd name="T37" fmla="*/ 40 h 112"/>
                <a:gd name="T38" fmla="*/ 368 w 432"/>
                <a:gd name="T39" fmla="*/ 32 h 112"/>
                <a:gd name="T40" fmla="*/ 336 w 432"/>
                <a:gd name="T41" fmla="*/ 32 h 112"/>
                <a:gd name="T42" fmla="*/ 288 w 432"/>
                <a:gd name="T43" fmla="*/ 32 h 112"/>
                <a:gd name="T44" fmla="*/ 240 w 432"/>
                <a:gd name="T45" fmla="*/ 32 h 112"/>
                <a:gd name="T46" fmla="*/ 192 w 432"/>
                <a:gd name="T47" fmla="*/ 32 h 112"/>
                <a:gd name="T48" fmla="*/ 136 w 432"/>
                <a:gd name="T49" fmla="*/ 32 h 112"/>
                <a:gd name="T50" fmla="*/ 96 w 432"/>
                <a:gd name="T51" fmla="*/ 32 h 112"/>
                <a:gd name="T52" fmla="*/ 72 w 432"/>
                <a:gd name="T53" fmla="*/ 32 h 112"/>
                <a:gd name="T54" fmla="*/ 64 w 432"/>
                <a:gd name="T55" fmla="*/ 32 h 112"/>
                <a:gd name="T56" fmla="*/ 48 w 432"/>
                <a:gd name="T57" fmla="*/ 48 h 112"/>
                <a:gd name="T58" fmla="*/ 48 w 432"/>
                <a:gd name="T59" fmla="*/ 72 h 112"/>
                <a:gd name="T60" fmla="*/ 48 w 432"/>
                <a:gd name="T61" fmla="*/ 96 h 112"/>
                <a:gd name="T62" fmla="*/ 32 w 432"/>
                <a:gd name="T63" fmla="*/ 112 h 112"/>
                <a:gd name="T64" fmla="*/ 16 w 432"/>
                <a:gd name="T65" fmla="*/ 112 h 112"/>
                <a:gd name="T66" fmla="*/ 0 w 432"/>
                <a:gd name="T67" fmla="*/ 96 h 112"/>
                <a:gd name="T68" fmla="*/ 0 w 432"/>
                <a:gd name="T69" fmla="*/ 72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2"/>
                <a:gd name="T106" fmla="*/ 0 h 112"/>
                <a:gd name="T107" fmla="*/ 432 w 432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2" h="112">
                  <a:moveTo>
                    <a:pt x="0" y="72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104" y="0"/>
                  </a:lnTo>
                  <a:lnTo>
                    <a:pt x="136" y="0"/>
                  </a:lnTo>
                  <a:lnTo>
                    <a:pt x="176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36" y="0"/>
                  </a:lnTo>
                  <a:lnTo>
                    <a:pt x="368" y="0"/>
                  </a:lnTo>
                  <a:lnTo>
                    <a:pt x="400" y="8"/>
                  </a:lnTo>
                  <a:lnTo>
                    <a:pt x="416" y="8"/>
                  </a:lnTo>
                  <a:lnTo>
                    <a:pt x="424" y="8"/>
                  </a:lnTo>
                  <a:lnTo>
                    <a:pt x="432" y="16"/>
                  </a:lnTo>
                  <a:lnTo>
                    <a:pt x="432" y="24"/>
                  </a:lnTo>
                  <a:lnTo>
                    <a:pt x="432" y="40"/>
                  </a:lnTo>
                  <a:lnTo>
                    <a:pt x="432" y="48"/>
                  </a:lnTo>
                  <a:lnTo>
                    <a:pt x="416" y="56"/>
                  </a:lnTo>
                  <a:lnTo>
                    <a:pt x="408" y="56"/>
                  </a:lnTo>
                  <a:lnTo>
                    <a:pt x="400" y="56"/>
                  </a:lnTo>
                  <a:lnTo>
                    <a:pt x="384" y="48"/>
                  </a:lnTo>
                  <a:lnTo>
                    <a:pt x="384" y="40"/>
                  </a:lnTo>
                  <a:lnTo>
                    <a:pt x="368" y="32"/>
                  </a:lnTo>
                  <a:lnTo>
                    <a:pt x="352" y="32"/>
                  </a:lnTo>
                  <a:lnTo>
                    <a:pt x="336" y="32"/>
                  </a:lnTo>
                  <a:lnTo>
                    <a:pt x="312" y="32"/>
                  </a:lnTo>
                  <a:lnTo>
                    <a:pt x="288" y="32"/>
                  </a:lnTo>
                  <a:lnTo>
                    <a:pt x="256" y="32"/>
                  </a:lnTo>
                  <a:lnTo>
                    <a:pt x="240" y="32"/>
                  </a:lnTo>
                  <a:lnTo>
                    <a:pt x="224" y="32"/>
                  </a:lnTo>
                  <a:lnTo>
                    <a:pt x="192" y="32"/>
                  </a:lnTo>
                  <a:lnTo>
                    <a:pt x="160" y="32"/>
                  </a:lnTo>
                  <a:lnTo>
                    <a:pt x="136" y="32"/>
                  </a:lnTo>
                  <a:lnTo>
                    <a:pt x="112" y="32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48" y="80"/>
                  </a:lnTo>
                  <a:lnTo>
                    <a:pt x="48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12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1" name="Freeform 43"/>
            <p:cNvSpPr>
              <a:spLocks/>
            </p:cNvSpPr>
            <p:nvPr/>
          </p:nvSpPr>
          <p:spPr bwMode="auto">
            <a:xfrm>
              <a:off x="3696" y="1344"/>
              <a:ext cx="216" cy="48"/>
            </a:xfrm>
            <a:custGeom>
              <a:avLst/>
              <a:gdLst>
                <a:gd name="T0" fmla="*/ 0 w 216"/>
                <a:gd name="T1" fmla="*/ 48 h 48"/>
                <a:gd name="T2" fmla="*/ 88 w 216"/>
                <a:gd name="T3" fmla="*/ 0 h 48"/>
                <a:gd name="T4" fmla="*/ 128 w 216"/>
                <a:gd name="T5" fmla="*/ 0 h 48"/>
                <a:gd name="T6" fmla="*/ 216 w 216"/>
                <a:gd name="T7" fmla="*/ 48 h 48"/>
                <a:gd name="T8" fmla="*/ 0 w 216"/>
                <a:gd name="T9" fmla="*/ 48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48"/>
                <a:gd name="T17" fmla="*/ 216 w 216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48">
                  <a:moveTo>
                    <a:pt x="0" y="48"/>
                  </a:moveTo>
                  <a:lnTo>
                    <a:pt x="88" y="0"/>
                  </a:lnTo>
                  <a:lnTo>
                    <a:pt x="128" y="0"/>
                  </a:lnTo>
                  <a:lnTo>
                    <a:pt x="216" y="48"/>
                  </a:lnTo>
                  <a:lnTo>
                    <a:pt x="0" y="48"/>
                  </a:lnTo>
                  <a:close/>
                </a:path>
              </a:pathLst>
            </a:custGeom>
            <a:blipFill dpi="0" rotWithShape="0">
              <a:blip r:embed="rId9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2" name="Freeform 44"/>
            <p:cNvSpPr>
              <a:spLocks/>
            </p:cNvSpPr>
            <p:nvPr/>
          </p:nvSpPr>
          <p:spPr bwMode="auto">
            <a:xfrm>
              <a:off x="3696" y="1344"/>
              <a:ext cx="216" cy="48"/>
            </a:xfrm>
            <a:custGeom>
              <a:avLst/>
              <a:gdLst>
                <a:gd name="T0" fmla="*/ 0 w 216"/>
                <a:gd name="T1" fmla="*/ 48 h 48"/>
                <a:gd name="T2" fmla="*/ 88 w 216"/>
                <a:gd name="T3" fmla="*/ 0 h 48"/>
                <a:gd name="T4" fmla="*/ 88 w 216"/>
                <a:gd name="T5" fmla="*/ 0 h 48"/>
                <a:gd name="T6" fmla="*/ 128 w 216"/>
                <a:gd name="T7" fmla="*/ 0 h 48"/>
                <a:gd name="T8" fmla="*/ 128 w 216"/>
                <a:gd name="T9" fmla="*/ 0 h 48"/>
                <a:gd name="T10" fmla="*/ 216 w 216"/>
                <a:gd name="T11" fmla="*/ 48 h 48"/>
                <a:gd name="T12" fmla="*/ 216 w 216"/>
                <a:gd name="T13" fmla="*/ 48 h 48"/>
                <a:gd name="T14" fmla="*/ 0 w 216"/>
                <a:gd name="T15" fmla="*/ 48 h 48"/>
                <a:gd name="T16" fmla="*/ 0 w 216"/>
                <a:gd name="T17" fmla="*/ 48 h 48"/>
                <a:gd name="T18" fmla="*/ 88 w 216"/>
                <a:gd name="T19" fmla="*/ 0 h 48"/>
                <a:gd name="T20" fmla="*/ 128 w 216"/>
                <a:gd name="T21" fmla="*/ 0 h 48"/>
                <a:gd name="T22" fmla="*/ 216 w 216"/>
                <a:gd name="T23" fmla="*/ 48 h 48"/>
                <a:gd name="T24" fmla="*/ 0 w 216"/>
                <a:gd name="T25" fmla="*/ 48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48"/>
                <a:gd name="T41" fmla="*/ 216 w 216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48">
                  <a:moveTo>
                    <a:pt x="0" y="48"/>
                  </a:moveTo>
                  <a:lnTo>
                    <a:pt x="88" y="0"/>
                  </a:lnTo>
                  <a:lnTo>
                    <a:pt x="128" y="0"/>
                  </a:lnTo>
                  <a:lnTo>
                    <a:pt x="216" y="48"/>
                  </a:lnTo>
                  <a:lnTo>
                    <a:pt x="0" y="48"/>
                  </a:lnTo>
                  <a:lnTo>
                    <a:pt x="88" y="0"/>
                  </a:lnTo>
                  <a:lnTo>
                    <a:pt x="128" y="0"/>
                  </a:lnTo>
                  <a:lnTo>
                    <a:pt x="216" y="48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265" name="Oval 47"/>
          <p:cNvSpPr>
            <a:spLocks noChangeArrowheads="1"/>
          </p:cNvSpPr>
          <p:nvPr/>
        </p:nvSpPr>
        <p:spPr bwMode="auto">
          <a:xfrm>
            <a:off x="6692900" y="2413000"/>
            <a:ext cx="76200" cy="63500"/>
          </a:xfrm>
          <a:prstGeom prst="ellipse">
            <a:avLst/>
          </a:prstGeom>
          <a:solidFill>
            <a:srgbClr val="6600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6" name="Oval 48"/>
          <p:cNvSpPr>
            <a:spLocks noChangeArrowheads="1"/>
          </p:cNvSpPr>
          <p:nvPr/>
        </p:nvSpPr>
        <p:spPr bwMode="auto">
          <a:xfrm>
            <a:off x="6692900" y="2501900"/>
            <a:ext cx="76200" cy="50800"/>
          </a:xfrm>
          <a:prstGeom prst="ellipse">
            <a:avLst/>
          </a:prstGeom>
          <a:solidFill>
            <a:srgbClr val="6600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7" name="Oval 49"/>
          <p:cNvSpPr>
            <a:spLocks noChangeArrowheads="1"/>
          </p:cNvSpPr>
          <p:nvPr/>
        </p:nvSpPr>
        <p:spPr bwMode="auto">
          <a:xfrm>
            <a:off x="6692900" y="2590800"/>
            <a:ext cx="76200" cy="50800"/>
          </a:xfrm>
          <a:prstGeom prst="ellipse">
            <a:avLst/>
          </a:prstGeom>
          <a:solidFill>
            <a:srgbClr val="6600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8" name="Oval 50"/>
          <p:cNvSpPr>
            <a:spLocks noChangeArrowheads="1"/>
          </p:cNvSpPr>
          <p:nvPr/>
        </p:nvSpPr>
        <p:spPr bwMode="auto">
          <a:xfrm>
            <a:off x="6692900" y="2679700"/>
            <a:ext cx="76200" cy="50800"/>
          </a:xfrm>
          <a:prstGeom prst="ellipse">
            <a:avLst/>
          </a:prstGeom>
          <a:solidFill>
            <a:srgbClr val="6600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9" name="Oval 51"/>
          <p:cNvSpPr>
            <a:spLocks noChangeArrowheads="1"/>
          </p:cNvSpPr>
          <p:nvPr/>
        </p:nvSpPr>
        <p:spPr bwMode="auto">
          <a:xfrm>
            <a:off x="6692900" y="2768600"/>
            <a:ext cx="76200" cy="50800"/>
          </a:xfrm>
          <a:prstGeom prst="ellipse">
            <a:avLst/>
          </a:prstGeom>
          <a:solidFill>
            <a:srgbClr val="6600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0" name="Freeform 52"/>
          <p:cNvSpPr>
            <a:spLocks/>
          </p:cNvSpPr>
          <p:nvPr/>
        </p:nvSpPr>
        <p:spPr bwMode="auto">
          <a:xfrm>
            <a:off x="6045200" y="3060700"/>
            <a:ext cx="1917700" cy="368300"/>
          </a:xfrm>
          <a:custGeom>
            <a:avLst/>
            <a:gdLst>
              <a:gd name="T0" fmla="*/ 2147483647 w 1208"/>
              <a:gd name="T1" fmla="*/ 0 h 232"/>
              <a:gd name="T2" fmla="*/ 0 w 1208"/>
              <a:gd name="T3" fmla="*/ 2147483647 h 232"/>
              <a:gd name="T4" fmla="*/ 2147483647 w 1208"/>
              <a:gd name="T5" fmla="*/ 2147483647 h 232"/>
              <a:gd name="T6" fmla="*/ 2147483647 w 1208"/>
              <a:gd name="T7" fmla="*/ 2147483647 h 232"/>
              <a:gd name="T8" fmla="*/ 2147483647 w 1208"/>
              <a:gd name="T9" fmla="*/ 0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8"/>
              <a:gd name="T16" fmla="*/ 0 h 232"/>
              <a:gd name="T17" fmla="*/ 1208 w 1208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8" h="232">
                <a:moveTo>
                  <a:pt x="216" y="0"/>
                </a:moveTo>
                <a:lnTo>
                  <a:pt x="0" y="192"/>
                </a:lnTo>
                <a:lnTo>
                  <a:pt x="1032" y="232"/>
                </a:lnTo>
                <a:lnTo>
                  <a:pt x="1208" y="32"/>
                </a:lnTo>
                <a:lnTo>
                  <a:pt x="216" y="0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1" name="Freeform 53"/>
          <p:cNvSpPr>
            <a:spLocks/>
          </p:cNvSpPr>
          <p:nvPr/>
        </p:nvSpPr>
        <p:spPr bwMode="auto">
          <a:xfrm>
            <a:off x="6045200" y="3060700"/>
            <a:ext cx="1917700" cy="368300"/>
          </a:xfrm>
          <a:custGeom>
            <a:avLst/>
            <a:gdLst>
              <a:gd name="T0" fmla="*/ 2147483647 w 1208"/>
              <a:gd name="T1" fmla="*/ 0 h 232"/>
              <a:gd name="T2" fmla="*/ 0 w 1208"/>
              <a:gd name="T3" fmla="*/ 2147483647 h 232"/>
              <a:gd name="T4" fmla="*/ 0 w 1208"/>
              <a:gd name="T5" fmla="*/ 2147483647 h 232"/>
              <a:gd name="T6" fmla="*/ 2147483647 w 1208"/>
              <a:gd name="T7" fmla="*/ 2147483647 h 232"/>
              <a:gd name="T8" fmla="*/ 2147483647 w 1208"/>
              <a:gd name="T9" fmla="*/ 2147483647 h 232"/>
              <a:gd name="T10" fmla="*/ 2147483647 w 1208"/>
              <a:gd name="T11" fmla="*/ 2147483647 h 232"/>
              <a:gd name="T12" fmla="*/ 2147483647 w 1208"/>
              <a:gd name="T13" fmla="*/ 2147483647 h 232"/>
              <a:gd name="T14" fmla="*/ 2147483647 w 1208"/>
              <a:gd name="T15" fmla="*/ 0 h 232"/>
              <a:gd name="T16" fmla="*/ 2147483647 w 1208"/>
              <a:gd name="T17" fmla="*/ 0 h 232"/>
              <a:gd name="T18" fmla="*/ 0 w 1208"/>
              <a:gd name="T19" fmla="*/ 2147483647 h 232"/>
              <a:gd name="T20" fmla="*/ 2147483647 w 1208"/>
              <a:gd name="T21" fmla="*/ 2147483647 h 232"/>
              <a:gd name="T22" fmla="*/ 2147483647 w 1208"/>
              <a:gd name="T23" fmla="*/ 2147483647 h 232"/>
              <a:gd name="T24" fmla="*/ 2147483647 w 1208"/>
              <a:gd name="T25" fmla="*/ 0 h 2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8"/>
              <a:gd name="T40" fmla="*/ 0 h 232"/>
              <a:gd name="T41" fmla="*/ 1208 w 1208"/>
              <a:gd name="T42" fmla="*/ 232 h 2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8" h="232">
                <a:moveTo>
                  <a:pt x="216" y="0"/>
                </a:moveTo>
                <a:lnTo>
                  <a:pt x="0" y="192"/>
                </a:lnTo>
                <a:lnTo>
                  <a:pt x="1032" y="232"/>
                </a:lnTo>
                <a:lnTo>
                  <a:pt x="1208" y="32"/>
                </a:lnTo>
                <a:lnTo>
                  <a:pt x="216" y="0"/>
                </a:lnTo>
                <a:lnTo>
                  <a:pt x="0" y="192"/>
                </a:lnTo>
                <a:lnTo>
                  <a:pt x="1032" y="232"/>
                </a:lnTo>
                <a:lnTo>
                  <a:pt x="1208" y="32"/>
                </a:lnTo>
                <a:lnTo>
                  <a:pt x="216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2" name="AutoShape 54"/>
          <p:cNvSpPr>
            <a:spLocks noChangeArrowheads="1"/>
          </p:cNvSpPr>
          <p:nvPr/>
        </p:nvSpPr>
        <p:spPr bwMode="auto">
          <a:xfrm>
            <a:off x="6527800" y="3149600"/>
            <a:ext cx="876300" cy="101600"/>
          </a:xfrm>
          <a:prstGeom prst="roundRect">
            <a:avLst>
              <a:gd name="adj" fmla="val 50000"/>
            </a:avLst>
          </a:prstGeom>
          <a:solidFill>
            <a:srgbClr val="6600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3" name="AutoShape 55"/>
          <p:cNvSpPr>
            <a:spLocks noChangeArrowheads="1"/>
          </p:cNvSpPr>
          <p:nvPr/>
        </p:nvSpPr>
        <p:spPr bwMode="auto">
          <a:xfrm>
            <a:off x="1473200" y="5422900"/>
            <a:ext cx="520700" cy="863600"/>
          </a:xfrm>
          <a:prstGeom prst="roundRect">
            <a:avLst>
              <a:gd name="adj" fmla="val 32926"/>
            </a:avLst>
          </a:prstGeom>
          <a:solidFill>
            <a:srgbClr val="FF66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274" name="Group 61"/>
          <p:cNvGrpSpPr>
            <a:grpSpLocks/>
          </p:cNvGrpSpPr>
          <p:nvPr/>
        </p:nvGrpSpPr>
        <p:grpSpPr bwMode="auto">
          <a:xfrm>
            <a:off x="1574800" y="5181600"/>
            <a:ext cx="838200" cy="215900"/>
            <a:chOff x="992" y="3168"/>
            <a:chExt cx="528" cy="136"/>
          </a:xfrm>
        </p:grpSpPr>
        <p:sp>
          <p:nvSpPr>
            <p:cNvPr id="10323" name="Freeform 56"/>
            <p:cNvSpPr>
              <a:spLocks/>
            </p:cNvSpPr>
            <p:nvPr/>
          </p:nvSpPr>
          <p:spPr bwMode="auto">
            <a:xfrm>
              <a:off x="1080" y="3168"/>
              <a:ext cx="440" cy="112"/>
            </a:xfrm>
            <a:custGeom>
              <a:avLst/>
              <a:gdLst>
                <a:gd name="T0" fmla="*/ 0 w 440"/>
                <a:gd name="T1" fmla="*/ 64 h 112"/>
                <a:gd name="T2" fmla="*/ 8 w 440"/>
                <a:gd name="T3" fmla="*/ 32 h 112"/>
                <a:gd name="T4" fmla="*/ 24 w 440"/>
                <a:gd name="T5" fmla="*/ 16 h 112"/>
                <a:gd name="T6" fmla="*/ 40 w 440"/>
                <a:gd name="T7" fmla="*/ 8 h 112"/>
                <a:gd name="T8" fmla="*/ 72 w 440"/>
                <a:gd name="T9" fmla="*/ 8 h 112"/>
                <a:gd name="T10" fmla="*/ 136 w 440"/>
                <a:gd name="T11" fmla="*/ 0 h 112"/>
                <a:gd name="T12" fmla="*/ 216 w 440"/>
                <a:gd name="T13" fmla="*/ 0 h 112"/>
                <a:gd name="T14" fmla="*/ 264 w 440"/>
                <a:gd name="T15" fmla="*/ 0 h 112"/>
                <a:gd name="T16" fmla="*/ 344 w 440"/>
                <a:gd name="T17" fmla="*/ 0 h 112"/>
                <a:gd name="T18" fmla="*/ 408 w 440"/>
                <a:gd name="T19" fmla="*/ 8 h 112"/>
                <a:gd name="T20" fmla="*/ 432 w 440"/>
                <a:gd name="T21" fmla="*/ 8 h 112"/>
                <a:gd name="T22" fmla="*/ 440 w 440"/>
                <a:gd name="T23" fmla="*/ 16 h 112"/>
                <a:gd name="T24" fmla="*/ 440 w 440"/>
                <a:gd name="T25" fmla="*/ 32 h 112"/>
                <a:gd name="T26" fmla="*/ 440 w 440"/>
                <a:gd name="T27" fmla="*/ 48 h 112"/>
                <a:gd name="T28" fmla="*/ 424 w 440"/>
                <a:gd name="T29" fmla="*/ 56 h 112"/>
                <a:gd name="T30" fmla="*/ 416 w 440"/>
                <a:gd name="T31" fmla="*/ 56 h 112"/>
                <a:gd name="T32" fmla="*/ 408 w 440"/>
                <a:gd name="T33" fmla="*/ 56 h 112"/>
                <a:gd name="T34" fmla="*/ 392 w 440"/>
                <a:gd name="T35" fmla="*/ 48 h 112"/>
                <a:gd name="T36" fmla="*/ 392 w 440"/>
                <a:gd name="T37" fmla="*/ 40 h 112"/>
                <a:gd name="T38" fmla="*/ 384 w 440"/>
                <a:gd name="T39" fmla="*/ 32 h 112"/>
                <a:gd name="T40" fmla="*/ 344 w 440"/>
                <a:gd name="T41" fmla="*/ 24 h 112"/>
                <a:gd name="T42" fmla="*/ 288 w 440"/>
                <a:gd name="T43" fmla="*/ 24 h 112"/>
                <a:gd name="T44" fmla="*/ 240 w 440"/>
                <a:gd name="T45" fmla="*/ 24 h 112"/>
                <a:gd name="T46" fmla="*/ 192 w 440"/>
                <a:gd name="T47" fmla="*/ 24 h 112"/>
                <a:gd name="T48" fmla="*/ 136 w 440"/>
                <a:gd name="T49" fmla="*/ 24 h 112"/>
                <a:gd name="T50" fmla="*/ 96 w 440"/>
                <a:gd name="T51" fmla="*/ 24 h 112"/>
                <a:gd name="T52" fmla="*/ 72 w 440"/>
                <a:gd name="T53" fmla="*/ 24 h 112"/>
                <a:gd name="T54" fmla="*/ 64 w 440"/>
                <a:gd name="T55" fmla="*/ 24 h 112"/>
                <a:gd name="T56" fmla="*/ 48 w 440"/>
                <a:gd name="T57" fmla="*/ 48 h 112"/>
                <a:gd name="T58" fmla="*/ 48 w 440"/>
                <a:gd name="T59" fmla="*/ 72 h 112"/>
                <a:gd name="T60" fmla="*/ 48 w 440"/>
                <a:gd name="T61" fmla="*/ 96 h 112"/>
                <a:gd name="T62" fmla="*/ 32 w 440"/>
                <a:gd name="T63" fmla="*/ 112 h 112"/>
                <a:gd name="T64" fmla="*/ 16 w 440"/>
                <a:gd name="T65" fmla="*/ 112 h 112"/>
                <a:gd name="T66" fmla="*/ 0 w 440"/>
                <a:gd name="T67" fmla="*/ 96 h 112"/>
                <a:gd name="T68" fmla="*/ 0 w 440"/>
                <a:gd name="T69" fmla="*/ 72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0"/>
                <a:gd name="T106" fmla="*/ 0 h 112"/>
                <a:gd name="T107" fmla="*/ 440 w 440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0" h="112">
                  <a:moveTo>
                    <a:pt x="0" y="72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8" y="32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104" y="0"/>
                  </a:lnTo>
                  <a:lnTo>
                    <a:pt x="136" y="0"/>
                  </a:lnTo>
                  <a:lnTo>
                    <a:pt x="176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0"/>
                  </a:lnTo>
                  <a:lnTo>
                    <a:pt x="376" y="0"/>
                  </a:lnTo>
                  <a:lnTo>
                    <a:pt x="408" y="8"/>
                  </a:lnTo>
                  <a:lnTo>
                    <a:pt x="424" y="8"/>
                  </a:lnTo>
                  <a:lnTo>
                    <a:pt x="432" y="8"/>
                  </a:lnTo>
                  <a:lnTo>
                    <a:pt x="440" y="16"/>
                  </a:lnTo>
                  <a:lnTo>
                    <a:pt x="440" y="24"/>
                  </a:lnTo>
                  <a:lnTo>
                    <a:pt x="440" y="32"/>
                  </a:lnTo>
                  <a:lnTo>
                    <a:pt x="440" y="40"/>
                  </a:lnTo>
                  <a:lnTo>
                    <a:pt x="440" y="48"/>
                  </a:lnTo>
                  <a:lnTo>
                    <a:pt x="424" y="56"/>
                  </a:lnTo>
                  <a:lnTo>
                    <a:pt x="416" y="56"/>
                  </a:lnTo>
                  <a:lnTo>
                    <a:pt x="408" y="56"/>
                  </a:lnTo>
                  <a:lnTo>
                    <a:pt x="392" y="48"/>
                  </a:lnTo>
                  <a:lnTo>
                    <a:pt x="392" y="40"/>
                  </a:lnTo>
                  <a:lnTo>
                    <a:pt x="384" y="32"/>
                  </a:lnTo>
                  <a:lnTo>
                    <a:pt x="368" y="32"/>
                  </a:lnTo>
                  <a:lnTo>
                    <a:pt x="344" y="24"/>
                  </a:lnTo>
                  <a:lnTo>
                    <a:pt x="320" y="24"/>
                  </a:lnTo>
                  <a:lnTo>
                    <a:pt x="288" y="24"/>
                  </a:lnTo>
                  <a:lnTo>
                    <a:pt x="256" y="24"/>
                  </a:lnTo>
                  <a:lnTo>
                    <a:pt x="240" y="24"/>
                  </a:lnTo>
                  <a:lnTo>
                    <a:pt x="224" y="24"/>
                  </a:lnTo>
                  <a:lnTo>
                    <a:pt x="192" y="24"/>
                  </a:lnTo>
                  <a:lnTo>
                    <a:pt x="160" y="24"/>
                  </a:lnTo>
                  <a:lnTo>
                    <a:pt x="136" y="24"/>
                  </a:lnTo>
                  <a:lnTo>
                    <a:pt x="112" y="24"/>
                  </a:lnTo>
                  <a:lnTo>
                    <a:pt x="96" y="24"/>
                  </a:lnTo>
                  <a:lnTo>
                    <a:pt x="88" y="24"/>
                  </a:lnTo>
                  <a:lnTo>
                    <a:pt x="72" y="24"/>
                  </a:lnTo>
                  <a:lnTo>
                    <a:pt x="64" y="24"/>
                  </a:lnTo>
                  <a:lnTo>
                    <a:pt x="56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48" y="80"/>
                  </a:lnTo>
                  <a:lnTo>
                    <a:pt x="48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12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72"/>
                  </a:lnTo>
                  <a:close/>
                </a:path>
              </a:pathLst>
            </a:custGeom>
            <a:blipFill dpi="0" rotWithShape="0">
              <a:blip r:embed="rId11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4" name="Freeform 57"/>
            <p:cNvSpPr>
              <a:spLocks/>
            </p:cNvSpPr>
            <p:nvPr/>
          </p:nvSpPr>
          <p:spPr bwMode="auto">
            <a:xfrm>
              <a:off x="1080" y="3168"/>
              <a:ext cx="440" cy="112"/>
            </a:xfrm>
            <a:custGeom>
              <a:avLst/>
              <a:gdLst>
                <a:gd name="T0" fmla="*/ 0 w 440"/>
                <a:gd name="T1" fmla="*/ 112 h 112"/>
                <a:gd name="T2" fmla="*/ 0 w 440"/>
                <a:gd name="T3" fmla="*/ 24 h 112"/>
                <a:gd name="T4" fmla="*/ 48 w 440"/>
                <a:gd name="T5" fmla="*/ 0 h 112"/>
                <a:gd name="T6" fmla="*/ 440 w 440"/>
                <a:gd name="T7" fmla="*/ 0 h 112"/>
                <a:gd name="T8" fmla="*/ 440 w 440"/>
                <a:gd name="T9" fmla="*/ 24 h 112"/>
                <a:gd name="T10" fmla="*/ 440 w 440"/>
                <a:gd name="T11" fmla="*/ 56 h 112"/>
                <a:gd name="T12" fmla="*/ 392 w 440"/>
                <a:gd name="T13" fmla="*/ 56 h 112"/>
                <a:gd name="T14" fmla="*/ 392 w 440"/>
                <a:gd name="T15" fmla="*/ 24 h 112"/>
                <a:gd name="T16" fmla="*/ 96 w 440"/>
                <a:gd name="T17" fmla="*/ 24 h 112"/>
                <a:gd name="T18" fmla="*/ 48 w 440"/>
                <a:gd name="T19" fmla="*/ 24 h 112"/>
                <a:gd name="T20" fmla="*/ 48 w 440"/>
                <a:gd name="T21" fmla="*/ 112 h 112"/>
                <a:gd name="T22" fmla="*/ 0 w 440"/>
                <a:gd name="T23" fmla="*/ 112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0"/>
                <a:gd name="T37" fmla="*/ 0 h 112"/>
                <a:gd name="T38" fmla="*/ 440 w 440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0" h="112">
                  <a:moveTo>
                    <a:pt x="0" y="112"/>
                  </a:moveTo>
                  <a:lnTo>
                    <a:pt x="0" y="24"/>
                  </a:lnTo>
                  <a:lnTo>
                    <a:pt x="48" y="0"/>
                  </a:lnTo>
                  <a:lnTo>
                    <a:pt x="440" y="0"/>
                  </a:lnTo>
                  <a:lnTo>
                    <a:pt x="440" y="24"/>
                  </a:lnTo>
                  <a:lnTo>
                    <a:pt x="440" y="56"/>
                  </a:lnTo>
                  <a:lnTo>
                    <a:pt x="392" y="56"/>
                  </a:lnTo>
                  <a:lnTo>
                    <a:pt x="392" y="24"/>
                  </a:lnTo>
                  <a:lnTo>
                    <a:pt x="96" y="24"/>
                  </a:lnTo>
                  <a:lnTo>
                    <a:pt x="48" y="24"/>
                  </a:lnTo>
                  <a:lnTo>
                    <a:pt x="48" y="112"/>
                  </a:lnTo>
                  <a:lnTo>
                    <a:pt x="0" y="112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5" name="Freeform 58"/>
            <p:cNvSpPr>
              <a:spLocks/>
            </p:cNvSpPr>
            <p:nvPr/>
          </p:nvSpPr>
          <p:spPr bwMode="auto">
            <a:xfrm>
              <a:off x="1080" y="3168"/>
              <a:ext cx="440" cy="112"/>
            </a:xfrm>
            <a:custGeom>
              <a:avLst/>
              <a:gdLst>
                <a:gd name="T0" fmla="*/ 0 w 440"/>
                <a:gd name="T1" fmla="*/ 64 h 112"/>
                <a:gd name="T2" fmla="*/ 8 w 440"/>
                <a:gd name="T3" fmla="*/ 32 h 112"/>
                <a:gd name="T4" fmla="*/ 24 w 440"/>
                <a:gd name="T5" fmla="*/ 16 h 112"/>
                <a:gd name="T6" fmla="*/ 40 w 440"/>
                <a:gd name="T7" fmla="*/ 8 h 112"/>
                <a:gd name="T8" fmla="*/ 72 w 440"/>
                <a:gd name="T9" fmla="*/ 8 h 112"/>
                <a:gd name="T10" fmla="*/ 136 w 440"/>
                <a:gd name="T11" fmla="*/ 0 h 112"/>
                <a:gd name="T12" fmla="*/ 216 w 440"/>
                <a:gd name="T13" fmla="*/ 0 h 112"/>
                <a:gd name="T14" fmla="*/ 264 w 440"/>
                <a:gd name="T15" fmla="*/ 0 h 112"/>
                <a:gd name="T16" fmla="*/ 344 w 440"/>
                <a:gd name="T17" fmla="*/ 0 h 112"/>
                <a:gd name="T18" fmla="*/ 408 w 440"/>
                <a:gd name="T19" fmla="*/ 8 h 112"/>
                <a:gd name="T20" fmla="*/ 432 w 440"/>
                <a:gd name="T21" fmla="*/ 8 h 112"/>
                <a:gd name="T22" fmla="*/ 440 w 440"/>
                <a:gd name="T23" fmla="*/ 16 h 112"/>
                <a:gd name="T24" fmla="*/ 440 w 440"/>
                <a:gd name="T25" fmla="*/ 32 h 112"/>
                <a:gd name="T26" fmla="*/ 440 w 440"/>
                <a:gd name="T27" fmla="*/ 48 h 112"/>
                <a:gd name="T28" fmla="*/ 424 w 440"/>
                <a:gd name="T29" fmla="*/ 56 h 112"/>
                <a:gd name="T30" fmla="*/ 416 w 440"/>
                <a:gd name="T31" fmla="*/ 56 h 112"/>
                <a:gd name="T32" fmla="*/ 408 w 440"/>
                <a:gd name="T33" fmla="*/ 56 h 112"/>
                <a:gd name="T34" fmla="*/ 392 w 440"/>
                <a:gd name="T35" fmla="*/ 48 h 112"/>
                <a:gd name="T36" fmla="*/ 392 w 440"/>
                <a:gd name="T37" fmla="*/ 40 h 112"/>
                <a:gd name="T38" fmla="*/ 384 w 440"/>
                <a:gd name="T39" fmla="*/ 32 h 112"/>
                <a:gd name="T40" fmla="*/ 344 w 440"/>
                <a:gd name="T41" fmla="*/ 24 h 112"/>
                <a:gd name="T42" fmla="*/ 288 w 440"/>
                <a:gd name="T43" fmla="*/ 24 h 112"/>
                <a:gd name="T44" fmla="*/ 240 w 440"/>
                <a:gd name="T45" fmla="*/ 24 h 112"/>
                <a:gd name="T46" fmla="*/ 192 w 440"/>
                <a:gd name="T47" fmla="*/ 24 h 112"/>
                <a:gd name="T48" fmla="*/ 136 w 440"/>
                <a:gd name="T49" fmla="*/ 24 h 112"/>
                <a:gd name="T50" fmla="*/ 96 w 440"/>
                <a:gd name="T51" fmla="*/ 24 h 112"/>
                <a:gd name="T52" fmla="*/ 72 w 440"/>
                <a:gd name="T53" fmla="*/ 24 h 112"/>
                <a:gd name="T54" fmla="*/ 64 w 440"/>
                <a:gd name="T55" fmla="*/ 24 h 112"/>
                <a:gd name="T56" fmla="*/ 48 w 440"/>
                <a:gd name="T57" fmla="*/ 48 h 112"/>
                <a:gd name="T58" fmla="*/ 48 w 440"/>
                <a:gd name="T59" fmla="*/ 72 h 112"/>
                <a:gd name="T60" fmla="*/ 48 w 440"/>
                <a:gd name="T61" fmla="*/ 96 h 112"/>
                <a:gd name="T62" fmla="*/ 32 w 440"/>
                <a:gd name="T63" fmla="*/ 112 h 112"/>
                <a:gd name="T64" fmla="*/ 16 w 440"/>
                <a:gd name="T65" fmla="*/ 112 h 112"/>
                <a:gd name="T66" fmla="*/ 0 w 440"/>
                <a:gd name="T67" fmla="*/ 96 h 112"/>
                <a:gd name="T68" fmla="*/ 0 w 440"/>
                <a:gd name="T69" fmla="*/ 72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0"/>
                <a:gd name="T106" fmla="*/ 0 h 112"/>
                <a:gd name="T107" fmla="*/ 440 w 440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0" h="112">
                  <a:moveTo>
                    <a:pt x="0" y="72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8" y="32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104" y="0"/>
                  </a:lnTo>
                  <a:lnTo>
                    <a:pt x="136" y="0"/>
                  </a:lnTo>
                  <a:lnTo>
                    <a:pt x="176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0"/>
                  </a:lnTo>
                  <a:lnTo>
                    <a:pt x="376" y="0"/>
                  </a:lnTo>
                  <a:lnTo>
                    <a:pt x="408" y="8"/>
                  </a:lnTo>
                  <a:lnTo>
                    <a:pt x="424" y="8"/>
                  </a:lnTo>
                  <a:lnTo>
                    <a:pt x="432" y="8"/>
                  </a:lnTo>
                  <a:lnTo>
                    <a:pt x="440" y="16"/>
                  </a:lnTo>
                  <a:lnTo>
                    <a:pt x="440" y="24"/>
                  </a:lnTo>
                  <a:lnTo>
                    <a:pt x="440" y="32"/>
                  </a:lnTo>
                  <a:lnTo>
                    <a:pt x="440" y="40"/>
                  </a:lnTo>
                  <a:lnTo>
                    <a:pt x="440" y="48"/>
                  </a:lnTo>
                  <a:lnTo>
                    <a:pt x="424" y="56"/>
                  </a:lnTo>
                  <a:lnTo>
                    <a:pt x="416" y="56"/>
                  </a:lnTo>
                  <a:lnTo>
                    <a:pt x="408" y="56"/>
                  </a:lnTo>
                  <a:lnTo>
                    <a:pt x="392" y="48"/>
                  </a:lnTo>
                  <a:lnTo>
                    <a:pt x="392" y="40"/>
                  </a:lnTo>
                  <a:lnTo>
                    <a:pt x="384" y="32"/>
                  </a:lnTo>
                  <a:lnTo>
                    <a:pt x="368" y="32"/>
                  </a:lnTo>
                  <a:lnTo>
                    <a:pt x="344" y="24"/>
                  </a:lnTo>
                  <a:lnTo>
                    <a:pt x="320" y="24"/>
                  </a:lnTo>
                  <a:lnTo>
                    <a:pt x="288" y="24"/>
                  </a:lnTo>
                  <a:lnTo>
                    <a:pt x="256" y="24"/>
                  </a:lnTo>
                  <a:lnTo>
                    <a:pt x="240" y="24"/>
                  </a:lnTo>
                  <a:lnTo>
                    <a:pt x="224" y="24"/>
                  </a:lnTo>
                  <a:lnTo>
                    <a:pt x="192" y="24"/>
                  </a:lnTo>
                  <a:lnTo>
                    <a:pt x="160" y="24"/>
                  </a:lnTo>
                  <a:lnTo>
                    <a:pt x="136" y="24"/>
                  </a:lnTo>
                  <a:lnTo>
                    <a:pt x="112" y="24"/>
                  </a:lnTo>
                  <a:lnTo>
                    <a:pt x="96" y="24"/>
                  </a:lnTo>
                  <a:lnTo>
                    <a:pt x="88" y="24"/>
                  </a:lnTo>
                  <a:lnTo>
                    <a:pt x="72" y="24"/>
                  </a:lnTo>
                  <a:lnTo>
                    <a:pt x="64" y="24"/>
                  </a:lnTo>
                  <a:lnTo>
                    <a:pt x="56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48" y="80"/>
                  </a:lnTo>
                  <a:lnTo>
                    <a:pt x="48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12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6" name="Freeform 59"/>
            <p:cNvSpPr>
              <a:spLocks/>
            </p:cNvSpPr>
            <p:nvPr/>
          </p:nvSpPr>
          <p:spPr bwMode="auto">
            <a:xfrm>
              <a:off x="992" y="3248"/>
              <a:ext cx="216" cy="56"/>
            </a:xfrm>
            <a:custGeom>
              <a:avLst/>
              <a:gdLst>
                <a:gd name="T0" fmla="*/ 0 w 216"/>
                <a:gd name="T1" fmla="*/ 56 h 56"/>
                <a:gd name="T2" fmla="*/ 88 w 216"/>
                <a:gd name="T3" fmla="*/ 0 h 56"/>
                <a:gd name="T4" fmla="*/ 128 w 216"/>
                <a:gd name="T5" fmla="*/ 0 h 56"/>
                <a:gd name="T6" fmla="*/ 216 w 216"/>
                <a:gd name="T7" fmla="*/ 56 h 56"/>
                <a:gd name="T8" fmla="*/ 0 w 216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56"/>
                <a:gd name="T17" fmla="*/ 216 w 21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56">
                  <a:moveTo>
                    <a:pt x="0" y="56"/>
                  </a:moveTo>
                  <a:lnTo>
                    <a:pt x="88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close/>
                </a:path>
              </a:pathLst>
            </a:custGeom>
            <a:blipFill dpi="0" rotWithShape="0">
              <a:blip r:embed="rId1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7" name="Freeform 60"/>
            <p:cNvSpPr>
              <a:spLocks/>
            </p:cNvSpPr>
            <p:nvPr/>
          </p:nvSpPr>
          <p:spPr bwMode="auto">
            <a:xfrm>
              <a:off x="992" y="3248"/>
              <a:ext cx="216" cy="56"/>
            </a:xfrm>
            <a:custGeom>
              <a:avLst/>
              <a:gdLst>
                <a:gd name="T0" fmla="*/ 0 w 216"/>
                <a:gd name="T1" fmla="*/ 56 h 56"/>
                <a:gd name="T2" fmla="*/ 88 w 216"/>
                <a:gd name="T3" fmla="*/ 0 h 56"/>
                <a:gd name="T4" fmla="*/ 88 w 216"/>
                <a:gd name="T5" fmla="*/ 0 h 56"/>
                <a:gd name="T6" fmla="*/ 128 w 216"/>
                <a:gd name="T7" fmla="*/ 0 h 56"/>
                <a:gd name="T8" fmla="*/ 128 w 216"/>
                <a:gd name="T9" fmla="*/ 0 h 56"/>
                <a:gd name="T10" fmla="*/ 216 w 216"/>
                <a:gd name="T11" fmla="*/ 56 h 56"/>
                <a:gd name="T12" fmla="*/ 216 w 216"/>
                <a:gd name="T13" fmla="*/ 56 h 56"/>
                <a:gd name="T14" fmla="*/ 0 w 216"/>
                <a:gd name="T15" fmla="*/ 56 h 56"/>
                <a:gd name="T16" fmla="*/ 0 w 216"/>
                <a:gd name="T17" fmla="*/ 56 h 56"/>
                <a:gd name="T18" fmla="*/ 88 w 216"/>
                <a:gd name="T19" fmla="*/ 0 h 56"/>
                <a:gd name="T20" fmla="*/ 128 w 216"/>
                <a:gd name="T21" fmla="*/ 0 h 56"/>
                <a:gd name="T22" fmla="*/ 216 w 216"/>
                <a:gd name="T23" fmla="*/ 56 h 56"/>
                <a:gd name="T24" fmla="*/ 0 w 216"/>
                <a:gd name="T25" fmla="*/ 56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56"/>
                <a:gd name="T41" fmla="*/ 216 w 216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56">
                  <a:moveTo>
                    <a:pt x="0" y="56"/>
                  </a:moveTo>
                  <a:lnTo>
                    <a:pt x="88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lnTo>
                    <a:pt x="88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275" name="Oval 63"/>
          <p:cNvSpPr>
            <a:spLocks noChangeArrowheads="1"/>
          </p:cNvSpPr>
          <p:nvPr/>
        </p:nvSpPr>
        <p:spPr bwMode="auto">
          <a:xfrm>
            <a:off x="2400300" y="5448300"/>
            <a:ext cx="88900" cy="50800"/>
          </a:xfrm>
          <a:prstGeom prst="ellipse">
            <a:avLst/>
          </a:prstGeom>
          <a:solidFill>
            <a:srgbClr val="FF66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6" name="Oval 64"/>
          <p:cNvSpPr>
            <a:spLocks noChangeArrowheads="1"/>
          </p:cNvSpPr>
          <p:nvPr/>
        </p:nvSpPr>
        <p:spPr bwMode="auto">
          <a:xfrm>
            <a:off x="2400300" y="5537200"/>
            <a:ext cx="88900" cy="50800"/>
          </a:xfrm>
          <a:prstGeom prst="ellipse">
            <a:avLst/>
          </a:prstGeom>
          <a:solidFill>
            <a:srgbClr val="FF66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7" name="Oval 65"/>
          <p:cNvSpPr>
            <a:spLocks noChangeArrowheads="1"/>
          </p:cNvSpPr>
          <p:nvPr/>
        </p:nvSpPr>
        <p:spPr bwMode="auto">
          <a:xfrm>
            <a:off x="2400300" y="5626100"/>
            <a:ext cx="88900" cy="508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8" name="Oval 66"/>
          <p:cNvSpPr>
            <a:spLocks noChangeArrowheads="1"/>
          </p:cNvSpPr>
          <p:nvPr/>
        </p:nvSpPr>
        <p:spPr bwMode="auto">
          <a:xfrm>
            <a:off x="2400300" y="5715000"/>
            <a:ext cx="88900" cy="50800"/>
          </a:xfrm>
          <a:prstGeom prst="ellipse">
            <a:avLst/>
          </a:prstGeom>
          <a:solidFill>
            <a:srgbClr val="FF66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9" name="Oval 67"/>
          <p:cNvSpPr>
            <a:spLocks noChangeArrowheads="1"/>
          </p:cNvSpPr>
          <p:nvPr/>
        </p:nvSpPr>
        <p:spPr bwMode="auto">
          <a:xfrm>
            <a:off x="2400300" y="5803900"/>
            <a:ext cx="88900" cy="50800"/>
          </a:xfrm>
          <a:prstGeom prst="ellipse">
            <a:avLst/>
          </a:prstGeom>
          <a:solidFill>
            <a:srgbClr val="FF66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0" name="Freeform 68"/>
          <p:cNvSpPr>
            <a:spLocks/>
          </p:cNvSpPr>
          <p:nvPr/>
        </p:nvSpPr>
        <p:spPr bwMode="auto">
          <a:xfrm>
            <a:off x="1765300" y="6096000"/>
            <a:ext cx="1905000" cy="355600"/>
          </a:xfrm>
          <a:custGeom>
            <a:avLst/>
            <a:gdLst>
              <a:gd name="T0" fmla="*/ 2147483647 w 1200"/>
              <a:gd name="T1" fmla="*/ 0 h 224"/>
              <a:gd name="T2" fmla="*/ 0 w 1200"/>
              <a:gd name="T3" fmla="*/ 2147483647 h 224"/>
              <a:gd name="T4" fmla="*/ 2147483647 w 1200"/>
              <a:gd name="T5" fmla="*/ 2147483647 h 224"/>
              <a:gd name="T6" fmla="*/ 2147483647 w 1200"/>
              <a:gd name="T7" fmla="*/ 2147483647 h 224"/>
              <a:gd name="T8" fmla="*/ 2147483647 w 1200"/>
              <a:gd name="T9" fmla="*/ 0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224"/>
              <a:gd name="T17" fmla="*/ 1200 w 1200"/>
              <a:gd name="T18" fmla="*/ 224 h 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224">
                <a:moveTo>
                  <a:pt x="216" y="0"/>
                </a:moveTo>
                <a:lnTo>
                  <a:pt x="0" y="192"/>
                </a:lnTo>
                <a:lnTo>
                  <a:pt x="1024" y="224"/>
                </a:lnTo>
                <a:lnTo>
                  <a:pt x="1200" y="32"/>
                </a:lnTo>
                <a:lnTo>
                  <a:pt x="216" y="0"/>
                </a:lnTo>
                <a:close/>
              </a:path>
            </a:pathLst>
          </a:custGeom>
          <a:blipFill dpi="0" rotWithShape="0">
            <a:blip r:embed="rId1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" name="Freeform 69"/>
          <p:cNvSpPr>
            <a:spLocks/>
          </p:cNvSpPr>
          <p:nvPr/>
        </p:nvSpPr>
        <p:spPr bwMode="auto">
          <a:xfrm>
            <a:off x="1765300" y="6096000"/>
            <a:ext cx="1905000" cy="355600"/>
          </a:xfrm>
          <a:custGeom>
            <a:avLst/>
            <a:gdLst>
              <a:gd name="T0" fmla="*/ 2147483647 w 1200"/>
              <a:gd name="T1" fmla="*/ 0 h 224"/>
              <a:gd name="T2" fmla="*/ 0 w 1200"/>
              <a:gd name="T3" fmla="*/ 2147483647 h 224"/>
              <a:gd name="T4" fmla="*/ 0 w 1200"/>
              <a:gd name="T5" fmla="*/ 2147483647 h 224"/>
              <a:gd name="T6" fmla="*/ 2147483647 w 1200"/>
              <a:gd name="T7" fmla="*/ 2147483647 h 224"/>
              <a:gd name="T8" fmla="*/ 2147483647 w 1200"/>
              <a:gd name="T9" fmla="*/ 2147483647 h 224"/>
              <a:gd name="T10" fmla="*/ 2147483647 w 1200"/>
              <a:gd name="T11" fmla="*/ 2147483647 h 224"/>
              <a:gd name="T12" fmla="*/ 2147483647 w 1200"/>
              <a:gd name="T13" fmla="*/ 2147483647 h 224"/>
              <a:gd name="T14" fmla="*/ 2147483647 w 1200"/>
              <a:gd name="T15" fmla="*/ 0 h 224"/>
              <a:gd name="T16" fmla="*/ 2147483647 w 1200"/>
              <a:gd name="T17" fmla="*/ 0 h 224"/>
              <a:gd name="T18" fmla="*/ 0 w 1200"/>
              <a:gd name="T19" fmla="*/ 2147483647 h 224"/>
              <a:gd name="T20" fmla="*/ 2147483647 w 1200"/>
              <a:gd name="T21" fmla="*/ 2147483647 h 224"/>
              <a:gd name="T22" fmla="*/ 2147483647 w 1200"/>
              <a:gd name="T23" fmla="*/ 2147483647 h 224"/>
              <a:gd name="T24" fmla="*/ 2147483647 w 1200"/>
              <a:gd name="T25" fmla="*/ 0 h 2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0"/>
              <a:gd name="T40" fmla="*/ 0 h 224"/>
              <a:gd name="T41" fmla="*/ 1200 w 1200"/>
              <a:gd name="T42" fmla="*/ 224 h 2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0" h="224">
                <a:moveTo>
                  <a:pt x="216" y="0"/>
                </a:moveTo>
                <a:lnTo>
                  <a:pt x="0" y="192"/>
                </a:lnTo>
                <a:lnTo>
                  <a:pt x="1024" y="224"/>
                </a:lnTo>
                <a:lnTo>
                  <a:pt x="1200" y="32"/>
                </a:lnTo>
                <a:lnTo>
                  <a:pt x="216" y="0"/>
                </a:lnTo>
                <a:lnTo>
                  <a:pt x="0" y="192"/>
                </a:lnTo>
                <a:lnTo>
                  <a:pt x="1024" y="224"/>
                </a:lnTo>
                <a:lnTo>
                  <a:pt x="1200" y="32"/>
                </a:lnTo>
                <a:lnTo>
                  <a:pt x="216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2" name="AutoShape 70"/>
          <p:cNvSpPr>
            <a:spLocks noChangeArrowheads="1"/>
          </p:cNvSpPr>
          <p:nvPr/>
        </p:nvSpPr>
        <p:spPr bwMode="auto">
          <a:xfrm>
            <a:off x="2235200" y="6184900"/>
            <a:ext cx="876300" cy="101600"/>
          </a:xfrm>
          <a:prstGeom prst="roundRect">
            <a:avLst>
              <a:gd name="adj" fmla="val 50000"/>
            </a:avLst>
          </a:prstGeom>
          <a:solidFill>
            <a:srgbClr val="FF66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3" name="Rectangle 74"/>
          <p:cNvSpPr>
            <a:spLocks noChangeArrowheads="1"/>
          </p:cNvSpPr>
          <p:nvPr/>
        </p:nvSpPr>
        <p:spPr bwMode="auto">
          <a:xfrm>
            <a:off x="1447800" y="16764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GB" sz="1800" b="1">
                <a:solidFill>
                  <a:schemeClr val="tx2"/>
                </a:solidFill>
                <a:latin typeface="Arial" pitchFamily="-112" charset="0"/>
              </a:rPr>
              <a:t>Crystal </a:t>
            </a:r>
            <a:endParaRPr lang="en-GB" sz="1800">
              <a:solidFill>
                <a:schemeClr val="tx2"/>
              </a:solidFill>
              <a:latin typeface="Arial" pitchFamily="-112" charset="0"/>
            </a:endParaRPr>
          </a:p>
        </p:txBody>
      </p:sp>
      <p:sp>
        <p:nvSpPr>
          <p:cNvPr id="10284" name="Rectangle 75"/>
          <p:cNvSpPr>
            <a:spLocks noChangeArrowheads="1"/>
          </p:cNvSpPr>
          <p:nvPr/>
        </p:nvSpPr>
        <p:spPr bwMode="auto">
          <a:xfrm>
            <a:off x="1447800" y="1854200"/>
            <a:ext cx="596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GB" sz="1800" b="1">
                <a:solidFill>
                  <a:schemeClr val="tx2"/>
                </a:solidFill>
                <a:latin typeface="Arial" pitchFamily="-112" charset="0"/>
              </a:rPr>
              <a:t>violet</a:t>
            </a:r>
            <a:endParaRPr lang="en-GB" sz="1800">
              <a:solidFill>
                <a:schemeClr val="tx2"/>
              </a:solidFill>
              <a:latin typeface="Arial" pitchFamily="-112" charset="0"/>
            </a:endParaRPr>
          </a:p>
        </p:txBody>
      </p:sp>
      <p:sp>
        <p:nvSpPr>
          <p:cNvPr id="10285" name="Rectangle 76"/>
          <p:cNvSpPr>
            <a:spLocks noChangeArrowheads="1"/>
          </p:cNvSpPr>
          <p:nvPr/>
        </p:nvSpPr>
        <p:spPr bwMode="auto">
          <a:xfrm>
            <a:off x="6629400" y="1524000"/>
            <a:ext cx="841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GB" sz="1800" b="1">
                <a:solidFill>
                  <a:schemeClr val="tx2"/>
                </a:solidFill>
                <a:latin typeface="Arial" pitchFamily="-112" charset="0"/>
              </a:rPr>
              <a:t>Gram's </a:t>
            </a:r>
            <a:endParaRPr lang="en-GB" sz="1800">
              <a:solidFill>
                <a:schemeClr val="tx2"/>
              </a:solidFill>
              <a:latin typeface="Arial" pitchFamily="-112" charset="0"/>
            </a:endParaRPr>
          </a:p>
        </p:txBody>
      </p:sp>
      <p:sp>
        <p:nvSpPr>
          <p:cNvPr id="10286" name="Rectangle 77"/>
          <p:cNvSpPr>
            <a:spLocks noChangeArrowheads="1"/>
          </p:cNvSpPr>
          <p:nvPr/>
        </p:nvSpPr>
        <p:spPr bwMode="auto">
          <a:xfrm>
            <a:off x="6629400" y="1701800"/>
            <a:ext cx="673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GB" sz="1800" b="1">
                <a:solidFill>
                  <a:schemeClr val="tx2"/>
                </a:solidFill>
                <a:latin typeface="Arial" pitchFamily="-112" charset="0"/>
              </a:rPr>
              <a:t>iodine</a:t>
            </a:r>
            <a:endParaRPr lang="en-GB" sz="1800">
              <a:solidFill>
                <a:schemeClr val="tx2"/>
              </a:solidFill>
              <a:latin typeface="Arial" pitchFamily="-112" charset="0"/>
            </a:endParaRPr>
          </a:p>
        </p:txBody>
      </p:sp>
      <p:sp>
        <p:nvSpPr>
          <p:cNvPr id="10287" name="Rectangle 78"/>
          <p:cNvSpPr>
            <a:spLocks noChangeArrowheads="1"/>
          </p:cNvSpPr>
          <p:nvPr/>
        </p:nvSpPr>
        <p:spPr bwMode="auto">
          <a:xfrm>
            <a:off x="5867400" y="4114800"/>
            <a:ext cx="1752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GB" sz="1800" b="1">
                <a:solidFill>
                  <a:schemeClr val="tx2"/>
                </a:solidFill>
                <a:latin typeface="Arial" pitchFamily="-112" charset="0"/>
              </a:rPr>
              <a:t>Decolorise with </a:t>
            </a:r>
            <a:endParaRPr lang="en-GB" sz="1800">
              <a:solidFill>
                <a:schemeClr val="tx2"/>
              </a:solidFill>
              <a:latin typeface="Arial" pitchFamily="-112" charset="0"/>
            </a:endParaRPr>
          </a:p>
        </p:txBody>
      </p:sp>
      <p:sp>
        <p:nvSpPr>
          <p:cNvPr id="10288" name="Rectangle 79"/>
          <p:cNvSpPr>
            <a:spLocks noChangeArrowheads="1"/>
          </p:cNvSpPr>
          <p:nvPr/>
        </p:nvSpPr>
        <p:spPr bwMode="auto">
          <a:xfrm>
            <a:off x="5867400" y="4292600"/>
            <a:ext cx="86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GB" sz="1800" b="1">
                <a:solidFill>
                  <a:schemeClr val="tx2"/>
                </a:solidFill>
                <a:latin typeface="Arial" pitchFamily="-112" charset="0"/>
              </a:rPr>
              <a:t>acetone</a:t>
            </a:r>
            <a:endParaRPr lang="en-GB" sz="1800">
              <a:solidFill>
                <a:schemeClr val="tx2"/>
              </a:solidFill>
              <a:latin typeface="Arial" pitchFamily="-112" charset="0"/>
            </a:endParaRPr>
          </a:p>
        </p:txBody>
      </p:sp>
      <p:sp>
        <p:nvSpPr>
          <p:cNvPr id="10289" name="Rectangle 80"/>
          <p:cNvSpPr>
            <a:spLocks noChangeArrowheads="1"/>
          </p:cNvSpPr>
          <p:nvPr/>
        </p:nvSpPr>
        <p:spPr bwMode="auto">
          <a:xfrm>
            <a:off x="4152900" y="5880100"/>
            <a:ext cx="1930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GB" sz="1800" b="1">
                <a:solidFill>
                  <a:schemeClr val="tx2"/>
                </a:solidFill>
                <a:latin typeface="Arial" pitchFamily="-112" charset="0"/>
              </a:rPr>
              <a:t>Counterstain with</a:t>
            </a:r>
            <a:endParaRPr lang="en-GB" sz="1800">
              <a:solidFill>
                <a:schemeClr val="tx2"/>
              </a:solidFill>
              <a:latin typeface="Arial" pitchFamily="-112" charset="0"/>
            </a:endParaRPr>
          </a:p>
        </p:txBody>
      </p:sp>
      <p:sp>
        <p:nvSpPr>
          <p:cNvPr id="10290" name="Rectangle 81"/>
          <p:cNvSpPr>
            <a:spLocks noChangeArrowheads="1"/>
          </p:cNvSpPr>
          <p:nvPr/>
        </p:nvSpPr>
        <p:spPr bwMode="auto">
          <a:xfrm>
            <a:off x="4152900" y="6057900"/>
            <a:ext cx="1612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GB" sz="1800" b="1">
                <a:solidFill>
                  <a:schemeClr val="tx2"/>
                </a:solidFill>
                <a:latin typeface="Arial" pitchFamily="-112" charset="0"/>
              </a:rPr>
              <a:t>e.g. methyl red</a:t>
            </a:r>
            <a:endParaRPr lang="en-GB" sz="1800">
              <a:solidFill>
                <a:schemeClr val="tx2"/>
              </a:solidFill>
              <a:latin typeface="Arial" pitchFamily="-112" charset="0"/>
            </a:endParaRPr>
          </a:p>
        </p:txBody>
      </p:sp>
      <p:sp>
        <p:nvSpPr>
          <p:cNvPr id="10291" name="AutoShape 95"/>
          <p:cNvSpPr>
            <a:spLocks noChangeArrowheads="1"/>
          </p:cNvSpPr>
          <p:nvPr/>
        </p:nvSpPr>
        <p:spPr bwMode="auto">
          <a:xfrm>
            <a:off x="7835900" y="4191000"/>
            <a:ext cx="342900" cy="889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2" name="Freeform 98"/>
          <p:cNvSpPr>
            <a:spLocks/>
          </p:cNvSpPr>
          <p:nvPr/>
        </p:nvSpPr>
        <p:spPr bwMode="auto">
          <a:xfrm>
            <a:off x="8229600" y="4191000"/>
            <a:ext cx="571500" cy="228600"/>
          </a:xfrm>
          <a:custGeom>
            <a:avLst/>
            <a:gdLst>
              <a:gd name="T0" fmla="*/ 0 w 360"/>
              <a:gd name="T1" fmla="*/ 2147483647 h 144"/>
              <a:gd name="T2" fmla="*/ 0 w 360"/>
              <a:gd name="T3" fmla="*/ 2147483647 h 144"/>
              <a:gd name="T4" fmla="*/ 0 w 360"/>
              <a:gd name="T5" fmla="*/ 2147483647 h 144"/>
              <a:gd name="T6" fmla="*/ 0 w 360"/>
              <a:gd name="T7" fmla="*/ 2147483647 h 144"/>
              <a:gd name="T8" fmla="*/ 0 w 360"/>
              <a:gd name="T9" fmla="*/ 2147483647 h 144"/>
              <a:gd name="T10" fmla="*/ 2147483647 w 360"/>
              <a:gd name="T11" fmla="*/ 2147483647 h 144"/>
              <a:gd name="T12" fmla="*/ 2147483647 w 360"/>
              <a:gd name="T13" fmla="*/ 2147483647 h 144"/>
              <a:gd name="T14" fmla="*/ 2147483647 w 360"/>
              <a:gd name="T15" fmla="*/ 0 h 144"/>
              <a:gd name="T16" fmla="*/ 2147483647 w 360"/>
              <a:gd name="T17" fmla="*/ 0 h 144"/>
              <a:gd name="T18" fmla="*/ 2147483647 w 360"/>
              <a:gd name="T19" fmla="*/ 2147483647 h 144"/>
              <a:gd name="T20" fmla="*/ 2147483647 w 360"/>
              <a:gd name="T21" fmla="*/ 2147483647 h 144"/>
              <a:gd name="T22" fmla="*/ 2147483647 w 360"/>
              <a:gd name="T23" fmla="*/ 2147483647 h 144"/>
              <a:gd name="T24" fmla="*/ 2147483647 w 360"/>
              <a:gd name="T25" fmla="*/ 2147483647 h 144"/>
              <a:gd name="T26" fmla="*/ 2147483647 w 360"/>
              <a:gd name="T27" fmla="*/ 2147483647 h 144"/>
              <a:gd name="T28" fmla="*/ 2147483647 w 360"/>
              <a:gd name="T29" fmla="*/ 2147483647 h 144"/>
              <a:gd name="T30" fmla="*/ 2147483647 w 360"/>
              <a:gd name="T31" fmla="*/ 2147483647 h 144"/>
              <a:gd name="T32" fmla="*/ 2147483647 w 360"/>
              <a:gd name="T33" fmla="*/ 2147483647 h 144"/>
              <a:gd name="T34" fmla="*/ 2147483647 w 360"/>
              <a:gd name="T35" fmla="*/ 2147483647 h 144"/>
              <a:gd name="T36" fmla="*/ 2147483647 w 360"/>
              <a:gd name="T37" fmla="*/ 2147483647 h 144"/>
              <a:gd name="T38" fmla="*/ 2147483647 w 360"/>
              <a:gd name="T39" fmla="*/ 2147483647 h 144"/>
              <a:gd name="T40" fmla="*/ 2147483647 w 360"/>
              <a:gd name="T41" fmla="*/ 2147483647 h 144"/>
              <a:gd name="T42" fmla="*/ 2147483647 w 360"/>
              <a:gd name="T43" fmla="*/ 2147483647 h 144"/>
              <a:gd name="T44" fmla="*/ 2147483647 w 360"/>
              <a:gd name="T45" fmla="*/ 2147483647 h 144"/>
              <a:gd name="T46" fmla="*/ 2147483647 w 360"/>
              <a:gd name="T47" fmla="*/ 2147483647 h 144"/>
              <a:gd name="T48" fmla="*/ 2147483647 w 360"/>
              <a:gd name="T49" fmla="*/ 2147483647 h 144"/>
              <a:gd name="T50" fmla="*/ 2147483647 w 360"/>
              <a:gd name="T51" fmla="*/ 2147483647 h 144"/>
              <a:gd name="T52" fmla="*/ 0 w 360"/>
              <a:gd name="T53" fmla="*/ 2147483647 h 144"/>
              <a:gd name="T54" fmla="*/ 0 w 360"/>
              <a:gd name="T55" fmla="*/ 2147483647 h 144"/>
              <a:gd name="T56" fmla="*/ 0 w 360"/>
              <a:gd name="T57" fmla="*/ 2147483647 h 14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60"/>
              <a:gd name="T88" fmla="*/ 0 h 144"/>
              <a:gd name="T89" fmla="*/ 360 w 360"/>
              <a:gd name="T90" fmla="*/ 144 h 14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60" h="144">
                <a:moveTo>
                  <a:pt x="0" y="120"/>
                </a:moveTo>
                <a:lnTo>
                  <a:pt x="0" y="112"/>
                </a:lnTo>
                <a:lnTo>
                  <a:pt x="0" y="104"/>
                </a:lnTo>
                <a:lnTo>
                  <a:pt x="0" y="96"/>
                </a:lnTo>
                <a:lnTo>
                  <a:pt x="8" y="88"/>
                </a:lnTo>
                <a:lnTo>
                  <a:pt x="16" y="80"/>
                </a:lnTo>
                <a:lnTo>
                  <a:pt x="320" y="0"/>
                </a:lnTo>
                <a:lnTo>
                  <a:pt x="328" y="0"/>
                </a:lnTo>
                <a:lnTo>
                  <a:pt x="336" y="8"/>
                </a:lnTo>
                <a:lnTo>
                  <a:pt x="344" y="8"/>
                </a:lnTo>
                <a:lnTo>
                  <a:pt x="352" y="8"/>
                </a:lnTo>
                <a:lnTo>
                  <a:pt x="352" y="16"/>
                </a:lnTo>
                <a:lnTo>
                  <a:pt x="352" y="24"/>
                </a:lnTo>
                <a:lnTo>
                  <a:pt x="360" y="32"/>
                </a:lnTo>
                <a:lnTo>
                  <a:pt x="360" y="40"/>
                </a:lnTo>
                <a:lnTo>
                  <a:pt x="352" y="48"/>
                </a:lnTo>
                <a:lnTo>
                  <a:pt x="344" y="56"/>
                </a:lnTo>
                <a:lnTo>
                  <a:pt x="336" y="64"/>
                </a:lnTo>
                <a:lnTo>
                  <a:pt x="32" y="144"/>
                </a:lnTo>
                <a:lnTo>
                  <a:pt x="16" y="144"/>
                </a:lnTo>
                <a:lnTo>
                  <a:pt x="8" y="136"/>
                </a:lnTo>
                <a:lnTo>
                  <a:pt x="0" y="128"/>
                </a:lnTo>
                <a:lnTo>
                  <a:pt x="0" y="120"/>
                </a:lnTo>
                <a:close/>
              </a:path>
            </a:pathLst>
          </a:custGeom>
          <a:solidFill>
            <a:srgbClr val="660066"/>
          </a:solidFill>
          <a:ln w="2540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3" name="Freeform 99"/>
          <p:cNvSpPr>
            <a:spLocks/>
          </p:cNvSpPr>
          <p:nvPr/>
        </p:nvSpPr>
        <p:spPr bwMode="auto">
          <a:xfrm>
            <a:off x="8305800" y="3886200"/>
            <a:ext cx="228600" cy="165100"/>
          </a:xfrm>
          <a:custGeom>
            <a:avLst/>
            <a:gdLst>
              <a:gd name="T0" fmla="*/ 0 w 144"/>
              <a:gd name="T1" fmla="*/ 2147483647 h 104"/>
              <a:gd name="T2" fmla="*/ 0 w 144"/>
              <a:gd name="T3" fmla="*/ 2147483647 h 104"/>
              <a:gd name="T4" fmla="*/ 0 w 144"/>
              <a:gd name="T5" fmla="*/ 2147483647 h 104"/>
              <a:gd name="T6" fmla="*/ 0 w 144"/>
              <a:gd name="T7" fmla="*/ 2147483647 h 104"/>
              <a:gd name="T8" fmla="*/ 0 w 144"/>
              <a:gd name="T9" fmla="*/ 2147483647 h 104"/>
              <a:gd name="T10" fmla="*/ 2147483647 w 144"/>
              <a:gd name="T11" fmla="*/ 2147483647 h 104"/>
              <a:gd name="T12" fmla="*/ 2147483647 w 144"/>
              <a:gd name="T13" fmla="*/ 2147483647 h 104"/>
              <a:gd name="T14" fmla="*/ 2147483647 w 144"/>
              <a:gd name="T15" fmla="*/ 0 h 104"/>
              <a:gd name="T16" fmla="*/ 2147483647 w 144"/>
              <a:gd name="T17" fmla="*/ 0 h 104"/>
              <a:gd name="T18" fmla="*/ 2147483647 w 144"/>
              <a:gd name="T19" fmla="*/ 0 h 104"/>
              <a:gd name="T20" fmla="*/ 2147483647 w 144"/>
              <a:gd name="T21" fmla="*/ 0 h 104"/>
              <a:gd name="T22" fmla="*/ 2147483647 w 144"/>
              <a:gd name="T23" fmla="*/ 0 h 104"/>
              <a:gd name="T24" fmla="*/ 2147483647 w 144"/>
              <a:gd name="T25" fmla="*/ 2147483647 h 104"/>
              <a:gd name="T26" fmla="*/ 2147483647 w 144"/>
              <a:gd name="T27" fmla="*/ 2147483647 h 104"/>
              <a:gd name="T28" fmla="*/ 2147483647 w 144"/>
              <a:gd name="T29" fmla="*/ 2147483647 h 104"/>
              <a:gd name="T30" fmla="*/ 2147483647 w 144"/>
              <a:gd name="T31" fmla="*/ 2147483647 h 104"/>
              <a:gd name="T32" fmla="*/ 2147483647 w 144"/>
              <a:gd name="T33" fmla="*/ 2147483647 h 104"/>
              <a:gd name="T34" fmla="*/ 2147483647 w 144"/>
              <a:gd name="T35" fmla="*/ 2147483647 h 104"/>
              <a:gd name="T36" fmla="*/ 2147483647 w 144"/>
              <a:gd name="T37" fmla="*/ 2147483647 h 104"/>
              <a:gd name="T38" fmla="*/ 2147483647 w 144"/>
              <a:gd name="T39" fmla="*/ 2147483647 h 104"/>
              <a:gd name="T40" fmla="*/ 2147483647 w 144"/>
              <a:gd name="T41" fmla="*/ 2147483647 h 104"/>
              <a:gd name="T42" fmla="*/ 2147483647 w 144"/>
              <a:gd name="T43" fmla="*/ 2147483647 h 104"/>
              <a:gd name="T44" fmla="*/ 2147483647 w 144"/>
              <a:gd name="T45" fmla="*/ 2147483647 h 104"/>
              <a:gd name="T46" fmla="*/ 2147483647 w 144"/>
              <a:gd name="T47" fmla="*/ 2147483647 h 104"/>
              <a:gd name="T48" fmla="*/ 2147483647 w 144"/>
              <a:gd name="T49" fmla="*/ 2147483647 h 104"/>
              <a:gd name="T50" fmla="*/ 2147483647 w 144"/>
              <a:gd name="T51" fmla="*/ 2147483647 h 104"/>
              <a:gd name="T52" fmla="*/ 2147483647 w 144"/>
              <a:gd name="T53" fmla="*/ 2147483647 h 104"/>
              <a:gd name="T54" fmla="*/ 0 w 144"/>
              <a:gd name="T55" fmla="*/ 2147483647 h 104"/>
              <a:gd name="T56" fmla="*/ 0 w 144"/>
              <a:gd name="T57" fmla="*/ 2147483647 h 10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44"/>
              <a:gd name="T88" fmla="*/ 0 h 104"/>
              <a:gd name="T89" fmla="*/ 144 w 144"/>
              <a:gd name="T90" fmla="*/ 104 h 10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44" h="104">
                <a:moveTo>
                  <a:pt x="0" y="88"/>
                </a:moveTo>
                <a:lnTo>
                  <a:pt x="0" y="80"/>
                </a:lnTo>
                <a:lnTo>
                  <a:pt x="0" y="72"/>
                </a:lnTo>
                <a:lnTo>
                  <a:pt x="0" y="64"/>
                </a:lnTo>
                <a:lnTo>
                  <a:pt x="0" y="56"/>
                </a:lnTo>
                <a:lnTo>
                  <a:pt x="8" y="48"/>
                </a:lnTo>
                <a:lnTo>
                  <a:pt x="16" y="48"/>
                </a:lnTo>
                <a:lnTo>
                  <a:pt x="104" y="0"/>
                </a:lnTo>
                <a:lnTo>
                  <a:pt x="112" y="0"/>
                </a:lnTo>
                <a:lnTo>
                  <a:pt x="120" y="0"/>
                </a:lnTo>
                <a:lnTo>
                  <a:pt x="128" y="0"/>
                </a:lnTo>
                <a:lnTo>
                  <a:pt x="144" y="8"/>
                </a:lnTo>
                <a:lnTo>
                  <a:pt x="144" y="16"/>
                </a:lnTo>
                <a:lnTo>
                  <a:pt x="144" y="24"/>
                </a:lnTo>
                <a:lnTo>
                  <a:pt x="144" y="32"/>
                </a:lnTo>
                <a:lnTo>
                  <a:pt x="144" y="40"/>
                </a:lnTo>
                <a:lnTo>
                  <a:pt x="136" y="48"/>
                </a:lnTo>
                <a:lnTo>
                  <a:pt x="128" y="56"/>
                </a:lnTo>
                <a:lnTo>
                  <a:pt x="40" y="96"/>
                </a:lnTo>
                <a:lnTo>
                  <a:pt x="32" y="104"/>
                </a:lnTo>
                <a:lnTo>
                  <a:pt x="24" y="104"/>
                </a:lnTo>
                <a:lnTo>
                  <a:pt x="16" y="96"/>
                </a:lnTo>
                <a:lnTo>
                  <a:pt x="8" y="96"/>
                </a:lnTo>
                <a:lnTo>
                  <a:pt x="0" y="8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4" name="Freeform 102"/>
          <p:cNvSpPr>
            <a:spLocks/>
          </p:cNvSpPr>
          <p:nvPr/>
        </p:nvSpPr>
        <p:spPr bwMode="auto">
          <a:xfrm>
            <a:off x="8001000" y="3733800"/>
            <a:ext cx="266700" cy="266700"/>
          </a:xfrm>
          <a:custGeom>
            <a:avLst/>
            <a:gdLst>
              <a:gd name="T0" fmla="*/ 2147483647 w 168"/>
              <a:gd name="T1" fmla="*/ 2147483647 h 168"/>
              <a:gd name="T2" fmla="*/ 2147483647 w 168"/>
              <a:gd name="T3" fmla="*/ 2147483647 h 168"/>
              <a:gd name="T4" fmla="*/ 2147483647 w 168"/>
              <a:gd name="T5" fmla="*/ 0 h 168"/>
              <a:gd name="T6" fmla="*/ 2147483647 w 168"/>
              <a:gd name="T7" fmla="*/ 0 h 168"/>
              <a:gd name="T8" fmla="*/ 2147483647 w 168"/>
              <a:gd name="T9" fmla="*/ 0 h 168"/>
              <a:gd name="T10" fmla="*/ 2147483647 w 168"/>
              <a:gd name="T11" fmla="*/ 2147483647 h 168"/>
              <a:gd name="T12" fmla="*/ 2147483647 w 168"/>
              <a:gd name="T13" fmla="*/ 2147483647 h 168"/>
              <a:gd name="T14" fmla="*/ 2147483647 w 168"/>
              <a:gd name="T15" fmla="*/ 2147483647 h 168"/>
              <a:gd name="T16" fmla="*/ 2147483647 w 168"/>
              <a:gd name="T17" fmla="*/ 2147483647 h 168"/>
              <a:gd name="T18" fmla="*/ 2147483647 w 168"/>
              <a:gd name="T19" fmla="*/ 2147483647 h 168"/>
              <a:gd name="T20" fmla="*/ 2147483647 w 168"/>
              <a:gd name="T21" fmla="*/ 2147483647 h 168"/>
              <a:gd name="T22" fmla="*/ 2147483647 w 168"/>
              <a:gd name="T23" fmla="*/ 2147483647 h 168"/>
              <a:gd name="T24" fmla="*/ 2147483647 w 168"/>
              <a:gd name="T25" fmla="*/ 2147483647 h 168"/>
              <a:gd name="T26" fmla="*/ 2147483647 w 168"/>
              <a:gd name="T27" fmla="*/ 2147483647 h 168"/>
              <a:gd name="T28" fmla="*/ 2147483647 w 168"/>
              <a:gd name="T29" fmla="*/ 2147483647 h 168"/>
              <a:gd name="T30" fmla="*/ 2147483647 w 168"/>
              <a:gd name="T31" fmla="*/ 2147483647 h 168"/>
              <a:gd name="T32" fmla="*/ 2147483647 w 168"/>
              <a:gd name="T33" fmla="*/ 2147483647 h 168"/>
              <a:gd name="T34" fmla="*/ 2147483647 w 168"/>
              <a:gd name="T35" fmla="*/ 2147483647 h 168"/>
              <a:gd name="T36" fmla="*/ 2147483647 w 168"/>
              <a:gd name="T37" fmla="*/ 2147483647 h 168"/>
              <a:gd name="T38" fmla="*/ 2147483647 w 168"/>
              <a:gd name="T39" fmla="*/ 2147483647 h 168"/>
              <a:gd name="T40" fmla="*/ 2147483647 w 168"/>
              <a:gd name="T41" fmla="*/ 2147483647 h 168"/>
              <a:gd name="T42" fmla="*/ 2147483647 w 168"/>
              <a:gd name="T43" fmla="*/ 2147483647 h 168"/>
              <a:gd name="T44" fmla="*/ 2147483647 w 168"/>
              <a:gd name="T45" fmla="*/ 2147483647 h 168"/>
              <a:gd name="T46" fmla="*/ 0 w 168"/>
              <a:gd name="T47" fmla="*/ 2147483647 h 168"/>
              <a:gd name="T48" fmla="*/ 0 w 168"/>
              <a:gd name="T49" fmla="*/ 2147483647 h 168"/>
              <a:gd name="T50" fmla="*/ 0 w 168"/>
              <a:gd name="T51" fmla="*/ 2147483647 h 168"/>
              <a:gd name="T52" fmla="*/ 2147483647 w 168"/>
              <a:gd name="T53" fmla="*/ 2147483647 h 168"/>
              <a:gd name="T54" fmla="*/ 2147483647 w 168"/>
              <a:gd name="T55" fmla="*/ 2147483647 h 168"/>
              <a:gd name="T56" fmla="*/ 2147483647 w 168"/>
              <a:gd name="T57" fmla="*/ 2147483647 h 16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68"/>
              <a:gd name="T88" fmla="*/ 0 h 168"/>
              <a:gd name="T89" fmla="*/ 168 w 168"/>
              <a:gd name="T90" fmla="*/ 168 h 16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68" h="168">
                <a:moveTo>
                  <a:pt x="8" y="8"/>
                </a:moveTo>
                <a:lnTo>
                  <a:pt x="8" y="8"/>
                </a:lnTo>
                <a:lnTo>
                  <a:pt x="24" y="0"/>
                </a:lnTo>
                <a:lnTo>
                  <a:pt x="32" y="0"/>
                </a:lnTo>
                <a:lnTo>
                  <a:pt x="40" y="0"/>
                </a:lnTo>
                <a:lnTo>
                  <a:pt x="48" y="8"/>
                </a:lnTo>
                <a:lnTo>
                  <a:pt x="160" y="112"/>
                </a:lnTo>
                <a:lnTo>
                  <a:pt x="168" y="120"/>
                </a:lnTo>
                <a:lnTo>
                  <a:pt x="168" y="128"/>
                </a:lnTo>
                <a:lnTo>
                  <a:pt x="168" y="136"/>
                </a:lnTo>
                <a:lnTo>
                  <a:pt x="168" y="144"/>
                </a:lnTo>
                <a:lnTo>
                  <a:pt x="168" y="152"/>
                </a:lnTo>
                <a:lnTo>
                  <a:pt x="160" y="160"/>
                </a:lnTo>
                <a:lnTo>
                  <a:pt x="152" y="168"/>
                </a:lnTo>
                <a:lnTo>
                  <a:pt x="144" y="168"/>
                </a:lnTo>
                <a:lnTo>
                  <a:pt x="136" y="168"/>
                </a:lnTo>
                <a:lnTo>
                  <a:pt x="128" y="168"/>
                </a:lnTo>
                <a:lnTo>
                  <a:pt x="120" y="160"/>
                </a:lnTo>
                <a:lnTo>
                  <a:pt x="8" y="48"/>
                </a:lnTo>
                <a:lnTo>
                  <a:pt x="0" y="32"/>
                </a:lnTo>
                <a:lnTo>
                  <a:pt x="0" y="24"/>
                </a:lnTo>
                <a:lnTo>
                  <a:pt x="8" y="8"/>
                </a:lnTo>
                <a:close/>
              </a:path>
            </a:pathLst>
          </a:custGeom>
          <a:solidFill>
            <a:srgbClr val="660066"/>
          </a:solidFill>
          <a:ln w="2540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5" name="Freeform 103"/>
          <p:cNvSpPr>
            <a:spLocks/>
          </p:cNvSpPr>
          <p:nvPr/>
        </p:nvSpPr>
        <p:spPr bwMode="auto">
          <a:xfrm>
            <a:off x="8001000" y="4495800"/>
            <a:ext cx="584200" cy="190500"/>
          </a:xfrm>
          <a:custGeom>
            <a:avLst/>
            <a:gdLst>
              <a:gd name="T0" fmla="*/ 0 w 368"/>
              <a:gd name="T1" fmla="*/ 2147483647 h 120"/>
              <a:gd name="T2" fmla="*/ 0 w 368"/>
              <a:gd name="T3" fmla="*/ 2147483647 h 120"/>
              <a:gd name="T4" fmla="*/ 2147483647 w 368"/>
              <a:gd name="T5" fmla="*/ 2147483647 h 120"/>
              <a:gd name="T6" fmla="*/ 2147483647 w 368"/>
              <a:gd name="T7" fmla="*/ 2147483647 h 120"/>
              <a:gd name="T8" fmla="*/ 2147483647 w 368"/>
              <a:gd name="T9" fmla="*/ 2147483647 h 120"/>
              <a:gd name="T10" fmla="*/ 2147483647 w 368"/>
              <a:gd name="T11" fmla="*/ 0 h 120"/>
              <a:gd name="T12" fmla="*/ 2147483647 w 368"/>
              <a:gd name="T13" fmla="*/ 0 h 120"/>
              <a:gd name="T14" fmla="*/ 2147483647 w 368"/>
              <a:gd name="T15" fmla="*/ 2147483647 h 120"/>
              <a:gd name="T16" fmla="*/ 2147483647 w 368"/>
              <a:gd name="T17" fmla="*/ 2147483647 h 120"/>
              <a:gd name="T18" fmla="*/ 2147483647 w 368"/>
              <a:gd name="T19" fmla="*/ 2147483647 h 120"/>
              <a:gd name="T20" fmla="*/ 2147483647 w 368"/>
              <a:gd name="T21" fmla="*/ 2147483647 h 120"/>
              <a:gd name="T22" fmla="*/ 2147483647 w 368"/>
              <a:gd name="T23" fmla="*/ 2147483647 h 120"/>
              <a:gd name="T24" fmla="*/ 2147483647 w 368"/>
              <a:gd name="T25" fmla="*/ 2147483647 h 120"/>
              <a:gd name="T26" fmla="*/ 2147483647 w 368"/>
              <a:gd name="T27" fmla="*/ 2147483647 h 120"/>
              <a:gd name="T28" fmla="*/ 2147483647 w 368"/>
              <a:gd name="T29" fmla="*/ 2147483647 h 120"/>
              <a:gd name="T30" fmla="*/ 2147483647 w 368"/>
              <a:gd name="T31" fmla="*/ 2147483647 h 120"/>
              <a:gd name="T32" fmla="*/ 2147483647 w 368"/>
              <a:gd name="T33" fmla="*/ 2147483647 h 120"/>
              <a:gd name="T34" fmla="*/ 2147483647 w 368"/>
              <a:gd name="T35" fmla="*/ 2147483647 h 120"/>
              <a:gd name="T36" fmla="*/ 2147483647 w 368"/>
              <a:gd name="T37" fmla="*/ 2147483647 h 120"/>
              <a:gd name="T38" fmla="*/ 2147483647 w 368"/>
              <a:gd name="T39" fmla="*/ 2147483647 h 120"/>
              <a:gd name="T40" fmla="*/ 2147483647 w 368"/>
              <a:gd name="T41" fmla="*/ 2147483647 h 120"/>
              <a:gd name="T42" fmla="*/ 2147483647 w 368"/>
              <a:gd name="T43" fmla="*/ 2147483647 h 120"/>
              <a:gd name="T44" fmla="*/ 2147483647 w 368"/>
              <a:gd name="T45" fmla="*/ 2147483647 h 120"/>
              <a:gd name="T46" fmla="*/ 2147483647 w 368"/>
              <a:gd name="T47" fmla="*/ 2147483647 h 120"/>
              <a:gd name="T48" fmla="*/ 2147483647 w 368"/>
              <a:gd name="T49" fmla="*/ 2147483647 h 120"/>
              <a:gd name="T50" fmla="*/ 2147483647 w 368"/>
              <a:gd name="T51" fmla="*/ 2147483647 h 120"/>
              <a:gd name="T52" fmla="*/ 0 w 368"/>
              <a:gd name="T53" fmla="*/ 2147483647 h 120"/>
              <a:gd name="T54" fmla="*/ 0 w 368"/>
              <a:gd name="T55" fmla="*/ 2147483647 h 120"/>
              <a:gd name="T56" fmla="*/ 0 w 368"/>
              <a:gd name="T57" fmla="*/ 2147483647 h 12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68"/>
              <a:gd name="T88" fmla="*/ 0 h 120"/>
              <a:gd name="T89" fmla="*/ 368 w 368"/>
              <a:gd name="T90" fmla="*/ 120 h 12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68" h="120">
                <a:moveTo>
                  <a:pt x="0" y="24"/>
                </a:moveTo>
                <a:lnTo>
                  <a:pt x="0" y="24"/>
                </a:lnTo>
                <a:lnTo>
                  <a:pt x="8" y="16"/>
                </a:lnTo>
                <a:lnTo>
                  <a:pt x="16" y="8"/>
                </a:lnTo>
                <a:lnTo>
                  <a:pt x="32" y="0"/>
                </a:lnTo>
                <a:lnTo>
                  <a:pt x="344" y="56"/>
                </a:lnTo>
                <a:lnTo>
                  <a:pt x="352" y="56"/>
                </a:lnTo>
                <a:lnTo>
                  <a:pt x="360" y="64"/>
                </a:lnTo>
                <a:lnTo>
                  <a:pt x="360" y="72"/>
                </a:lnTo>
                <a:lnTo>
                  <a:pt x="368" y="80"/>
                </a:lnTo>
                <a:lnTo>
                  <a:pt x="368" y="88"/>
                </a:lnTo>
                <a:lnTo>
                  <a:pt x="368" y="96"/>
                </a:lnTo>
                <a:lnTo>
                  <a:pt x="360" y="104"/>
                </a:lnTo>
                <a:lnTo>
                  <a:pt x="352" y="112"/>
                </a:lnTo>
                <a:lnTo>
                  <a:pt x="344" y="120"/>
                </a:lnTo>
                <a:lnTo>
                  <a:pt x="336" y="120"/>
                </a:lnTo>
                <a:lnTo>
                  <a:pt x="328" y="112"/>
                </a:lnTo>
                <a:lnTo>
                  <a:pt x="24" y="64"/>
                </a:lnTo>
                <a:lnTo>
                  <a:pt x="16" y="56"/>
                </a:lnTo>
                <a:lnTo>
                  <a:pt x="8" y="48"/>
                </a:lnTo>
                <a:lnTo>
                  <a:pt x="0" y="32"/>
                </a:lnTo>
                <a:lnTo>
                  <a:pt x="0" y="2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6" name="Freeform 106"/>
          <p:cNvSpPr>
            <a:spLocks/>
          </p:cNvSpPr>
          <p:nvPr/>
        </p:nvSpPr>
        <p:spPr bwMode="auto">
          <a:xfrm>
            <a:off x="8610600" y="4038600"/>
            <a:ext cx="241300" cy="152400"/>
          </a:xfrm>
          <a:custGeom>
            <a:avLst/>
            <a:gdLst>
              <a:gd name="T0" fmla="*/ 0 w 152"/>
              <a:gd name="T1" fmla="*/ 2147483647 h 96"/>
              <a:gd name="T2" fmla="*/ 0 w 152"/>
              <a:gd name="T3" fmla="*/ 2147483647 h 96"/>
              <a:gd name="T4" fmla="*/ 2147483647 w 152"/>
              <a:gd name="T5" fmla="*/ 2147483647 h 96"/>
              <a:gd name="T6" fmla="*/ 2147483647 w 152"/>
              <a:gd name="T7" fmla="*/ 0 h 96"/>
              <a:gd name="T8" fmla="*/ 2147483647 w 152"/>
              <a:gd name="T9" fmla="*/ 0 h 96"/>
              <a:gd name="T10" fmla="*/ 2147483647 w 152"/>
              <a:gd name="T11" fmla="*/ 0 h 96"/>
              <a:gd name="T12" fmla="*/ 2147483647 w 152"/>
              <a:gd name="T13" fmla="*/ 0 h 96"/>
              <a:gd name="T14" fmla="*/ 2147483647 w 152"/>
              <a:gd name="T15" fmla="*/ 2147483647 h 96"/>
              <a:gd name="T16" fmla="*/ 2147483647 w 152"/>
              <a:gd name="T17" fmla="*/ 2147483647 h 96"/>
              <a:gd name="T18" fmla="*/ 2147483647 w 152"/>
              <a:gd name="T19" fmla="*/ 2147483647 h 96"/>
              <a:gd name="T20" fmla="*/ 2147483647 w 152"/>
              <a:gd name="T21" fmla="*/ 2147483647 h 96"/>
              <a:gd name="T22" fmla="*/ 2147483647 w 152"/>
              <a:gd name="T23" fmla="*/ 2147483647 h 96"/>
              <a:gd name="T24" fmla="*/ 2147483647 w 152"/>
              <a:gd name="T25" fmla="*/ 2147483647 h 96"/>
              <a:gd name="T26" fmla="*/ 2147483647 w 152"/>
              <a:gd name="T27" fmla="*/ 2147483647 h 96"/>
              <a:gd name="T28" fmla="*/ 2147483647 w 152"/>
              <a:gd name="T29" fmla="*/ 2147483647 h 96"/>
              <a:gd name="T30" fmla="*/ 2147483647 w 152"/>
              <a:gd name="T31" fmla="*/ 2147483647 h 96"/>
              <a:gd name="T32" fmla="*/ 2147483647 w 152"/>
              <a:gd name="T33" fmla="*/ 2147483647 h 96"/>
              <a:gd name="T34" fmla="*/ 2147483647 w 152"/>
              <a:gd name="T35" fmla="*/ 2147483647 h 96"/>
              <a:gd name="T36" fmla="*/ 2147483647 w 152"/>
              <a:gd name="T37" fmla="*/ 2147483647 h 96"/>
              <a:gd name="T38" fmla="*/ 2147483647 w 152"/>
              <a:gd name="T39" fmla="*/ 2147483647 h 96"/>
              <a:gd name="T40" fmla="*/ 2147483647 w 152"/>
              <a:gd name="T41" fmla="*/ 2147483647 h 96"/>
              <a:gd name="T42" fmla="*/ 2147483647 w 152"/>
              <a:gd name="T43" fmla="*/ 2147483647 h 96"/>
              <a:gd name="T44" fmla="*/ 2147483647 w 152"/>
              <a:gd name="T45" fmla="*/ 2147483647 h 96"/>
              <a:gd name="T46" fmla="*/ 0 w 152"/>
              <a:gd name="T47" fmla="*/ 2147483647 h 96"/>
              <a:gd name="T48" fmla="*/ 0 w 152"/>
              <a:gd name="T49" fmla="*/ 2147483647 h 96"/>
              <a:gd name="T50" fmla="*/ 0 w 152"/>
              <a:gd name="T51" fmla="*/ 2147483647 h 96"/>
              <a:gd name="T52" fmla="*/ 0 w 152"/>
              <a:gd name="T53" fmla="*/ 2147483647 h 96"/>
              <a:gd name="T54" fmla="*/ 0 w 152"/>
              <a:gd name="T55" fmla="*/ 2147483647 h 96"/>
              <a:gd name="T56" fmla="*/ 0 w 152"/>
              <a:gd name="T57" fmla="*/ 2147483647 h 9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52"/>
              <a:gd name="T88" fmla="*/ 0 h 96"/>
              <a:gd name="T89" fmla="*/ 152 w 152"/>
              <a:gd name="T90" fmla="*/ 96 h 9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52" h="96">
                <a:moveTo>
                  <a:pt x="0" y="16"/>
                </a:moveTo>
                <a:lnTo>
                  <a:pt x="0" y="16"/>
                </a:lnTo>
                <a:lnTo>
                  <a:pt x="8" y="8"/>
                </a:lnTo>
                <a:lnTo>
                  <a:pt x="16" y="0"/>
                </a:lnTo>
                <a:lnTo>
                  <a:pt x="24" y="0"/>
                </a:lnTo>
                <a:lnTo>
                  <a:pt x="32" y="0"/>
                </a:lnTo>
                <a:lnTo>
                  <a:pt x="128" y="32"/>
                </a:lnTo>
                <a:lnTo>
                  <a:pt x="136" y="32"/>
                </a:lnTo>
                <a:lnTo>
                  <a:pt x="144" y="40"/>
                </a:lnTo>
                <a:lnTo>
                  <a:pt x="144" y="48"/>
                </a:lnTo>
                <a:lnTo>
                  <a:pt x="152" y="56"/>
                </a:lnTo>
                <a:lnTo>
                  <a:pt x="152" y="64"/>
                </a:lnTo>
                <a:lnTo>
                  <a:pt x="144" y="72"/>
                </a:lnTo>
                <a:lnTo>
                  <a:pt x="144" y="80"/>
                </a:lnTo>
                <a:lnTo>
                  <a:pt x="136" y="88"/>
                </a:lnTo>
                <a:lnTo>
                  <a:pt x="128" y="88"/>
                </a:lnTo>
                <a:lnTo>
                  <a:pt x="120" y="96"/>
                </a:lnTo>
                <a:lnTo>
                  <a:pt x="112" y="96"/>
                </a:lnTo>
                <a:lnTo>
                  <a:pt x="104" y="88"/>
                </a:lnTo>
                <a:lnTo>
                  <a:pt x="16" y="56"/>
                </a:lnTo>
                <a:lnTo>
                  <a:pt x="8" y="56"/>
                </a:lnTo>
                <a:lnTo>
                  <a:pt x="0" y="48"/>
                </a:lnTo>
                <a:lnTo>
                  <a:pt x="0" y="40"/>
                </a:lnTo>
                <a:lnTo>
                  <a:pt x="0" y="24"/>
                </a:lnTo>
                <a:lnTo>
                  <a:pt x="0" y="16"/>
                </a:lnTo>
                <a:close/>
              </a:path>
            </a:pathLst>
          </a:custGeom>
          <a:solidFill>
            <a:srgbClr val="660066"/>
          </a:solidFill>
          <a:ln w="2540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297" name="Group 121"/>
          <p:cNvGrpSpPr>
            <a:grpSpLocks/>
          </p:cNvGrpSpPr>
          <p:nvPr/>
        </p:nvGrpSpPr>
        <p:grpSpPr bwMode="auto">
          <a:xfrm>
            <a:off x="4051300" y="2260600"/>
            <a:ext cx="1333500" cy="203200"/>
            <a:chOff x="2552" y="1328"/>
            <a:chExt cx="840" cy="128"/>
          </a:xfrm>
        </p:grpSpPr>
        <p:sp>
          <p:nvSpPr>
            <p:cNvPr id="10321" name="Freeform 119"/>
            <p:cNvSpPr>
              <a:spLocks/>
            </p:cNvSpPr>
            <p:nvPr/>
          </p:nvSpPr>
          <p:spPr bwMode="auto">
            <a:xfrm>
              <a:off x="3280" y="1400"/>
              <a:ext cx="112" cy="56"/>
            </a:xfrm>
            <a:custGeom>
              <a:avLst/>
              <a:gdLst>
                <a:gd name="T0" fmla="*/ 112 w 112"/>
                <a:gd name="T1" fmla="*/ 40 h 56"/>
                <a:gd name="T2" fmla="*/ 0 w 112"/>
                <a:gd name="T3" fmla="*/ 56 h 56"/>
                <a:gd name="T4" fmla="*/ 0 w 112"/>
                <a:gd name="T5" fmla="*/ 24 h 56"/>
                <a:gd name="T6" fmla="*/ 0 w 112"/>
                <a:gd name="T7" fmla="*/ 0 h 56"/>
                <a:gd name="T8" fmla="*/ 112 w 112"/>
                <a:gd name="T9" fmla="*/ 4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56"/>
                <a:gd name="T17" fmla="*/ 112 w 112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56">
                  <a:moveTo>
                    <a:pt x="112" y="40"/>
                  </a:moveTo>
                  <a:lnTo>
                    <a:pt x="0" y="5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12" y="4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2" name="Line 120"/>
            <p:cNvSpPr>
              <a:spLocks noChangeShapeType="1"/>
            </p:cNvSpPr>
            <p:nvPr/>
          </p:nvSpPr>
          <p:spPr bwMode="auto">
            <a:xfrm>
              <a:off x="2552" y="1328"/>
              <a:ext cx="72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298" name="Group 124"/>
          <p:cNvGrpSpPr>
            <a:grpSpLocks/>
          </p:cNvGrpSpPr>
          <p:nvPr/>
        </p:nvGrpSpPr>
        <p:grpSpPr bwMode="auto">
          <a:xfrm>
            <a:off x="5092700" y="3606800"/>
            <a:ext cx="1244600" cy="711200"/>
            <a:chOff x="3208" y="2176"/>
            <a:chExt cx="784" cy="448"/>
          </a:xfrm>
        </p:grpSpPr>
        <p:sp>
          <p:nvSpPr>
            <p:cNvPr id="10319" name="Freeform 122"/>
            <p:cNvSpPr>
              <a:spLocks/>
            </p:cNvSpPr>
            <p:nvPr/>
          </p:nvSpPr>
          <p:spPr bwMode="auto">
            <a:xfrm>
              <a:off x="3208" y="2544"/>
              <a:ext cx="112" cy="80"/>
            </a:xfrm>
            <a:custGeom>
              <a:avLst/>
              <a:gdLst>
                <a:gd name="T0" fmla="*/ 0 w 112"/>
                <a:gd name="T1" fmla="*/ 80 h 80"/>
                <a:gd name="T2" fmla="*/ 88 w 112"/>
                <a:gd name="T3" fmla="*/ 0 h 80"/>
                <a:gd name="T4" fmla="*/ 104 w 112"/>
                <a:gd name="T5" fmla="*/ 24 h 80"/>
                <a:gd name="T6" fmla="*/ 112 w 112"/>
                <a:gd name="T7" fmla="*/ 48 h 80"/>
                <a:gd name="T8" fmla="*/ 0 w 112"/>
                <a:gd name="T9" fmla="*/ 8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80"/>
                <a:gd name="T17" fmla="*/ 112 w 112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80">
                  <a:moveTo>
                    <a:pt x="0" y="80"/>
                  </a:moveTo>
                  <a:lnTo>
                    <a:pt x="88" y="0"/>
                  </a:lnTo>
                  <a:lnTo>
                    <a:pt x="104" y="24"/>
                  </a:lnTo>
                  <a:lnTo>
                    <a:pt x="112" y="48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0" name="Line 123"/>
            <p:cNvSpPr>
              <a:spLocks noChangeShapeType="1"/>
            </p:cNvSpPr>
            <p:nvPr/>
          </p:nvSpPr>
          <p:spPr bwMode="auto">
            <a:xfrm flipH="1">
              <a:off x="3312" y="2176"/>
              <a:ext cx="680" cy="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299" name="Group 127"/>
          <p:cNvGrpSpPr>
            <a:grpSpLocks/>
          </p:cNvGrpSpPr>
          <p:nvPr/>
        </p:nvGrpSpPr>
        <p:grpSpPr bwMode="auto">
          <a:xfrm>
            <a:off x="3098800" y="4940300"/>
            <a:ext cx="850900" cy="889000"/>
            <a:chOff x="1952" y="3016"/>
            <a:chExt cx="536" cy="560"/>
          </a:xfrm>
        </p:grpSpPr>
        <p:sp>
          <p:nvSpPr>
            <p:cNvPr id="10317" name="Freeform 125"/>
            <p:cNvSpPr>
              <a:spLocks/>
            </p:cNvSpPr>
            <p:nvPr/>
          </p:nvSpPr>
          <p:spPr bwMode="auto">
            <a:xfrm>
              <a:off x="1952" y="3480"/>
              <a:ext cx="96" cy="96"/>
            </a:xfrm>
            <a:custGeom>
              <a:avLst/>
              <a:gdLst>
                <a:gd name="T0" fmla="*/ 0 w 96"/>
                <a:gd name="T1" fmla="*/ 96 h 96"/>
                <a:gd name="T2" fmla="*/ 56 w 96"/>
                <a:gd name="T3" fmla="*/ 0 h 96"/>
                <a:gd name="T4" fmla="*/ 80 w 96"/>
                <a:gd name="T5" fmla="*/ 16 h 96"/>
                <a:gd name="T6" fmla="*/ 96 w 96"/>
                <a:gd name="T7" fmla="*/ 32 h 96"/>
                <a:gd name="T8" fmla="*/ 0 w 96"/>
                <a:gd name="T9" fmla="*/ 9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96"/>
                <a:gd name="T17" fmla="*/ 96 w 9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96">
                  <a:moveTo>
                    <a:pt x="0" y="96"/>
                  </a:moveTo>
                  <a:lnTo>
                    <a:pt x="56" y="0"/>
                  </a:lnTo>
                  <a:lnTo>
                    <a:pt x="80" y="16"/>
                  </a:lnTo>
                  <a:lnTo>
                    <a:pt x="96" y="3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8" name="Line 126"/>
            <p:cNvSpPr>
              <a:spLocks noChangeShapeType="1"/>
            </p:cNvSpPr>
            <p:nvPr/>
          </p:nvSpPr>
          <p:spPr bwMode="auto">
            <a:xfrm flipH="1">
              <a:off x="2032" y="3016"/>
              <a:ext cx="456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300" name="Rectangle 131"/>
          <p:cNvSpPr>
            <a:spLocks noChangeArrowheads="1"/>
          </p:cNvSpPr>
          <p:nvPr/>
        </p:nvSpPr>
        <p:spPr bwMode="auto">
          <a:xfrm>
            <a:off x="7239000" y="5257800"/>
            <a:ext cx="172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GB" sz="1800" b="1">
                <a:solidFill>
                  <a:schemeClr val="tx2"/>
                </a:solidFill>
                <a:latin typeface="Arial" pitchFamily="-112" charset="0"/>
              </a:rPr>
              <a:t>Gram-positives </a:t>
            </a:r>
            <a:endParaRPr lang="en-GB" sz="1800">
              <a:solidFill>
                <a:schemeClr val="tx2"/>
              </a:solidFill>
              <a:latin typeface="Arial" pitchFamily="-112" charset="0"/>
            </a:endParaRPr>
          </a:p>
        </p:txBody>
      </p:sp>
      <p:sp>
        <p:nvSpPr>
          <p:cNvPr id="10301" name="Rectangle 132"/>
          <p:cNvSpPr>
            <a:spLocks noChangeArrowheads="1"/>
          </p:cNvSpPr>
          <p:nvPr/>
        </p:nvSpPr>
        <p:spPr bwMode="auto">
          <a:xfrm>
            <a:off x="7315200" y="5486400"/>
            <a:ext cx="1511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GB" sz="1800" b="1">
                <a:solidFill>
                  <a:schemeClr val="tx2"/>
                </a:solidFill>
                <a:latin typeface="Arial" pitchFamily="-112" charset="0"/>
              </a:rPr>
              <a:t>appear purple</a:t>
            </a:r>
            <a:endParaRPr lang="en-GB" sz="1800">
              <a:solidFill>
                <a:schemeClr val="tx2"/>
              </a:solidFill>
              <a:latin typeface="Arial" pitchFamily="-112" charset="0"/>
            </a:endParaRPr>
          </a:p>
        </p:txBody>
      </p:sp>
      <p:sp>
        <p:nvSpPr>
          <p:cNvPr id="10302" name="Rectangle 133"/>
          <p:cNvSpPr>
            <a:spLocks noChangeArrowheads="1"/>
          </p:cNvSpPr>
          <p:nvPr/>
        </p:nvSpPr>
        <p:spPr bwMode="auto">
          <a:xfrm>
            <a:off x="7086600" y="6172200"/>
            <a:ext cx="179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GB" sz="1800" b="1">
                <a:solidFill>
                  <a:schemeClr val="tx2"/>
                </a:solidFill>
                <a:latin typeface="Arial" pitchFamily="-112" charset="0"/>
              </a:rPr>
              <a:t>Gram-negatives </a:t>
            </a:r>
            <a:endParaRPr lang="en-GB" sz="1800">
              <a:solidFill>
                <a:schemeClr val="tx2"/>
              </a:solidFill>
              <a:latin typeface="Arial" pitchFamily="-112" charset="0"/>
            </a:endParaRPr>
          </a:p>
        </p:txBody>
      </p:sp>
      <p:sp>
        <p:nvSpPr>
          <p:cNvPr id="10303" name="Rectangle 134"/>
          <p:cNvSpPr>
            <a:spLocks noChangeArrowheads="1"/>
          </p:cNvSpPr>
          <p:nvPr/>
        </p:nvSpPr>
        <p:spPr bwMode="auto">
          <a:xfrm>
            <a:off x="7239000" y="6400800"/>
            <a:ext cx="1282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GB" sz="1800" b="1">
                <a:solidFill>
                  <a:schemeClr val="tx2"/>
                </a:solidFill>
                <a:latin typeface="Arial" pitchFamily="-112" charset="0"/>
              </a:rPr>
              <a:t>appear pink</a:t>
            </a:r>
            <a:endParaRPr lang="en-GB" sz="1800">
              <a:solidFill>
                <a:schemeClr val="tx2"/>
              </a:solidFill>
              <a:latin typeface="Arial" pitchFamily="-112" charset="0"/>
            </a:endParaRPr>
          </a:p>
        </p:txBody>
      </p:sp>
      <p:sp>
        <p:nvSpPr>
          <p:cNvPr id="10304" name="AutoShape 135"/>
          <p:cNvSpPr>
            <a:spLocks noChangeArrowheads="1"/>
          </p:cNvSpPr>
          <p:nvPr/>
        </p:nvSpPr>
        <p:spPr bwMode="auto">
          <a:xfrm>
            <a:off x="4483100" y="1524000"/>
            <a:ext cx="342900" cy="88900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5" name="Freeform 136"/>
          <p:cNvSpPr>
            <a:spLocks/>
          </p:cNvSpPr>
          <p:nvPr/>
        </p:nvSpPr>
        <p:spPr bwMode="auto">
          <a:xfrm>
            <a:off x="4876800" y="1524000"/>
            <a:ext cx="571500" cy="228600"/>
          </a:xfrm>
          <a:custGeom>
            <a:avLst/>
            <a:gdLst>
              <a:gd name="T0" fmla="*/ 0 w 360"/>
              <a:gd name="T1" fmla="*/ 2147483647 h 144"/>
              <a:gd name="T2" fmla="*/ 0 w 360"/>
              <a:gd name="T3" fmla="*/ 2147483647 h 144"/>
              <a:gd name="T4" fmla="*/ 0 w 360"/>
              <a:gd name="T5" fmla="*/ 2147483647 h 144"/>
              <a:gd name="T6" fmla="*/ 0 w 360"/>
              <a:gd name="T7" fmla="*/ 2147483647 h 144"/>
              <a:gd name="T8" fmla="*/ 0 w 360"/>
              <a:gd name="T9" fmla="*/ 2147483647 h 144"/>
              <a:gd name="T10" fmla="*/ 2147483647 w 360"/>
              <a:gd name="T11" fmla="*/ 2147483647 h 144"/>
              <a:gd name="T12" fmla="*/ 2147483647 w 360"/>
              <a:gd name="T13" fmla="*/ 2147483647 h 144"/>
              <a:gd name="T14" fmla="*/ 2147483647 w 360"/>
              <a:gd name="T15" fmla="*/ 0 h 144"/>
              <a:gd name="T16" fmla="*/ 2147483647 w 360"/>
              <a:gd name="T17" fmla="*/ 0 h 144"/>
              <a:gd name="T18" fmla="*/ 2147483647 w 360"/>
              <a:gd name="T19" fmla="*/ 2147483647 h 144"/>
              <a:gd name="T20" fmla="*/ 2147483647 w 360"/>
              <a:gd name="T21" fmla="*/ 2147483647 h 144"/>
              <a:gd name="T22" fmla="*/ 2147483647 w 360"/>
              <a:gd name="T23" fmla="*/ 2147483647 h 144"/>
              <a:gd name="T24" fmla="*/ 2147483647 w 360"/>
              <a:gd name="T25" fmla="*/ 2147483647 h 144"/>
              <a:gd name="T26" fmla="*/ 2147483647 w 360"/>
              <a:gd name="T27" fmla="*/ 2147483647 h 144"/>
              <a:gd name="T28" fmla="*/ 2147483647 w 360"/>
              <a:gd name="T29" fmla="*/ 2147483647 h 144"/>
              <a:gd name="T30" fmla="*/ 2147483647 w 360"/>
              <a:gd name="T31" fmla="*/ 2147483647 h 144"/>
              <a:gd name="T32" fmla="*/ 2147483647 w 360"/>
              <a:gd name="T33" fmla="*/ 2147483647 h 144"/>
              <a:gd name="T34" fmla="*/ 2147483647 w 360"/>
              <a:gd name="T35" fmla="*/ 2147483647 h 144"/>
              <a:gd name="T36" fmla="*/ 2147483647 w 360"/>
              <a:gd name="T37" fmla="*/ 2147483647 h 144"/>
              <a:gd name="T38" fmla="*/ 2147483647 w 360"/>
              <a:gd name="T39" fmla="*/ 2147483647 h 144"/>
              <a:gd name="T40" fmla="*/ 2147483647 w 360"/>
              <a:gd name="T41" fmla="*/ 2147483647 h 144"/>
              <a:gd name="T42" fmla="*/ 2147483647 w 360"/>
              <a:gd name="T43" fmla="*/ 2147483647 h 144"/>
              <a:gd name="T44" fmla="*/ 2147483647 w 360"/>
              <a:gd name="T45" fmla="*/ 2147483647 h 144"/>
              <a:gd name="T46" fmla="*/ 2147483647 w 360"/>
              <a:gd name="T47" fmla="*/ 2147483647 h 144"/>
              <a:gd name="T48" fmla="*/ 2147483647 w 360"/>
              <a:gd name="T49" fmla="*/ 2147483647 h 144"/>
              <a:gd name="T50" fmla="*/ 2147483647 w 360"/>
              <a:gd name="T51" fmla="*/ 2147483647 h 144"/>
              <a:gd name="T52" fmla="*/ 0 w 360"/>
              <a:gd name="T53" fmla="*/ 2147483647 h 144"/>
              <a:gd name="T54" fmla="*/ 0 w 360"/>
              <a:gd name="T55" fmla="*/ 2147483647 h 144"/>
              <a:gd name="T56" fmla="*/ 0 w 360"/>
              <a:gd name="T57" fmla="*/ 2147483647 h 14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60"/>
              <a:gd name="T88" fmla="*/ 0 h 144"/>
              <a:gd name="T89" fmla="*/ 360 w 360"/>
              <a:gd name="T90" fmla="*/ 144 h 14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60" h="144">
                <a:moveTo>
                  <a:pt x="0" y="120"/>
                </a:moveTo>
                <a:lnTo>
                  <a:pt x="0" y="112"/>
                </a:lnTo>
                <a:lnTo>
                  <a:pt x="0" y="104"/>
                </a:lnTo>
                <a:lnTo>
                  <a:pt x="0" y="96"/>
                </a:lnTo>
                <a:lnTo>
                  <a:pt x="8" y="88"/>
                </a:lnTo>
                <a:lnTo>
                  <a:pt x="16" y="80"/>
                </a:lnTo>
                <a:lnTo>
                  <a:pt x="320" y="0"/>
                </a:lnTo>
                <a:lnTo>
                  <a:pt x="328" y="0"/>
                </a:lnTo>
                <a:lnTo>
                  <a:pt x="336" y="8"/>
                </a:lnTo>
                <a:lnTo>
                  <a:pt x="344" y="8"/>
                </a:lnTo>
                <a:lnTo>
                  <a:pt x="352" y="8"/>
                </a:lnTo>
                <a:lnTo>
                  <a:pt x="352" y="16"/>
                </a:lnTo>
                <a:lnTo>
                  <a:pt x="352" y="24"/>
                </a:lnTo>
                <a:lnTo>
                  <a:pt x="360" y="32"/>
                </a:lnTo>
                <a:lnTo>
                  <a:pt x="360" y="40"/>
                </a:lnTo>
                <a:lnTo>
                  <a:pt x="352" y="48"/>
                </a:lnTo>
                <a:lnTo>
                  <a:pt x="344" y="56"/>
                </a:lnTo>
                <a:lnTo>
                  <a:pt x="336" y="64"/>
                </a:lnTo>
                <a:lnTo>
                  <a:pt x="32" y="144"/>
                </a:lnTo>
                <a:lnTo>
                  <a:pt x="16" y="144"/>
                </a:lnTo>
                <a:lnTo>
                  <a:pt x="8" y="136"/>
                </a:lnTo>
                <a:lnTo>
                  <a:pt x="0" y="128"/>
                </a:lnTo>
                <a:lnTo>
                  <a:pt x="0" y="120"/>
                </a:lnTo>
                <a:close/>
              </a:path>
            </a:pathLst>
          </a:custGeom>
          <a:solidFill>
            <a:srgbClr val="6600FF"/>
          </a:solidFill>
          <a:ln w="2540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6" name="Freeform 137"/>
          <p:cNvSpPr>
            <a:spLocks/>
          </p:cNvSpPr>
          <p:nvPr/>
        </p:nvSpPr>
        <p:spPr bwMode="auto">
          <a:xfrm>
            <a:off x="4953000" y="1219200"/>
            <a:ext cx="228600" cy="165100"/>
          </a:xfrm>
          <a:custGeom>
            <a:avLst/>
            <a:gdLst>
              <a:gd name="T0" fmla="*/ 0 w 144"/>
              <a:gd name="T1" fmla="*/ 2147483647 h 104"/>
              <a:gd name="T2" fmla="*/ 0 w 144"/>
              <a:gd name="T3" fmla="*/ 2147483647 h 104"/>
              <a:gd name="T4" fmla="*/ 0 w 144"/>
              <a:gd name="T5" fmla="*/ 2147483647 h 104"/>
              <a:gd name="T6" fmla="*/ 0 w 144"/>
              <a:gd name="T7" fmla="*/ 2147483647 h 104"/>
              <a:gd name="T8" fmla="*/ 0 w 144"/>
              <a:gd name="T9" fmla="*/ 2147483647 h 104"/>
              <a:gd name="T10" fmla="*/ 2147483647 w 144"/>
              <a:gd name="T11" fmla="*/ 2147483647 h 104"/>
              <a:gd name="T12" fmla="*/ 2147483647 w 144"/>
              <a:gd name="T13" fmla="*/ 2147483647 h 104"/>
              <a:gd name="T14" fmla="*/ 2147483647 w 144"/>
              <a:gd name="T15" fmla="*/ 0 h 104"/>
              <a:gd name="T16" fmla="*/ 2147483647 w 144"/>
              <a:gd name="T17" fmla="*/ 0 h 104"/>
              <a:gd name="T18" fmla="*/ 2147483647 w 144"/>
              <a:gd name="T19" fmla="*/ 0 h 104"/>
              <a:gd name="T20" fmla="*/ 2147483647 w 144"/>
              <a:gd name="T21" fmla="*/ 0 h 104"/>
              <a:gd name="T22" fmla="*/ 2147483647 w 144"/>
              <a:gd name="T23" fmla="*/ 0 h 104"/>
              <a:gd name="T24" fmla="*/ 2147483647 w 144"/>
              <a:gd name="T25" fmla="*/ 2147483647 h 104"/>
              <a:gd name="T26" fmla="*/ 2147483647 w 144"/>
              <a:gd name="T27" fmla="*/ 2147483647 h 104"/>
              <a:gd name="T28" fmla="*/ 2147483647 w 144"/>
              <a:gd name="T29" fmla="*/ 2147483647 h 104"/>
              <a:gd name="T30" fmla="*/ 2147483647 w 144"/>
              <a:gd name="T31" fmla="*/ 2147483647 h 104"/>
              <a:gd name="T32" fmla="*/ 2147483647 w 144"/>
              <a:gd name="T33" fmla="*/ 2147483647 h 104"/>
              <a:gd name="T34" fmla="*/ 2147483647 w 144"/>
              <a:gd name="T35" fmla="*/ 2147483647 h 104"/>
              <a:gd name="T36" fmla="*/ 2147483647 w 144"/>
              <a:gd name="T37" fmla="*/ 2147483647 h 104"/>
              <a:gd name="T38" fmla="*/ 2147483647 w 144"/>
              <a:gd name="T39" fmla="*/ 2147483647 h 104"/>
              <a:gd name="T40" fmla="*/ 2147483647 w 144"/>
              <a:gd name="T41" fmla="*/ 2147483647 h 104"/>
              <a:gd name="T42" fmla="*/ 2147483647 w 144"/>
              <a:gd name="T43" fmla="*/ 2147483647 h 104"/>
              <a:gd name="T44" fmla="*/ 2147483647 w 144"/>
              <a:gd name="T45" fmla="*/ 2147483647 h 104"/>
              <a:gd name="T46" fmla="*/ 2147483647 w 144"/>
              <a:gd name="T47" fmla="*/ 2147483647 h 104"/>
              <a:gd name="T48" fmla="*/ 2147483647 w 144"/>
              <a:gd name="T49" fmla="*/ 2147483647 h 104"/>
              <a:gd name="T50" fmla="*/ 2147483647 w 144"/>
              <a:gd name="T51" fmla="*/ 2147483647 h 104"/>
              <a:gd name="T52" fmla="*/ 2147483647 w 144"/>
              <a:gd name="T53" fmla="*/ 2147483647 h 104"/>
              <a:gd name="T54" fmla="*/ 0 w 144"/>
              <a:gd name="T55" fmla="*/ 2147483647 h 104"/>
              <a:gd name="T56" fmla="*/ 0 w 144"/>
              <a:gd name="T57" fmla="*/ 2147483647 h 10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44"/>
              <a:gd name="T88" fmla="*/ 0 h 104"/>
              <a:gd name="T89" fmla="*/ 144 w 144"/>
              <a:gd name="T90" fmla="*/ 104 h 10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44" h="104">
                <a:moveTo>
                  <a:pt x="0" y="88"/>
                </a:moveTo>
                <a:lnTo>
                  <a:pt x="0" y="80"/>
                </a:lnTo>
                <a:lnTo>
                  <a:pt x="0" y="72"/>
                </a:lnTo>
                <a:lnTo>
                  <a:pt x="0" y="64"/>
                </a:lnTo>
                <a:lnTo>
                  <a:pt x="0" y="56"/>
                </a:lnTo>
                <a:lnTo>
                  <a:pt x="8" y="48"/>
                </a:lnTo>
                <a:lnTo>
                  <a:pt x="16" y="48"/>
                </a:lnTo>
                <a:lnTo>
                  <a:pt x="104" y="0"/>
                </a:lnTo>
                <a:lnTo>
                  <a:pt x="112" y="0"/>
                </a:lnTo>
                <a:lnTo>
                  <a:pt x="120" y="0"/>
                </a:lnTo>
                <a:lnTo>
                  <a:pt x="128" y="0"/>
                </a:lnTo>
                <a:lnTo>
                  <a:pt x="144" y="8"/>
                </a:lnTo>
                <a:lnTo>
                  <a:pt x="144" y="16"/>
                </a:lnTo>
                <a:lnTo>
                  <a:pt x="144" y="24"/>
                </a:lnTo>
                <a:lnTo>
                  <a:pt x="144" y="32"/>
                </a:lnTo>
                <a:lnTo>
                  <a:pt x="144" y="40"/>
                </a:lnTo>
                <a:lnTo>
                  <a:pt x="136" y="48"/>
                </a:lnTo>
                <a:lnTo>
                  <a:pt x="128" y="56"/>
                </a:lnTo>
                <a:lnTo>
                  <a:pt x="40" y="96"/>
                </a:lnTo>
                <a:lnTo>
                  <a:pt x="32" y="104"/>
                </a:lnTo>
                <a:lnTo>
                  <a:pt x="24" y="104"/>
                </a:lnTo>
                <a:lnTo>
                  <a:pt x="16" y="96"/>
                </a:lnTo>
                <a:lnTo>
                  <a:pt x="8" y="96"/>
                </a:lnTo>
                <a:lnTo>
                  <a:pt x="0" y="88"/>
                </a:lnTo>
                <a:close/>
              </a:path>
            </a:pathLst>
          </a:custGeom>
          <a:solidFill>
            <a:srgbClr val="66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7" name="Freeform 138"/>
          <p:cNvSpPr>
            <a:spLocks/>
          </p:cNvSpPr>
          <p:nvPr/>
        </p:nvSpPr>
        <p:spPr bwMode="auto">
          <a:xfrm>
            <a:off x="4648200" y="1066800"/>
            <a:ext cx="266700" cy="266700"/>
          </a:xfrm>
          <a:custGeom>
            <a:avLst/>
            <a:gdLst>
              <a:gd name="T0" fmla="*/ 2147483647 w 168"/>
              <a:gd name="T1" fmla="*/ 2147483647 h 168"/>
              <a:gd name="T2" fmla="*/ 2147483647 w 168"/>
              <a:gd name="T3" fmla="*/ 2147483647 h 168"/>
              <a:gd name="T4" fmla="*/ 2147483647 w 168"/>
              <a:gd name="T5" fmla="*/ 0 h 168"/>
              <a:gd name="T6" fmla="*/ 2147483647 w 168"/>
              <a:gd name="T7" fmla="*/ 0 h 168"/>
              <a:gd name="T8" fmla="*/ 2147483647 w 168"/>
              <a:gd name="T9" fmla="*/ 0 h 168"/>
              <a:gd name="T10" fmla="*/ 2147483647 w 168"/>
              <a:gd name="T11" fmla="*/ 2147483647 h 168"/>
              <a:gd name="T12" fmla="*/ 2147483647 w 168"/>
              <a:gd name="T13" fmla="*/ 2147483647 h 168"/>
              <a:gd name="T14" fmla="*/ 2147483647 w 168"/>
              <a:gd name="T15" fmla="*/ 2147483647 h 168"/>
              <a:gd name="T16" fmla="*/ 2147483647 w 168"/>
              <a:gd name="T17" fmla="*/ 2147483647 h 168"/>
              <a:gd name="T18" fmla="*/ 2147483647 w 168"/>
              <a:gd name="T19" fmla="*/ 2147483647 h 168"/>
              <a:gd name="T20" fmla="*/ 2147483647 w 168"/>
              <a:gd name="T21" fmla="*/ 2147483647 h 168"/>
              <a:gd name="T22" fmla="*/ 2147483647 w 168"/>
              <a:gd name="T23" fmla="*/ 2147483647 h 168"/>
              <a:gd name="T24" fmla="*/ 2147483647 w 168"/>
              <a:gd name="T25" fmla="*/ 2147483647 h 168"/>
              <a:gd name="T26" fmla="*/ 2147483647 w 168"/>
              <a:gd name="T27" fmla="*/ 2147483647 h 168"/>
              <a:gd name="T28" fmla="*/ 2147483647 w 168"/>
              <a:gd name="T29" fmla="*/ 2147483647 h 168"/>
              <a:gd name="T30" fmla="*/ 2147483647 w 168"/>
              <a:gd name="T31" fmla="*/ 2147483647 h 168"/>
              <a:gd name="T32" fmla="*/ 2147483647 w 168"/>
              <a:gd name="T33" fmla="*/ 2147483647 h 168"/>
              <a:gd name="T34" fmla="*/ 2147483647 w 168"/>
              <a:gd name="T35" fmla="*/ 2147483647 h 168"/>
              <a:gd name="T36" fmla="*/ 2147483647 w 168"/>
              <a:gd name="T37" fmla="*/ 2147483647 h 168"/>
              <a:gd name="T38" fmla="*/ 2147483647 w 168"/>
              <a:gd name="T39" fmla="*/ 2147483647 h 168"/>
              <a:gd name="T40" fmla="*/ 2147483647 w 168"/>
              <a:gd name="T41" fmla="*/ 2147483647 h 168"/>
              <a:gd name="T42" fmla="*/ 2147483647 w 168"/>
              <a:gd name="T43" fmla="*/ 2147483647 h 168"/>
              <a:gd name="T44" fmla="*/ 2147483647 w 168"/>
              <a:gd name="T45" fmla="*/ 2147483647 h 168"/>
              <a:gd name="T46" fmla="*/ 0 w 168"/>
              <a:gd name="T47" fmla="*/ 2147483647 h 168"/>
              <a:gd name="T48" fmla="*/ 0 w 168"/>
              <a:gd name="T49" fmla="*/ 2147483647 h 168"/>
              <a:gd name="T50" fmla="*/ 0 w 168"/>
              <a:gd name="T51" fmla="*/ 2147483647 h 168"/>
              <a:gd name="T52" fmla="*/ 2147483647 w 168"/>
              <a:gd name="T53" fmla="*/ 2147483647 h 168"/>
              <a:gd name="T54" fmla="*/ 2147483647 w 168"/>
              <a:gd name="T55" fmla="*/ 2147483647 h 168"/>
              <a:gd name="T56" fmla="*/ 2147483647 w 168"/>
              <a:gd name="T57" fmla="*/ 2147483647 h 16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68"/>
              <a:gd name="T88" fmla="*/ 0 h 168"/>
              <a:gd name="T89" fmla="*/ 168 w 168"/>
              <a:gd name="T90" fmla="*/ 168 h 16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68" h="168">
                <a:moveTo>
                  <a:pt x="8" y="8"/>
                </a:moveTo>
                <a:lnTo>
                  <a:pt x="8" y="8"/>
                </a:lnTo>
                <a:lnTo>
                  <a:pt x="24" y="0"/>
                </a:lnTo>
                <a:lnTo>
                  <a:pt x="32" y="0"/>
                </a:lnTo>
                <a:lnTo>
                  <a:pt x="40" y="0"/>
                </a:lnTo>
                <a:lnTo>
                  <a:pt x="48" y="8"/>
                </a:lnTo>
                <a:lnTo>
                  <a:pt x="160" y="112"/>
                </a:lnTo>
                <a:lnTo>
                  <a:pt x="168" y="120"/>
                </a:lnTo>
                <a:lnTo>
                  <a:pt x="168" y="128"/>
                </a:lnTo>
                <a:lnTo>
                  <a:pt x="168" y="136"/>
                </a:lnTo>
                <a:lnTo>
                  <a:pt x="168" y="144"/>
                </a:lnTo>
                <a:lnTo>
                  <a:pt x="168" y="152"/>
                </a:lnTo>
                <a:lnTo>
                  <a:pt x="160" y="160"/>
                </a:lnTo>
                <a:lnTo>
                  <a:pt x="152" y="168"/>
                </a:lnTo>
                <a:lnTo>
                  <a:pt x="144" y="168"/>
                </a:lnTo>
                <a:lnTo>
                  <a:pt x="136" y="168"/>
                </a:lnTo>
                <a:lnTo>
                  <a:pt x="128" y="168"/>
                </a:lnTo>
                <a:lnTo>
                  <a:pt x="120" y="160"/>
                </a:lnTo>
                <a:lnTo>
                  <a:pt x="8" y="48"/>
                </a:lnTo>
                <a:lnTo>
                  <a:pt x="0" y="32"/>
                </a:lnTo>
                <a:lnTo>
                  <a:pt x="0" y="24"/>
                </a:lnTo>
                <a:lnTo>
                  <a:pt x="8" y="8"/>
                </a:lnTo>
                <a:close/>
              </a:path>
            </a:pathLst>
          </a:custGeom>
          <a:solidFill>
            <a:srgbClr val="6600FF"/>
          </a:solidFill>
          <a:ln w="2540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8" name="Freeform 139"/>
          <p:cNvSpPr>
            <a:spLocks/>
          </p:cNvSpPr>
          <p:nvPr/>
        </p:nvSpPr>
        <p:spPr bwMode="auto">
          <a:xfrm>
            <a:off x="4648200" y="1828800"/>
            <a:ext cx="584200" cy="190500"/>
          </a:xfrm>
          <a:custGeom>
            <a:avLst/>
            <a:gdLst>
              <a:gd name="T0" fmla="*/ 0 w 368"/>
              <a:gd name="T1" fmla="*/ 2147483647 h 120"/>
              <a:gd name="T2" fmla="*/ 0 w 368"/>
              <a:gd name="T3" fmla="*/ 2147483647 h 120"/>
              <a:gd name="T4" fmla="*/ 2147483647 w 368"/>
              <a:gd name="T5" fmla="*/ 2147483647 h 120"/>
              <a:gd name="T6" fmla="*/ 2147483647 w 368"/>
              <a:gd name="T7" fmla="*/ 2147483647 h 120"/>
              <a:gd name="T8" fmla="*/ 2147483647 w 368"/>
              <a:gd name="T9" fmla="*/ 2147483647 h 120"/>
              <a:gd name="T10" fmla="*/ 2147483647 w 368"/>
              <a:gd name="T11" fmla="*/ 0 h 120"/>
              <a:gd name="T12" fmla="*/ 2147483647 w 368"/>
              <a:gd name="T13" fmla="*/ 0 h 120"/>
              <a:gd name="T14" fmla="*/ 2147483647 w 368"/>
              <a:gd name="T15" fmla="*/ 2147483647 h 120"/>
              <a:gd name="T16" fmla="*/ 2147483647 w 368"/>
              <a:gd name="T17" fmla="*/ 2147483647 h 120"/>
              <a:gd name="T18" fmla="*/ 2147483647 w 368"/>
              <a:gd name="T19" fmla="*/ 2147483647 h 120"/>
              <a:gd name="T20" fmla="*/ 2147483647 w 368"/>
              <a:gd name="T21" fmla="*/ 2147483647 h 120"/>
              <a:gd name="T22" fmla="*/ 2147483647 w 368"/>
              <a:gd name="T23" fmla="*/ 2147483647 h 120"/>
              <a:gd name="T24" fmla="*/ 2147483647 w 368"/>
              <a:gd name="T25" fmla="*/ 2147483647 h 120"/>
              <a:gd name="T26" fmla="*/ 2147483647 w 368"/>
              <a:gd name="T27" fmla="*/ 2147483647 h 120"/>
              <a:gd name="T28" fmla="*/ 2147483647 w 368"/>
              <a:gd name="T29" fmla="*/ 2147483647 h 120"/>
              <a:gd name="T30" fmla="*/ 2147483647 w 368"/>
              <a:gd name="T31" fmla="*/ 2147483647 h 120"/>
              <a:gd name="T32" fmla="*/ 2147483647 w 368"/>
              <a:gd name="T33" fmla="*/ 2147483647 h 120"/>
              <a:gd name="T34" fmla="*/ 2147483647 w 368"/>
              <a:gd name="T35" fmla="*/ 2147483647 h 120"/>
              <a:gd name="T36" fmla="*/ 2147483647 w 368"/>
              <a:gd name="T37" fmla="*/ 2147483647 h 120"/>
              <a:gd name="T38" fmla="*/ 2147483647 w 368"/>
              <a:gd name="T39" fmla="*/ 2147483647 h 120"/>
              <a:gd name="T40" fmla="*/ 2147483647 w 368"/>
              <a:gd name="T41" fmla="*/ 2147483647 h 120"/>
              <a:gd name="T42" fmla="*/ 2147483647 w 368"/>
              <a:gd name="T43" fmla="*/ 2147483647 h 120"/>
              <a:gd name="T44" fmla="*/ 2147483647 w 368"/>
              <a:gd name="T45" fmla="*/ 2147483647 h 120"/>
              <a:gd name="T46" fmla="*/ 2147483647 w 368"/>
              <a:gd name="T47" fmla="*/ 2147483647 h 120"/>
              <a:gd name="T48" fmla="*/ 2147483647 w 368"/>
              <a:gd name="T49" fmla="*/ 2147483647 h 120"/>
              <a:gd name="T50" fmla="*/ 2147483647 w 368"/>
              <a:gd name="T51" fmla="*/ 2147483647 h 120"/>
              <a:gd name="T52" fmla="*/ 0 w 368"/>
              <a:gd name="T53" fmla="*/ 2147483647 h 120"/>
              <a:gd name="T54" fmla="*/ 0 w 368"/>
              <a:gd name="T55" fmla="*/ 2147483647 h 120"/>
              <a:gd name="T56" fmla="*/ 0 w 368"/>
              <a:gd name="T57" fmla="*/ 2147483647 h 12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68"/>
              <a:gd name="T88" fmla="*/ 0 h 120"/>
              <a:gd name="T89" fmla="*/ 368 w 368"/>
              <a:gd name="T90" fmla="*/ 120 h 12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68" h="120">
                <a:moveTo>
                  <a:pt x="0" y="24"/>
                </a:moveTo>
                <a:lnTo>
                  <a:pt x="0" y="24"/>
                </a:lnTo>
                <a:lnTo>
                  <a:pt x="8" y="16"/>
                </a:lnTo>
                <a:lnTo>
                  <a:pt x="16" y="8"/>
                </a:lnTo>
                <a:lnTo>
                  <a:pt x="32" y="0"/>
                </a:lnTo>
                <a:lnTo>
                  <a:pt x="344" y="56"/>
                </a:lnTo>
                <a:lnTo>
                  <a:pt x="352" y="56"/>
                </a:lnTo>
                <a:lnTo>
                  <a:pt x="360" y="64"/>
                </a:lnTo>
                <a:lnTo>
                  <a:pt x="360" y="72"/>
                </a:lnTo>
                <a:lnTo>
                  <a:pt x="368" y="80"/>
                </a:lnTo>
                <a:lnTo>
                  <a:pt x="368" y="88"/>
                </a:lnTo>
                <a:lnTo>
                  <a:pt x="368" y="96"/>
                </a:lnTo>
                <a:lnTo>
                  <a:pt x="360" y="104"/>
                </a:lnTo>
                <a:lnTo>
                  <a:pt x="352" y="112"/>
                </a:lnTo>
                <a:lnTo>
                  <a:pt x="344" y="120"/>
                </a:lnTo>
                <a:lnTo>
                  <a:pt x="336" y="120"/>
                </a:lnTo>
                <a:lnTo>
                  <a:pt x="328" y="112"/>
                </a:lnTo>
                <a:lnTo>
                  <a:pt x="24" y="64"/>
                </a:lnTo>
                <a:lnTo>
                  <a:pt x="16" y="56"/>
                </a:lnTo>
                <a:lnTo>
                  <a:pt x="8" y="48"/>
                </a:lnTo>
                <a:lnTo>
                  <a:pt x="0" y="32"/>
                </a:lnTo>
                <a:lnTo>
                  <a:pt x="0" y="24"/>
                </a:lnTo>
                <a:close/>
              </a:path>
            </a:pathLst>
          </a:custGeom>
          <a:solidFill>
            <a:srgbClr val="66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9" name="Freeform 140"/>
          <p:cNvSpPr>
            <a:spLocks/>
          </p:cNvSpPr>
          <p:nvPr/>
        </p:nvSpPr>
        <p:spPr bwMode="auto">
          <a:xfrm>
            <a:off x="5257800" y="1371600"/>
            <a:ext cx="241300" cy="152400"/>
          </a:xfrm>
          <a:custGeom>
            <a:avLst/>
            <a:gdLst>
              <a:gd name="T0" fmla="*/ 0 w 152"/>
              <a:gd name="T1" fmla="*/ 2147483647 h 96"/>
              <a:gd name="T2" fmla="*/ 0 w 152"/>
              <a:gd name="T3" fmla="*/ 2147483647 h 96"/>
              <a:gd name="T4" fmla="*/ 2147483647 w 152"/>
              <a:gd name="T5" fmla="*/ 2147483647 h 96"/>
              <a:gd name="T6" fmla="*/ 2147483647 w 152"/>
              <a:gd name="T7" fmla="*/ 0 h 96"/>
              <a:gd name="T8" fmla="*/ 2147483647 w 152"/>
              <a:gd name="T9" fmla="*/ 0 h 96"/>
              <a:gd name="T10" fmla="*/ 2147483647 w 152"/>
              <a:gd name="T11" fmla="*/ 0 h 96"/>
              <a:gd name="T12" fmla="*/ 2147483647 w 152"/>
              <a:gd name="T13" fmla="*/ 0 h 96"/>
              <a:gd name="T14" fmla="*/ 2147483647 w 152"/>
              <a:gd name="T15" fmla="*/ 2147483647 h 96"/>
              <a:gd name="T16" fmla="*/ 2147483647 w 152"/>
              <a:gd name="T17" fmla="*/ 2147483647 h 96"/>
              <a:gd name="T18" fmla="*/ 2147483647 w 152"/>
              <a:gd name="T19" fmla="*/ 2147483647 h 96"/>
              <a:gd name="T20" fmla="*/ 2147483647 w 152"/>
              <a:gd name="T21" fmla="*/ 2147483647 h 96"/>
              <a:gd name="T22" fmla="*/ 2147483647 w 152"/>
              <a:gd name="T23" fmla="*/ 2147483647 h 96"/>
              <a:gd name="T24" fmla="*/ 2147483647 w 152"/>
              <a:gd name="T25" fmla="*/ 2147483647 h 96"/>
              <a:gd name="T26" fmla="*/ 2147483647 w 152"/>
              <a:gd name="T27" fmla="*/ 2147483647 h 96"/>
              <a:gd name="T28" fmla="*/ 2147483647 w 152"/>
              <a:gd name="T29" fmla="*/ 2147483647 h 96"/>
              <a:gd name="T30" fmla="*/ 2147483647 w 152"/>
              <a:gd name="T31" fmla="*/ 2147483647 h 96"/>
              <a:gd name="T32" fmla="*/ 2147483647 w 152"/>
              <a:gd name="T33" fmla="*/ 2147483647 h 96"/>
              <a:gd name="T34" fmla="*/ 2147483647 w 152"/>
              <a:gd name="T35" fmla="*/ 2147483647 h 96"/>
              <a:gd name="T36" fmla="*/ 2147483647 w 152"/>
              <a:gd name="T37" fmla="*/ 2147483647 h 96"/>
              <a:gd name="T38" fmla="*/ 2147483647 w 152"/>
              <a:gd name="T39" fmla="*/ 2147483647 h 96"/>
              <a:gd name="T40" fmla="*/ 2147483647 w 152"/>
              <a:gd name="T41" fmla="*/ 2147483647 h 96"/>
              <a:gd name="T42" fmla="*/ 2147483647 w 152"/>
              <a:gd name="T43" fmla="*/ 2147483647 h 96"/>
              <a:gd name="T44" fmla="*/ 2147483647 w 152"/>
              <a:gd name="T45" fmla="*/ 2147483647 h 96"/>
              <a:gd name="T46" fmla="*/ 0 w 152"/>
              <a:gd name="T47" fmla="*/ 2147483647 h 96"/>
              <a:gd name="T48" fmla="*/ 0 w 152"/>
              <a:gd name="T49" fmla="*/ 2147483647 h 96"/>
              <a:gd name="T50" fmla="*/ 0 w 152"/>
              <a:gd name="T51" fmla="*/ 2147483647 h 96"/>
              <a:gd name="T52" fmla="*/ 0 w 152"/>
              <a:gd name="T53" fmla="*/ 2147483647 h 96"/>
              <a:gd name="T54" fmla="*/ 0 w 152"/>
              <a:gd name="T55" fmla="*/ 2147483647 h 96"/>
              <a:gd name="T56" fmla="*/ 0 w 152"/>
              <a:gd name="T57" fmla="*/ 2147483647 h 9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52"/>
              <a:gd name="T88" fmla="*/ 0 h 96"/>
              <a:gd name="T89" fmla="*/ 152 w 152"/>
              <a:gd name="T90" fmla="*/ 96 h 9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52" h="96">
                <a:moveTo>
                  <a:pt x="0" y="16"/>
                </a:moveTo>
                <a:lnTo>
                  <a:pt x="0" y="16"/>
                </a:lnTo>
                <a:lnTo>
                  <a:pt x="8" y="8"/>
                </a:lnTo>
                <a:lnTo>
                  <a:pt x="16" y="0"/>
                </a:lnTo>
                <a:lnTo>
                  <a:pt x="24" y="0"/>
                </a:lnTo>
                <a:lnTo>
                  <a:pt x="32" y="0"/>
                </a:lnTo>
                <a:lnTo>
                  <a:pt x="128" y="32"/>
                </a:lnTo>
                <a:lnTo>
                  <a:pt x="136" y="32"/>
                </a:lnTo>
                <a:lnTo>
                  <a:pt x="144" y="40"/>
                </a:lnTo>
                <a:lnTo>
                  <a:pt x="144" y="48"/>
                </a:lnTo>
                <a:lnTo>
                  <a:pt x="152" y="56"/>
                </a:lnTo>
                <a:lnTo>
                  <a:pt x="152" y="64"/>
                </a:lnTo>
                <a:lnTo>
                  <a:pt x="144" y="72"/>
                </a:lnTo>
                <a:lnTo>
                  <a:pt x="144" y="80"/>
                </a:lnTo>
                <a:lnTo>
                  <a:pt x="136" y="88"/>
                </a:lnTo>
                <a:lnTo>
                  <a:pt x="128" y="88"/>
                </a:lnTo>
                <a:lnTo>
                  <a:pt x="120" y="96"/>
                </a:lnTo>
                <a:lnTo>
                  <a:pt x="112" y="96"/>
                </a:lnTo>
                <a:lnTo>
                  <a:pt x="104" y="88"/>
                </a:lnTo>
                <a:lnTo>
                  <a:pt x="16" y="56"/>
                </a:lnTo>
                <a:lnTo>
                  <a:pt x="8" y="56"/>
                </a:lnTo>
                <a:lnTo>
                  <a:pt x="0" y="48"/>
                </a:lnTo>
                <a:lnTo>
                  <a:pt x="0" y="40"/>
                </a:lnTo>
                <a:lnTo>
                  <a:pt x="0" y="24"/>
                </a:lnTo>
                <a:lnTo>
                  <a:pt x="0" y="16"/>
                </a:lnTo>
                <a:close/>
              </a:path>
            </a:pathLst>
          </a:custGeom>
          <a:solidFill>
            <a:srgbClr val="6600FF"/>
          </a:solidFill>
          <a:ln w="2540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0" name="AutoShape 147"/>
          <p:cNvSpPr>
            <a:spLocks noChangeArrowheads="1"/>
          </p:cNvSpPr>
          <p:nvPr/>
        </p:nvSpPr>
        <p:spPr bwMode="auto">
          <a:xfrm>
            <a:off x="6159500" y="5943600"/>
            <a:ext cx="342900" cy="88900"/>
          </a:xfrm>
          <a:prstGeom prst="roundRect">
            <a:avLst>
              <a:gd name="adj" fmla="val 50000"/>
            </a:avLst>
          </a:prstGeom>
          <a:solidFill>
            <a:srgbClr val="FF66CC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1" name="Freeform 148"/>
          <p:cNvSpPr>
            <a:spLocks/>
          </p:cNvSpPr>
          <p:nvPr/>
        </p:nvSpPr>
        <p:spPr bwMode="auto">
          <a:xfrm>
            <a:off x="6553200" y="5943600"/>
            <a:ext cx="571500" cy="228600"/>
          </a:xfrm>
          <a:custGeom>
            <a:avLst/>
            <a:gdLst>
              <a:gd name="T0" fmla="*/ 0 w 360"/>
              <a:gd name="T1" fmla="*/ 2147483647 h 144"/>
              <a:gd name="T2" fmla="*/ 0 w 360"/>
              <a:gd name="T3" fmla="*/ 2147483647 h 144"/>
              <a:gd name="T4" fmla="*/ 0 w 360"/>
              <a:gd name="T5" fmla="*/ 2147483647 h 144"/>
              <a:gd name="T6" fmla="*/ 0 w 360"/>
              <a:gd name="T7" fmla="*/ 2147483647 h 144"/>
              <a:gd name="T8" fmla="*/ 0 w 360"/>
              <a:gd name="T9" fmla="*/ 2147483647 h 144"/>
              <a:gd name="T10" fmla="*/ 2147483647 w 360"/>
              <a:gd name="T11" fmla="*/ 2147483647 h 144"/>
              <a:gd name="T12" fmla="*/ 2147483647 w 360"/>
              <a:gd name="T13" fmla="*/ 2147483647 h 144"/>
              <a:gd name="T14" fmla="*/ 2147483647 w 360"/>
              <a:gd name="T15" fmla="*/ 0 h 144"/>
              <a:gd name="T16" fmla="*/ 2147483647 w 360"/>
              <a:gd name="T17" fmla="*/ 0 h 144"/>
              <a:gd name="T18" fmla="*/ 2147483647 w 360"/>
              <a:gd name="T19" fmla="*/ 2147483647 h 144"/>
              <a:gd name="T20" fmla="*/ 2147483647 w 360"/>
              <a:gd name="T21" fmla="*/ 2147483647 h 144"/>
              <a:gd name="T22" fmla="*/ 2147483647 w 360"/>
              <a:gd name="T23" fmla="*/ 2147483647 h 144"/>
              <a:gd name="T24" fmla="*/ 2147483647 w 360"/>
              <a:gd name="T25" fmla="*/ 2147483647 h 144"/>
              <a:gd name="T26" fmla="*/ 2147483647 w 360"/>
              <a:gd name="T27" fmla="*/ 2147483647 h 144"/>
              <a:gd name="T28" fmla="*/ 2147483647 w 360"/>
              <a:gd name="T29" fmla="*/ 2147483647 h 144"/>
              <a:gd name="T30" fmla="*/ 2147483647 w 360"/>
              <a:gd name="T31" fmla="*/ 2147483647 h 144"/>
              <a:gd name="T32" fmla="*/ 2147483647 w 360"/>
              <a:gd name="T33" fmla="*/ 2147483647 h 144"/>
              <a:gd name="T34" fmla="*/ 2147483647 w 360"/>
              <a:gd name="T35" fmla="*/ 2147483647 h 144"/>
              <a:gd name="T36" fmla="*/ 2147483647 w 360"/>
              <a:gd name="T37" fmla="*/ 2147483647 h 144"/>
              <a:gd name="T38" fmla="*/ 2147483647 w 360"/>
              <a:gd name="T39" fmla="*/ 2147483647 h 144"/>
              <a:gd name="T40" fmla="*/ 2147483647 w 360"/>
              <a:gd name="T41" fmla="*/ 2147483647 h 144"/>
              <a:gd name="T42" fmla="*/ 2147483647 w 360"/>
              <a:gd name="T43" fmla="*/ 2147483647 h 144"/>
              <a:gd name="T44" fmla="*/ 2147483647 w 360"/>
              <a:gd name="T45" fmla="*/ 2147483647 h 144"/>
              <a:gd name="T46" fmla="*/ 2147483647 w 360"/>
              <a:gd name="T47" fmla="*/ 2147483647 h 144"/>
              <a:gd name="T48" fmla="*/ 2147483647 w 360"/>
              <a:gd name="T49" fmla="*/ 2147483647 h 144"/>
              <a:gd name="T50" fmla="*/ 2147483647 w 360"/>
              <a:gd name="T51" fmla="*/ 2147483647 h 144"/>
              <a:gd name="T52" fmla="*/ 0 w 360"/>
              <a:gd name="T53" fmla="*/ 2147483647 h 144"/>
              <a:gd name="T54" fmla="*/ 0 w 360"/>
              <a:gd name="T55" fmla="*/ 2147483647 h 144"/>
              <a:gd name="T56" fmla="*/ 0 w 360"/>
              <a:gd name="T57" fmla="*/ 2147483647 h 14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60"/>
              <a:gd name="T88" fmla="*/ 0 h 144"/>
              <a:gd name="T89" fmla="*/ 360 w 360"/>
              <a:gd name="T90" fmla="*/ 144 h 14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60" h="144">
                <a:moveTo>
                  <a:pt x="0" y="120"/>
                </a:moveTo>
                <a:lnTo>
                  <a:pt x="0" y="112"/>
                </a:lnTo>
                <a:lnTo>
                  <a:pt x="0" y="104"/>
                </a:lnTo>
                <a:lnTo>
                  <a:pt x="0" y="96"/>
                </a:lnTo>
                <a:lnTo>
                  <a:pt x="8" y="88"/>
                </a:lnTo>
                <a:lnTo>
                  <a:pt x="16" y="80"/>
                </a:lnTo>
                <a:lnTo>
                  <a:pt x="320" y="0"/>
                </a:lnTo>
                <a:lnTo>
                  <a:pt x="328" y="0"/>
                </a:lnTo>
                <a:lnTo>
                  <a:pt x="336" y="8"/>
                </a:lnTo>
                <a:lnTo>
                  <a:pt x="344" y="8"/>
                </a:lnTo>
                <a:lnTo>
                  <a:pt x="352" y="8"/>
                </a:lnTo>
                <a:lnTo>
                  <a:pt x="352" y="16"/>
                </a:lnTo>
                <a:lnTo>
                  <a:pt x="352" y="24"/>
                </a:lnTo>
                <a:lnTo>
                  <a:pt x="360" y="32"/>
                </a:lnTo>
                <a:lnTo>
                  <a:pt x="360" y="40"/>
                </a:lnTo>
                <a:lnTo>
                  <a:pt x="352" y="48"/>
                </a:lnTo>
                <a:lnTo>
                  <a:pt x="344" y="56"/>
                </a:lnTo>
                <a:lnTo>
                  <a:pt x="336" y="64"/>
                </a:lnTo>
                <a:lnTo>
                  <a:pt x="32" y="144"/>
                </a:lnTo>
                <a:lnTo>
                  <a:pt x="16" y="144"/>
                </a:lnTo>
                <a:lnTo>
                  <a:pt x="8" y="136"/>
                </a:lnTo>
                <a:lnTo>
                  <a:pt x="0" y="128"/>
                </a:lnTo>
                <a:lnTo>
                  <a:pt x="0" y="120"/>
                </a:lnTo>
                <a:close/>
              </a:path>
            </a:pathLst>
          </a:custGeom>
          <a:solidFill>
            <a:srgbClr val="660066"/>
          </a:solidFill>
          <a:ln w="2540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2" name="Freeform 149"/>
          <p:cNvSpPr>
            <a:spLocks/>
          </p:cNvSpPr>
          <p:nvPr/>
        </p:nvSpPr>
        <p:spPr bwMode="auto">
          <a:xfrm>
            <a:off x="6629400" y="5638800"/>
            <a:ext cx="228600" cy="165100"/>
          </a:xfrm>
          <a:custGeom>
            <a:avLst/>
            <a:gdLst>
              <a:gd name="T0" fmla="*/ 0 w 144"/>
              <a:gd name="T1" fmla="*/ 2147483647 h 104"/>
              <a:gd name="T2" fmla="*/ 0 w 144"/>
              <a:gd name="T3" fmla="*/ 2147483647 h 104"/>
              <a:gd name="T4" fmla="*/ 0 w 144"/>
              <a:gd name="T5" fmla="*/ 2147483647 h 104"/>
              <a:gd name="T6" fmla="*/ 0 w 144"/>
              <a:gd name="T7" fmla="*/ 2147483647 h 104"/>
              <a:gd name="T8" fmla="*/ 0 w 144"/>
              <a:gd name="T9" fmla="*/ 2147483647 h 104"/>
              <a:gd name="T10" fmla="*/ 2147483647 w 144"/>
              <a:gd name="T11" fmla="*/ 2147483647 h 104"/>
              <a:gd name="T12" fmla="*/ 2147483647 w 144"/>
              <a:gd name="T13" fmla="*/ 2147483647 h 104"/>
              <a:gd name="T14" fmla="*/ 2147483647 w 144"/>
              <a:gd name="T15" fmla="*/ 0 h 104"/>
              <a:gd name="T16" fmla="*/ 2147483647 w 144"/>
              <a:gd name="T17" fmla="*/ 0 h 104"/>
              <a:gd name="T18" fmla="*/ 2147483647 w 144"/>
              <a:gd name="T19" fmla="*/ 0 h 104"/>
              <a:gd name="T20" fmla="*/ 2147483647 w 144"/>
              <a:gd name="T21" fmla="*/ 0 h 104"/>
              <a:gd name="T22" fmla="*/ 2147483647 w 144"/>
              <a:gd name="T23" fmla="*/ 0 h 104"/>
              <a:gd name="T24" fmla="*/ 2147483647 w 144"/>
              <a:gd name="T25" fmla="*/ 2147483647 h 104"/>
              <a:gd name="T26" fmla="*/ 2147483647 w 144"/>
              <a:gd name="T27" fmla="*/ 2147483647 h 104"/>
              <a:gd name="T28" fmla="*/ 2147483647 w 144"/>
              <a:gd name="T29" fmla="*/ 2147483647 h 104"/>
              <a:gd name="T30" fmla="*/ 2147483647 w 144"/>
              <a:gd name="T31" fmla="*/ 2147483647 h 104"/>
              <a:gd name="T32" fmla="*/ 2147483647 w 144"/>
              <a:gd name="T33" fmla="*/ 2147483647 h 104"/>
              <a:gd name="T34" fmla="*/ 2147483647 w 144"/>
              <a:gd name="T35" fmla="*/ 2147483647 h 104"/>
              <a:gd name="T36" fmla="*/ 2147483647 w 144"/>
              <a:gd name="T37" fmla="*/ 2147483647 h 104"/>
              <a:gd name="T38" fmla="*/ 2147483647 w 144"/>
              <a:gd name="T39" fmla="*/ 2147483647 h 104"/>
              <a:gd name="T40" fmla="*/ 2147483647 w 144"/>
              <a:gd name="T41" fmla="*/ 2147483647 h 104"/>
              <a:gd name="T42" fmla="*/ 2147483647 w 144"/>
              <a:gd name="T43" fmla="*/ 2147483647 h 104"/>
              <a:gd name="T44" fmla="*/ 2147483647 w 144"/>
              <a:gd name="T45" fmla="*/ 2147483647 h 104"/>
              <a:gd name="T46" fmla="*/ 2147483647 w 144"/>
              <a:gd name="T47" fmla="*/ 2147483647 h 104"/>
              <a:gd name="T48" fmla="*/ 2147483647 w 144"/>
              <a:gd name="T49" fmla="*/ 2147483647 h 104"/>
              <a:gd name="T50" fmla="*/ 2147483647 w 144"/>
              <a:gd name="T51" fmla="*/ 2147483647 h 104"/>
              <a:gd name="T52" fmla="*/ 2147483647 w 144"/>
              <a:gd name="T53" fmla="*/ 2147483647 h 104"/>
              <a:gd name="T54" fmla="*/ 0 w 144"/>
              <a:gd name="T55" fmla="*/ 2147483647 h 104"/>
              <a:gd name="T56" fmla="*/ 0 w 144"/>
              <a:gd name="T57" fmla="*/ 2147483647 h 10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44"/>
              <a:gd name="T88" fmla="*/ 0 h 104"/>
              <a:gd name="T89" fmla="*/ 144 w 144"/>
              <a:gd name="T90" fmla="*/ 104 h 10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44" h="104">
                <a:moveTo>
                  <a:pt x="0" y="88"/>
                </a:moveTo>
                <a:lnTo>
                  <a:pt x="0" y="80"/>
                </a:lnTo>
                <a:lnTo>
                  <a:pt x="0" y="72"/>
                </a:lnTo>
                <a:lnTo>
                  <a:pt x="0" y="64"/>
                </a:lnTo>
                <a:lnTo>
                  <a:pt x="0" y="56"/>
                </a:lnTo>
                <a:lnTo>
                  <a:pt x="8" y="48"/>
                </a:lnTo>
                <a:lnTo>
                  <a:pt x="16" y="48"/>
                </a:lnTo>
                <a:lnTo>
                  <a:pt x="104" y="0"/>
                </a:lnTo>
                <a:lnTo>
                  <a:pt x="112" y="0"/>
                </a:lnTo>
                <a:lnTo>
                  <a:pt x="120" y="0"/>
                </a:lnTo>
                <a:lnTo>
                  <a:pt x="128" y="0"/>
                </a:lnTo>
                <a:lnTo>
                  <a:pt x="144" y="8"/>
                </a:lnTo>
                <a:lnTo>
                  <a:pt x="144" y="16"/>
                </a:lnTo>
                <a:lnTo>
                  <a:pt x="144" y="24"/>
                </a:lnTo>
                <a:lnTo>
                  <a:pt x="144" y="32"/>
                </a:lnTo>
                <a:lnTo>
                  <a:pt x="144" y="40"/>
                </a:lnTo>
                <a:lnTo>
                  <a:pt x="136" y="48"/>
                </a:lnTo>
                <a:lnTo>
                  <a:pt x="128" y="56"/>
                </a:lnTo>
                <a:lnTo>
                  <a:pt x="40" y="96"/>
                </a:lnTo>
                <a:lnTo>
                  <a:pt x="32" y="104"/>
                </a:lnTo>
                <a:lnTo>
                  <a:pt x="24" y="104"/>
                </a:lnTo>
                <a:lnTo>
                  <a:pt x="16" y="96"/>
                </a:lnTo>
                <a:lnTo>
                  <a:pt x="8" y="96"/>
                </a:lnTo>
                <a:lnTo>
                  <a:pt x="0" y="88"/>
                </a:lnTo>
                <a:close/>
              </a:path>
            </a:pathLst>
          </a:custGeom>
          <a:solidFill>
            <a:srgbClr val="FF66CC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3" name="Freeform 150"/>
          <p:cNvSpPr>
            <a:spLocks/>
          </p:cNvSpPr>
          <p:nvPr/>
        </p:nvSpPr>
        <p:spPr bwMode="auto">
          <a:xfrm>
            <a:off x="6324600" y="5486400"/>
            <a:ext cx="266700" cy="266700"/>
          </a:xfrm>
          <a:custGeom>
            <a:avLst/>
            <a:gdLst>
              <a:gd name="T0" fmla="*/ 2147483647 w 168"/>
              <a:gd name="T1" fmla="*/ 2147483647 h 168"/>
              <a:gd name="T2" fmla="*/ 2147483647 w 168"/>
              <a:gd name="T3" fmla="*/ 2147483647 h 168"/>
              <a:gd name="T4" fmla="*/ 2147483647 w 168"/>
              <a:gd name="T5" fmla="*/ 0 h 168"/>
              <a:gd name="T6" fmla="*/ 2147483647 w 168"/>
              <a:gd name="T7" fmla="*/ 0 h 168"/>
              <a:gd name="T8" fmla="*/ 2147483647 w 168"/>
              <a:gd name="T9" fmla="*/ 0 h 168"/>
              <a:gd name="T10" fmla="*/ 2147483647 w 168"/>
              <a:gd name="T11" fmla="*/ 2147483647 h 168"/>
              <a:gd name="T12" fmla="*/ 2147483647 w 168"/>
              <a:gd name="T13" fmla="*/ 2147483647 h 168"/>
              <a:gd name="T14" fmla="*/ 2147483647 w 168"/>
              <a:gd name="T15" fmla="*/ 2147483647 h 168"/>
              <a:gd name="T16" fmla="*/ 2147483647 w 168"/>
              <a:gd name="T17" fmla="*/ 2147483647 h 168"/>
              <a:gd name="T18" fmla="*/ 2147483647 w 168"/>
              <a:gd name="T19" fmla="*/ 2147483647 h 168"/>
              <a:gd name="T20" fmla="*/ 2147483647 w 168"/>
              <a:gd name="T21" fmla="*/ 2147483647 h 168"/>
              <a:gd name="T22" fmla="*/ 2147483647 w 168"/>
              <a:gd name="T23" fmla="*/ 2147483647 h 168"/>
              <a:gd name="T24" fmla="*/ 2147483647 w 168"/>
              <a:gd name="T25" fmla="*/ 2147483647 h 168"/>
              <a:gd name="T26" fmla="*/ 2147483647 w 168"/>
              <a:gd name="T27" fmla="*/ 2147483647 h 168"/>
              <a:gd name="T28" fmla="*/ 2147483647 w 168"/>
              <a:gd name="T29" fmla="*/ 2147483647 h 168"/>
              <a:gd name="T30" fmla="*/ 2147483647 w 168"/>
              <a:gd name="T31" fmla="*/ 2147483647 h 168"/>
              <a:gd name="T32" fmla="*/ 2147483647 w 168"/>
              <a:gd name="T33" fmla="*/ 2147483647 h 168"/>
              <a:gd name="T34" fmla="*/ 2147483647 w 168"/>
              <a:gd name="T35" fmla="*/ 2147483647 h 168"/>
              <a:gd name="T36" fmla="*/ 2147483647 w 168"/>
              <a:gd name="T37" fmla="*/ 2147483647 h 168"/>
              <a:gd name="T38" fmla="*/ 2147483647 w 168"/>
              <a:gd name="T39" fmla="*/ 2147483647 h 168"/>
              <a:gd name="T40" fmla="*/ 2147483647 w 168"/>
              <a:gd name="T41" fmla="*/ 2147483647 h 168"/>
              <a:gd name="T42" fmla="*/ 2147483647 w 168"/>
              <a:gd name="T43" fmla="*/ 2147483647 h 168"/>
              <a:gd name="T44" fmla="*/ 2147483647 w 168"/>
              <a:gd name="T45" fmla="*/ 2147483647 h 168"/>
              <a:gd name="T46" fmla="*/ 0 w 168"/>
              <a:gd name="T47" fmla="*/ 2147483647 h 168"/>
              <a:gd name="T48" fmla="*/ 0 w 168"/>
              <a:gd name="T49" fmla="*/ 2147483647 h 168"/>
              <a:gd name="T50" fmla="*/ 0 w 168"/>
              <a:gd name="T51" fmla="*/ 2147483647 h 168"/>
              <a:gd name="T52" fmla="*/ 2147483647 w 168"/>
              <a:gd name="T53" fmla="*/ 2147483647 h 168"/>
              <a:gd name="T54" fmla="*/ 2147483647 w 168"/>
              <a:gd name="T55" fmla="*/ 2147483647 h 168"/>
              <a:gd name="T56" fmla="*/ 2147483647 w 168"/>
              <a:gd name="T57" fmla="*/ 2147483647 h 16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68"/>
              <a:gd name="T88" fmla="*/ 0 h 168"/>
              <a:gd name="T89" fmla="*/ 168 w 168"/>
              <a:gd name="T90" fmla="*/ 168 h 16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68" h="168">
                <a:moveTo>
                  <a:pt x="8" y="8"/>
                </a:moveTo>
                <a:lnTo>
                  <a:pt x="8" y="8"/>
                </a:lnTo>
                <a:lnTo>
                  <a:pt x="24" y="0"/>
                </a:lnTo>
                <a:lnTo>
                  <a:pt x="32" y="0"/>
                </a:lnTo>
                <a:lnTo>
                  <a:pt x="40" y="0"/>
                </a:lnTo>
                <a:lnTo>
                  <a:pt x="48" y="8"/>
                </a:lnTo>
                <a:lnTo>
                  <a:pt x="160" y="112"/>
                </a:lnTo>
                <a:lnTo>
                  <a:pt x="168" y="120"/>
                </a:lnTo>
                <a:lnTo>
                  <a:pt x="168" y="128"/>
                </a:lnTo>
                <a:lnTo>
                  <a:pt x="168" y="136"/>
                </a:lnTo>
                <a:lnTo>
                  <a:pt x="168" y="144"/>
                </a:lnTo>
                <a:lnTo>
                  <a:pt x="168" y="152"/>
                </a:lnTo>
                <a:lnTo>
                  <a:pt x="160" y="160"/>
                </a:lnTo>
                <a:lnTo>
                  <a:pt x="152" y="168"/>
                </a:lnTo>
                <a:lnTo>
                  <a:pt x="144" y="168"/>
                </a:lnTo>
                <a:lnTo>
                  <a:pt x="136" y="168"/>
                </a:lnTo>
                <a:lnTo>
                  <a:pt x="128" y="168"/>
                </a:lnTo>
                <a:lnTo>
                  <a:pt x="120" y="160"/>
                </a:lnTo>
                <a:lnTo>
                  <a:pt x="8" y="48"/>
                </a:lnTo>
                <a:lnTo>
                  <a:pt x="0" y="32"/>
                </a:lnTo>
                <a:lnTo>
                  <a:pt x="0" y="24"/>
                </a:lnTo>
                <a:lnTo>
                  <a:pt x="8" y="8"/>
                </a:lnTo>
                <a:close/>
              </a:path>
            </a:pathLst>
          </a:custGeom>
          <a:solidFill>
            <a:srgbClr val="660066"/>
          </a:solidFill>
          <a:ln w="2540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4" name="Freeform 151"/>
          <p:cNvSpPr>
            <a:spLocks/>
          </p:cNvSpPr>
          <p:nvPr/>
        </p:nvSpPr>
        <p:spPr bwMode="auto">
          <a:xfrm>
            <a:off x="6324600" y="6248400"/>
            <a:ext cx="584200" cy="190500"/>
          </a:xfrm>
          <a:custGeom>
            <a:avLst/>
            <a:gdLst>
              <a:gd name="T0" fmla="*/ 0 w 368"/>
              <a:gd name="T1" fmla="*/ 2147483647 h 120"/>
              <a:gd name="T2" fmla="*/ 0 w 368"/>
              <a:gd name="T3" fmla="*/ 2147483647 h 120"/>
              <a:gd name="T4" fmla="*/ 2147483647 w 368"/>
              <a:gd name="T5" fmla="*/ 2147483647 h 120"/>
              <a:gd name="T6" fmla="*/ 2147483647 w 368"/>
              <a:gd name="T7" fmla="*/ 2147483647 h 120"/>
              <a:gd name="T8" fmla="*/ 2147483647 w 368"/>
              <a:gd name="T9" fmla="*/ 2147483647 h 120"/>
              <a:gd name="T10" fmla="*/ 2147483647 w 368"/>
              <a:gd name="T11" fmla="*/ 0 h 120"/>
              <a:gd name="T12" fmla="*/ 2147483647 w 368"/>
              <a:gd name="T13" fmla="*/ 0 h 120"/>
              <a:gd name="T14" fmla="*/ 2147483647 w 368"/>
              <a:gd name="T15" fmla="*/ 2147483647 h 120"/>
              <a:gd name="T16" fmla="*/ 2147483647 w 368"/>
              <a:gd name="T17" fmla="*/ 2147483647 h 120"/>
              <a:gd name="T18" fmla="*/ 2147483647 w 368"/>
              <a:gd name="T19" fmla="*/ 2147483647 h 120"/>
              <a:gd name="T20" fmla="*/ 2147483647 w 368"/>
              <a:gd name="T21" fmla="*/ 2147483647 h 120"/>
              <a:gd name="T22" fmla="*/ 2147483647 w 368"/>
              <a:gd name="T23" fmla="*/ 2147483647 h 120"/>
              <a:gd name="T24" fmla="*/ 2147483647 w 368"/>
              <a:gd name="T25" fmla="*/ 2147483647 h 120"/>
              <a:gd name="T26" fmla="*/ 2147483647 w 368"/>
              <a:gd name="T27" fmla="*/ 2147483647 h 120"/>
              <a:gd name="T28" fmla="*/ 2147483647 w 368"/>
              <a:gd name="T29" fmla="*/ 2147483647 h 120"/>
              <a:gd name="T30" fmla="*/ 2147483647 w 368"/>
              <a:gd name="T31" fmla="*/ 2147483647 h 120"/>
              <a:gd name="T32" fmla="*/ 2147483647 w 368"/>
              <a:gd name="T33" fmla="*/ 2147483647 h 120"/>
              <a:gd name="T34" fmla="*/ 2147483647 w 368"/>
              <a:gd name="T35" fmla="*/ 2147483647 h 120"/>
              <a:gd name="T36" fmla="*/ 2147483647 w 368"/>
              <a:gd name="T37" fmla="*/ 2147483647 h 120"/>
              <a:gd name="T38" fmla="*/ 2147483647 w 368"/>
              <a:gd name="T39" fmla="*/ 2147483647 h 120"/>
              <a:gd name="T40" fmla="*/ 2147483647 w 368"/>
              <a:gd name="T41" fmla="*/ 2147483647 h 120"/>
              <a:gd name="T42" fmla="*/ 2147483647 w 368"/>
              <a:gd name="T43" fmla="*/ 2147483647 h 120"/>
              <a:gd name="T44" fmla="*/ 2147483647 w 368"/>
              <a:gd name="T45" fmla="*/ 2147483647 h 120"/>
              <a:gd name="T46" fmla="*/ 2147483647 w 368"/>
              <a:gd name="T47" fmla="*/ 2147483647 h 120"/>
              <a:gd name="T48" fmla="*/ 2147483647 w 368"/>
              <a:gd name="T49" fmla="*/ 2147483647 h 120"/>
              <a:gd name="T50" fmla="*/ 2147483647 w 368"/>
              <a:gd name="T51" fmla="*/ 2147483647 h 120"/>
              <a:gd name="T52" fmla="*/ 0 w 368"/>
              <a:gd name="T53" fmla="*/ 2147483647 h 120"/>
              <a:gd name="T54" fmla="*/ 0 w 368"/>
              <a:gd name="T55" fmla="*/ 2147483647 h 120"/>
              <a:gd name="T56" fmla="*/ 0 w 368"/>
              <a:gd name="T57" fmla="*/ 2147483647 h 12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68"/>
              <a:gd name="T88" fmla="*/ 0 h 120"/>
              <a:gd name="T89" fmla="*/ 368 w 368"/>
              <a:gd name="T90" fmla="*/ 120 h 12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68" h="120">
                <a:moveTo>
                  <a:pt x="0" y="24"/>
                </a:moveTo>
                <a:lnTo>
                  <a:pt x="0" y="24"/>
                </a:lnTo>
                <a:lnTo>
                  <a:pt x="8" y="16"/>
                </a:lnTo>
                <a:lnTo>
                  <a:pt x="16" y="8"/>
                </a:lnTo>
                <a:lnTo>
                  <a:pt x="32" y="0"/>
                </a:lnTo>
                <a:lnTo>
                  <a:pt x="344" y="56"/>
                </a:lnTo>
                <a:lnTo>
                  <a:pt x="352" y="56"/>
                </a:lnTo>
                <a:lnTo>
                  <a:pt x="360" y="64"/>
                </a:lnTo>
                <a:lnTo>
                  <a:pt x="360" y="72"/>
                </a:lnTo>
                <a:lnTo>
                  <a:pt x="368" y="80"/>
                </a:lnTo>
                <a:lnTo>
                  <a:pt x="368" y="88"/>
                </a:lnTo>
                <a:lnTo>
                  <a:pt x="368" y="96"/>
                </a:lnTo>
                <a:lnTo>
                  <a:pt x="360" y="104"/>
                </a:lnTo>
                <a:lnTo>
                  <a:pt x="352" y="112"/>
                </a:lnTo>
                <a:lnTo>
                  <a:pt x="344" y="120"/>
                </a:lnTo>
                <a:lnTo>
                  <a:pt x="336" y="120"/>
                </a:lnTo>
                <a:lnTo>
                  <a:pt x="328" y="112"/>
                </a:lnTo>
                <a:lnTo>
                  <a:pt x="24" y="64"/>
                </a:lnTo>
                <a:lnTo>
                  <a:pt x="16" y="56"/>
                </a:lnTo>
                <a:lnTo>
                  <a:pt x="8" y="48"/>
                </a:lnTo>
                <a:lnTo>
                  <a:pt x="0" y="32"/>
                </a:lnTo>
                <a:lnTo>
                  <a:pt x="0" y="24"/>
                </a:lnTo>
                <a:close/>
              </a:path>
            </a:pathLst>
          </a:custGeom>
          <a:solidFill>
            <a:srgbClr val="FF66CC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5" name="Freeform 152"/>
          <p:cNvSpPr>
            <a:spLocks/>
          </p:cNvSpPr>
          <p:nvPr/>
        </p:nvSpPr>
        <p:spPr bwMode="auto">
          <a:xfrm>
            <a:off x="6934200" y="5791200"/>
            <a:ext cx="241300" cy="152400"/>
          </a:xfrm>
          <a:custGeom>
            <a:avLst/>
            <a:gdLst>
              <a:gd name="T0" fmla="*/ 0 w 152"/>
              <a:gd name="T1" fmla="*/ 2147483647 h 96"/>
              <a:gd name="T2" fmla="*/ 0 w 152"/>
              <a:gd name="T3" fmla="*/ 2147483647 h 96"/>
              <a:gd name="T4" fmla="*/ 2147483647 w 152"/>
              <a:gd name="T5" fmla="*/ 2147483647 h 96"/>
              <a:gd name="T6" fmla="*/ 2147483647 w 152"/>
              <a:gd name="T7" fmla="*/ 0 h 96"/>
              <a:gd name="T8" fmla="*/ 2147483647 w 152"/>
              <a:gd name="T9" fmla="*/ 0 h 96"/>
              <a:gd name="T10" fmla="*/ 2147483647 w 152"/>
              <a:gd name="T11" fmla="*/ 0 h 96"/>
              <a:gd name="T12" fmla="*/ 2147483647 w 152"/>
              <a:gd name="T13" fmla="*/ 0 h 96"/>
              <a:gd name="T14" fmla="*/ 2147483647 w 152"/>
              <a:gd name="T15" fmla="*/ 2147483647 h 96"/>
              <a:gd name="T16" fmla="*/ 2147483647 w 152"/>
              <a:gd name="T17" fmla="*/ 2147483647 h 96"/>
              <a:gd name="T18" fmla="*/ 2147483647 w 152"/>
              <a:gd name="T19" fmla="*/ 2147483647 h 96"/>
              <a:gd name="T20" fmla="*/ 2147483647 w 152"/>
              <a:gd name="T21" fmla="*/ 2147483647 h 96"/>
              <a:gd name="T22" fmla="*/ 2147483647 w 152"/>
              <a:gd name="T23" fmla="*/ 2147483647 h 96"/>
              <a:gd name="T24" fmla="*/ 2147483647 w 152"/>
              <a:gd name="T25" fmla="*/ 2147483647 h 96"/>
              <a:gd name="T26" fmla="*/ 2147483647 w 152"/>
              <a:gd name="T27" fmla="*/ 2147483647 h 96"/>
              <a:gd name="T28" fmla="*/ 2147483647 w 152"/>
              <a:gd name="T29" fmla="*/ 2147483647 h 96"/>
              <a:gd name="T30" fmla="*/ 2147483647 w 152"/>
              <a:gd name="T31" fmla="*/ 2147483647 h 96"/>
              <a:gd name="T32" fmla="*/ 2147483647 w 152"/>
              <a:gd name="T33" fmla="*/ 2147483647 h 96"/>
              <a:gd name="T34" fmla="*/ 2147483647 w 152"/>
              <a:gd name="T35" fmla="*/ 2147483647 h 96"/>
              <a:gd name="T36" fmla="*/ 2147483647 w 152"/>
              <a:gd name="T37" fmla="*/ 2147483647 h 96"/>
              <a:gd name="T38" fmla="*/ 2147483647 w 152"/>
              <a:gd name="T39" fmla="*/ 2147483647 h 96"/>
              <a:gd name="T40" fmla="*/ 2147483647 w 152"/>
              <a:gd name="T41" fmla="*/ 2147483647 h 96"/>
              <a:gd name="T42" fmla="*/ 2147483647 w 152"/>
              <a:gd name="T43" fmla="*/ 2147483647 h 96"/>
              <a:gd name="T44" fmla="*/ 2147483647 w 152"/>
              <a:gd name="T45" fmla="*/ 2147483647 h 96"/>
              <a:gd name="T46" fmla="*/ 0 w 152"/>
              <a:gd name="T47" fmla="*/ 2147483647 h 96"/>
              <a:gd name="T48" fmla="*/ 0 w 152"/>
              <a:gd name="T49" fmla="*/ 2147483647 h 96"/>
              <a:gd name="T50" fmla="*/ 0 w 152"/>
              <a:gd name="T51" fmla="*/ 2147483647 h 96"/>
              <a:gd name="T52" fmla="*/ 0 w 152"/>
              <a:gd name="T53" fmla="*/ 2147483647 h 96"/>
              <a:gd name="T54" fmla="*/ 0 w 152"/>
              <a:gd name="T55" fmla="*/ 2147483647 h 96"/>
              <a:gd name="T56" fmla="*/ 0 w 152"/>
              <a:gd name="T57" fmla="*/ 2147483647 h 9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52"/>
              <a:gd name="T88" fmla="*/ 0 h 96"/>
              <a:gd name="T89" fmla="*/ 152 w 152"/>
              <a:gd name="T90" fmla="*/ 96 h 9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52" h="96">
                <a:moveTo>
                  <a:pt x="0" y="16"/>
                </a:moveTo>
                <a:lnTo>
                  <a:pt x="0" y="16"/>
                </a:lnTo>
                <a:lnTo>
                  <a:pt x="8" y="8"/>
                </a:lnTo>
                <a:lnTo>
                  <a:pt x="16" y="0"/>
                </a:lnTo>
                <a:lnTo>
                  <a:pt x="24" y="0"/>
                </a:lnTo>
                <a:lnTo>
                  <a:pt x="32" y="0"/>
                </a:lnTo>
                <a:lnTo>
                  <a:pt x="128" y="32"/>
                </a:lnTo>
                <a:lnTo>
                  <a:pt x="136" y="32"/>
                </a:lnTo>
                <a:lnTo>
                  <a:pt x="144" y="40"/>
                </a:lnTo>
                <a:lnTo>
                  <a:pt x="144" y="48"/>
                </a:lnTo>
                <a:lnTo>
                  <a:pt x="152" y="56"/>
                </a:lnTo>
                <a:lnTo>
                  <a:pt x="152" y="64"/>
                </a:lnTo>
                <a:lnTo>
                  <a:pt x="144" y="72"/>
                </a:lnTo>
                <a:lnTo>
                  <a:pt x="144" y="80"/>
                </a:lnTo>
                <a:lnTo>
                  <a:pt x="136" y="88"/>
                </a:lnTo>
                <a:lnTo>
                  <a:pt x="128" y="88"/>
                </a:lnTo>
                <a:lnTo>
                  <a:pt x="120" y="96"/>
                </a:lnTo>
                <a:lnTo>
                  <a:pt x="112" y="96"/>
                </a:lnTo>
                <a:lnTo>
                  <a:pt x="104" y="88"/>
                </a:lnTo>
                <a:lnTo>
                  <a:pt x="16" y="56"/>
                </a:lnTo>
                <a:lnTo>
                  <a:pt x="8" y="56"/>
                </a:lnTo>
                <a:lnTo>
                  <a:pt x="0" y="48"/>
                </a:lnTo>
                <a:lnTo>
                  <a:pt x="0" y="40"/>
                </a:lnTo>
                <a:lnTo>
                  <a:pt x="0" y="24"/>
                </a:lnTo>
                <a:lnTo>
                  <a:pt x="0" y="16"/>
                </a:lnTo>
                <a:close/>
              </a:path>
            </a:pathLst>
          </a:custGeom>
          <a:solidFill>
            <a:srgbClr val="660066"/>
          </a:solidFill>
          <a:ln w="2540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6" name="Text Box 153"/>
          <p:cNvSpPr txBox="1">
            <a:spLocks noChangeArrowheads="1"/>
          </p:cNvSpPr>
          <p:nvPr/>
        </p:nvSpPr>
        <p:spPr bwMode="auto">
          <a:xfrm>
            <a:off x="1905000" y="433388"/>
            <a:ext cx="3048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3200">
                <a:solidFill>
                  <a:schemeClr val="tx2"/>
                </a:solidFill>
                <a:latin typeface="Arial" pitchFamily="-112" charset="0"/>
              </a:rPr>
              <a:t>The Gram Stain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A7E446-6ECD-8342-89C4-2BBD36BBD794}" type="slidenum">
              <a:rPr lang="en-US"/>
              <a:pPr/>
              <a:t>9</a:t>
            </a:fld>
            <a:endParaRPr lang="en-US"/>
          </a:p>
        </p:txBody>
      </p:sp>
      <p:pic>
        <p:nvPicPr>
          <p:cNvPr id="11267" name="Picture 2" descr="D:\CONTENT\ch04\00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457200"/>
            <a:ext cx="7772400" cy="5943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808080"/>
      </a:dk1>
      <a:lt1>
        <a:srgbClr val="FFFF00"/>
      </a:lt1>
      <a:dk2>
        <a:srgbClr val="000066"/>
      </a:dk2>
      <a:lt2>
        <a:srgbClr val="FFFFFF"/>
      </a:lt2>
      <a:accent1>
        <a:srgbClr val="00CC99"/>
      </a:accent1>
      <a:accent2>
        <a:srgbClr val="3333CC"/>
      </a:accent2>
      <a:accent3>
        <a:srgbClr val="AAAAB8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808080"/>
        </a:dk1>
        <a:lt1>
          <a:srgbClr val="FFFF00"/>
        </a:lt1>
        <a:dk2>
          <a:srgbClr val="000066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DADA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3401</TotalTime>
  <Words>708</Words>
  <Application>Microsoft Office PowerPoint</Application>
  <PresentationFormat>On-screen Show (4:3)</PresentationFormat>
  <Paragraphs>188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  <vt:variant>
        <vt:lpstr>Custom Shows</vt:lpstr>
      </vt:variant>
      <vt:variant>
        <vt:i4>1</vt:i4>
      </vt:variant>
    </vt:vector>
  </HeadingPairs>
  <TitlesOfParts>
    <vt:vector size="28" baseType="lpstr">
      <vt:lpstr>Times New Roman</vt:lpstr>
      <vt:lpstr>Arial</vt:lpstr>
      <vt:lpstr>Wingdings</vt:lpstr>
      <vt:lpstr>Default Design</vt:lpstr>
      <vt:lpstr>GRAM  POSITIVE &amp;  GRAM  NEGATIVE BACTERIA</vt:lpstr>
      <vt:lpstr>Bacterial cells</vt:lpstr>
      <vt:lpstr>GRAM  STAIN</vt:lpstr>
      <vt:lpstr>CELL WALL</vt:lpstr>
      <vt:lpstr>Slide 5</vt:lpstr>
      <vt:lpstr>Gram Positive</vt:lpstr>
      <vt:lpstr>Slide 7</vt:lpstr>
      <vt:lpstr>Slide 8</vt:lpstr>
      <vt:lpstr>Slide 9</vt:lpstr>
      <vt:lpstr>Slide 10</vt:lpstr>
      <vt:lpstr>Gram  positive bacteria</vt:lpstr>
      <vt:lpstr>Gram-positive Cocci</vt:lpstr>
      <vt:lpstr>Streptococcus divided by type of haemolysis </vt:lpstr>
      <vt:lpstr>S. pneumoniae</vt:lpstr>
      <vt:lpstr>GRAM POSITIVE BACILLI</vt:lpstr>
      <vt:lpstr> Anerobic Gram Positive Bacilli</vt:lpstr>
      <vt:lpstr>Gram-Negative Cocci</vt:lpstr>
      <vt:lpstr>Gram-Negative Rods</vt:lpstr>
      <vt:lpstr>Gram-Negative Rods</vt:lpstr>
      <vt:lpstr>Oxidise positive non fermentative i.e. they do not ferment sugars e.g.</vt:lpstr>
      <vt:lpstr>Oxidise positive comma shaped and also fermentative most important is Vibrio cholerae that causes cholera which is a disease characterized by severe diarrhea and dehydration </vt:lpstr>
      <vt:lpstr>Non-Gram-stainable bacteria</vt:lpstr>
      <vt:lpstr>Unusual Gram-positives</vt:lpstr>
      <vt:lpstr>Custom Show 2</vt:lpstr>
    </vt:vector>
  </TitlesOfParts>
  <Company>CVCC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Streptococci</dc:title>
  <dc:creator>Robin Smith</dc:creator>
  <cp:lastModifiedBy>User</cp:lastModifiedBy>
  <cp:revision>290</cp:revision>
  <cp:lastPrinted>2002-01-26T13:51:29Z</cp:lastPrinted>
  <dcterms:created xsi:type="dcterms:W3CDTF">2011-10-16T12:10:58Z</dcterms:created>
  <dcterms:modified xsi:type="dcterms:W3CDTF">2011-10-16T12:11:27Z</dcterms:modified>
</cp:coreProperties>
</file>