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1" r:id="rId1"/>
  </p:sldMasterIdLst>
  <p:notesMasterIdLst>
    <p:notesMasterId r:id="rId66"/>
  </p:notesMasterIdLst>
  <p:sldIdLst>
    <p:sldId id="256" r:id="rId2"/>
    <p:sldId id="257" r:id="rId3"/>
    <p:sldId id="314" r:id="rId4"/>
    <p:sldId id="302" r:id="rId5"/>
    <p:sldId id="258" r:id="rId6"/>
    <p:sldId id="259" r:id="rId7"/>
    <p:sldId id="261" r:id="rId8"/>
    <p:sldId id="260" r:id="rId9"/>
    <p:sldId id="262" r:id="rId10"/>
    <p:sldId id="263" r:id="rId11"/>
    <p:sldId id="264" r:id="rId12"/>
    <p:sldId id="265" r:id="rId13"/>
    <p:sldId id="266" r:id="rId14"/>
    <p:sldId id="268" r:id="rId15"/>
    <p:sldId id="308" r:id="rId16"/>
    <p:sldId id="319" r:id="rId17"/>
    <p:sldId id="317" r:id="rId18"/>
    <p:sldId id="315" r:id="rId19"/>
    <p:sldId id="301" r:id="rId20"/>
    <p:sldId id="318" r:id="rId21"/>
    <p:sldId id="269" r:id="rId22"/>
    <p:sldId id="304" r:id="rId23"/>
    <p:sldId id="295" r:id="rId24"/>
    <p:sldId id="271" r:id="rId25"/>
    <p:sldId id="272" r:id="rId26"/>
    <p:sldId id="273" r:id="rId27"/>
    <p:sldId id="292" r:id="rId28"/>
    <p:sldId id="294" r:id="rId29"/>
    <p:sldId id="293" r:id="rId30"/>
    <p:sldId id="291" r:id="rId31"/>
    <p:sldId id="275" r:id="rId32"/>
    <p:sldId id="277" r:id="rId33"/>
    <p:sldId id="307" r:id="rId34"/>
    <p:sldId id="297" r:id="rId35"/>
    <p:sldId id="278" r:id="rId36"/>
    <p:sldId id="276" r:id="rId37"/>
    <p:sldId id="274" r:id="rId38"/>
    <p:sldId id="296" r:id="rId39"/>
    <p:sldId id="305" r:id="rId40"/>
    <p:sldId id="298" r:id="rId41"/>
    <p:sldId id="306" r:id="rId42"/>
    <p:sldId id="281" r:id="rId43"/>
    <p:sldId id="270" r:id="rId44"/>
    <p:sldId id="267" r:id="rId45"/>
    <p:sldId id="290" r:id="rId46"/>
    <p:sldId id="279" r:id="rId47"/>
    <p:sldId id="282" r:id="rId48"/>
    <p:sldId id="280" r:id="rId49"/>
    <p:sldId id="283" r:id="rId50"/>
    <p:sldId id="316" r:id="rId51"/>
    <p:sldId id="284" r:id="rId52"/>
    <p:sldId id="287" r:id="rId53"/>
    <p:sldId id="303" r:id="rId54"/>
    <p:sldId id="300" r:id="rId55"/>
    <p:sldId id="289" r:id="rId56"/>
    <p:sldId id="285" r:id="rId57"/>
    <p:sldId id="286" r:id="rId58"/>
    <p:sldId id="288" r:id="rId59"/>
    <p:sldId id="309" r:id="rId60"/>
    <p:sldId id="310" r:id="rId61"/>
    <p:sldId id="311" r:id="rId62"/>
    <p:sldId id="312" r:id="rId63"/>
    <p:sldId id="299" r:id="rId64"/>
    <p:sldId id="313" r:id="rId65"/>
  </p:sldIdLst>
  <p:sldSz cx="9144000" cy="6858000" type="screen4x3"/>
  <p:notesSz cx="6858000" cy="9144000"/>
  <p:defaultTextStyle>
    <a:defPPr>
      <a:defRPr lang="en-US"/>
    </a:defPPr>
    <a:lvl1pPr algn="l" rtl="0" fontAlgn="base">
      <a:spcBef>
        <a:spcPct val="0"/>
      </a:spcBef>
      <a:spcAft>
        <a:spcPct val="0"/>
      </a:spcAft>
      <a:defRPr sz="900" kern="1200">
        <a:solidFill>
          <a:schemeClr val="tx1"/>
        </a:solidFill>
        <a:latin typeface="Arial" pitchFamily="-112" charset="0"/>
        <a:ea typeface="Arial" pitchFamily="-112" charset="0"/>
        <a:cs typeface="Arial" pitchFamily="-112" charset="0"/>
      </a:defRPr>
    </a:lvl1pPr>
    <a:lvl2pPr marL="457200" algn="l" rtl="0" fontAlgn="base">
      <a:spcBef>
        <a:spcPct val="0"/>
      </a:spcBef>
      <a:spcAft>
        <a:spcPct val="0"/>
      </a:spcAft>
      <a:defRPr sz="900" kern="1200">
        <a:solidFill>
          <a:schemeClr val="tx1"/>
        </a:solidFill>
        <a:latin typeface="Arial" pitchFamily="-112" charset="0"/>
        <a:ea typeface="Arial" pitchFamily="-112" charset="0"/>
        <a:cs typeface="Arial" pitchFamily="-112" charset="0"/>
      </a:defRPr>
    </a:lvl2pPr>
    <a:lvl3pPr marL="914400" algn="l" rtl="0" fontAlgn="base">
      <a:spcBef>
        <a:spcPct val="0"/>
      </a:spcBef>
      <a:spcAft>
        <a:spcPct val="0"/>
      </a:spcAft>
      <a:defRPr sz="900" kern="1200">
        <a:solidFill>
          <a:schemeClr val="tx1"/>
        </a:solidFill>
        <a:latin typeface="Arial" pitchFamily="-112" charset="0"/>
        <a:ea typeface="Arial" pitchFamily="-112" charset="0"/>
        <a:cs typeface="Arial" pitchFamily="-112" charset="0"/>
      </a:defRPr>
    </a:lvl3pPr>
    <a:lvl4pPr marL="1371600" algn="l" rtl="0" fontAlgn="base">
      <a:spcBef>
        <a:spcPct val="0"/>
      </a:spcBef>
      <a:spcAft>
        <a:spcPct val="0"/>
      </a:spcAft>
      <a:defRPr sz="900" kern="1200">
        <a:solidFill>
          <a:schemeClr val="tx1"/>
        </a:solidFill>
        <a:latin typeface="Arial" pitchFamily="-112" charset="0"/>
        <a:ea typeface="Arial" pitchFamily="-112" charset="0"/>
        <a:cs typeface="Arial" pitchFamily="-112" charset="0"/>
      </a:defRPr>
    </a:lvl4pPr>
    <a:lvl5pPr marL="1828800" algn="l" rtl="0" fontAlgn="base">
      <a:spcBef>
        <a:spcPct val="0"/>
      </a:spcBef>
      <a:spcAft>
        <a:spcPct val="0"/>
      </a:spcAft>
      <a:defRPr sz="9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9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9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9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900" kern="1200">
        <a:solidFill>
          <a:schemeClr val="tx1"/>
        </a:solidFill>
        <a:latin typeface="Arial" pitchFamily="-112" charset="0"/>
        <a:ea typeface="Arial" pitchFamily="-112" charset="0"/>
        <a:cs typeface="Arial" pitchFamily="-112"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a:srgbClr val="FFCC00"/>
    <a:srgbClr val="99FF33"/>
    <a:srgbClr val="CC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34615" autoAdjust="0"/>
    <p:restoredTop sz="86385" autoAdjust="0"/>
  </p:normalViewPr>
  <p:slideViewPr>
    <p:cSldViewPr>
      <p:cViewPr varScale="1">
        <p:scale>
          <a:sx n="91" d="100"/>
          <a:sy n="91" d="100"/>
        </p:scale>
        <p:origin x="-1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86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7D7A592-3DA7-2845-9F51-C8A8C9BE8B9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pitchFamily="-112"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pitchFamily="-112"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pitchFamily="-112"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pitchFamily="-112"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pitchFamily="-112"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A2368CE-4308-1543-AA08-666DD37962F1}" type="slidenum">
              <a:rPr lang="en-US"/>
              <a:pPr/>
              <a:t>1</a:t>
            </a:fld>
            <a:endParaRPr 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latin typeface="Arial" pitchFamily="-112" charset="0"/>
                <a:cs typeface="Arial" pitchFamily="-112" charset="0"/>
              </a:rPr>
              <a:t>DR FAWZIA AL OTAIBI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DCED9F4-ACEE-E945-A540-FC98048BCB16}" type="slidenum">
              <a:rPr lang="en-US"/>
              <a:pPr/>
              <a:t>64</a:t>
            </a:fld>
            <a:endParaRPr lang="en-US"/>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GB">
                <a:latin typeface="Arial" pitchFamily="-112" charset="0"/>
                <a:cs typeface="Arial" pitchFamily="-112" charset="0"/>
              </a:rPr>
              <a:t>DR : FAWZIA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pitchFamily="34" charset="0"/>
                <a:ea typeface="+mn-ea"/>
                <a:cs typeface="Arial" pitchFamily="34" charset="0"/>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pitchFamily="34" charset="0"/>
                <a:ea typeface="+mn-ea"/>
                <a:cs typeface="Arial" pitchFamily="34"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grpSp>
      </p:grpSp>
      <p:sp>
        <p:nvSpPr>
          <p:cNvPr id="819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819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endParaRPr lang="en-US"/>
          </a:p>
        </p:txBody>
      </p:sp>
      <p:sp>
        <p:nvSpPr>
          <p:cNvPr id="45" name="Rectangle 45"/>
          <p:cNvSpPr>
            <a:spLocks noGrp="1" noChangeArrowheads="1"/>
          </p:cNvSpPr>
          <p:nvPr>
            <p:ph type="ftr" sz="quarter" idx="11"/>
          </p:nvPr>
        </p:nvSpPr>
        <p:spPr/>
        <p:txBody>
          <a:bodyPr/>
          <a:lstStyle>
            <a:lvl1pPr>
              <a:defRPr/>
            </a:lvl1pPr>
          </a:lstStyle>
          <a:p>
            <a:endParaRPr lang="en-US"/>
          </a:p>
        </p:txBody>
      </p:sp>
      <p:sp>
        <p:nvSpPr>
          <p:cNvPr id="46" name="Rectangle 46"/>
          <p:cNvSpPr>
            <a:spLocks noGrp="1" noChangeArrowheads="1"/>
          </p:cNvSpPr>
          <p:nvPr>
            <p:ph type="sldNum" sz="quarter" idx="12"/>
          </p:nvPr>
        </p:nvSpPr>
        <p:spPr/>
        <p:txBody>
          <a:bodyPr/>
          <a:lstStyle>
            <a:lvl1pPr>
              <a:defRPr/>
            </a:lvl1pPr>
          </a:lstStyle>
          <a:p>
            <a:fld id="{BF585821-2851-2244-B6AE-5C9E7B9EC403}" type="slidenum">
              <a:rPr lang="en-US"/>
              <a:pPr/>
              <a:t>‹#›</a:t>
            </a:fld>
            <a:endParaRPr lang="en-US"/>
          </a:p>
        </p:txBody>
      </p:sp>
    </p:spTree>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2AE50891-EEEE-8A4E-9A85-2ED34419D2E9}" type="slidenum">
              <a:rPr lang="en-US"/>
              <a:pPr/>
              <a:t>‹#›</a:t>
            </a:fld>
            <a:endParaRPr 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E42955E9-BCCA-764F-8100-1D5C6E20C787}" type="slidenum">
              <a:rPr lang="en-US"/>
              <a:pPr/>
              <a:t>‹#›</a:t>
            </a:fld>
            <a:endParaRPr lang="en-US"/>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4"/>
          <p:cNvSpPr>
            <a:spLocks noGrp="1" noChangeArrowheads="1"/>
          </p:cNvSpPr>
          <p:nvPr>
            <p:ph type="dt" sz="half" idx="10"/>
          </p:nvPr>
        </p:nvSpPr>
        <p:spPr>
          <a:ln/>
        </p:spPr>
        <p:txBody>
          <a:bodyPr/>
          <a:lstStyle>
            <a:lvl1pPr>
              <a:defRPr/>
            </a:lvl1pPr>
          </a:lstStyle>
          <a:p>
            <a:endParaRPr lang="en-US"/>
          </a:p>
        </p:txBody>
      </p:sp>
      <p:sp>
        <p:nvSpPr>
          <p:cNvPr id="4" name="Rectangle 45"/>
          <p:cNvSpPr>
            <a:spLocks noGrp="1" noChangeArrowheads="1"/>
          </p:cNvSpPr>
          <p:nvPr>
            <p:ph type="ftr" sz="quarter" idx="11"/>
          </p:nvPr>
        </p:nvSpPr>
        <p:spPr>
          <a:ln/>
        </p:spPr>
        <p:txBody>
          <a:bodyPr/>
          <a:lstStyle>
            <a:lvl1pPr>
              <a:defRPr/>
            </a:lvl1pPr>
          </a:lstStyle>
          <a:p>
            <a:endParaRPr lang="en-US"/>
          </a:p>
        </p:txBody>
      </p:sp>
      <p:sp>
        <p:nvSpPr>
          <p:cNvPr id="5" name="Rectangle 46"/>
          <p:cNvSpPr>
            <a:spLocks noGrp="1" noChangeArrowheads="1"/>
          </p:cNvSpPr>
          <p:nvPr>
            <p:ph type="sldNum" sz="quarter" idx="12"/>
          </p:nvPr>
        </p:nvSpPr>
        <p:spPr>
          <a:ln/>
        </p:spPr>
        <p:txBody>
          <a:bodyPr/>
          <a:lstStyle>
            <a:lvl1pPr>
              <a:defRPr/>
            </a:lvl1pPr>
          </a:lstStyle>
          <a:p>
            <a:fld id="{4975C6D2-BCC0-BA48-BE7A-87761A463987}" type="slidenum">
              <a:rPr lang="en-US"/>
              <a:pPr/>
              <a:t>‹#›</a:t>
            </a:fld>
            <a:endParaRPr 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D5C3E63A-AC10-6B4E-AE50-F7BEB2EE0C7F}" type="slidenum">
              <a:rPr lang="en-US"/>
              <a:pPr/>
              <a:t>‹#›</a:t>
            </a:fld>
            <a:endParaRPr 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B33EDEAE-35E7-5143-962B-BF00526D1B0D}" type="slidenum">
              <a:rPr lang="en-US"/>
              <a:pPr/>
              <a:t>‹#›</a:t>
            </a:fld>
            <a:endParaRPr lang="en-US"/>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endParaRPr lang="en-US"/>
          </a:p>
        </p:txBody>
      </p:sp>
      <p:sp>
        <p:nvSpPr>
          <p:cNvPr id="6" name="Rectangle 45"/>
          <p:cNvSpPr>
            <a:spLocks noGrp="1" noChangeArrowheads="1"/>
          </p:cNvSpPr>
          <p:nvPr>
            <p:ph type="ftr" sz="quarter" idx="11"/>
          </p:nvPr>
        </p:nvSpPr>
        <p:spPr>
          <a:ln/>
        </p:spPr>
        <p:txBody>
          <a:bodyPr/>
          <a:lstStyle>
            <a:lvl1pPr>
              <a:defRPr/>
            </a:lvl1pPr>
          </a:lstStyle>
          <a:p>
            <a:endParaRPr lang="en-US"/>
          </a:p>
        </p:txBody>
      </p:sp>
      <p:sp>
        <p:nvSpPr>
          <p:cNvPr id="7" name="Rectangle 46"/>
          <p:cNvSpPr>
            <a:spLocks noGrp="1" noChangeArrowheads="1"/>
          </p:cNvSpPr>
          <p:nvPr>
            <p:ph type="sldNum" sz="quarter" idx="12"/>
          </p:nvPr>
        </p:nvSpPr>
        <p:spPr>
          <a:ln/>
        </p:spPr>
        <p:txBody>
          <a:bodyPr/>
          <a:lstStyle>
            <a:lvl1pPr>
              <a:defRPr/>
            </a:lvl1pPr>
          </a:lstStyle>
          <a:p>
            <a:fld id="{FC6B7883-DEC6-E14C-91C2-73CE96AA6A08}" type="slidenum">
              <a:rPr lang="en-US"/>
              <a:pPr/>
              <a:t>‹#›</a:t>
            </a:fld>
            <a:endParaRPr 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endParaRPr lang="en-US"/>
          </a:p>
        </p:txBody>
      </p:sp>
      <p:sp>
        <p:nvSpPr>
          <p:cNvPr id="8" name="Rectangle 45"/>
          <p:cNvSpPr>
            <a:spLocks noGrp="1" noChangeArrowheads="1"/>
          </p:cNvSpPr>
          <p:nvPr>
            <p:ph type="ftr" sz="quarter" idx="11"/>
          </p:nvPr>
        </p:nvSpPr>
        <p:spPr>
          <a:ln/>
        </p:spPr>
        <p:txBody>
          <a:bodyPr/>
          <a:lstStyle>
            <a:lvl1pPr>
              <a:defRPr/>
            </a:lvl1pPr>
          </a:lstStyle>
          <a:p>
            <a:endParaRPr lang="en-US"/>
          </a:p>
        </p:txBody>
      </p:sp>
      <p:sp>
        <p:nvSpPr>
          <p:cNvPr id="9" name="Rectangle 46"/>
          <p:cNvSpPr>
            <a:spLocks noGrp="1" noChangeArrowheads="1"/>
          </p:cNvSpPr>
          <p:nvPr>
            <p:ph type="sldNum" sz="quarter" idx="12"/>
          </p:nvPr>
        </p:nvSpPr>
        <p:spPr>
          <a:ln/>
        </p:spPr>
        <p:txBody>
          <a:bodyPr/>
          <a:lstStyle>
            <a:lvl1pPr>
              <a:defRPr/>
            </a:lvl1pPr>
          </a:lstStyle>
          <a:p>
            <a:fld id="{DA7D03C4-C101-604E-AFF3-DD812D6D158E}" type="slidenum">
              <a:rPr lang="en-US"/>
              <a:pPr/>
              <a:t>‹#›</a:t>
            </a:fld>
            <a:endParaRPr 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endParaRPr lang="en-US"/>
          </a:p>
        </p:txBody>
      </p:sp>
      <p:sp>
        <p:nvSpPr>
          <p:cNvPr id="4" name="Rectangle 45"/>
          <p:cNvSpPr>
            <a:spLocks noGrp="1" noChangeArrowheads="1"/>
          </p:cNvSpPr>
          <p:nvPr>
            <p:ph type="ftr" sz="quarter" idx="11"/>
          </p:nvPr>
        </p:nvSpPr>
        <p:spPr>
          <a:ln/>
        </p:spPr>
        <p:txBody>
          <a:bodyPr/>
          <a:lstStyle>
            <a:lvl1pPr>
              <a:defRPr/>
            </a:lvl1pPr>
          </a:lstStyle>
          <a:p>
            <a:endParaRPr lang="en-US"/>
          </a:p>
        </p:txBody>
      </p:sp>
      <p:sp>
        <p:nvSpPr>
          <p:cNvPr id="5" name="Rectangle 46"/>
          <p:cNvSpPr>
            <a:spLocks noGrp="1" noChangeArrowheads="1"/>
          </p:cNvSpPr>
          <p:nvPr>
            <p:ph type="sldNum" sz="quarter" idx="12"/>
          </p:nvPr>
        </p:nvSpPr>
        <p:spPr>
          <a:ln/>
        </p:spPr>
        <p:txBody>
          <a:bodyPr/>
          <a:lstStyle>
            <a:lvl1pPr>
              <a:defRPr/>
            </a:lvl1pPr>
          </a:lstStyle>
          <a:p>
            <a:fld id="{1D214880-094E-6E4C-A5E5-F7E888A2F1A1}" type="slidenum">
              <a:rPr lang="en-US"/>
              <a:pPr/>
              <a:t>‹#›</a:t>
            </a:fld>
            <a:endParaRPr 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endParaRPr lang="en-US"/>
          </a:p>
        </p:txBody>
      </p:sp>
      <p:sp>
        <p:nvSpPr>
          <p:cNvPr id="3" name="Rectangle 45"/>
          <p:cNvSpPr>
            <a:spLocks noGrp="1" noChangeArrowheads="1"/>
          </p:cNvSpPr>
          <p:nvPr>
            <p:ph type="ftr" sz="quarter" idx="11"/>
          </p:nvPr>
        </p:nvSpPr>
        <p:spPr>
          <a:ln/>
        </p:spPr>
        <p:txBody>
          <a:bodyPr/>
          <a:lstStyle>
            <a:lvl1pPr>
              <a:defRPr/>
            </a:lvl1pPr>
          </a:lstStyle>
          <a:p>
            <a:endParaRPr lang="en-US"/>
          </a:p>
        </p:txBody>
      </p:sp>
      <p:sp>
        <p:nvSpPr>
          <p:cNvPr id="4" name="Rectangle 46"/>
          <p:cNvSpPr>
            <a:spLocks noGrp="1" noChangeArrowheads="1"/>
          </p:cNvSpPr>
          <p:nvPr>
            <p:ph type="sldNum" sz="quarter" idx="12"/>
          </p:nvPr>
        </p:nvSpPr>
        <p:spPr>
          <a:ln/>
        </p:spPr>
        <p:txBody>
          <a:bodyPr/>
          <a:lstStyle>
            <a:lvl1pPr>
              <a:defRPr/>
            </a:lvl1pPr>
          </a:lstStyle>
          <a:p>
            <a:fld id="{11025A1B-940E-034E-89B8-4C7C19CC6784}" type="slidenum">
              <a:rPr lang="en-US"/>
              <a:pPr/>
              <a:t>‹#›</a:t>
            </a:fld>
            <a:endParaRPr lang="en-US"/>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endParaRPr lang="en-US"/>
          </a:p>
        </p:txBody>
      </p:sp>
      <p:sp>
        <p:nvSpPr>
          <p:cNvPr id="6" name="Rectangle 45"/>
          <p:cNvSpPr>
            <a:spLocks noGrp="1" noChangeArrowheads="1"/>
          </p:cNvSpPr>
          <p:nvPr>
            <p:ph type="ftr" sz="quarter" idx="11"/>
          </p:nvPr>
        </p:nvSpPr>
        <p:spPr>
          <a:ln/>
        </p:spPr>
        <p:txBody>
          <a:bodyPr/>
          <a:lstStyle>
            <a:lvl1pPr>
              <a:defRPr/>
            </a:lvl1pPr>
          </a:lstStyle>
          <a:p>
            <a:endParaRPr lang="en-US"/>
          </a:p>
        </p:txBody>
      </p:sp>
      <p:sp>
        <p:nvSpPr>
          <p:cNvPr id="7" name="Rectangle 46"/>
          <p:cNvSpPr>
            <a:spLocks noGrp="1" noChangeArrowheads="1"/>
          </p:cNvSpPr>
          <p:nvPr>
            <p:ph type="sldNum" sz="quarter" idx="12"/>
          </p:nvPr>
        </p:nvSpPr>
        <p:spPr>
          <a:ln/>
        </p:spPr>
        <p:txBody>
          <a:bodyPr/>
          <a:lstStyle>
            <a:lvl1pPr>
              <a:defRPr/>
            </a:lvl1pPr>
          </a:lstStyle>
          <a:p>
            <a:fld id="{0B45F2FE-2B6B-0C40-95D2-5D776E878FD9}" type="slidenum">
              <a:rPr lang="en-US"/>
              <a:pPr/>
              <a:t>‹#›</a:t>
            </a:fld>
            <a:endParaRPr lang="en-US"/>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endParaRPr lang="en-US"/>
          </a:p>
        </p:txBody>
      </p:sp>
      <p:sp>
        <p:nvSpPr>
          <p:cNvPr id="6" name="Rectangle 45"/>
          <p:cNvSpPr>
            <a:spLocks noGrp="1" noChangeArrowheads="1"/>
          </p:cNvSpPr>
          <p:nvPr>
            <p:ph type="ftr" sz="quarter" idx="11"/>
          </p:nvPr>
        </p:nvSpPr>
        <p:spPr>
          <a:ln/>
        </p:spPr>
        <p:txBody>
          <a:bodyPr/>
          <a:lstStyle>
            <a:lvl1pPr>
              <a:defRPr/>
            </a:lvl1pPr>
          </a:lstStyle>
          <a:p>
            <a:endParaRPr lang="en-US"/>
          </a:p>
        </p:txBody>
      </p:sp>
      <p:sp>
        <p:nvSpPr>
          <p:cNvPr id="7" name="Rectangle 46"/>
          <p:cNvSpPr>
            <a:spLocks noGrp="1" noChangeArrowheads="1"/>
          </p:cNvSpPr>
          <p:nvPr>
            <p:ph type="sldNum" sz="quarter" idx="12"/>
          </p:nvPr>
        </p:nvSpPr>
        <p:spPr>
          <a:ln/>
        </p:spPr>
        <p:txBody>
          <a:bodyPr/>
          <a:lstStyle>
            <a:lvl1pPr>
              <a:defRPr/>
            </a:lvl1pPr>
          </a:lstStyle>
          <a:p>
            <a:fld id="{339F608B-C169-E949-B795-E3234B68246B}" type="slidenum">
              <a:rPr lang="en-US"/>
              <a:pPr/>
              <a:t>‹#›</a:t>
            </a:fld>
            <a:endParaRPr lang="en-US"/>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808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pitchFamily="34" charset="0"/>
                <a:ea typeface="+mn-ea"/>
                <a:cs typeface="Arial" pitchFamily="34" charset="0"/>
              </a:endParaRPr>
            </a:p>
          </p:txBody>
        </p:sp>
        <p:sp>
          <p:nvSpPr>
            <p:cNvPr id="809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pitchFamily="34" charset="0"/>
                <a:ea typeface="+mn-ea"/>
                <a:cs typeface="Arial" pitchFamily="34" charset="0"/>
              </a:endParaRPr>
            </a:p>
          </p:txBody>
        </p:sp>
        <p:sp>
          <p:nvSpPr>
            <p:cNvPr id="809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pitchFamily="34" charset="0"/>
                <a:ea typeface="+mn-ea"/>
                <a:cs typeface="Arial" pitchFamily="34" charset="0"/>
              </a:endParaRPr>
            </a:p>
          </p:txBody>
        </p:sp>
        <p:grpSp>
          <p:nvGrpSpPr>
            <p:cNvPr id="1068" name="Group 39"/>
            <p:cNvGrpSpPr>
              <a:grpSpLocks/>
            </p:cNvGrpSpPr>
            <p:nvPr userDrawn="1"/>
          </p:nvGrpSpPr>
          <p:grpSpPr bwMode="auto">
            <a:xfrm>
              <a:off x="0" y="1632"/>
              <a:ext cx="5758" cy="1858"/>
              <a:chOff x="0" y="1632"/>
              <a:chExt cx="5758" cy="1858"/>
            </a:xfrm>
          </p:grpSpPr>
          <p:sp>
            <p:nvSpPr>
              <p:cNvPr id="809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sp>
            <p:nvSpPr>
              <p:cNvPr id="809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pitchFamily="34" charset="0"/>
                  <a:ea typeface="+mn-ea"/>
                  <a:cs typeface="Arial" pitchFamily="34" charset="0"/>
                </a:endParaRPr>
              </a:p>
            </p:txBody>
          </p:sp>
        </p:grpSp>
      </p:grpSp>
      <p:sp>
        <p:nvSpPr>
          <p:cNvPr id="809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09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p>
        </p:txBody>
      </p:sp>
      <p:sp>
        <p:nvSpPr>
          <p:cNvPr id="809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p>
        </p:txBody>
      </p:sp>
      <p:sp>
        <p:nvSpPr>
          <p:cNvPr id="809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664A3D68-6C1B-6848-8BF2-CC6AE39E55A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0938"/>
                                        </p:tgtEl>
                                        <p:attrNameLst>
                                          <p:attrName>style.visibility</p:attrName>
                                        </p:attrNameLst>
                                      </p:cBhvr>
                                      <p:to>
                                        <p:strVal val="visible"/>
                                      </p:to>
                                    </p:set>
                                    <p:animEffect transition="in" filter="fade">
                                      <p:cBhvr>
                                        <p:cTn id="7" dur="800" decel="100000"/>
                                        <p:tgtEl>
                                          <p:spTgt spid="80938"/>
                                        </p:tgtEl>
                                      </p:cBhvr>
                                    </p:animEffect>
                                    <p:anim calcmode="lin" valueType="num">
                                      <p:cBhvr>
                                        <p:cTn id="8" dur="800" decel="100000" fill="hold"/>
                                        <p:tgtEl>
                                          <p:spTgt spid="80938"/>
                                        </p:tgtEl>
                                        <p:attrNameLst>
                                          <p:attrName>style.rotation</p:attrName>
                                        </p:attrNameLst>
                                      </p:cBhvr>
                                      <p:tavLst>
                                        <p:tav tm="0">
                                          <p:val>
                                            <p:fltVal val="-90"/>
                                          </p:val>
                                        </p:tav>
                                        <p:tav tm="100000">
                                          <p:val>
                                            <p:fltVal val="0"/>
                                          </p:val>
                                        </p:tav>
                                      </p:tavLst>
                                    </p:anim>
                                    <p:anim calcmode="lin" valueType="num">
                                      <p:cBhvr>
                                        <p:cTn id="9" dur="800" decel="100000" fill="hold"/>
                                        <p:tgtEl>
                                          <p:spTgt spid="80938"/>
                                        </p:tgtEl>
                                        <p:attrNameLst>
                                          <p:attrName>ppt_x</p:attrName>
                                        </p:attrNameLst>
                                      </p:cBhvr>
                                      <p:tavLst>
                                        <p:tav tm="0">
                                          <p:val>
                                            <p:strVal val="#ppt_x+0.4"/>
                                          </p:val>
                                        </p:tav>
                                        <p:tav tm="100000">
                                          <p:val>
                                            <p:strVal val="#ppt_x-0.05"/>
                                          </p:val>
                                        </p:tav>
                                      </p:tavLst>
                                    </p:anim>
                                    <p:anim calcmode="lin" valueType="num">
                                      <p:cBhvr>
                                        <p:cTn id="10" dur="800" decel="100000" fill="hold"/>
                                        <p:tgtEl>
                                          <p:spTgt spid="809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09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093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80939">
                                            <p:txEl>
                                              <p:pRg st="0" end="0"/>
                                            </p:txEl>
                                          </p:spTgt>
                                        </p:tgtEl>
                                        <p:attrNameLst>
                                          <p:attrName>style.visibility</p:attrName>
                                        </p:attrNameLst>
                                      </p:cBhvr>
                                      <p:to>
                                        <p:strVal val="visible"/>
                                      </p:to>
                                    </p:set>
                                    <p:animEffect transition="in" filter="fade">
                                      <p:cBhvr>
                                        <p:cTn id="17" dur="1000"/>
                                        <p:tgtEl>
                                          <p:spTgt spid="80939">
                                            <p:txEl>
                                              <p:pRg st="0" end="0"/>
                                            </p:txEl>
                                          </p:spTgt>
                                        </p:tgtEl>
                                      </p:cBhvr>
                                    </p:animEffect>
                                    <p:anim calcmode="lin" valueType="num">
                                      <p:cBhvr>
                                        <p:cTn id="18" dur="1000" fill="hold"/>
                                        <p:tgtEl>
                                          <p:spTgt spid="8093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0939">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0939">
                                            <p:txEl>
                                              <p:pRg st="1" end="1"/>
                                            </p:txEl>
                                          </p:spTgt>
                                        </p:tgtEl>
                                        <p:attrNameLst>
                                          <p:attrName>style.visibility</p:attrName>
                                        </p:attrNameLst>
                                      </p:cBhvr>
                                      <p:to>
                                        <p:strVal val="visible"/>
                                      </p:to>
                                    </p:set>
                                    <p:animEffect transition="in" filter="fade">
                                      <p:cBhvr>
                                        <p:cTn id="22" dur="1000"/>
                                        <p:tgtEl>
                                          <p:spTgt spid="80939">
                                            <p:txEl>
                                              <p:pRg st="1" end="1"/>
                                            </p:txEl>
                                          </p:spTgt>
                                        </p:tgtEl>
                                      </p:cBhvr>
                                    </p:animEffect>
                                    <p:anim calcmode="lin" valueType="num">
                                      <p:cBhvr>
                                        <p:cTn id="23" dur="1000" fill="hold"/>
                                        <p:tgtEl>
                                          <p:spTgt spid="8093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80939">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0939">
                                            <p:txEl>
                                              <p:pRg st="2" end="2"/>
                                            </p:txEl>
                                          </p:spTgt>
                                        </p:tgtEl>
                                        <p:attrNameLst>
                                          <p:attrName>style.visibility</p:attrName>
                                        </p:attrNameLst>
                                      </p:cBhvr>
                                      <p:to>
                                        <p:strVal val="visible"/>
                                      </p:to>
                                    </p:set>
                                    <p:animEffect transition="in" filter="fade">
                                      <p:cBhvr>
                                        <p:cTn id="27" dur="1000"/>
                                        <p:tgtEl>
                                          <p:spTgt spid="80939">
                                            <p:txEl>
                                              <p:pRg st="2" end="2"/>
                                            </p:txEl>
                                          </p:spTgt>
                                        </p:tgtEl>
                                      </p:cBhvr>
                                    </p:animEffect>
                                    <p:anim calcmode="lin" valueType="num">
                                      <p:cBhvr>
                                        <p:cTn id="28" dur="1000" fill="hold"/>
                                        <p:tgtEl>
                                          <p:spTgt spid="80939">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80939">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0939">
                                            <p:txEl>
                                              <p:pRg st="3" end="3"/>
                                            </p:txEl>
                                          </p:spTgt>
                                        </p:tgtEl>
                                        <p:attrNameLst>
                                          <p:attrName>style.visibility</p:attrName>
                                        </p:attrNameLst>
                                      </p:cBhvr>
                                      <p:to>
                                        <p:strVal val="visible"/>
                                      </p:to>
                                    </p:set>
                                    <p:animEffect transition="in" filter="fade">
                                      <p:cBhvr>
                                        <p:cTn id="32" dur="1000"/>
                                        <p:tgtEl>
                                          <p:spTgt spid="80939">
                                            <p:txEl>
                                              <p:pRg st="3" end="3"/>
                                            </p:txEl>
                                          </p:spTgt>
                                        </p:tgtEl>
                                      </p:cBhvr>
                                    </p:animEffect>
                                    <p:anim calcmode="lin" valueType="num">
                                      <p:cBhvr>
                                        <p:cTn id="33" dur="1000" fill="hold"/>
                                        <p:tgtEl>
                                          <p:spTgt spid="80939">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0939">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80939">
                                            <p:txEl>
                                              <p:pRg st="4" end="4"/>
                                            </p:txEl>
                                          </p:spTgt>
                                        </p:tgtEl>
                                        <p:attrNameLst>
                                          <p:attrName>style.visibility</p:attrName>
                                        </p:attrNameLst>
                                      </p:cBhvr>
                                      <p:to>
                                        <p:strVal val="visible"/>
                                      </p:to>
                                    </p:set>
                                    <p:animEffect transition="in" filter="fade">
                                      <p:cBhvr>
                                        <p:cTn id="37" dur="1000"/>
                                        <p:tgtEl>
                                          <p:spTgt spid="80939">
                                            <p:txEl>
                                              <p:pRg st="4" end="4"/>
                                            </p:txEl>
                                          </p:spTgt>
                                        </p:tgtEl>
                                      </p:cBhvr>
                                    </p:animEffect>
                                    <p:anim calcmode="lin" valueType="num">
                                      <p:cBhvr>
                                        <p:cTn id="38" dur="1000" fill="hold"/>
                                        <p:tgtEl>
                                          <p:spTgt spid="80939">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809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38" grpId="0"/>
      <p:bldP spid="80939" grpId="0" build="p">
        <p:tmplLst>
          <p:tmpl lvl="1">
            <p:tnLst>
              <p:par>
                <p:cTn presetID="47" presetClass="entr" presetSubtype="0" fill="hold" nodeType="clickEffect">
                  <p:stCondLst>
                    <p:cond delay="0"/>
                  </p:stCondLst>
                  <p:childTnLst>
                    <p:set>
                      <p:cBhvr>
                        <p:cTn dur="1" fill="hold">
                          <p:stCondLst>
                            <p:cond delay="0"/>
                          </p:stCondLst>
                        </p:cTn>
                        <p:tgtEl>
                          <p:spTgt spid="80939"/>
                        </p:tgtEl>
                        <p:attrNameLst>
                          <p:attrName>style.visibility</p:attrName>
                        </p:attrNameLst>
                      </p:cBhvr>
                      <p:to>
                        <p:strVal val="visible"/>
                      </p:to>
                    </p:set>
                    <p:animEffect transition="in" filter="fade">
                      <p:cBhvr>
                        <p:cTn dur="1000"/>
                        <p:tgtEl>
                          <p:spTgt spid="80939"/>
                        </p:tgtEl>
                      </p:cBhvr>
                    </p:animEffect>
                    <p:anim calcmode="lin" valueType="num">
                      <p:cBhvr>
                        <p:cTn dur="1000" fill="hold"/>
                        <p:tgtEl>
                          <p:spTgt spid="80939"/>
                        </p:tgtEl>
                        <p:attrNameLst>
                          <p:attrName>ppt_x</p:attrName>
                        </p:attrNameLst>
                      </p:cBhvr>
                      <p:tavLst>
                        <p:tav tm="0">
                          <p:val>
                            <p:strVal val="#ppt_x"/>
                          </p:val>
                        </p:tav>
                        <p:tav tm="100000">
                          <p:val>
                            <p:strVal val="#ppt_x"/>
                          </p:val>
                        </p:tav>
                      </p:tavLst>
                    </p:anim>
                    <p:anim calcmode="lin" valueType="num">
                      <p:cBhvr>
                        <p:cTn dur="1000" fill="hold"/>
                        <p:tgtEl>
                          <p:spTgt spid="80939"/>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80939"/>
                        </p:tgtEl>
                        <p:attrNameLst>
                          <p:attrName>style.visibility</p:attrName>
                        </p:attrNameLst>
                      </p:cBhvr>
                      <p:to>
                        <p:strVal val="visible"/>
                      </p:to>
                    </p:set>
                    <p:animEffect transition="in" filter="fade">
                      <p:cBhvr>
                        <p:cTn dur="1000"/>
                        <p:tgtEl>
                          <p:spTgt spid="80939"/>
                        </p:tgtEl>
                      </p:cBhvr>
                    </p:animEffect>
                    <p:anim calcmode="lin" valueType="num">
                      <p:cBhvr>
                        <p:cTn dur="1000" fill="hold"/>
                        <p:tgtEl>
                          <p:spTgt spid="80939"/>
                        </p:tgtEl>
                        <p:attrNameLst>
                          <p:attrName>ppt_x</p:attrName>
                        </p:attrNameLst>
                      </p:cBhvr>
                      <p:tavLst>
                        <p:tav tm="0">
                          <p:val>
                            <p:strVal val="#ppt_x"/>
                          </p:val>
                        </p:tav>
                        <p:tav tm="100000">
                          <p:val>
                            <p:strVal val="#ppt_x"/>
                          </p:val>
                        </p:tav>
                      </p:tavLst>
                    </p:anim>
                    <p:anim calcmode="lin" valueType="num">
                      <p:cBhvr>
                        <p:cTn dur="1000" fill="hold"/>
                        <p:tgtEl>
                          <p:spTgt spid="80939"/>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80939"/>
                        </p:tgtEl>
                        <p:attrNameLst>
                          <p:attrName>style.visibility</p:attrName>
                        </p:attrNameLst>
                      </p:cBhvr>
                      <p:to>
                        <p:strVal val="visible"/>
                      </p:to>
                    </p:set>
                    <p:animEffect transition="in" filter="fade">
                      <p:cBhvr>
                        <p:cTn dur="1000"/>
                        <p:tgtEl>
                          <p:spTgt spid="80939"/>
                        </p:tgtEl>
                      </p:cBhvr>
                    </p:animEffect>
                    <p:anim calcmode="lin" valueType="num">
                      <p:cBhvr>
                        <p:cTn dur="1000" fill="hold"/>
                        <p:tgtEl>
                          <p:spTgt spid="80939"/>
                        </p:tgtEl>
                        <p:attrNameLst>
                          <p:attrName>ppt_x</p:attrName>
                        </p:attrNameLst>
                      </p:cBhvr>
                      <p:tavLst>
                        <p:tav tm="0">
                          <p:val>
                            <p:strVal val="#ppt_x"/>
                          </p:val>
                        </p:tav>
                        <p:tav tm="100000">
                          <p:val>
                            <p:strVal val="#ppt_x"/>
                          </p:val>
                        </p:tav>
                      </p:tavLst>
                    </p:anim>
                    <p:anim calcmode="lin" valueType="num">
                      <p:cBhvr>
                        <p:cTn dur="1000" fill="hold"/>
                        <p:tgtEl>
                          <p:spTgt spid="80939"/>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80939"/>
                        </p:tgtEl>
                        <p:attrNameLst>
                          <p:attrName>style.visibility</p:attrName>
                        </p:attrNameLst>
                      </p:cBhvr>
                      <p:to>
                        <p:strVal val="visible"/>
                      </p:to>
                    </p:set>
                    <p:animEffect transition="in" filter="fade">
                      <p:cBhvr>
                        <p:cTn dur="1000"/>
                        <p:tgtEl>
                          <p:spTgt spid="80939"/>
                        </p:tgtEl>
                      </p:cBhvr>
                    </p:animEffect>
                    <p:anim calcmode="lin" valueType="num">
                      <p:cBhvr>
                        <p:cTn dur="1000" fill="hold"/>
                        <p:tgtEl>
                          <p:spTgt spid="80939"/>
                        </p:tgtEl>
                        <p:attrNameLst>
                          <p:attrName>ppt_x</p:attrName>
                        </p:attrNameLst>
                      </p:cBhvr>
                      <p:tavLst>
                        <p:tav tm="0">
                          <p:val>
                            <p:strVal val="#ppt_x"/>
                          </p:val>
                        </p:tav>
                        <p:tav tm="100000">
                          <p:val>
                            <p:strVal val="#ppt_x"/>
                          </p:val>
                        </p:tav>
                      </p:tavLst>
                    </p:anim>
                    <p:anim calcmode="lin" valueType="num">
                      <p:cBhvr>
                        <p:cTn dur="1000" fill="hold"/>
                        <p:tgtEl>
                          <p:spTgt spid="80939"/>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80939"/>
                        </p:tgtEl>
                        <p:attrNameLst>
                          <p:attrName>style.visibility</p:attrName>
                        </p:attrNameLst>
                      </p:cBhvr>
                      <p:to>
                        <p:strVal val="visible"/>
                      </p:to>
                    </p:set>
                    <p:animEffect transition="in" filter="fade">
                      <p:cBhvr>
                        <p:cTn dur="1000"/>
                        <p:tgtEl>
                          <p:spTgt spid="80939"/>
                        </p:tgtEl>
                      </p:cBhvr>
                    </p:animEffect>
                    <p:anim calcmode="lin" valueType="num">
                      <p:cBhvr>
                        <p:cTn dur="1000" fill="hold"/>
                        <p:tgtEl>
                          <p:spTgt spid="80939"/>
                        </p:tgtEl>
                        <p:attrNameLst>
                          <p:attrName>ppt_x</p:attrName>
                        </p:attrNameLst>
                      </p:cBhvr>
                      <p:tavLst>
                        <p:tav tm="0">
                          <p:val>
                            <p:strVal val="#ppt_x"/>
                          </p:val>
                        </p:tav>
                        <p:tav tm="100000">
                          <p:val>
                            <p:strVal val="#ppt_x"/>
                          </p:val>
                        </p:tav>
                      </p:tavLst>
                    </p:anim>
                    <p:anim calcmode="lin" valueType="num">
                      <p:cBhvr>
                        <p:cTn dur="1000" fill="hold"/>
                        <p:tgtEl>
                          <p:spTgt spid="80939"/>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Arial" pitchFamily="-112"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Arial" pitchFamily="-112"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Arial" pitchFamily="-112"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Arial" pitchFamily="-112"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Arial" pitchFamily="-112"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112" charset="2"/>
        <a:buBlip>
          <a:blip r:embed="rId14"/>
        </a:buBlip>
        <a:defRPr sz="3200">
          <a:solidFill>
            <a:schemeClr val="tx1"/>
          </a:solidFill>
          <a:effectLst>
            <a:outerShdw blurRad="38100" dist="38100" dir="2700000" algn="tl">
              <a:srgbClr val="000000"/>
            </a:outerShdw>
          </a:effectLst>
          <a:latin typeface="+mn-lt"/>
          <a:ea typeface="Arial" pitchFamily="-112"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Arial" pitchFamily="-112" charset="0"/>
          <a:cs typeface="+mn-cs"/>
        </a:defRPr>
      </a:lvl2pPr>
      <a:lvl3pPr marL="1143000" indent="-228600" algn="l" rtl="0" eaLnBrk="0" fontAlgn="base" hangingPunct="0">
        <a:spcBef>
          <a:spcPct val="20000"/>
        </a:spcBef>
        <a:spcAft>
          <a:spcPct val="0"/>
        </a:spcAft>
        <a:buClr>
          <a:schemeClr val="accent2"/>
        </a:buClr>
        <a:buSzPct val="90000"/>
        <a:buFont typeface="Wingdings" pitchFamily="-112" charset="2"/>
        <a:buBlip>
          <a:blip r:embed="rId15"/>
        </a:buBlip>
        <a:defRPr sz="2400">
          <a:solidFill>
            <a:schemeClr val="tx1"/>
          </a:solidFill>
          <a:effectLst>
            <a:outerShdw blurRad="38100" dist="38100" dir="2700000" algn="tl">
              <a:srgbClr val="000000"/>
            </a:outerShdw>
          </a:effectLst>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Arial" pitchFamily="-112" charset="0"/>
          <a:cs typeface="+mn-cs"/>
        </a:defRPr>
      </a:lvl4pPr>
      <a:lvl5pPr marL="2057400" indent="-228600" algn="l" rtl="0" eaLnBrk="0" fontAlgn="base" hangingPunct="0">
        <a:spcBef>
          <a:spcPct val="20000"/>
        </a:spcBef>
        <a:spcAft>
          <a:spcPct val="0"/>
        </a:spcAft>
        <a:buClr>
          <a:schemeClr val="folHlink"/>
        </a:buClr>
        <a:buSzPct val="90000"/>
        <a:buFont typeface="Wingdings" pitchFamily="-112" charset="2"/>
        <a:buBlip>
          <a:blip r:embed="rId16"/>
        </a:buBlip>
        <a:defRPr sz="2000">
          <a:solidFill>
            <a:schemeClr val="tx1"/>
          </a:solidFill>
          <a:effectLst>
            <a:outerShdw blurRad="38100" dist="38100" dir="2700000" algn="tl">
              <a:srgbClr val="000000"/>
            </a:outerShdw>
          </a:effectLst>
          <a:latin typeface="+mn-lt"/>
          <a:ea typeface="Arial" pitchFamily="-112" charset="0"/>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ds.yahoo.com/S=96062857/K=gas+gangrene/v=2/SID=w/l=II/R=7/SS=r/OID=51d7d97d38ef5dc6/SIG=1ifa6fgbq/EXP=1129113777/*http://images.search.yahoo.com/search/images/view?back=http://images.search.yahoo.com/search/images?_adv_prop=images&amp;imgsz=all&amp;imgc=&amp;vf=all&amp;va=gas+gangrene&amp;fr=FP-tab-web-t&amp;ei=UTF-8&amp;h=249&amp;w=348&amp;imgcurl=life.nthu.edu.tw/~g874261/GasGangrene/329.gif&amp;imgurl=life.nthu.edu.tw/~g874261/GasGangrene/329.gif&amp;size=36.1kB&amp;name=329.gif&amp;rcurl=http://life.nthu.edu.tw/~g874261/GasGangrene/A11.HTML&amp;rurl=http://life.nthu.edu.tw/~g874261/GasGangrene/A11.HTML&amp;p=gas+gangrene&amp;type=gif&amp;no=7&amp;tt=122&amp;ei=UTF-8" TargetMode="External"/><Relationship Id="rId3"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www.karrfootkare.com/case2b.jpg" TargetMode="External"/><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hyperlink" Target="http://www.karrfootkare.com/case2a.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54.xml.rels><?xml version="1.0" encoding="UTF-8" standalone="yes"?>
<Relationships xmlns="http://schemas.openxmlformats.org/package/2006/relationships"><Relationship Id="rId3" Type="http://schemas.openxmlformats.org/officeDocument/2006/relationships/hyperlink" Target="http://path.upmc.edu/cases/case153/images/micro2.jpg" TargetMode="External"/><Relationship Id="rId4" Type="http://schemas.openxmlformats.org/officeDocument/2006/relationships/image" Target="../media/image33.png"/><Relationship Id="rId5" Type="http://schemas.openxmlformats.org/officeDocument/2006/relationships/hyperlink" Target="http://path.upmc.edu/cases/case153/images/micro3.jpg" TargetMode="External"/><Relationship Id="rId6" Type="http://schemas.openxmlformats.org/officeDocument/2006/relationships/image" Target="../media/image34.png"/><Relationship Id="rId7" Type="http://schemas.openxmlformats.org/officeDocument/2006/relationships/hyperlink" Target="http://path.upmc.edu/cases/case153/images/micro5.jpg" TargetMode="External"/><Relationship Id="rId8" Type="http://schemas.openxmlformats.org/officeDocument/2006/relationships/image" Target="../media/image35.png"/><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ds.yahoo.com/S=96062857/K=images+of+botulism/v=2/SID=w/l=II/R=7/SS=r/OID=257ac4bea7e5cec8/SIG=1jd8e5tm2/EXP=1129117161/*http://images.search.yahoo.com/search/images/view?back=http://images.search.yahoo.com/search/images?p=images+of+botulism&amp;ei=UTF-8&amp;fr=FP-tab-web-t&amp;fl=0&amp;x=wrt&amp;h=211&amp;w=250&amp;imgcurl=www.neuro.wustl.edu/neuromuscular/pics/people/patients/botinf3s.jpg&amp;imgurl=www.neuro.wustl.edu/neuromuscular/pics/people/patients/botinf3s.jpg&amp;size=37.6kB&amp;name=botinf3s.jpg&amp;rcurl=http://www.neuro.wustl.edu/neuromuscular/nother/bot.htm&amp;rurl=http://www.neuro.wustl.edu/neuromuscular/nother/bot.htm&amp;p=images+of+botulism&amp;type=jpeg&amp;no=7&amp;tt=739&amp;ei=UTF-8" TargetMode="External"/><Relationship Id="rId3" Type="http://schemas.openxmlformats.org/officeDocument/2006/relationships/image" Target="../media/image3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981200"/>
            <a:ext cx="7770812" cy="1447800"/>
          </a:xfrm>
          <a:solidFill>
            <a:schemeClr val="accent5">
              <a:lumMod val="25000"/>
            </a:schemeClr>
          </a:solidFill>
        </p:spPr>
        <p:txBody>
          <a:bodyPr/>
          <a:lstStyle/>
          <a:p>
            <a:pPr eaLnBrk="1" hangingPunct="1"/>
            <a:r>
              <a:rPr lang="en-US">
                <a:latin typeface="Baskerville Old Face" pitchFamily="-112" charset="0"/>
              </a:rPr>
              <a:t>ANAEROBIC   BACTERIA</a:t>
            </a:r>
          </a:p>
        </p:txBody>
      </p:sp>
      <p:sp>
        <p:nvSpPr>
          <p:cNvPr id="3075" name="TextBox 5"/>
          <p:cNvSpPr txBox="1">
            <a:spLocks noChangeArrowheads="1"/>
          </p:cNvSpPr>
          <p:nvPr/>
        </p:nvSpPr>
        <p:spPr bwMode="auto">
          <a:xfrm>
            <a:off x="152400" y="6172200"/>
            <a:ext cx="2971800" cy="461963"/>
          </a:xfrm>
          <a:prstGeom prst="rect">
            <a:avLst/>
          </a:prstGeom>
          <a:noFill/>
          <a:ln w="9525">
            <a:noFill/>
            <a:miter lim="800000"/>
            <a:headEnd/>
            <a:tailEnd/>
          </a:ln>
        </p:spPr>
        <p:txBody>
          <a:bodyPr>
            <a:prstTxWarp prst="textNoShape">
              <a:avLst/>
            </a:prstTxWarp>
            <a:spAutoFit/>
          </a:bodyPr>
          <a:lstStyle/>
          <a:p>
            <a:r>
              <a:rPr lang="en-US" sz="2400" i="1">
                <a:solidFill>
                  <a:srgbClr val="FFFF00"/>
                </a:solidFill>
                <a:latin typeface="Book Antiqua" pitchFamily="-112" charset="0"/>
                <a:ea typeface="Andalus" pitchFamily="2" charset="0"/>
                <a:cs typeface="Andalus" pitchFamily="2" charset="0"/>
              </a:rPr>
              <a:t>Dr- Fawzia Al-otaibi </a:t>
            </a:r>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90600" y="609600"/>
            <a:ext cx="7010400" cy="1143000"/>
          </a:xfrm>
        </p:spPr>
        <p:txBody>
          <a:bodyPr/>
          <a:lstStyle/>
          <a:p>
            <a:pPr eaLnBrk="1" hangingPunct="1"/>
            <a:r>
              <a:rPr lang="en-US" sz="4000">
                <a:solidFill>
                  <a:srgbClr val="FFFF00"/>
                </a:solidFill>
                <a:latin typeface="Baskerville Old Face" pitchFamily="-112" charset="0"/>
              </a:rPr>
              <a:t>PRESENCE   AS   NORMAL   FLORA</a:t>
            </a:r>
          </a:p>
        </p:txBody>
      </p:sp>
      <p:sp>
        <p:nvSpPr>
          <p:cNvPr id="51203" name="Rectangle 3"/>
          <p:cNvSpPr>
            <a:spLocks noGrp="1" noChangeArrowheads="1"/>
          </p:cNvSpPr>
          <p:nvPr>
            <p:ph type="body" idx="1"/>
          </p:nvPr>
        </p:nvSpPr>
        <p:spPr>
          <a:xfrm>
            <a:off x="533400" y="2133600"/>
            <a:ext cx="7924800" cy="4038600"/>
          </a:xfrm>
          <a:solidFill>
            <a:schemeClr val="bg2">
              <a:lumMod val="75000"/>
            </a:schemeClr>
          </a:solidFill>
        </p:spPr>
        <p:txBody>
          <a:bodyPr/>
          <a:lstStyle/>
          <a:p>
            <a:pPr eaLnBrk="1" hangingPunct="1">
              <a:lnSpc>
                <a:spcPct val="90000"/>
              </a:lnSpc>
            </a:pPr>
            <a:r>
              <a:rPr lang="en-US" sz="2800">
                <a:latin typeface="Book Antiqua" pitchFamily="-112" charset="0"/>
              </a:rPr>
              <a:t>Skin</a:t>
            </a:r>
          </a:p>
          <a:p>
            <a:pPr eaLnBrk="1" hangingPunct="1">
              <a:lnSpc>
                <a:spcPct val="90000"/>
              </a:lnSpc>
            </a:pPr>
            <a:r>
              <a:rPr lang="en-US" sz="2800">
                <a:latin typeface="Book Antiqua" pitchFamily="-112" charset="0"/>
              </a:rPr>
              <a:t>Nose</a:t>
            </a:r>
          </a:p>
          <a:p>
            <a:pPr eaLnBrk="1" hangingPunct="1">
              <a:lnSpc>
                <a:spcPct val="90000"/>
              </a:lnSpc>
            </a:pPr>
            <a:r>
              <a:rPr lang="en-US" sz="2800">
                <a:latin typeface="Book Antiqua" pitchFamily="-112" charset="0"/>
              </a:rPr>
              <a:t>Mouth, throat</a:t>
            </a:r>
          </a:p>
          <a:p>
            <a:pPr eaLnBrk="1" hangingPunct="1">
              <a:lnSpc>
                <a:spcPct val="90000"/>
              </a:lnSpc>
            </a:pPr>
            <a:r>
              <a:rPr lang="en-US" sz="2800">
                <a:latin typeface="Book Antiqua" pitchFamily="-112" charset="0"/>
              </a:rPr>
              <a:t>Stomach</a:t>
            </a:r>
          </a:p>
          <a:p>
            <a:pPr eaLnBrk="1" hangingPunct="1">
              <a:lnSpc>
                <a:spcPct val="90000"/>
              </a:lnSpc>
            </a:pPr>
            <a:r>
              <a:rPr lang="en-US" sz="2800">
                <a:latin typeface="Book Antiqua" pitchFamily="-112" charset="0"/>
              </a:rPr>
              <a:t>Large intestine   &gt;10</a:t>
            </a:r>
            <a:r>
              <a:rPr lang="en-US" sz="2800" baseline="30000">
                <a:latin typeface="Book Antiqua" pitchFamily="-112" charset="0"/>
              </a:rPr>
              <a:t>11</a:t>
            </a:r>
            <a:r>
              <a:rPr lang="en-US" sz="2800">
                <a:latin typeface="Book Antiqua" pitchFamily="-112" charset="0"/>
              </a:rPr>
              <a:t> / gram colonic contents</a:t>
            </a:r>
          </a:p>
          <a:p>
            <a:pPr eaLnBrk="1" hangingPunct="1">
              <a:lnSpc>
                <a:spcPct val="90000"/>
              </a:lnSpc>
            </a:pPr>
            <a:r>
              <a:rPr lang="en-US" sz="2800">
                <a:latin typeface="Book Antiqua" pitchFamily="-112" charset="0"/>
              </a:rPr>
              <a:t>Vagina</a:t>
            </a:r>
          </a:p>
          <a:p>
            <a:pPr eaLnBrk="1" hangingPunct="1">
              <a:lnSpc>
                <a:spcPct val="90000"/>
              </a:lnSpc>
            </a:pPr>
            <a:r>
              <a:rPr lang="en-US" sz="2800">
                <a:latin typeface="Book Antiqua" pitchFamily="-112" charset="0"/>
              </a:rPr>
              <a:t>Endocervix</a:t>
            </a:r>
          </a:p>
          <a:p>
            <a:pPr eaLnBrk="1" hangingPunct="1">
              <a:lnSpc>
                <a:spcPct val="90000"/>
              </a:lnSpc>
            </a:pPr>
            <a:r>
              <a:rPr lang="en-US" sz="2800">
                <a:latin typeface="Book Antiqua" pitchFamily="-112" charset="0"/>
              </a:rPr>
              <a:t>Urethra</a:t>
            </a:r>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solidFill>
                  <a:srgbClr val="FFFF00"/>
                </a:solidFill>
                <a:latin typeface="Baskerville Old Face" pitchFamily="-112" charset="0"/>
              </a:rPr>
              <a:t>MODEFIED   BY   </a:t>
            </a:r>
          </a:p>
        </p:txBody>
      </p:sp>
      <p:sp>
        <p:nvSpPr>
          <p:cNvPr id="52227" name="Rectangle 3"/>
          <p:cNvSpPr>
            <a:spLocks noGrp="1" noChangeArrowheads="1"/>
          </p:cNvSpPr>
          <p:nvPr>
            <p:ph type="body" idx="1"/>
          </p:nvPr>
        </p:nvSpPr>
        <p:spPr>
          <a:xfrm>
            <a:off x="457200" y="2133600"/>
            <a:ext cx="8229600" cy="2590800"/>
          </a:xfrm>
          <a:solidFill>
            <a:schemeClr val="bg2">
              <a:lumMod val="75000"/>
            </a:schemeClr>
          </a:solidFill>
        </p:spPr>
        <p:txBody>
          <a:bodyPr/>
          <a:lstStyle/>
          <a:p>
            <a:pPr eaLnBrk="1" hangingPunct="1"/>
            <a:r>
              <a:rPr lang="en-US">
                <a:latin typeface="Book Antiqua" pitchFamily="-112" charset="0"/>
              </a:rPr>
              <a:t>Pathophysiologic  states</a:t>
            </a:r>
          </a:p>
          <a:p>
            <a:pPr eaLnBrk="1" hangingPunct="1"/>
            <a:r>
              <a:rPr lang="en-US">
                <a:latin typeface="Book Antiqua" pitchFamily="-112" charset="0"/>
              </a:rPr>
              <a:t>Antimicrobial agents ,H-Blockers ,antacids</a:t>
            </a:r>
          </a:p>
          <a:p>
            <a:pPr eaLnBrk="1" hangingPunct="1"/>
            <a:r>
              <a:rPr lang="en-US">
                <a:latin typeface="Book Antiqua" pitchFamily="-112" charset="0"/>
              </a:rPr>
              <a:t>Hormonal changes</a:t>
            </a:r>
          </a:p>
          <a:p>
            <a:pPr eaLnBrk="1" hangingPunct="1"/>
            <a:r>
              <a:rPr lang="en-US">
                <a:latin typeface="Book Antiqua" pitchFamily="-112" charset="0"/>
              </a:rPr>
              <a:t>Age</a:t>
            </a:r>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solidFill>
                  <a:srgbClr val="FFFF00"/>
                </a:solidFill>
                <a:latin typeface="Baskerville Old Face" pitchFamily="-112" charset="0"/>
              </a:rPr>
              <a:t>EPIDEMIOLOGY</a:t>
            </a:r>
          </a:p>
        </p:txBody>
      </p:sp>
      <p:sp>
        <p:nvSpPr>
          <p:cNvPr id="53251" name="Rectangle 3"/>
          <p:cNvSpPr>
            <a:spLocks noGrp="1" noChangeArrowheads="1"/>
          </p:cNvSpPr>
          <p:nvPr>
            <p:ph type="body" idx="1"/>
          </p:nvPr>
        </p:nvSpPr>
        <p:spPr>
          <a:xfrm>
            <a:off x="457200" y="1828800"/>
            <a:ext cx="8305800" cy="3581400"/>
          </a:xfrm>
          <a:solidFill>
            <a:schemeClr val="bg2">
              <a:lumMod val="75000"/>
            </a:schemeClr>
          </a:solidFill>
        </p:spPr>
        <p:txBody>
          <a:bodyPr/>
          <a:lstStyle/>
          <a:p>
            <a:pPr eaLnBrk="1" hangingPunct="1"/>
            <a:r>
              <a:rPr lang="en-US">
                <a:latin typeface="Book Antiqua" pitchFamily="-112" charset="0"/>
              </a:rPr>
              <a:t>Almost all infections are indigenous except </a:t>
            </a:r>
          </a:p>
          <a:p>
            <a:pPr lvl="1" eaLnBrk="1" hangingPunct="1">
              <a:buClr>
                <a:schemeClr val="tx1"/>
              </a:buClr>
              <a:buFont typeface="Wingdings" pitchFamily="-112" charset="2"/>
              <a:buChar char="q"/>
            </a:pPr>
            <a:r>
              <a:rPr lang="en-US">
                <a:latin typeface="Book Antiqua" pitchFamily="-112" charset="0"/>
              </a:rPr>
              <a:t>Tetanus</a:t>
            </a:r>
          </a:p>
          <a:p>
            <a:pPr lvl="1" eaLnBrk="1" hangingPunct="1">
              <a:buClr>
                <a:schemeClr val="tx1"/>
              </a:buClr>
              <a:buFont typeface="Wingdings" pitchFamily="-112" charset="2"/>
              <a:buChar char="q"/>
            </a:pPr>
            <a:r>
              <a:rPr lang="en-US">
                <a:latin typeface="Book Antiqua" pitchFamily="-112" charset="0"/>
              </a:rPr>
              <a:t>Infant ,wound botulism</a:t>
            </a:r>
          </a:p>
          <a:p>
            <a:pPr lvl="1" eaLnBrk="1" hangingPunct="1">
              <a:buClr>
                <a:schemeClr val="tx1"/>
              </a:buClr>
              <a:buFont typeface="Wingdings" pitchFamily="-112" charset="2"/>
              <a:buChar char="q"/>
            </a:pPr>
            <a:r>
              <a:rPr lang="en-US">
                <a:latin typeface="Book Antiqua" pitchFamily="-112" charset="0"/>
              </a:rPr>
              <a:t>Gas gangrene { some cases }</a:t>
            </a:r>
          </a:p>
          <a:p>
            <a:pPr lvl="1" eaLnBrk="1" hangingPunct="1">
              <a:buClr>
                <a:schemeClr val="tx1"/>
              </a:buClr>
              <a:buFont typeface="Wingdings" pitchFamily="-112" charset="2"/>
              <a:buChar char="q"/>
            </a:pPr>
            <a:r>
              <a:rPr lang="en-US">
                <a:latin typeface="Book Antiqua" pitchFamily="-112" charset="0"/>
              </a:rPr>
              <a:t>Bites</a:t>
            </a:r>
          </a:p>
          <a:p>
            <a:pPr lvl="1" eaLnBrk="1" hangingPunct="1">
              <a:buClr>
                <a:schemeClr val="tx1"/>
              </a:buClr>
              <a:buFont typeface="Wingdings" pitchFamily="-112" charset="2"/>
              <a:buChar char="q"/>
            </a:pPr>
            <a:r>
              <a:rPr lang="en-US">
                <a:latin typeface="Book Antiqua" pitchFamily="-112" charset="0"/>
              </a:rPr>
              <a:t>C .difficile {nosocomial }</a:t>
            </a: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000">
                <a:solidFill>
                  <a:srgbClr val="FFFF00"/>
                </a:solidFill>
                <a:latin typeface="Baskerville Old Face" pitchFamily="-112" charset="0"/>
              </a:rPr>
              <a:t>CHARACTER OF  ANAEROBIC INFECTION</a:t>
            </a:r>
          </a:p>
        </p:txBody>
      </p:sp>
      <p:sp>
        <p:nvSpPr>
          <p:cNvPr id="54275" name="Rectangle 3"/>
          <p:cNvSpPr>
            <a:spLocks noGrp="1" noChangeArrowheads="1"/>
          </p:cNvSpPr>
          <p:nvPr>
            <p:ph type="body" idx="1"/>
          </p:nvPr>
        </p:nvSpPr>
        <p:spPr/>
        <p:txBody>
          <a:bodyPr/>
          <a:lstStyle/>
          <a:p>
            <a:pPr eaLnBrk="1" hangingPunct="1"/>
            <a:r>
              <a:rPr lang="en-US">
                <a:latin typeface="Baskerville Old Face" pitchFamily="-112" charset="0"/>
              </a:rPr>
              <a:t>Suppuration</a:t>
            </a:r>
          </a:p>
          <a:p>
            <a:pPr eaLnBrk="1" hangingPunct="1"/>
            <a:r>
              <a:rPr lang="en-US">
                <a:latin typeface="Baskerville Old Face" pitchFamily="-112" charset="0"/>
              </a:rPr>
              <a:t>Abscess formation</a:t>
            </a:r>
          </a:p>
          <a:p>
            <a:pPr eaLnBrk="1" hangingPunct="1"/>
            <a:r>
              <a:rPr lang="en-US">
                <a:latin typeface="Baskerville Old Face" pitchFamily="-112" charset="0"/>
              </a:rPr>
              <a:t>Tissue destruction{gangrene}</a:t>
            </a:r>
          </a:p>
          <a:p>
            <a:pPr eaLnBrk="1" hangingPunct="1"/>
            <a:r>
              <a:rPr lang="en-US">
                <a:latin typeface="Baskerville Old Face" pitchFamily="-112" charset="0"/>
              </a:rPr>
              <a:t>Septic thrombophlebitis</a:t>
            </a:r>
          </a:p>
          <a:p>
            <a:pPr eaLnBrk="1" hangingPunct="1"/>
            <a:r>
              <a:rPr lang="en-US">
                <a:latin typeface="Baskerville Old Face" pitchFamily="-112" charset="0"/>
              </a:rPr>
              <a:t>Some have unique pathology </a:t>
            </a:r>
          </a:p>
          <a:p>
            <a:pPr lvl="2" eaLnBrk="1" hangingPunct="1"/>
            <a:r>
              <a:rPr lang="en-US">
                <a:latin typeface="Book Antiqua" pitchFamily="-112" charset="0"/>
              </a:rPr>
              <a:t>Actinomycosis</a:t>
            </a:r>
          </a:p>
          <a:p>
            <a:pPr lvl="2" eaLnBrk="1" hangingPunct="1"/>
            <a:r>
              <a:rPr lang="en-US">
                <a:latin typeface="Book Antiqua" pitchFamily="-112" charset="0"/>
              </a:rPr>
              <a:t>Psedomembranous colitis</a:t>
            </a:r>
          </a:p>
          <a:p>
            <a:pPr lvl="2" eaLnBrk="1" hangingPunct="1"/>
            <a:r>
              <a:rPr lang="en-US">
                <a:latin typeface="Book Antiqua" pitchFamily="-112" charset="0"/>
              </a:rPr>
              <a:t>Gas gangrene</a:t>
            </a:r>
          </a:p>
        </p:txBody>
      </p:sp>
      <p:sp>
        <p:nvSpPr>
          <p:cNvPr id="15364" name="AutoShape 5"/>
          <p:cNvSpPr>
            <a:spLocks noChangeArrowheads="1"/>
          </p:cNvSpPr>
          <p:nvPr/>
        </p:nvSpPr>
        <p:spPr bwMode="auto">
          <a:xfrm>
            <a:off x="5715000" y="4114800"/>
            <a:ext cx="976313" cy="333375"/>
          </a:xfrm>
          <a:prstGeom prst="rightArrow">
            <a:avLst>
              <a:gd name="adj1" fmla="val 50000"/>
              <a:gd name="adj2" fmla="val 5024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609600"/>
            <a:ext cx="7696200" cy="1143000"/>
          </a:xfrm>
        </p:spPr>
        <p:txBody>
          <a:bodyPr/>
          <a:lstStyle/>
          <a:p>
            <a:pPr eaLnBrk="1" hangingPunct="1"/>
            <a:r>
              <a:rPr lang="en-US">
                <a:solidFill>
                  <a:srgbClr val="FFFF00"/>
                </a:solidFill>
                <a:latin typeface="Baskerville Old Face" pitchFamily="-112" charset="0"/>
              </a:rPr>
              <a:t>PREDISPOSING  FACTORS</a:t>
            </a:r>
          </a:p>
        </p:txBody>
      </p:sp>
      <p:sp>
        <p:nvSpPr>
          <p:cNvPr id="56323" name="Rectangle 3"/>
          <p:cNvSpPr>
            <a:spLocks noGrp="1" noChangeArrowheads="1"/>
          </p:cNvSpPr>
          <p:nvPr>
            <p:ph type="body" idx="1"/>
          </p:nvPr>
        </p:nvSpPr>
        <p:spPr>
          <a:xfrm>
            <a:off x="685800" y="2133600"/>
            <a:ext cx="7086600" cy="3200400"/>
          </a:xfrm>
          <a:solidFill>
            <a:schemeClr val="bg2">
              <a:lumMod val="75000"/>
            </a:schemeClr>
          </a:solidFill>
        </p:spPr>
        <p:txBody>
          <a:bodyPr/>
          <a:lstStyle/>
          <a:p>
            <a:pPr eaLnBrk="1" hangingPunct="1"/>
            <a:r>
              <a:rPr lang="en-US">
                <a:latin typeface="Book Antiqua" pitchFamily="-112" charset="0"/>
              </a:rPr>
              <a:t>Low O tension {Eh}</a:t>
            </a:r>
          </a:p>
          <a:p>
            <a:pPr eaLnBrk="1" hangingPunct="1"/>
            <a:r>
              <a:rPr lang="en-US">
                <a:latin typeface="Book Antiqua" pitchFamily="-112" charset="0"/>
              </a:rPr>
              <a:t>Trauma, dead tissue , deep wound</a:t>
            </a:r>
          </a:p>
          <a:p>
            <a:pPr eaLnBrk="1" hangingPunct="1"/>
            <a:r>
              <a:rPr lang="en-US">
                <a:latin typeface="Book Antiqua" pitchFamily="-112" charset="0"/>
              </a:rPr>
              <a:t>Impaired blood supply</a:t>
            </a:r>
          </a:p>
          <a:p>
            <a:pPr eaLnBrk="1" hangingPunct="1"/>
            <a:r>
              <a:rPr lang="en-US">
                <a:latin typeface="Book Antiqua" pitchFamily="-112" charset="0"/>
              </a:rPr>
              <a:t>Presence of other organisms</a:t>
            </a:r>
          </a:p>
          <a:p>
            <a:pPr eaLnBrk="1" hangingPunct="1"/>
            <a:r>
              <a:rPr lang="en-US">
                <a:latin typeface="Book Antiqua" pitchFamily="-112" charset="0"/>
              </a:rPr>
              <a:t>Foreign bodies</a:t>
            </a:r>
          </a:p>
        </p:txBody>
      </p:sp>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5" descr="fig20_2"/>
          <p:cNvPicPr>
            <a:picLocks noChangeAspect="1" noChangeArrowheads="1"/>
          </p:cNvPicPr>
          <p:nvPr/>
        </p:nvPicPr>
        <p:blipFill>
          <a:blip r:embed="rId2"/>
          <a:srcRect/>
          <a:stretch>
            <a:fillRect/>
          </a:stretch>
        </p:blipFill>
        <p:spPr bwMode="auto">
          <a:xfrm>
            <a:off x="838200" y="304800"/>
            <a:ext cx="7391400" cy="65532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C:\Documents and Settings\Dr.Fauzia\My Documents\My Pictures\anarob.gif"/>
          <p:cNvPicPr>
            <a:picLocks noGrp="1" noChangeAspect="1" noChangeArrowheads="1"/>
          </p:cNvPicPr>
          <p:nvPr>
            <p:ph idx="1"/>
          </p:nvPr>
        </p:nvPicPr>
        <p:blipFill>
          <a:blip r:embed="rId2"/>
          <a:srcRect/>
          <a:stretch>
            <a:fillRect/>
          </a:stretch>
        </p:blipFill>
        <p:spPr>
          <a:xfrm>
            <a:off x="1219200" y="304800"/>
            <a:ext cx="6553200" cy="6248400"/>
          </a:xfrm>
          <a:noFill/>
        </p:spPr>
      </p:pic>
    </p:spTree>
  </p:cSld>
  <p:clrMapOvr>
    <a:masterClrMapping/>
  </p:clrMapOvr>
  <p:transition>
    <p:comb/>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3200400" cy="4648200"/>
          </a:xfrm>
        </p:spPr>
        <p:txBody>
          <a:bodyPr/>
          <a:lstStyle/>
          <a:p>
            <a:r>
              <a:rPr lang="en-US" sz="2000">
                <a:latin typeface="Bodoni MT" pitchFamily="18" charset="0"/>
              </a:rPr>
              <a:t>A 43-year-old man with surgically proved pyogenic brain abscess in the right basal ganglion secondary to </a:t>
            </a:r>
            <a:r>
              <a:rPr lang="en-US" sz="2000" i="1">
                <a:latin typeface="Bodoni MT" pitchFamily="18" charset="0"/>
              </a:rPr>
              <a:t>Eubacterium lentum</a:t>
            </a:r>
            <a:r>
              <a:rPr lang="en-US" sz="2000">
                <a:latin typeface="Bodoni MT" pitchFamily="18" charset="0"/>
              </a:rPr>
              <a:t> (obligate anaerobe) infection. </a:t>
            </a:r>
          </a:p>
          <a:p>
            <a:r>
              <a:rPr lang="en-US" sz="2000">
                <a:latin typeface="Bodoni MT" pitchFamily="18" charset="0"/>
              </a:rPr>
              <a:t>Axial contrast-enhanced T1-weighted MR image shows a ring-shaped cystic lesion and surrounding edema. </a:t>
            </a:r>
            <a:endParaRPr lang="en-US">
              <a:latin typeface="Bodoni MT" pitchFamily="18" charset="0"/>
            </a:endParaRPr>
          </a:p>
          <a:p>
            <a:endParaRPr lang="en-US"/>
          </a:p>
        </p:txBody>
      </p:sp>
      <p:pic>
        <p:nvPicPr>
          <p:cNvPr id="19459" name="Picture 2" descr="C:\Documents and Settings\Dr.Fauzia\My Documents\My Pictures\zj40020502490001.gif"/>
          <p:cNvPicPr>
            <a:picLocks noChangeAspect="1" noChangeArrowheads="1"/>
          </p:cNvPicPr>
          <p:nvPr/>
        </p:nvPicPr>
        <p:blipFill>
          <a:blip r:embed="rId2"/>
          <a:srcRect/>
          <a:stretch>
            <a:fillRect/>
          </a:stretch>
        </p:blipFill>
        <p:spPr bwMode="auto">
          <a:xfrm>
            <a:off x="3200400" y="1295400"/>
            <a:ext cx="5715000" cy="4800600"/>
          </a:xfrm>
          <a:prstGeom prst="rect">
            <a:avLst/>
          </a:prstGeom>
          <a:solidFill>
            <a:schemeClr val="bg2"/>
          </a:solidFill>
          <a:ln w="9525">
            <a:solidFill>
              <a:schemeClr val="accent1"/>
            </a:solidFill>
            <a:miter lim="800000"/>
            <a:headEnd/>
            <a:tailEnd/>
          </a:ln>
        </p:spPr>
      </p:pic>
    </p:spTree>
  </p:cSld>
  <p:clrMapOvr>
    <a:masterClrMapping/>
  </p:clrMapOvr>
  <p:transition>
    <p:comb/>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5188"/>
          </a:xfrm>
        </p:spPr>
        <p:txBody>
          <a:bodyPr/>
          <a:lstStyle/>
          <a:p>
            <a:r>
              <a:rPr lang="en-US">
                <a:solidFill>
                  <a:srgbClr val="FF0000"/>
                </a:solidFill>
                <a:latin typeface="Bodoni MT" pitchFamily="18" charset="0"/>
              </a:rPr>
              <a:t>Predisposing factors </a:t>
            </a:r>
          </a:p>
        </p:txBody>
      </p:sp>
      <p:sp>
        <p:nvSpPr>
          <p:cNvPr id="3" name="Content Placeholder 2"/>
          <p:cNvSpPr>
            <a:spLocks noGrp="1"/>
          </p:cNvSpPr>
          <p:nvPr>
            <p:ph idx="1"/>
          </p:nvPr>
        </p:nvSpPr>
        <p:spPr>
          <a:xfrm>
            <a:off x="533400" y="1295400"/>
            <a:ext cx="8229600" cy="4800600"/>
          </a:xfrm>
        </p:spPr>
        <p:txBody>
          <a:bodyPr/>
          <a:lstStyle/>
          <a:p>
            <a:r>
              <a:rPr lang="en-US" sz="2800">
                <a:latin typeface="Bodoni MT" pitchFamily="18" charset="0"/>
              </a:rPr>
              <a:t>Antibiotic therapy </a:t>
            </a:r>
          </a:p>
          <a:p>
            <a:r>
              <a:rPr lang="en-US" sz="2800">
                <a:latin typeface="Bodoni MT" pitchFamily="18" charset="0"/>
              </a:rPr>
              <a:t>Neoplasm </a:t>
            </a:r>
          </a:p>
          <a:p>
            <a:r>
              <a:rPr lang="en-US" sz="2800">
                <a:latin typeface="Bodoni MT" pitchFamily="18" charset="0"/>
              </a:rPr>
              <a:t>Trauma </a:t>
            </a:r>
          </a:p>
          <a:p>
            <a:r>
              <a:rPr lang="en-US" sz="2800">
                <a:latin typeface="Bodoni MT" pitchFamily="18" charset="0"/>
              </a:rPr>
              <a:t> Cholecystitis        </a:t>
            </a:r>
          </a:p>
          <a:p>
            <a:r>
              <a:rPr lang="en-US" sz="2800">
                <a:latin typeface="Bodoni MT" pitchFamily="18" charset="0"/>
              </a:rPr>
              <a:t>Obstruction  </a:t>
            </a:r>
          </a:p>
          <a:p>
            <a:r>
              <a:rPr lang="en-US" sz="2800">
                <a:latin typeface="Bodoni MT" pitchFamily="18" charset="0"/>
              </a:rPr>
              <a:t>Ulceration </a:t>
            </a:r>
          </a:p>
          <a:p>
            <a:r>
              <a:rPr lang="en-US" sz="2800">
                <a:latin typeface="Bodoni MT" pitchFamily="18" charset="0"/>
              </a:rPr>
              <a:t>Diabetes mellitus  </a:t>
            </a:r>
          </a:p>
          <a:p>
            <a:r>
              <a:rPr lang="en-US" sz="2800">
                <a:latin typeface="Bodoni MT" pitchFamily="18" charset="0"/>
              </a:rPr>
              <a:t> Pylephlebitis</a:t>
            </a:r>
          </a:p>
          <a:p>
            <a:r>
              <a:rPr lang="en-US" sz="2800">
                <a:latin typeface="Bodoni MT" pitchFamily="18" charset="0"/>
              </a:rPr>
              <a:t>Diverticula formation</a:t>
            </a:r>
            <a:r>
              <a:rPr lang="en-US"/>
              <a:t> </a:t>
            </a:r>
          </a:p>
        </p:txBody>
      </p:sp>
    </p:spTree>
  </p:cSld>
  <p:clrMapOvr>
    <a:masterClrMapping/>
  </p:clrMapOvr>
  <p:transition>
    <p:comb/>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5" descr="bbl_blue"/>
          <p:cNvPicPr>
            <a:picLocks noChangeAspect="1" noChangeArrowheads="1"/>
          </p:cNvPicPr>
          <p:nvPr/>
        </p:nvPicPr>
        <p:blipFill>
          <a:blip r:embed="rId2"/>
          <a:srcRect/>
          <a:stretch>
            <a:fillRect/>
          </a:stretch>
        </p:blipFill>
        <p:spPr bwMode="auto">
          <a:xfrm>
            <a:off x="5105400" y="533400"/>
            <a:ext cx="3241675" cy="5638800"/>
          </a:xfrm>
          <a:prstGeom prst="rect">
            <a:avLst/>
          </a:prstGeom>
          <a:noFill/>
          <a:ln w="9525">
            <a:noFill/>
            <a:miter lim="800000"/>
            <a:headEnd/>
            <a:tailEnd/>
          </a:ln>
        </p:spPr>
      </p:pic>
      <p:pic>
        <p:nvPicPr>
          <p:cNvPr id="21507" name="Picture 7" descr="anaerobe"/>
          <p:cNvPicPr>
            <a:picLocks noChangeAspect="1" noChangeArrowheads="1"/>
          </p:cNvPicPr>
          <p:nvPr>
            <p:ph/>
          </p:nvPr>
        </p:nvPicPr>
        <p:blipFill>
          <a:blip r:embed="rId3"/>
          <a:srcRect/>
          <a:stretch>
            <a:fillRect/>
          </a:stretch>
        </p:blipFill>
        <p:spPr>
          <a:xfrm>
            <a:off x="1143000" y="533400"/>
            <a:ext cx="3276600" cy="5638800"/>
          </a:xfrm>
          <a:noFill/>
        </p:spPr>
      </p:pic>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solidFill>
                  <a:srgbClr val="FFFF00"/>
                </a:solidFill>
                <a:latin typeface="Baskerville Old Face" pitchFamily="-112" charset="0"/>
              </a:rPr>
              <a:t>DEFENITION</a:t>
            </a:r>
          </a:p>
        </p:txBody>
      </p:sp>
      <p:sp>
        <p:nvSpPr>
          <p:cNvPr id="26627" name="Rectangle 3"/>
          <p:cNvSpPr>
            <a:spLocks noGrp="1" noChangeArrowheads="1"/>
          </p:cNvSpPr>
          <p:nvPr>
            <p:ph type="body" idx="1"/>
          </p:nvPr>
        </p:nvSpPr>
        <p:spPr>
          <a:xfrm>
            <a:off x="457200" y="1524000"/>
            <a:ext cx="8229600" cy="4835525"/>
          </a:xfrm>
        </p:spPr>
        <p:txBody>
          <a:bodyPr/>
          <a:lstStyle/>
          <a:p>
            <a:pPr eaLnBrk="1" hangingPunct="1"/>
            <a:r>
              <a:rPr lang="en-US" sz="2800">
                <a:latin typeface="Book Antiqua" pitchFamily="-112" charset="0"/>
              </a:rPr>
              <a:t>A MICRBE THAT CAN ONLY GROW UNDER ANAROBIC CONDITION </a:t>
            </a:r>
          </a:p>
          <a:p>
            <a:pPr eaLnBrk="1" hangingPunct="1">
              <a:buFont typeface="Wingdings" pitchFamily="-112" charset="2"/>
              <a:buNone/>
            </a:pPr>
            <a:endParaRPr lang="en-US">
              <a:latin typeface="Book Antiqua" pitchFamily="-112" charset="0"/>
            </a:endParaRPr>
          </a:p>
          <a:p>
            <a:pPr eaLnBrk="1" hangingPunct="1">
              <a:buFont typeface="Wingdings" pitchFamily="-112" charset="2"/>
              <a:buNone/>
            </a:pPr>
            <a:endParaRPr lang="en-US">
              <a:latin typeface="Book Antiqua" pitchFamily="-112" charset="0"/>
            </a:endParaRPr>
          </a:p>
          <a:p>
            <a:pPr eaLnBrk="1" hangingPunct="1"/>
            <a:r>
              <a:rPr lang="en-US" sz="2800">
                <a:latin typeface="Book Antiqua" pitchFamily="-112" charset="0"/>
              </a:rPr>
              <a:t>SENSETIVE  TO  MTZ </a:t>
            </a:r>
          </a:p>
          <a:p>
            <a:pPr eaLnBrk="1" hangingPunct="1">
              <a:buFont typeface="Wingdings" pitchFamily="-112" charset="2"/>
              <a:buNone/>
            </a:pPr>
            <a:endParaRPr lang="en-US">
              <a:latin typeface="Book Antiqua" pitchFamily="-112" charset="0"/>
            </a:endParaRPr>
          </a:p>
          <a:p>
            <a:pPr eaLnBrk="1" hangingPunct="1">
              <a:buFont typeface="Wingdings" pitchFamily="-112" charset="2"/>
              <a:buNone/>
            </a:pPr>
            <a:endParaRPr lang="en-US">
              <a:latin typeface="Book Antiqua" pitchFamily="-112" charset="0"/>
            </a:endParaRPr>
          </a:p>
          <a:p>
            <a:pPr eaLnBrk="1" hangingPunct="1">
              <a:buFont typeface="Wingdings" pitchFamily="-112" charset="2"/>
              <a:buBlip>
                <a:blip r:embed="rId2"/>
              </a:buBlip>
            </a:pPr>
            <a:r>
              <a:rPr lang="en-US">
                <a:latin typeface="Book Antiqua" pitchFamily="-112" charset="0"/>
              </a:rPr>
              <a:t> </a:t>
            </a:r>
            <a:r>
              <a:rPr lang="en-US" sz="2800">
                <a:latin typeface="Book Antiqua" pitchFamily="-112" charset="0"/>
              </a:rPr>
              <a:t>FAIL TO GROW IN  AIR 10 % O</a:t>
            </a:r>
            <a:r>
              <a:rPr lang="en-US" sz="2800" baseline="-25000">
                <a:latin typeface="Book Antiqua" pitchFamily="-112" charset="0"/>
              </a:rPr>
              <a:t>2</a:t>
            </a:r>
            <a:endParaRPr lang="en-US">
              <a:latin typeface="Book Antiqua" pitchFamily="-112" charset="0"/>
            </a:endParaRPr>
          </a:p>
        </p:txBody>
      </p:sp>
      <p:pic>
        <p:nvPicPr>
          <p:cNvPr id="4100" name="Picture 4" descr="C:\Documents and Settings\Dr.Fauzia\My Documents\My Pictures\flagyl.jpg"/>
          <p:cNvPicPr>
            <a:picLocks noChangeAspect="1" noChangeArrowheads="1"/>
          </p:cNvPicPr>
          <p:nvPr/>
        </p:nvPicPr>
        <p:blipFill>
          <a:blip r:embed="rId3"/>
          <a:srcRect/>
          <a:stretch>
            <a:fillRect/>
          </a:stretch>
        </p:blipFill>
        <p:spPr bwMode="auto">
          <a:xfrm>
            <a:off x="5257800" y="2133600"/>
            <a:ext cx="3581400" cy="314325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800" decel="100000"/>
                                        <p:tgtEl>
                                          <p:spTgt spid="26626"/>
                                        </p:tgtEl>
                                      </p:cBhvr>
                                    </p:animEffect>
                                    <p:anim calcmode="lin" valueType="num">
                                      <p:cBhvr>
                                        <p:cTn id="8" dur="800" decel="100000" fill="hold"/>
                                        <p:tgtEl>
                                          <p:spTgt spid="26626"/>
                                        </p:tgtEl>
                                        <p:attrNameLst>
                                          <p:attrName>style.rotation</p:attrName>
                                        </p:attrNameLst>
                                      </p:cBhvr>
                                      <p:tavLst>
                                        <p:tav tm="0">
                                          <p:val>
                                            <p:fltVal val="-90"/>
                                          </p:val>
                                        </p:tav>
                                        <p:tav tm="100000">
                                          <p:val>
                                            <p:fltVal val="0"/>
                                          </p:val>
                                        </p:tav>
                                      </p:tavLst>
                                    </p:anim>
                                    <p:anim calcmode="lin" valueType="num">
                                      <p:cBhvr>
                                        <p:cTn id="9" dur="800" decel="100000" fill="hold"/>
                                        <p:tgtEl>
                                          <p:spTgt spid="26626"/>
                                        </p:tgtEl>
                                        <p:attrNameLst>
                                          <p:attrName>ppt_x</p:attrName>
                                        </p:attrNameLst>
                                      </p:cBhvr>
                                      <p:tavLst>
                                        <p:tav tm="0">
                                          <p:val>
                                            <p:strVal val="#ppt_x+0.4"/>
                                          </p:val>
                                        </p:tav>
                                        <p:tav tm="100000">
                                          <p:val>
                                            <p:strVal val="#ppt_x-0.05"/>
                                          </p:val>
                                        </p:tav>
                                      </p:tavLst>
                                    </p:anim>
                                    <p:anim calcmode="lin" valueType="num">
                                      <p:cBhvr>
                                        <p:cTn id="10" dur="800" decel="100000" fill="hold"/>
                                        <p:tgtEl>
                                          <p:spTgt spid="266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6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62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6627">
                                            <p:txEl>
                                              <p:pRg st="0" end="0"/>
                                            </p:txEl>
                                          </p:spTgt>
                                        </p:tgtEl>
                                        <p:attrNameLst>
                                          <p:attrName>style.visibility</p:attrName>
                                        </p:attrNameLst>
                                      </p:cBhvr>
                                      <p:to>
                                        <p:strVal val="visible"/>
                                      </p:to>
                                    </p:set>
                                    <p:animEffect transition="in" filter="fade">
                                      <p:cBhvr>
                                        <p:cTn id="17" dur="1000"/>
                                        <p:tgtEl>
                                          <p:spTgt spid="26627">
                                            <p:txEl>
                                              <p:pRg st="0" end="0"/>
                                            </p:txEl>
                                          </p:spTgt>
                                        </p:tgtEl>
                                      </p:cBhvr>
                                    </p:animEffect>
                                    <p:anim calcmode="lin" valueType="num">
                                      <p:cBhvr>
                                        <p:cTn id="1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6627">
                                            <p:txEl>
                                              <p:pRg st="3" end="3"/>
                                            </p:txEl>
                                          </p:spTgt>
                                        </p:tgtEl>
                                        <p:attrNameLst>
                                          <p:attrName>style.visibility</p:attrName>
                                        </p:attrNameLst>
                                      </p:cBhvr>
                                      <p:to>
                                        <p:strVal val="visible"/>
                                      </p:to>
                                    </p:set>
                                    <p:animEffect transition="in" filter="fade">
                                      <p:cBhvr>
                                        <p:cTn id="24" dur="1000"/>
                                        <p:tgtEl>
                                          <p:spTgt spid="26627">
                                            <p:txEl>
                                              <p:pRg st="3" end="3"/>
                                            </p:txEl>
                                          </p:spTgt>
                                        </p:tgtEl>
                                      </p:cBhvr>
                                    </p:animEffect>
                                    <p:anim calcmode="lin" valueType="num">
                                      <p:cBhvr>
                                        <p:cTn id="25"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animEffect transition="in" filter="fade">
                                      <p:cBhvr>
                                        <p:cTn id="31" dur="1000"/>
                                        <p:tgtEl>
                                          <p:spTgt spid="26627">
                                            <p:txEl>
                                              <p:pRg st="6" end="6"/>
                                            </p:txEl>
                                          </p:spTgt>
                                        </p:tgtEl>
                                      </p:cBhvr>
                                    </p:animEffect>
                                    <p:anim calcmode="lin" valueType="num">
                                      <p:cBhvr>
                                        <p:cTn id="32" dur="1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662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C:\Documents and Settings\Dr.Fauzia\My Documents\My Pictures\GasPak1.jpg"/>
          <p:cNvPicPr>
            <a:picLocks noChangeAspect="1" noChangeArrowheads="1"/>
          </p:cNvPicPr>
          <p:nvPr/>
        </p:nvPicPr>
        <p:blipFill>
          <a:blip r:embed="rId2"/>
          <a:srcRect/>
          <a:stretch>
            <a:fillRect/>
          </a:stretch>
        </p:blipFill>
        <p:spPr bwMode="auto">
          <a:xfrm>
            <a:off x="476250" y="914400"/>
            <a:ext cx="8191500" cy="5029200"/>
          </a:xfrm>
          <a:prstGeom prst="rect">
            <a:avLst/>
          </a:prstGeom>
          <a:noFill/>
          <a:ln w="9525">
            <a:noFill/>
            <a:miter lim="800000"/>
            <a:headEnd/>
            <a:tailEnd/>
          </a:ln>
        </p:spPr>
      </p:pic>
    </p:spTree>
  </p:cSld>
  <p:clrMapOvr>
    <a:masterClrMapping/>
  </p:clrMapOvr>
  <p:transition>
    <p:comb/>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2743200" y="914400"/>
            <a:ext cx="3505200" cy="1828800"/>
          </a:xfrm>
        </p:spPr>
        <p:txBody>
          <a:bodyPr/>
          <a:lstStyle/>
          <a:p>
            <a:pPr eaLnBrk="1" hangingPunct="1"/>
            <a:r>
              <a:rPr lang="en-US">
                <a:solidFill>
                  <a:srgbClr val="FFFF00"/>
                </a:solidFill>
                <a:latin typeface="Baskerville Old Face" pitchFamily="-112" charset="0"/>
              </a:rPr>
              <a:t>TETANUS</a:t>
            </a:r>
          </a:p>
        </p:txBody>
      </p:sp>
      <p:sp>
        <p:nvSpPr>
          <p:cNvPr id="57348" name="Rectangle 4"/>
          <p:cNvSpPr>
            <a:spLocks noGrp="1" noChangeArrowheads="1"/>
          </p:cNvSpPr>
          <p:nvPr>
            <p:ph type="subTitle" idx="1"/>
          </p:nvPr>
        </p:nvSpPr>
        <p:spPr>
          <a:xfrm>
            <a:off x="2209800" y="3429000"/>
            <a:ext cx="4724400" cy="1981200"/>
          </a:xfrm>
          <a:solidFill>
            <a:schemeClr val="accent5">
              <a:lumMod val="25000"/>
            </a:schemeClr>
          </a:solidFill>
          <a:ln>
            <a:solidFill>
              <a:schemeClr val="bg2"/>
            </a:solidFill>
          </a:ln>
        </p:spPr>
        <p:txBody>
          <a:bodyPr/>
          <a:lstStyle/>
          <a:p>
            <a:pPr eaLnBrk="1" hangingPunct="1">
              <a:lnSpc>
                <a:spcPct val="90000"/>
              </a:lnSpc>
              <a:buFont typeface="Wingdings" pitchFamily="-112" charset="2"/>
              <a:buNone/>
            </a:pPr>
            <a:r>
              <a:rPr lang="en-US">
                <a:latin typeface="Baskerville Old Face" pitchFamily="-112" charset="0"/>
              </a:rPr>
              <a:t>TRIMUS</a:t>
            </a:r>
          </a:p>
          <a:p>
            <a:pPr eaLnBrk="1" hangingPunct="1">
              <a:lnSpc>
                <a:spcPct val="90000"/>
              </a:lnSpc>
              <a:buFont typeface="Wingdings" pitchFamily="-112" charset="2"/>
              <a:buNone/>
            </a:pPr>
            <a:r>
              <a:rPr lang="en-US">
                <a:latin typeface="Baskerville Old Face" pitchFamily="-112" charset="0"/>
              </a:rPr>
              <a:t>LOCKJAW  1884</a:t>
            </a:r>
          </a:p>
          <a:p>
            <a:pPr eaLnBrk="1" hangingPunct="1">
              <a:lnSpc>
                <a:spcPct val="90000"/>
              </a:lnSpc>
              <a:buFont typeface="Wingdings" pitchFamily="-112" charset="2"/>
              <a:buNone/>
            </a:pPr>
            <a:r>
              <a:rPr lang="en-US">
                <a:latin typeface="Baskerville Old Face" pitchFamily="-112" charset="0"/>
              </a:rPr>
              <a:t>Strict toxigenic disease</a:t>
            </a:r>
          </a:p>
        </p:txBody>
      </p:sp>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5" descr="Image Preview"/>
          <p:cNvPicPr>
            <a:picLocks noChangeAspect="1" noChangeArrowheads="1"/>
          </p:cNvPicPr>
          <p:nvPr/>
        </p:nvPicPr>
        <p:blipFill>
          <a:blip r:embed="rId2"/>
          <a:srcRect/>
          <a:stretch>
            <a:fillRect/>
          </a:stretch>
        </p:blipFill>
        <p:spPr bwMode="auto">
          <a:xfrm>
            <a:off x="1371600" y="762000"/>
            <a:ext cx="6781800" cy="56388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7" descr="tetanus image.jpg (29376 bytes)"/>
          <p:cNvPicPr>
            <a:picLocks noChangeAspect="1" noChangeArrowheads="1"/>
          </p:cNvPicPr>
          <p:nvPr/>
        </p:nvPicPr>
        <p:blipFill>
          <a:blip r:embed="rId2"/>
          <a:srcRect/>
          <a:stretch>
            <a:fillRect/>
          </a:stretch>
        </p:blipFill>
        <p:spPr bwMode="auto">
          <a:xfrm>
            <a:off x="762000" y="457200"/>
            <a:ext cx="7620000" cy="59436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solidFill>
                  <a:srgbClr val="FFFF00"/>
                </a:solidFill>
                <a:latin typeface="Baskerville Old Face" pitchFamily="-112" charset="0"/>
              </a:rPr>
              <a:t>EPIDEMIOLOGY</a:t>
            </a:r>
          </a:p>
        </p:txBody>
      </p:sp>
      <p:sp>
        <p:nvSpPr>
          <p:cNvPr id="60419" name="Rectangle 3"/>
          <p:cNvSpPr>
            <a:spLocks noGrp="1" noChangeArrowheads="1"/>
          </p:cNvSpPr>
          <p:nvPr>
            <p:ph type="body" idx="1"/>
          </p:nvPr>
        </p:nvSpPr>
        <p:spPr>
          <a:xfrm>
            <a:off x="457200" y="1828800"/>
            <a:ext cx="8229600" cy="4530725"/>
          </a:xfrm>
        </p:spPr>
        <p:txBody>
          <a:bodyPr/>
          <a:lstStyle/>
          <a:p>
            <a:pPr eaLnBrk="1" hangingPunct="1"/>
            <a:r>
              <a:rPr lang="en-US">
                <a:latin typeface="Book Antiqua" pitchFamily="-112" charset="0"/>
              </a:rPr>
              <a:t>1 Million/year   &gt; 60 yr .injection of drugs {young}</a:t>
            </a:r>
          </a:p>
          <a:p>
            <a:pPr eaLnBrk="1" hangingPunct="1"/>
            <a:r>
              <a:rPr lang="en-US">
                <a:latin typeface="Book Antiqua" pitchFamily="-112" charset="0"/>
              </a:rPr>
              <a:t>½ due to neonatal tetanus</a:t>
            </a:r>
          </a:p>
          <a:p>
            <a:pPr eaLnBrk="1" hangingPunct="1"/>
            <a:r>
              <a:rPr lang="en-US">
                <a:latin typeface="Book Antiqua" pitchFamily="-112" charset="0"/>
              </a:rPr>
              <a:t>Cryptogenic t. {23%}</a:t>
            </a:r>
          </a:p>
          <a:p>
            <a:pPr eaLnBrk="1" hangingPunct="1"/>
            <a:r>
              <a:rPr lang="en-US">
                <a:latin typeface="Book Antiqua" pitchFamily="-112" charset="0"/>
              </a:rPr>
              <a:t>Disease of non-immunized animals and humans {toxoid}</a:t>
            </a:r>
          </a:p>
          <a:p>
            <a:pPr eaLnBrk="1" hangingPunct="1"/>
            <a:endParaRPr lang="en-US"/>
          </a:p>
        </p:txBody>
      </p:sp>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8" name="Rectangle 8"/>
          <p:cNvSpPr>
            <a:spLocks noGrp="1" noChangeArrowheads="1"/>
          </p:cNvSpPr>
          <p:nvPr>
            <p:ph type="title"/>
          </p:nvPr>
        </p:nvSpPr>
        <p:spPr/>
        <p:txBody>
          <a:bodyPr/>
          <a:lstStyle/>
          <a:p>
            <a:pPr eaLnBrk="1" hangingPunct="1"/>
            <a:r>
              <a:rPr lang="en-US">
                <a:solidFill>
                  <a:srgbClr val="FFFF00"/>
                </a:solidFill>
                <a:latin typeface="Baskerville Old Face" pitchFamily="-112" charset="0"/>
              </a:rPr>
              <a:t>SOURCE</a:t>
            </a:r>
            <a:r>
              <a:rPr lang="en-US">
                <a:solidFill>
                  <a:srgbClr val="FFFF00"/>
                </a:solidFill>
              </a:rPr>
              <a:t> </a:t>
            </a:r>
          </a:p>
        </p:txBody>
      </p:sp>
      <p:sp>
        <p:nvSpPr>
          <p:cNvPr id="61455" name="Rectangle 15"/>
          <p:cNvSpPr>
            <a:spLocks noGrp="1" noChangeArrowheads="1"/>
          </p:cNvSpPr>
          <p:nvPr>
            <p:ph type="body" idx="1"/>
          </p:nvPr>
        </p:nvSpPr>
        <p:spPr>
          <a:xfrm>
            <a:off x="457200" y="1600200"/>
            <a:ext cx="8458200" cy="4530725"/>
          </a:xfrm>
        </p:spPr>
        <p:txBody>
          <a:bodyPr/>
          <a:lstStyle/>
          <a:p>
            <a:pPr eaLnBrk="1" hangingPunct="1">
              <a:lnSpc>
                <a:spcPct val="90000"/>
              </a:lnSpc>
            </a:pPr>
            <a:r>
              <a:rPr lang="en-US" sz="2800">
                <a:latin typeface="Book Antiqua" pitchFamily="-112" charset="0"/>
              </a:rPr>
              <a:t>Animals feaces {horses} ,soil </a:t>
            </a:r>
          </a:p>
          <a:p>
            <a:pPr eaLnBrk="1" hangingPunct="1">
              <a:lnSpc>
                <a:spcPct val="90000"/>
              </a:lnSpc>
            </a:pPr>
            <a:r>
              <a:rPr lang="en-US" sz="2800">
                <a:latin typeface="Book Antiqua" pitchFamily="-112" charset="0"/>
              </a:rPr>
              <a:t>Contaminated wound {minor}</a:t>
            </a:r>
          </a:p>
          <a:p>
            <a:pPr eaLnBrk="1" hangingPunct="1">
              <a:lnSpc>
                <a:spcPct val="90000"/>
              </a:lnSpc>
            </a:pPr>
            <a:r>
              <a:rPr lang="en-US" sz="2800">
                <a:latin typeface="Book Antiqua" pitchFamily="-112" charset="0"/>
              </a:rPr>
              <a:t>Compound fracture</a:t>
            </a:r>
          </a:p>
          <a:p>
            <a:pPr eaLnBrk="1" hangingPunct="1">
              <a:lnSpc>
                <a:spcPct val="90000"/>
              </a:lnSpc>
            </a:pPr>
            <a:r>
              <a:rPr lang="en-US" sz="2800">
                <a:latin typeface="Book Antiqua" pitchFamily="-112" charset="0"/>
              </a:rPr>
              <a:t>Narcotic addicts</a:t>
            </a:r>
          </a:p>
          <a:p>
            <a:pPr eaLnBrk="1" hangingPunct="1">
              <a:lnSpc>
                <a:spcPct val="90000"/>
              </a:lnSpc>
            </a:pPr>
            <a:r>
              <a:rPr lang="en-US" sz="2800">
                <a:latin typeface="Book Antiqua" pitchFamily="-112" charset="0"/>
              </a:rPr>
              <a:t>Unsterile injections</a:t>
            </a:r>
          </a:p>
          <a:p>
            <a:pPr eaLnBrk="1" hangingPunct="1">
              <a:lnSpc>
                <a:spcPct val="90000"/>
              </a:lnSpc>
            </a:pPr>
            <a:r>
              <a:rPr lang="en-US" sz="2800">
                <a:latin typeface="Book Antiqua" pitchFamily="-112" charset="0"/>
              </a:rPr>
              <a:t>Burns , bites ,avulsions</a:t>
            </a:r>
          </a:p>
          <a:p>
            <a:pPr eaLnBrk="1" hangingPunct="1">
              <a:lnSpc>
                <a:spcPct val="90000"/>
              </a:lnSpc>
            </a:pPr>
            <a:r>
              <a:rPr lang="en-US" sz="2800">
                <a:latin typeface="Book Antiqua" pitchFamily="-112" charset="0"/>
              </a:rPr>
              <a:t>Umbilical stump</a:t>
            </a:r>
          </a:p>
          <a:p>
            <a:pPr eaLnBrk="1" hangingPunct="1">
              <a:lnSpc>
                <a:spcPct val="90000"/>
              </a:lnSpc>
            </a:pPr>
            <a:endParaRPr lang="en-US" sz="2800"/>
          </a:p>
          <a:p>
            <a:pPr lvl="1" eaLnBrk="1" hangingPunct="1">
              <a:lnSpc>
                <a:spcPct val="90000"/>
              </a:lnSpc>
              <a:buClr>
                <a:schemeClr val="tx1"/>
              </a:buClr>
              <a:buFontTx/>
              <a:buBlip>
                <a:blip r:embed="rId2"/>
              </a:buBlip>
            </a:pPr>
            <a:r>
              <a:rPr lang="en-US">
                <a:latin typeface="Baskerville Old Face" pitchFamily="-112" charset="0"/>
              </a:rPr>
              <a:t>Face , neck , upper extremities wounds are more dangerous</a:t>
            </a:r>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lstStyle/>
          <a:p>
            <a:pPr eaLnBrk="1" hangingPunct="1"/>
            <a:r>
              <a:rPr lang="en-US">
                <a:solidFill>
                  <a:srgbClr val="FFFF00"/>
                </a:solidFill>
                <a:latin typeface="Baskerville Old Face" pitchFamily="-112" charset="0"/>
              </a:rPr>
              <a:t>TETANUS</a:t>
            </a:r>
          </a:p>
        </p:txBody>
      </p:sp>
      <p:sp>
        <p:nvSpPr>
          <p:cNvPr id="69637" name="Rectangle 5"/>
          <p:cNvSpPr>
            <a:spLocks noGrp="1" noChangeArrowheads="1"/>
          </p:cNvSpPr>
          <p:nvPr>
            <p:ph type="body" sz="half" idx="1"/>
          </p:nvPr>
        </p:nvSpPr>
        <p:spPr>
          <a:xfrm>
            <a:off x="457200" y="1981200"/>
            <a:ext cx="3886200" cy="3429000"/>
          </a:xfrm>
          <a:solidFill>
            <a:schemeClr val="accent5">
              <a:lumMod val="25000"/>
            </a:schemeClr>
          </a:solidFill>
        </p:spPr>
        <p:txBody>
          <a:bodyPr/>
          <a:lstStyle/>
          <a:p>
            <a:pPr eaLnBrk="1" hangingPunct="1"/>
            <a:r>
              <a:rPr lang="en-US">
                <a:latin typeface="Baskerville Old Face" pitchFamily="-112" charset="0"/>
              </a:rPr>
              <a:t>PATHOGENESIS</a:t>
            </a:r>
          </a:p>
          <a:p>
            <a:pPr lvl="1" eaLnBrk="1" hangingPunct="1">
              <a:buClr>
                <a:schemeClr val="tx1"/>
              </a:buClr>
              <a:buFont typeface="Wingdings" pitchFamily="-112" charset="2"/>
              <a:buChar char="q"/>
            </a:pPr>
            <a:r>
              <a:rPr lang="en-US">
                <a:latin typeface="Baskerville Old Face" pitchFamily="-112" charset="0"/>
              </a:rPr>
              <a:t>EXTOXIN {TETANOSPASMIN}</a:t>
            </a:r>
          </a:p>
          <a:p>
            <a:pPr lvl="1" eaLnBrk="1" hangingPunct="1">
              <a:buClr>
                <a:schemeClr val="tx1"/>
              </a:buClr>
              <a:buFont typeface="Wingdings" pitchFamily="-112" charset="2"/>
              <a:buChar char="q"/>
            </a:pPr>
            <a:r>
              <a:rPr lang="en-US">
                <a:latin typeface="Baskerville Old Face" pitchFamily="-112" charset="0"/>
              </a:rPr>
              <a:t>Presynaptic terminals of LMN Inhibitory impulses to MNs</a:t>
            </a:r>
          </a:p>
          <a:p>
            <a:pPr lvl="1" eaLnBrk="1" hangingPunct="1">
              <a:buClr>
                <a:schemeClr val="tx1"/>
              </a:buClr>
              <a:buFont typeface="Wingdings" pitchFamily="-112" charset="2"/>
              <a:buChar char="q"/>
            </a:pPr>
            <a:r>
              <a:rPr lang="en-US">
                <a:latin typeface="Baskerville Old Face" pitchFamily="-112" charset="0"/>
              </a:rPr>
              <a:t>Persistent tonic spasm</a:t>
            </a:r>
          </a:p>
        </p:txBody>
      </p:sp>
      <p:sp>
        <p:nvSpPr>
          <p:cNvPr id="69638" name="Rectangle 6"/>
          <p:cNvSpPr>
            <a:spLocks noGrp="1" noChangeArrowheads="1"/>
          </p:cNvSpPr>
          <p:nvPr>
            <p:ph type="body" sz="half" idx="2"/>
          </p:nvPr>
        </p:nvSpPr>
        <p:spPr>
          <a:xfrm>
            <a:off x="4648200" y="1981200"/>
            <a:ext cx="3962400" cy="3429000"/>
          </a:xfrm>
          <a:solidFill>
            <a:schemeClr val="accent5">
              <a:lumMod val="25000"/>
            </a:schemeClr>
          </a:solidFill>
        </p:spPr>
        <p:txBody>
          <a:bodyPr/>
          <a:lstStyle/>
          <a:p>
            <a:pPr eaLnBrk="1" hangingPunct="1"/>
            <a:r>
              <a:rPr lang="en-US">
                <a:latin typeface="Baskerville Old Face" pitchFamily="-112" charset="0"/>
              </a:rPr>
              <a:t>Clinical picture</a:t>
            </a:r>
          </a:p>
          <a:p>
            <a:pPr lvl="1" eaLnBrk="1" hangingPunct="1">
              <a:buClr>
                <a:schemeClr val="tx1"/>
              </a:buClr>
              <a:buFont typeface="Wingdings" pitchFamily="-112" charset="2"/>
              <a:buChar char="q"/>
            </a:pPr>
            <a:r>
              <a:rPr lang="en-US">
                <a:latin typeface="Baskerville Old Face" pitchFamily="-112" charset="0"/>
              </a:rPr>
              <a:t>Generalized</a:t>
            </a:r>
          </a:p>
          <a:p>
            <a:pPr lvl="1" eaLnBrk="1" hangingPunct="1">
              <a:buClr>
                <a:schemeClr val="tx1"/>
              </a:buClr>
              <a:buFont typeface="Wingdings" pitchFamily="-112" charset="2"/>
              <a:buChar char="q"/>
            </a:pPr>
            <a:r>
              <a:rPr lang="en-US">
                <a:latin typeface="Baskerville Old Face" pitchFamily="-112" charset="0"/>
              </a:rPr>
              <a:t>Localized</a:t>
            </a:r>
          </a:p>
          <a:p>
            <a:pPr lvl="1" eaLnBrk="1" hangingPunct="1">
              <a:buClr>
                <a:schemeClr val="tx1"/>
              </a:buClr>
              <a:buFont typeface="Wingdings" pitchFamily="-112" charset="2"/>
              <a:buChar char="q"/>
            </a:pPr>
            <a:r>
              <a:rPr lang="en-US">
                <a:latin typeface="Baskerville Old Face" pitchFamily="-112" charset="0"/>
              </a:rPr>
              <a:t>Cephalic</a:t>
            </a:r>
          </a:p>
          <a:p>
            <a:pPr lvl="1" eaLnBrk="1" hangingPunct="1">
              <a:buClr>
                <a:schemeClr val="tx1"/>
              </a:buClr>
              <a:buFont typeface="Wingdings" pitchFamily="-112" charset="2"/>
              <a:buChar char="q"/>
            </a:pPr>
            <a:r>
              <a:rPr lang="en-US">
                <a:latin typeface="Baskerville Old Face" pitchFamily="-112" charset="0"/>
              </a:rPr>
              <a:t>Neonatal{ &gt;90%}mortality</a:t>
            </a:r>
          </a:p>
          <a:p>
            <a:pPr lvl="1" eaLnBrk="1" hangingPunct="1">
              <a:buClr>
                <a:schemeClr val="tx1"/>
              </a:buClr>
              <a:buFont typeface="Wingdings" pitchFamily="-112" charset="2"/>
              <a:buChar char="q"/>
            </a:pPr>
            <a:r>
              <a:rPr lang="en-US">
                <a:latin typeface="Baskerville Old Face" pitchFamily="-112" charset="0"/>
              </a:rPr>
              <a:t>IP 3-21 days</a:t>
            </a:r>
          </a:p>
          <a:p>
            <a:pPr lvl="1" eaLnBrk="1" hangingPunct="1">
              <a:buClr>
                <a:schemeClr val="tx1"/>
              </a:buClr>
              <a:buFont typeface="Wingdings" pitchFamily="-112" charset="2"/>
              <a:buNone/>
            </a:pPr>
            <a:endParaRPr lang="en-US"/>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5" descr="Image Preview"/>
          <p:cNvPicPr>
            <a:picLocks noChangeAspect="1" noChangeArrowheads="1"/>
          </p:cNvPicPr>
          <p:nvPr/>
        </p:nvPicPr>
        <p:blipFill>
          <a:blip r:embed="rId2"/>
          <a:srcRect/>
          <a:stretch>
            <a:fillRect/>
          </a:stretch>
        </p:blipFill>
        <p:spPr bwMode="auto">
          <a:xfrm>
            <a:off x="457200" y="914400"/>
            <a:ext cx="7391400" cy="50292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5" descr="Image Preview"/>
          <p:cNvPicPr>
            <a:picLocks noChangeAspect="1" noChangeArrowheads="1"/>
          </p:cNvPicPr>
          <p:nvPr/>
        </p:nvPicPr>
        <p:blipFill>
          <a:blip r:embed="rId2"/>
          <a:srcRect/>
          <a:stretch>
            <a:fillRect/>
          </a:stretch>
        </p:blipFill>
        <p:spPr bwMode="auto">
          <a:xfrm>
            <a:off x="1524000" y="1447800"/>
            <a:ext cx="5486400" cy="44958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5" descr="Image Preview"/>
          <p:cNvPicPr>
            <a:picLocks noChangeAspect="1" noChangeArrowheads="1"/>
          </p:cNvPicPr>
          <p:nvPr/>
        </p:nvPicPr>
        <p:blipFill>
          <a:blip r:embed="rId2"/>
          <a:srcRect/>
          <a:stretch>
            <a:fillRect/>
          </a:stretch>
        </p:blipFill>
        <p:spPr bwMode="auto">
          <a:xfrm>
            <a:off x="1905000" y="1676400"/>
            <a:ext cx="5486400" cy="41148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077200" cy="1550987"/>
          </a:xfrm>
          <a:solidFill>
            <a:schemeClr val="bg1">
              <a:lumMod val="75000"/>
            </a:schemeClr>
          </a:solidFill>
        </p:spPr>
        <p:txBody>
          <a:bodyPr/>
          <a:lstStyle/>
          <a:p>
            <a:r>
              <a:rPr lang="en-US" sz="3200">
                <a:solidFill>
                  <a:srgbClr val="FF0000"/>
                </a:solidFill>
                <a:latin typeface="Bodoni MT" pitchFamily="18" charset="0"/>
              </a:rPr>
              <a:t>Why can’t anaerobic bacteria survive in oxygen?</a:t>
            </a:r>
          </a:p>
        </p:txBody>
      </p:sp>
      <p:sp>
        <p:nvSpPr>
          <p:cNvPr id="3" name="Content Placeholder 2"/>
          <p:cNvSpPr>
            <a:spLocks noGrp="1"/>
          </p:cNvSpPr>
          <p:nvPr>
            <p:ph idx="1"/>
          </p:nvPr>
        </p:nvSpPr>
        <p:spPr>
          <a:xfrm>
            <a:off x="381000" y="2057400"/>
            <a:ext cx="8229600" cy="4038600"/>
          </a:xfrm>
          <a:solidFill>
            <a:schemeClr val="bg1">
              <a:lumMod val="75000"/>
            </a:schemeClr>
          </a:solidFill>
        </p:spPr>
        <p:txBody>
          <a:bodyPr/>
          <a:lstStyle/>
          <a:p>
            <a:r>
              <a:rPr lang="en-US" sz="2800">
                <a:latin typeface="Bodoni MT" pitchFamily="18" charset="0"/>
              </a:rPr>
              <a:t>The presence of oxygen leads to the production in cells of the superoxide radical (a negatively charged O2 molecule). Normally, the superoxide anion is lethal enough to kill almost any organism. Aerobic organisms and facultative anaerobes have the enzymes superoxide dismutase and catalase. These enzymes work together to convert superoxide to oxygen and hydrogen peroxide</a:t>
            </a:r>
            <a:r>
              <a:rPr lang="en-US"/>
              <a:t/>
            </a:r>
            <a:br>
              <a:rPr lang="en-US"/>
            </a:br>
            <a:r>
              <a:rPr lang="en-US"/>
              <a:t/>
            </a:r>
            <a:br>
              <a:rPr lang="en-US"/>
            </a:br>
            <a:endParaRPr lang="en-US"/>
          </a:p>
          <a:p>
            <a:endParaRPr lang="en-US"/>
          </a:p>
        </p:txBody>
      </p:sp>
    </p:spTree>
  </p:cSld>
  <p:clrMapOvr>
    <a:masterClrMapping/>
  </p:clrMapOvr>
  <p:transition>
    <p:comb/>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5" descr="Image Preview"/>
          <p:cNvPicPr>
            <a:picLocks noChangeAspect="1" noChangeArrowheads="1"/>
          </p:cNvPicPr>
          <p:nvPr/>
        </p:nvPicPr>
        <p:blipFill>
          <a:blip r:embed="rId2"/>
          <a:srcRect/>
          <a:stretch>
            <a:fillRect/>
          </a:stretch>
        </p:blipFill>
        <p:spPr bwMode="auto">
          <a:xfrm>
            <a:off x="1219200" y="1143000"/>
            <a:ext cx="6705600" cy="4953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ext Box 27"/>
          <p:cNvSpPr txBox="1">
            <a:spLocks noChangeArrowheads="1"/>
          </p:cNvSpPr>
          <p:nvPr/>
        </p:nvSpPr>
        <p:spPr bwMode="auto">
          <a:xfrm>
            <a:off x="4114800" y="457200"/>
            <a:ext cx="4003675" cy="3046413"/>
          </a:xfrm>
          <a:prstGeom prst="rect">
            <a:avLst/>
          </a:prstGeom>
          <a:noFill/>
          <a:ln w="9525">
            <a:solidFill>
              <a:srgbClr val="99FF33"/>
            </a:solidFill>
            <a:miter lim="800000"/>
            <a:headEnd/>
            <a:tailEnd/>
          </a:ln>
        </p:spPr>
        <p:txBody>
          <a:bodyPr wrap="none">
            <a:prstTxWarp prst="textNoShape">
              <a:avLst/>
            </a:prstTxWarp>
            <a:spAutoFit/>
          </a:bodyPr>
          <a:lstStyle/>
          <a:p>
            <a:r>
              <a:rPr lang="en-US" sz="2400" u="sng">
                <a:solidFill>
                  <a:srgbClr val="FFFF00"/>
                </a:solidFill>
                <a:latin typeface="Times New Roman" pitchFamily="-112" charset="0"/>
                <a:ea typeface="Times New Roman" pitchFamily="-112" charset="0"/>
                <a:cs typeface="Times New Roman" pitchFamily="-112" charset="0"/>
              </a:rPr>
              <a:t>TRATMENT</a:t>
            </a:r>
          </a:p>
          <a:p>
            <a:r>
              <a:rPr lang="en-US" sz="2400">
                <a:solidFill>
                  <a:schemeClr val="tx2"/>
                </a:solidFill>
                <a:latin typeface="Verdana" pitchFamily="-112" charset="0"/>
              </a:rPr>
              <a:t>	</a:t>
            </a:r>
            <a:r>
              <a:rPr lang="en-US" sz="2400">
                <a:solidFill>
                  <a:schemeClr val="tx2"/>
                </a:solidFill>
                <a:latin typeface="Times New Roman" pitchFamily="-112" charset="0"/>
                <a:ea typeface="Times New Roman" pitchFamily="-112" charset="0"/>
                <a:cs typeface="Times New Roman" pitchFamily="-112" charset="0"/>
              </a:rPr>
              <a:t>Supportive</a:t>
            </a:r>
          </a:p>
          <a:p>
            <a:r>
              <a:rPr lang="en-US" sz="2400">
                <a:solidFill>
                  <a:schemeClr val="tx2"/>
                </a:solidFill>
                <a:latin typeface="Times New Roman" pitchFamily="-112" charset="0"/>
                <a:ea typeface="Times New Roman" pitchFamily="-112" charset="0"/>
                <a:cs typeface="Times New Roman" pitchFamily="-112" charset="0"/>
              </a:rPr>
              <a:t>		Airway</a:t>
            </a:r>
          </a:p>
          <a:p>
            <a:r>
              <a:rPr lang="en-US" sz="2400">
                <a:solidFill>
                  <a:schemeClr val="tx2"/>
                </a:solidFill>
                <a:latin typeface="Times New Roman" pitchFamily="-112" charset="0"/>
                <a:ea typeface="Times New Roman" pitchFamily="-112" charset="0"/>
                <a:cs typeface="Times New Roman" pitchFamily="-112" charset="0"/>
              </a:rPr>
              <a:t>		Muscle relaxant</a:t>
            </a:r>
          </a:p>
          <a:p>
            <a:r>
              <a:rPr lang="en-US" sz="2400">
                <a:solidFill>
                  <a:schemeClr val="tx2"/>
                </a:solidFill>
                <a:latin typeface="Times New Roman" pitchFamily="-112" charset="0"/>
                <a:ea typeface="Times New Roman" pitchFamily="-112" charset="0"/>
                <a:cs typeface="Times New Roman" pitchFamily="-112" charset="0"/>
              </a:rPr>
              <a:t>		Wound care</a:t>
            </a:r>
          </a:p>
          <a:p>
            <a:r>
              <a:rPr lang="en-US" sz="2400">
                <a:solidFill>
                  <a:schemeClr val="tx2"/>
                </a:solidFill>
                <a:latin typeface="Times New Roman" pitchFamily="-112" charset="0"/>
                <a:ea typeface="Times New Roman" pitchFamily="-112" charset="0"/>
                <a:cs typeface="Times New Roman" pitchFamily="-112" charset="0"/>
              </a:rPr>
              <a:t>	Antitoxin</a:t>
            </a:r>
          </a:p>
          <a:p>
            <a:r>
              <a:rPr lang="en-US" sz="2400">
                <a:solidFill>
                  <a:schemeClr val="tx2"/>
                </a:solidFill>
                <a:latin typeface="Times New Roman" pitchFamily="-112" charset="0"/>
                <a:ea typeface="Times New Roman" pitchFamily="-112" charset="0"/>
                <a:cs typeface="Times New Roman" pitchFamily="-112" charset="0"/>
              </a:rPr>
              <a:t>	Antibiotics :MTZ , PG</a:t>
            </a:r>
          </a:p>
          <a:p>
            <a:r>
              <a:rPr lang="en-US" sz="2400">
                <a:solidFill>
                  <a:schemeClr val="tx2"/>
                </a:solidFill>
                <a:latin typeface="Times New Roman" pitchFamily="-112" charset="0"/>
                <a:ea typeface="Times New Roman" pitchFamily="-112" charset="0"/>
                <a:cs typeface="Times New Roman" pitchFamily="-112" charset="0"/>
              </a:rPr>
              <a:t>	TIG {500 UNITS}</a:t>
            </a:r>
          </a:p>
        </p:txBody>
      </p:sp>
      <p:sp>
        <p:nvSpPr>
          <p:cNvPr id="33795" name="Text Box 29"/>
          <p:cNvSpPr txBox="1">
            <a:spLocks noChangeArrowheads="1"/>
          </p:cNvSpPr>
          <p:nvPr/>
        </p:nvSpPr>
        <p:spPr bwMode="auto">
          <a:xfrm>
            <a:off x="838200" y="3886200"/>
            <a:ext cx="6200775" cy="2308225"/>
          </a:xfrm>
          <a:prstGeom prst="rect">
            <a:avLst/>
          </a:prstGeom>
          <a:noFill/>
          <a:ln w="9525">
            <a:solidFill>
              <a:srgbClr val="99FF33"/>
            </a:solidFill>
            <a:miter lim="800000"/>
            <a:headEnd/>
            <a:tailEnd/>
          </a:ln>
        </p:spPr>
        <p:txBody>
          <a:bodyPr wrap="none">
            <a:prstTxWarp prst="textNoShape">
              <a:avLst/>
            </a:prstTxWarp>
            <a:spAutoFit/>
          </a:bodyPr>
          <a:lstStyle/>
          <a:p>
            <a:r>
              <a:rPr lang="en-US" sz="2400" u="sng">
                <a:solidFill>
                  <a:srgbClr val="FFFF00"/>
                </a:solidFill>
                <a:latin typeface="Times New Roman" pitchFamily="-112" charset="0"/>
                <a:ea typeface="Times New Roman" pitchFamily="-112" charset="0"/>
                <a:cs typeface="Times New Roman" pitchFamily="-112" charset="0"/>
              </a:rPr>
              <a:t>PREVENTION</a:t>
            </a:r>
          </a:p>
          <a:p>
            <a:r>
              <a:rPr lang="en-US" sz="2400">
                <a:solidFill>
                  <a:schemeClr val="tx2"/>
                </a:solidFill>
                <a:latin typeface="Verdana" pitchFamily="-112" charset="0"/>
              </a:rPr>
              <a:t>	</a:t>
            </a:r>
            <a:r>
              <a:rPr lang="en-US" sz="2400">
                <a:solidFill>
                  <a:schemeClr val="tx2"/>
                </a:solidFill>
                <a:latin typeface="Times New Roman" pitchFamily="-112" charset="0"/>
                <a:ea typeface="Times New Roman" pitchFamily="-112" charset="0"/>
                <a:cs typeface="Times New Roman" pitchFamily="-112" charset="0"/>
              </a:rPr>
              <a:t>Complete active childhood immunization</a:t>
            </a:r>
          </a:p>
          <a:p>
            <a:r>
              <a:rPr lang="en-US" sz="2400">
                <a:solidFill>
                  <a:schemeClr val="tx2"/>
                </a:solidFill>
                <a:latin typeface="Times New Roman" pitchFamily="-112" charset="0"/>
                <a:ea typeface="Times New Roman" pitchFamily="-112" charset="0"/>
                <a:cs typeface="Times New Roman" pitchFamily="-112" charset="0"/>
              </a:rPr>
              <a:t>	Appropriate wound management </a:t>
            </a:r>
          </a:p>
          <a:p>
            <a:r>
              <a:rPr lang="en-US" sz="2400">
                <a:solidFill>
                  <a:schemeClr val="tx2"/>
                </a:solidFill>
                <a:latin typeface="Times New Roman" pitchFamily="-112" charset="0"/>
                <a:ea typeface="Times New Roman" pitchFamily="-112" charset="0"/>
                <a:cs typeface="Times New Roman" pitchFamily="-112" charset="0"/>
              </a:rPr>
              <a:t>	</a:t>
            </a:r>
          </a:p>
          <a:p>
            <a:r>
              <a:rPr lang="en-US" sz="2400">
                <a:solidFill>
                  <a:schemeClr val="tx2"/>
                </a:solidFill>
                <a:latin typeface="Times New Roman" pitchFamily="-112" charset="0"/>
                <a:ea typeface="Times New Roman" pitchFamily="-112" charset="0"/>
                <a:cs typeface="Times New Roman" pitchFamily="-112" charset="0"/>
              </a:rPr>
              <a:t>		Type of wound</a:t>
            </a:r>
          </a:p>
          <a:p>
            <a:r>
              <a:rPr lang="en-US" sz="2400">
                <a:solidFill>
                  <a:schemeClr val="tx2"/>
                </a:solidFill>
                <a:latin typeface="Times New Roman" pitchFamily="-112" charset="0"/>
                <a:ea typeface="Times New Roman" pitchFamily="-112" charset="0"/>
                <a:cs typeface="Times New Roman" pitchFamily="-112" charset="0"/>
              </a:rPr>
              <a:t>		Immunization history </a:t>
            </a:r>
          </a:p>
        </p:txBody>
      </p:sp>
      <p:sp>
        <p:nvSpPr>
          <p:cNvPr id="33796" name="Text Box 31"/>
          <p:cNvSpPr txBox="1">
            <a:spLocks noChangeArrowheads="1"/>
          </p:cNvSpPr>
          <p:nvPr/>
        </p:nvSpPr>
        <p:spPr bwMode="auto">
          <a:xfrm>
            <a:off x="228600" y="990600"/>
            <a:ext cx="3581400" cy="1570038"/>
          </a:xfrm>
          <a:prstGeom prst="rect">
            <a:avLst/>
          </a:prstGeom>
          <a:noFill/>
          <a:ln w="9525">
            <a:solidFill>
              <a:srgbClr val="99FF33"/>
            </a:solidFill>
            <a:miter lim="800000"/>
            <a:headEnd/>
            <a:tailEnd/>
          </a:ln>
        </p:spPr>
        <p:txBody>
          <a:bodyPr>
            <a:prstTxWarp prst="textNoShape">
              <a:avLst/>
            </a:prstTxWarp>
            <a:spAutoFit/>
          </a:bodyPr>
          <a:lstStyle/>
          <a:p>
            <a:r>
              <a:rPr lang="en-US" sz="2400" u="sng">
                <a:solidFill>
                  <a:srgbClr val="FFFF00"/>
                </a:solidFill>
                <a:latin typeface="Times New Roman" pitchFamily="-112" charset="0"/>
                <a:ea typeface="Times New Roman" pitchFamily="-112" charset="0"/>
                <a:cs typeface="Times New Roman" pitchFamily="-112" charset="0"/>
              </a:rPr>
              <a:t>DIAGNOSIS</a:t>
            </a:r>
          </a:p>
          <a:p>
            <a:r>
              <a:rPr lang="en-US" sz="2400">
                <a:latin typeface="Verdana" pitchFamily="-112" charset="0"/>
              </a:rPr>
              <a:t>	</a:t>
            </a:r>
            <a:r>
              <a:rPr lang="en-US" sz="2400">
                <a:latin typeface="Times New Roman" pitchFamily="-112" charset="0"/>
                <a:ea typeface="Times New Roman" pitchFamily="-112" charset="0"/>
                <a:cs typeface="Times New Roman" pitchFamily="-112" charset="0"/>
              </a:rPr>
              <a:t>Clinical</a:t>
            </a:r>
          </a:p>
          <a:p>
            <a:r>
              <a:rPr lang="en-US" sz="2400">
                <a:latin typeface="Times New Roman" pitchFamily="-112" charset="0"/>
                <a:ea typeface="Times New Roman" pitchFamily="-112" charset="0"/>
                <a:cs typeface="Times New Roman" pitchFamily="-112" charset="0"/>
              </a:rPr>
              <a:t>	Laboratory </a:t>
            </a:r>
          </a:p>
          <a:p>
            <a:r>
              <a:rPr lang="en-US" sz="2400">
                <a:latin typeface="Times New Roman" pitchFamily="-112" charset="0"/>
                <a:ea typeface="Times New Roman" pitchFamily="-112" charset="0"/>
                <a:cs typeface="Times New Roman" pitchFamily="-112" charset="0"/>
              </a:rPr>
              <a:t>		{minor role}</a:t>
            </a:r>
          </a:p>
        </p:txBody>
      </p:sp>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2" name="Rectangle 4"/>
          <p:cNvSpPr>
            <a:spLocks noGrp="1" noChangeArrowheads="1"/>
          </p:cNvSpPr>
          <p:nvPr>
            <p:ph type="ctrTitle"/>
          </p:nvPr>
        </p:nvSpPr>
        <p:spPr>
          <a:xfrm>
            <a:off x="1600200" y="1676400"/>
            <a:ext cx="5105400" cy="1828800"/>
          </a:xfrm>
          <a:ln>
            <a:solidFill>
              <a:srgbClr val="99FF33"/>
            </a:solidFill>
          </a:ln>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C. Perfringens</a:t>
            </a:r>
            <a:br>
              <a:rPr lang="en-US">
                <a:solidFill>
                  <a:srgbClr val="FFFF00"/>
                </a:solidFill>
                <a:latin typeface="Times New Roman" pitchFamily="-112" charset="0"/>
                <a:ea typeface="Times New Roman" pitchFamily="-112" charset="0"/>
                <a:cs typeface="Times New Roman" pitchFamily="-112" charset="0"/>
              </a:rPr>
            </a:br>
            <a:r>
              <a:rPr lang="en-US">
                <a:solidFill>
                  <a:srgbClr val="FFFF00"/>
                </a:solidFill>
                <a:latin typeface="Times New Roman" pitchFamily="-112" charset="0"/>
                <a:ea typeface="Times New Roman" pitchFamily="-112" charset="0"/>
                <a:cs typeface="Times New Roman" pitchFamily="-112" charset="0"/>
              </a:rPr>
              <a:t>{C.Welchii}</a:t>
            </a:r>
          </a:p>
        </p:txBody>
      </p:sp>
      <p:sp>
        <p:nvSpPr>
          <p:cNvPr id="83973" name="Rectangle 5"/>
          <p:cNvSpPr>
            <a:spLocks noGrp="1" noChangeArrowheads="1"/>
          </p:cNvSpPr>
          <p:nvPr>
            <p:ph type="subTitle" idx="1"/>
          </p:nvPr>
        </p:nvSpPr>
        <p:spPr>
          <a:xfrm>
            <a:off x="2133600" y="3886200"/>
            <a:ext cx="3962400" cy="1752600"/>
          </a:xfrm>
          <a:ln>
            <a:solidFill>
              <a:srgbClr val="99FF33"/>
            </a:solidFill>
          </a:ln>
        </p:spPr>
        <p:txBody>
          <a:bodyPr/>
          <a:lstStyle/>
          <a:p>
            <a:pPr eaLnBrk="1" hangingPunct="1">
              <a:lnSpc>
                <a:spcPct val="90000"/>
              </a:lnSpc>
              <a:buFont typeface="Wingdings" pitchFamily="-112" charset="2"/>
              <a:buNone/>
            </a:pPr>
            <a:r>
              <a:rPr lang="en-US" sz="3200">
                <a:latin typeface="Times New Roman" pitchFamily="-112" charset="0"/>
                <a:ea typeface="Times New Roman" pitchFamily="-112" charset="0"/>
                <a:cs typeface="Times New Roman" pitchFamily="-112" charset="0"/>
              </a:rPr>
              <a:t>Histotoxic clostridia</a:t>
            </a:r>
          </a:p>
          <a:p>
            <a:pPr eaLnBrk="1" hangingPunct="1">
              <a:lnSpc>
                <a:spcPct val="90000"/>
              </a:lnSpc>
              <a:buFont typeface="Wingdings" pitchFamily="-112" charset="2"/>
              <a:buNone/>
            </a:pPr>
            <a:r>
              <a:rPr lang="en-US" sz="3200">
                <a:latin typeface="Times New Roman" pitchFamily="-112" charset="0"/>
                <a:ea typeface="Times New Roman" pitchFamily="-112" charset="0"/>
                <a:cs typeface="Times New Roman" pitchFamily="-112" charset="0"/>
              </a:rPr>
              <a:t>Gas gangrene</a:t>
            </a:r>
          </a:p>
          <a:p>
            <a:pPr eaLnBrk="1" hangingPunct="1">
              <a:lnSpc>
                <a:spcPct val="90000"/>
              </a:lnSpc>
              <a:buFont typeface="Wingdings" pitchFamily="-112" charset="2"/>
              <a:buNone/>
            </a:pPr>
            <a:r>
              <a:rPr lang="en-US" sz="3200">
                <a:latin typeface="Times New Roman" pitchFamily="-112" charset="0"/>
                <a:ea typeface="Times New Roman" pitchFamily="-112" charset="0"/>
                <a:cs typeface="Times New Roman" pitchFamily="-112" charset="0"/>
              </a:rPr>
              <a:t>Food Poisoning</a:t>
            </a:r>
          </a:p>
        </p:txBody>
      </p:sp>
    </p:spTree>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5" descr="Gram film of Clostridium perfringens"/>
          <p:cNvPicPr>
            <a:picLocks noChangeAspect="1" noChangeArrowheads="1"/>
          </p:cNvPicPr>
          <p:nvPr/>
        </p:nvPicPr>
        <p:blipFill>
          <a:blip r:embed="rId2"/>
          <a:srcRect/>
          <a:stretch>
            <a:fillRect/>
          </a:stretch>
        </p:blipFill>
        <p:spPr bwMode="auto">
          <a:xfrm>
            <a:off x="4495800" y="1600200"/>
            <a:ext cx="4648200" cy="4343400"/>
          </a:xfrm>
          <a:prstGeom prst="rect">
            <a:avLst/>
          </a:prstGeom>
          <a:noFill/>
          <a:ln w="9525">
            <a:noFill/>
            <a:miter lim="800000"/>
            <a:headEnd/>
            <a:tailEnd/>
          </a:ln>
        </p:spPr>
      </p:pic>
      <p:pic>
        <p:nvPicPr>
          <p:cNvPr id="35843" name="Picture 7" descr="sld3"/>
          <p:cNvPicPr>
            <a:picLocks noChangeAspect="1" noChangeArrowheads="1"/>
          </p:cNvPicPr>
          <p:nvPr/>
        </p:nvPicPr>
        <p:blipFill>
          <a:blip r:embed="rId3"/>
          <a:srcRect/>
          <a:stretch>
            <a:fillRect/>
          </a:stretch>
        </p:blipFill>
        <p:spPr bwMode="auto">
          <a:xfrm>
            <a:off x="0" y="1600200"/>
            <a:ext cx="4495800" cy="4352925"/>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5" descr="83351"/>
          <p:cNvPicPr>
            <a:picLocks noChangeAspect="1" noChangeArrowheads="1"/>
          </p:cNvPicPr>
          <p:nvPr/>
        </p:nvPicPr>
        <p:blipFill>
          <a:blip r:embed="rId2"/>
          <a:srcRect/>
          <a:stretch>
            <a:fillRect/>
          </a:stretch>
        </p:blipFill>
        <p:spPr bwMode="auto">
          <a:xfrm>
            <a:off x="1371600" y="990600"/>
            <a:ext cx="6477000" cy="51816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NATURAL HABITATS</a:t>
            </a:r>
          </a:p>
        </p:txBody>
      </p:sp>
      <p:sp>
        <p:nvSpPr>
          <p:cNvPr id="86019" name="Rectangle 3"/>
          <p:cNvSpPr>
            <a:spLocks noGrp="1" noChangeArrowheads="1"/>
          </p:cNvSpPr>
          <p:nvPr>
            <p:ph type="body" idx="1"/>
          </p:nvPr>
        </p:nvSpPr>
        <p:spPr>
          <a:xfrm>
            <a:off x="457200" y="1752600"/>
            <a:ext cx="8229600" cy="4530725"/>
          </a:xfrm>
        </p:spPr>
        <p:txBody>
          <a:bodyPr/>
          <a:lstStyle/>
          <a:p>
            <a:pPr eaLnBrk="1" hangingPunct="1"/>
            <a:r>
              <a:rPr lang="en-US">
                <a:latin typeface="Times New Roman" pitchFamily="-112" charset="0"/>
                <a:ea typeface="Times New Roman" pitchFamily="-112" charset="0"/>
                <a:cs typeface="Times New Roman" pitchFamily="-112" charset="0"/>
              </a:rPr>
              <a:t>Soil and intestinal tracts of animals and humans { 10</a:t>
            </a:r>
            <a:r>
              <a:rPr lang="en-US" baseline="30000">
                <a:latin typeface="Times New Roman" pitchFamily="-112" charset="0"/>
                <a:ea typeface="Times New Roman" pitchFamily="-112" charset="0"/>
                <a:cs typeface="Times New Roman" pitchFamily="-112" charset="0"/>
              </a:rPr>
              <a:t>3 </a:t>
            </a:r>
            <a:r>
              <a:rPr lang="en-US">
                <a:latin typeface="Times New Roman" pitchFamily="-112" charset="0"/>
                <a:ea typeface="Times New Roman" pitchFamily="-112" charset="0"/>
                <a:cs typeface="Times New Roman" pitchFamily="-112" charset="0"/>
              </a:rPr>
              <a:t>  10</a:t>
            </a:r>
            <a:r>
              <a:rPr lang="en-US" baseline="30000">
                <a:latin typeface="Times New Roman" pitchFamily="-112" charset="0"/>
                <a:ea typeface="Times New Roman" pitchFamily="-112" charset="0"/>
                <a:cs typeface="Times New Roman" pitchFamily="-112" charset="0"/>
              </a:rPr>
              <a:t>8 </a:t>
            </a:r>
            <a:r>
              <a:rPr lang="en-US">
                <a:latin typeface="Times New Roman" pitchFamily="-112" charset="0"/>
                <a:ea typeface="Times New Roman" pitchFamily="-112" charset="0"/>
                <a:cs typeface="Times New Roman" pitchFamily="-112" charset="0"/>
              </a:rPr>
              <a:t> }</a:t>
            </a:r>
          </a:p>
          <a:p>
            <a:pPr eaLnBrk="1" hangingPunct="1"/>
            <a:r>
              <a:rPr lang="en-US">
                <a:latin typeface="Times New Roman" pitchFamily="-112" charset="0"/>
                <a:ea typeface="Times New Roman" pitchFamily="-112" charset="0"/>
                <a:cs typeface="Times New Roman" pitchFamily="-112" charset="0"/>
              </a:rPr>
              <a:t>Widespread occurrence</a:t>
            </a:r>
          </a:p>
          <a:p>
            <a:pPr eaLnBrk="1" hangingPunct="1"/>
            <a:r>
              <a:rPr lang="en-US">
                <a:latin typeface="Times New Roman" pitchFamily="-112" charset="0"/>
                <a:ea typeface="Times New Roman" pitchFamily="-112" charset="0"/>
                <a:cs typeface="Times New Roman" pitchFamily="-112" charset="0"/>
              </a:rPr>
              <a:t>Vagina of 1-9 % healthy women</a:t>
            </a:r>
          </a:p>
        </p:txBody>
      </p:sp>
    </p:spTree>
  </p:cSld>
  <p:clrMapOvr>
    <a:masterClrMapping/>
  </p:clrMapOvr>
  <p:transition>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CLINICAL SIGNIFICANCE</a:t>
            </a:r>
          </a:p>
        </p:txBody>
      </p:sp>
      <p:sp>
        <p:nvSpPr>
          <p:cNvPr id="82947" name="Rectangle 3"/>
          <p:cNvSpPr>
            <a:spLocks noGrp="1" noChangeArrowheads="1"/>
          </p:cNvSpPr>
          <p:nvPr>
            <p:ph type="body" idx="1"/>
          </p:nvPr>
        </p:nvSpPr>
        <p:spPr/>
        <p:txBody>
          <a:bodyPr/>
          <a:lstStyle/>
          <a:p>
            <a:pPr eaLnBrk="1" hangingPunct="1"/>
            <a:r>
              <a:rPr lang="en-US" sz="2800">
                <a:latin typeface="Times New Roman" pitchFamily="-112" charset="0"/>
                <a:ea typeface="Times New Roman" pitchFamily="-112" charset="0"/>
                <a:cs typeface="Times New Roman" pitchFamily="-112" charset="0"/>
              </a:rPr>
              <a:t>Species most commonly isolated from clinical specimens </a:t>
            </a:r>
          </a:p>
          <a:p>
            <a:pPr eaLnBrk="1" hangingPunct="1"/>
            <a:r>
              <a:rPr lang="en-US" sz="2800">
                <a:latin typeface="Times New Roman" pitchFamily="-112" charset="0"/>
                <a:ea typeface="Times New Roman" pitchFamily="-112" charset="0"/>
                <a:cs typeface="Times New Roman" pitchFamily="-112" charset="0"/>
              </a:rPr>
              <a:t>Many clinical settings ranging from :-</a:t>
            </a:r>
          </a:p>
          <a:p>
            <a:pPr lvl="2" eaLnBrk="1" hangingPunct="1"/>
            <a:r>
              <a:rPr lang="en-US" sz="2000">
                <a:latin typeface="Times New Roman" pitchFamily="-112" charset="0"/>
                <a:ea typeface="Times New Roman" pitchFamily="-112" charset="0"/>
                <a:cs typeface="Times New Roman" pitchFamily="-112" charset="0"/>
              </a:rPr>
              <a:t>Simple contamination of wounds – traumatic or non traumatic myonecrosis</a:t>
            </a:r>
          </a:p>
          <a:p>
            <a:pPr lvl="2" eaLnBrk="1" hangingPunct="1"/>
            <a:r>
              <a:rPr lang="en-US" sz="2000">
                <a:latin typeface="Times New Roman" pitchFamily="-112" charset="0"/>
                <a:ea typeface="Times New Roman" pitchFamily="-112" charset="0"/>
                <a:cs typeface="Times New Roman" pitchFamily="-112" charset="0"/>
              </a:rPr>
              <a:t>C. Cellulitis</a:t>
            </a:r>
          </a:p>
          <a:p>
            <a:pPr lvl="2" eaLnBrk="1" hangingPunct="1"/>
            <a:r>
              <a:rPr lang="en-US" sz="2000">
                <a:latin typeface="Times New Roman" pitchFamily="-112" charset="0"/>
                <a:ea typeface="Times New Roman" pitchFamily="-112" charset="0"/>
                <a:cs typeface="Times New Roman" pitchFamily="-112" charset="0"/>
              </a:rPr>
              <a:t>Intra-abdominal sepsis</a:t>
            </a:r>
          </a:p>
          <a:p>
            <a:pPr lvl="2" eaLnBrk="1" hangingPunct="1"/>
            <a:r>
              <a:rPr lang="en-US" sz="2000">
                <a:latin typeface="Times New Roman" pitchFamily="-112" charset="0"/>
                <a:ea typeface="Times New Roman" pitchFamily="-112" charset="0"/>
                <a:cs typeface="Times New Roman" pitchFamily="-112" charset="0"/>
              </a:rPr>
              <a:t>Gangrenous cholecystitis</a:t>
            </a:r>
          </a:p>
          <a:p>
            <a:pPr lvl="2" eaLnBrk="1" hangingPunct="1"/>
            <a:r>
              <a:rPr lang="en-US" sz="2000">
                <a:latin typeface="Times New Roman" pitchFamily="-112" charset="0"/>
                <a:ea typeface="Times New Roman" pitchFamily="-112" charset="0"/>
                <a:cs typeface="Times New Roman" pitchFamily="-112" charset="0"/>
              </a:rPr>
              <a:t>Post-abortion infections – septicemia</a:t>
            </a:r>
          </a:p>
          <a:p>
            <a:pPr lvl="2" eaLnBrk="1" hangingPunct="1"/>
            <a:r>
              <a:rPr lang="en-US" sz="2000">
                <a:latin typeface="Times New Roman" pitchFamily="-112" charset="0"/>
                <a:ea typeface="Times New Roman" pitchFamily="-112" charset="0"/>
                <a:cs typeface="Times New Roman" pitchFamily="-112" charset="0"/>
              </a:rPr>
              <a:t>Bacteremia</a:t>
            </a:r>
          </a:p>
          <a:p>
            <a:pPr lvl="2" eaLnBrk="1" hangingPunct="1"/>
            <a:r>
              <a:rPr lang="en-US" sz="2000">
                <a:latin typeface="Times New Roman" pitchFamily="-112" charset="0"/>
                <a:ea typeface="Times New Roman" pitchFamily="-112" charset="0"/>
                <a:cs typeface="Times New Roman" pitchFamily="-112" charset="0"/>
              </a:rPr>
              <a:t>Brain abscess </a:t>
            </a:r>
            <a:r>
              <a:rPr lang="en-US" sz="2000"/>
              <a:t>		</a:t>
            </a:r>
          </a:p>
        </p:txBody>
      </p:sp>
    </p:spTree>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Gas gangrene</a:t>
            </a:r>
          </a:p>
        </p:txBody>
      </p:sp>
      <p:sp>
        <p:nvSpPr>
          <p:cNvPr id="72707" name="Rectangle 3"/>
          <p:cNvSpPr>
            <a:spLocks noGrp="1" noChangeArrowheads="1"/>
          </p:cNvSpPr>
          <p:nvPr>
            <p:ph type="body" idx="1"/>
          </p:nvPr>
        </p:nvSpPr>
        <p:spPr/>
        <p:txBody>
          <a:bodyPr/>
          <a:lstStyle/>
          <a:p>
            <a:pPr eaLnBrk="1" hangingPunct="1"/>
            <a:r>
              <a:rPr lang="en-US" sz="2800">
                <a:latin typeface="Times New Roman" pitchFamily="-112" charset="0"/>
                <a:ea typeface="Times New Roman" pitchFamily="-112" charset="0"/>
                <a:cs typeface="Times New Roman" pitchFamily="-112" charset="0"/>
              </a:rPr>
              <a:t>Toxin mediated breakdown of muscle tissue</a:t>
            </a:r>
          </a:p>
          <a:p>
            <a:pPr eaLnBrk="1" hangingPunct="1"/>
            <a:r>
              <a:rPr lang="en-US" sz="2800">
                <a:latin typeface="Times New Roman" pitchFamily="-112" charset="0"/>
                <a:ea typeface="Times New Roman" pitchFamily="-112" charset="0"/>
                <a:cs typeface="Times New Roman" pitchFamily="-112" charset="0"/>
              </a:rPr>
              <a:t>Rapid progression { Uterus }</a:t>
            </a:r>
          </a:p>
          <a:p>
            <a:pPr eaLnBrk="1" hangingPunct="1"/>
            <a:r>
              <a:rPr lang="en-US" sz="2800">
                <a:latin typeface="Times New Roman" pitchFamily="-112" charset="0"/>
                <a:ea typeface="Times New Roman" pitchFamily="-112" charset="0"/>
                <a:cs typeface="Times New Roman" pitchFamily="-112" charset="0"/>
              </a:rPr>
              <a:t>Liquefactive necrosis of muscle , gas formation , toxemia</a:t>
            </a:r>
          </a:p>
          <a:p>
            <a:pPr eaLnBrk="1" hangingPunct="1"/>
            <a:r>
              <a:rPr lang="en-US" sz="2800">
                <a:latin typeface="Times New Roman" pitchFamily="-112" charset="0"/>
                <a:ea typeface="Times New Roman" pitchFamily="-112" charset="0"/>
                <a:cs typeface="Times New Roman" pitchFamily="-112" charset="0"/>
              </a:rPr>
              <a:t>Fulminant septicemia</a:t>
            </a:r>
          </a:p>
          <a:p>
            <a:pPr eaLnBrk="1" hangingPunct="1"/>
            <a:r>
              <a:rPr lang="en-US" sz="2800">
                <a:latin typeface="Times New Roman" pitchFamily="-112" charset="0"/>
                <a:ea typeface="Times New Roman" pitchFamily="-112" charset="0"/>
                <a:cs typeface="Times New Roman" pitchFamily="-112" charset="0"/>
              </a:rPr>
              <a:t>Intravascular hemolysis</a:t>
            </a:r>
          </a:p>
          <a:p>
            <a:pPr eaLnBrk="1" hangingPunct="1"/>
            <a:r>
              <a:rPr lang="en-US" sz="2800">
                <a:latin typeface="Times New Roman" pitchFamily="-112" charset="0"/>
                <a:ea typeface="Times New Roman" pitchFamily="-112" charset="0"/>
                <a:cs typeface="Times New Roman" pitchFamily="-112" charset="0"/>
              </a:rPr>
              <a:t>Hemoglobinuria</a:t>
            </a:r>
          </a:p>
          <a:p>
            <a:pPr eaLnBrk="1" hangingPunct="1"/>
            <a:r>
              <a:rPr lang="en-US" sz="2800">
                <a:latin typeface="Times New Roman" pitchFamily="-112" charset="0"/>
                <a:ea typeface="Times New Roman" pitchFamily="-112" charset="0"/>
                <a:cs typeface="Times New Roman" pitchFamily="-112" charset="0"/>
              </a:rPr>
              <a:t>Blood cultures positive in 15 % of patients</a:t>
            </a:r>
          </a:p>
        </p:txBody>
      </p:sp>
    </p:spTree>
  </p:cSld>
  <p:clrMapOvr>
    <a:masterClrMapping/>
  </p:clrMapOvr>
  <p:transition>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5" descr="Go to fullsize image">
            <a:hlinkClick r:id="rId2"/>
          </p:cNvPr>
          <p:cNvPicPr>
            <a:picLocks noChangeAspect="1" noChangeArrowheads="1"/>
          </p:cNvPicPr>
          <p:nvPr/>
        </p:nvPicPr>
        <p:blipFill>
          <a:blip r:embed="rId3"/>
          <a:srcRect/>
          <a:stretch>
            <a:fillRect/>
          </a:stretch>
        </p:blipFill>
        <p:spPr bwMode="auto">
          <a:xfrm>
            <a:off x="1981200" y="1295400"/>
            <a:ext cx="5181600" cy="43434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endParaRPr lang="en-GB"/>
          </a:p>
        </p:txBody>
      </p:sp>
      <p:sp>
        <p:nvSpPr>
          <p:cNvPr id="118787" name="Rectangle 3"/>
          <p:cNvSpPr>
            <a:spLocks noGrp="1" noChangeArrowheads="1"/>
          </p:cNvSpPr>
          <p:nvPr>
            <p:ph type="body" idx="1"/>
          </p:nvPr>
        </p:nvSpPr>
        <p:spPr/>
        <p:txBody>
          <a:bodyPr/>
          <a:lstStyle/>
          <a:p>
            <a:pPr eaLnBrk="1" hangingPunct="1"/>
            <a:endParaRPr lang="en-GB"/>
          </a:p>
        </p:txBody>
      </p:sp>
      <p:pic>
        <p:nvPicPr>
          <p:cNvPr id="41988" name="Picture 5" descr="sld2"/>
          <p:cNvPicPr>
            <a:picLocks noChangeAspect="1" noChangeArrowheads="1"/>
          </p:cNvPicPr>
          <p:nvPr/>
        </p:nvPicPr>
        <p:blipFill>
          <a:blip r:embed="rId2"/>
          <a:srcRect/>
          <a:stretch>
            <a:fillRect/>
          </a:stretch>
        </p:blipFill>
        <p:spPr bwMode="auto">
          <a:xfrm>
            <a:off x="0" y="457200"/>
            <a:ext cx="8305800" cy="58674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5" descr="Image Preview"/>
          <p:cNvPicPr>
            <a:picLocks noChangeAspect="1" noChangeArrowheads="1"/>
          </p:cNvPicPr>
          <p:nvPr/>
        </p:nvPicPr>
        <p:blipFill>
          <a:blip r:embed="rId2"/>
          <a:srcRect/>
          <a:stretch>
            <a:fillRect/>
          </a:stretch>
        </p:blipFill>
        <p:spPr bwMode="auto">
          <a:xfrm>
            <a:off x="838200" y="914400"/>
            <a:ext cx="7543800" cy="5334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5" descr="case2g.jpg (68694 bytes)">
            <a:hlinkClick r:id="rId2"/>
          </p:cNvPr>
          <p:cNvPicPr>
            <a:picLocks noChangeAspect="1" noChangeArrowheads="1"/>
          </p:cNvPicPr>
          <p:nvPr/>
        </p:nvPicPr>
        <p:blipFill>
          <a:blip r:embed="rId3"/>
          <a:srcRect/>
          <a:stretch>
            <a:fillRect/>
          </a:stretch>
        </p:blipFill>
        <p:spPr bwMode="auto">
          <a:xfrm>
            <a:off x="228600" y="1828800"/>
            <a:ext cx="4419600" cy="3733800"/>
          </a:xfrm>
          <a:prstGeom prst="rect">
            <a:avLst/>
          </a:prstGeom>
          <a:noFill/>
          <a:ln w="9525">
            <a:noFill/>
            <a:miter lim="800000"/>
            <a:headEnd/>
            <a:tailEnd/>
          </a:ln>
        </p:spPr>
      </p:pic>
      <p:pic>
        <p:nvPicPr>
          <p:cNvPr id="43011" name="Picture 7" descr="case2h.jpg (84652 bytes)">
            <a:hlinkClick r:id="rId4"/>
          </p:cNvPr>
          <p:cNvPicPr>
            <a:picLocks noChangeAspect="1" noChangeArrowheads="1"/>
          </p:cNvPicPr>
          <p:nvPr/>
        </p:nvPicPr>
        <p:blipFill>
          <a:blip r:embed="rId5"/>
          <a:srcRect/>
          <a:stretch>
            <a:fillRect/>
          </a:stretch>
        </p:blipFill>
        <p:spPr bwMode="auto">
          <a:xfrm>
            <a:off x="4876800" y="1752600"/>
            <a:ext cx="3962400" cy="3810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endParaRPr lang="en-GB"/>
          </a:p>
        </p:txBody>
      </p:sp>
      <p:sp>
        <p:nvSpPr>
          <p:cNvPr id="119811" name="Rectangle 3"/>
          <p:cNvSpPr>
            <a:spLocks noGrp="1" noChangeArrowheads="1"/>
          </p:cNvSpPr>
          <p:nvPr>
            <p:ph type="body" idx="1"/>
          </p:nvPr>
        </p:nvSpPr>
        <p:spPr/>
        <p:txBody>
          <a:bodyPr/>
          <a:lstStyle/>
          <a:p>
            <a:pPr eaLnBrk="1" hangingPunct="1"/>
            <a:endParaRPr lang="en-GB"/>
          </a:p>
        </p:txBody>
      </p:sp>
      <p:pic>
        <p:nvPicPr>
          <p:cNvPr id="44036" name="Picture 5" descr="sld1"/>
          <p:cNvPicPr>
            <a:picLocks noChangeAspect="1" noChangeArrowheads="1"/>
          </p:cNvPicPr>
          <p:nvPr/>
        </p:nvPicPr>
        <p:blipFill>
          <a:blip r:embed="rId2"/>
          <a:srcRect/>
          <a:stretch>
            <a:fillRect/>
          </a:stretch>
        </p:blipFill>
        <p:spPr bwMode="auto">
          <a:xfrm>
            <a:off x="914400" y="762000"/>
            <a:ext cx="7239000" cy="497205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PATHOGENESIS</a:t>
            </a:r>
          </a:p>
        </p:txBody>
      </p:sp>
      <p:sp>
        <p:nvSpPr>
          <p:cNvPr id="89091" name="Rectangle 3"/>
          <p:cNvSpPr>
            <a:spLocks noGrp="1" noChangeArrowheads="1"/>
          </p:cNvSpPr>
          <p:nvPr>
            <p:ph type="body" idx="1"/>
          </p:nvPr>
        </p:nvSpPr>
        <p:spPr/>
        <p:txBody>
          <a:bodyPr/>
          <a:lstStyle/>
          <a:p>
            <a:pPr eaLnBrk="1" hangingPunct="1"/>
            <a:r>
              <a:rPr lang="en-US">
                <a:latin typeface="Times New Roman" pitchFamily="-112" charset="0"/>
                <a:ea typeface="Times New Roman" pitchFamily="-112" charset="0"/>
                <a:cs typeface="Times New Roman" pitchFamily="-112" charset="0"/>
              </a:rPr>
              <a:t>5 – Toxins  [ A – E ]</a:t>
            </a:r>
          </a:p>
          <a:p>
            <a:pPr eaLnBrk="1" hangingPunct="1"/>
            <a:r>
              <a:rPr lang="en-US">
                <a:latin typeface="Times New Roman" pitchFamily="-112" charset="0"/>
                <a:ea typeface="Times New Roman" pitchFamily="-112" charset="0"/>
                <a:cs typeface="Times New Roman" pitchFamily="-112" charset="0"/>
              </a:rPr>
              <a:t>Phospholipase C  { alpha toxin }</a:t>
            </a:r>
          </a:p>
          <a:p>
            <a:pPr lvl="2" eaLnBrk="1" hangingPunct="1"/>
            <a:r>
              <a:rPr lang="en-US">
                <a:latin typeface="Times New Roman" pitchFamily="-112" charset="0"/>
                <a:ea typeface="Times New Roman" pitchFamily="-112" charset="0"/>
                <a:cs typeface="Times New Roman" pitchFamily="-112" charset="0"/>
              </a:rPr>
              <a:t>Acts on membranes of muscle cells , leukocytes and platelets .</a:t>
            </a:r>
          </a:p>
          <a:p>
            <a:pPr lvl="2" eaLnBrk="1" hangingPunct="1"/>
            <a:r>
              <a:rPr lang="en-US">
                <a:latin typeface="Times New Roman" pitchFamily="-112" charset="0"/>
                <a:ea typeface="Times New Roman" pitchFamily="-112" charset="0"/>
                <a:cs typeface="Times New Roman" pitchFamily="-112" charset="0"/>
              </a:rPr>
              <a:t>Play  major role in the pathogenesis of C. myonecrosis</a:t>
            </a:r>
          </a:p>
          <a:p>
            <a:pPr lvl="2" eaLnBrk="1" hangingPunct="1"/>
            <a:r>
              <a:rPr lang="en-US">
                <a:latin typeface="Times New Roman" pitchFamily="-112" charset="0"/>
                <a:ea typeface="Times New Roman" pitchFamily="-112" charset="0"/>
                <a:cs typeface="Times New Roman" pitchFamily="-112" charset="0"/>
              </a:rPr>
              <a:t>Has necrotizing activity </a:t>
            </a:r>
          </a:p>
          <a:p>
            <a:pPr eaLnBrk="1" hangingPunct="1"/>
            <a:r>
              <a:rPr lang="en-US">
                <a:latin typeface="Times New Roman" pitchFamily="-112" charset="0"/>
                <a:ea typeface="Times New Roman" pitchFamily="-112" charset="0"/>
                <a:cs typeface="Times New Roman" pitchFamily="-112" charset="0"/>
              </a:rPr>
              <a:t>Other toxins :- collagenase , proteinase , DNAs </a:t>
            </a:r>
          </a:p>
        </p:txBody>
      </p:sp>
    </p:spTree>
  </p:cSld>
  <p:clrMapOvr>
    <a:masterClrMapping/>
  </p:clrMapOvr>
  <p:transition>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Clinical picture</a:t>
            </a:r>
          </a:p>
        </p:txBody>
      </p:sp>
      <p:sp>
        <p:nvSpPr>
          <p:cNvPr id="59395" name="Rectangle 3"/>
          <p:cNvSpPr>
            <a:spLocks noGrp="1" noChangeArrowheads="1"/>
          </p:cNvSpPr>
          <p:nvPr>
            <p:ph type="body" idx="1"/>
          </p:nvPr>
        </p:nvSpPr>
        <p:spPr/>
        <p:txBody>
          <a:bodyPr/>
          <a:lstStyle/>
          <a:p>
            <a:pPr eaLnBrk="1" hangingPunct="1"/>
            <a:r>
              <a:rPr lang="en-US">
                <a:latin typeface="Times New Roman" pitchFamily="-112" charset="0"/>
                <a:ea typeface="Times New Roman" pitchFamily="-112" charset="0"/>
                <a:cs typeface="Times New Roman" pitchFamily="-112" charset="0"/>
              </a:rPr>
              <a:t>Acute progressive pain , edema , skin discoloration</a:t>
            </a:r>
          </a:p>
          <a:p>
            <a:pPr eaLnBrk="1" hangingPunct="1"/>
            <a:r>
              <a:rPr lang="en-US">
                <a:latin typeface="Times New Roman" pitchFamily="-112" charset="0"/>
                <a:ea typeface="Times New Roman" pitchFamily="-112" charset="0"/>
                <a:cs typeface="Times New Roman" pitchFamily="-112" charset="0"/>
              </a:rPr>
              <a:t>Systemic – fever , tachycardia , hypotension , renal failure , crepitus , pulmonary edema , death</a:t>
            </a:r>
          </a:p>
        </p:txBody>
      </p:sp>
    </p:spTree>
  </p:cSld>
  <p:clrMapOvr>
    <a:masterClrMapping/>
  </p:clrMapOvr>
  <p:transition>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ETIOLOGY</a:t>
            </a:r>
          </a:p>
        </p:txBody>
      </p:sp>
      <p:sp>
        <p:nvSpPr>
          <p:cNvPr id="55299" name="Rectangle 3"/>
          <p:cNvSpPr>
            <a:spLocks noGrp="1" noChangeArrowheads="1"/>
          </p:cNvSpPr>
          <p:nvPr>
            <p:ph type="body" idx="1"/>
          </p:nvPr>
        </p:nvSpPr>
        <p:spPr/>
        <p:txBody>
          <a:bodyPr/>
          <a:lstStyle/>
          <a:p>
            <a:pPr eaLnBrk="1" hangingPunct="1"/>
            <a:r>
              <a:rPr lang="en-US" sz="3600" i="1">
                <a:latin typeface="Times New Roman" pitchFamily="-112" charset="0"/>
                <a:ea typeface="Times New Roman" pitchFamily="-112" charset="0"/>
                <a:cs typeface="Times New Roman" pitchFamily="-112" charset="0"/>
              </a:rPr>
              <a:t>C.perfringens { 80% }</a:t>
            </a:r>
          </a:p>
          <a:p>
            <a:pPr eaLnBrk="1" hangingPunct="1"/>
            <a:r>
              <a:rPr lang="en-US" sz="3600" i="1">
                <a:latin typeface="Times New Roman" pitchFamily="-112" charset="0"/>
                <a:ea typeface="Times New Roman" pitchFamily="-112" charset="0"/>
                <a:cs typeface="Times New Roman" pitchFamily="-112" charset="0"/>
              </a:rPr>
              <a:t>C.Novyi</a:t>
            </a:r>
          </a:p>
          <a:p>
            <a:pPr eaLnBrk="1" hangingPunct="1"/>
            <a:r>
              <a:rPr lang="en-US" sz="3600" i="1">
                <a:latin typeface="Times New Roman" pitchFamily="-112" charset="0"/>
                <a:ea typeface="Times New Roman" pitchFamily="-112" charset="0"/>
                <a:cs typeface="Times New Roman" pitchFamily="-112" charset="0"/>
              </a:rPr>
              <a:t>C.Septicum</a:t>
            </a:r>
          </a:p>
          <a:p>
            <a:pPr eaLnBrk="1" hangingPunct="1"/>
            <a:r>
              <a:rPr lang="en-US" sz="3600" i="1">
                <a:latin typeface="Times New Roman" pitchFamily="-112" charset="0"/>
                <a:ea typeface="Times New Roman" pitchFamily="-112" charset="0"/>
                <a:cs typeface="Times New Roman" pitchFamily="-112" charset="0"/>
              </a:rPr>
              <a:t>C.Histolyticum</a:t>
            </a:r>
          </a:p>
        </p:txBody>
      </p:sp>
    </p:spTree>
  </p:cSld>
  <p:clrMapOvr>
    <a:masterClrMapping/>
  </p:clrMapOvr>
  <p:transition>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Control  Measures</a:t>
            </a:r>
          </a:p>
        </p:txBody>
      </p:sp>
      <p:sp>
        <p:nvSpPr>
          <p:cNvPr id="100355" name="Rectangle 3"/>
          <p:cNvSpPr>
            <a:spLocks noGrp="1" noChangeArrowheads="1"/>
          </p:cNvSpPr>
          <p:nvPr>
            <p:ph type="body" idx="1"/>
          </p:nvPr>
        </p:nvSpPr>
        <p:spPr/>
        <p:txBody>
          <a:bodyPr/>
          <a:lstStyle/>
          <a:p>
            <a:pPr eaLnBrk="1" hangingPunct="1"/>
            <a:r>
              <a:rPr lang="en-US">
                <a:latin typeface="Times New Roman" pitchFamily="-112" charset="0"/>
                <a:ea typeface="Times New Roman" pitchFamily="-112" charset="0"/>
                <a:cs typeface="Times New Roman" pitchFamily="-112" charset="0"/>
              </a:rPr>
              <a:t>Proper hand washing {contact precautions}</a:t>
            </a:r>
          </a:p>
          <a:p>
            <a:pPr eaLnBrk="1" hangingPunct="1"/>
            <a:r>
              <a:rPr lang="en-US">
                <a:latin typeface="Times New Roman" pitchFamily="-112" charset="0"/>
                <a:ea typeface="Times New Roman" pitchFamily="-112" charset="0"/>
                <a:cs typeface="Times New Roman" pitchFamily="-112" charset="0"/>
              </a:rPr>
              <a:t>Limiting use of antimicrobial agents</a:t>
            </a:r>
          </a:p>
          <a:p>
            <a:pPr eaLnBrk="1" hangingPunct="1"/>
            <a:r>
              <a:rPr lang="en-US">
                <a:latin typeface="Times New Roman" pitchFamily="-112" charset="0"/>
                <a:ea typeface="Times New Roman" pitchFamily="-112" charset="0"/>
                <a:cs typeface="Times New Roman" pitchFamily="-112" charset="0"/>
              </a:rPr>
              <a:t>Isolation of patients with diarrhea </a:t>
            </a:r>
          </a:p>
          <a:p>
            <a:pPr eaLnBrk="1" hangingPunct="1"/>
            <a:r>
              <a:rPr lang="en-US">
                <a:latin typeface="Times New Roman" pitchFamily="-112" charset="0"/>
                <a:ea typeface="Times New Roman" pitchFamily="-112" charset="0"/>
                <a:cs typeface="Times New Roman" pitchFamily="-112" charset="0"/>
              </a:rPr>
              <a:t>Disinfection of pt. rooms</a:t>
            </a:r>
          </a:p>
        </p:txBody>
      </p:sp>
    </p:spTree>
  </p:cSld>
  <p:clrMapOvr>
    <a:masterClrMapping/>
  </p:clrMapOvr>
  <p:transition>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DIAGNOSIS</a:t>
            </a:r>
          </a:p>
        </p:txBody>
      </p:sp>
      <p:sp>
        <p:nvSpPr>
          <p:cNvPr id="87043" name="Rectangle 3"/>
          <p:cNvSpPr>
            <a:spLocks noGrp="1" noChangeArrowheads="1"/>
          </p:cNvSpPr>
          <p:nvPr>
            <p:ph type="body" idx="1"/>
          </p:nvPr>
        </p:nvSpPr>
        <p:spPr/>
        <p:txBody>
          <a:bodyPr/>
          <a:lstStyle/>
          <a:p>
            <a:pPr eaLnBrk="1" hangingPunct="1">
              <a:lnSpc>
                <a:spcPct val="90000"/>
              </a:lnSpc>
            </a:pPr>
            <a:r>
              <a:rPr lang="en-US">
                <a:latin typeface="Times New Roman" pitchFamily="-112" charset="0"/>
                <a:ea typeface="Times New Roman" pitchFamily="-112" charset="0"/>
                <a:cs typeface="Times New Roman" pitchFamily="-112" charset="0"/>
              </a:rPr>
              <a:t>CLINICAL</a:t>
            </a:r>
          </a:p>
          <a:p>
            <a:pPr eaLnBrk="1" hangingPunct="1">
              <a:lnSpc>
                <a:spcPct val="90000"/>
              </a:lnSpc>
            </a:pPr>
            <a:r>
              <a:rPr lang="en-US">
                <a:latin typeface="Times New Roman" pitchFamily="-112" charset="0"/>
                <a:ea typeface="Times New Roman" pitchFamily="-112" charset="0"/>
                <a:cs typeface="Times New Roman" pitchFamily="-112" charset="0"/>
              </a:rPr>
              <a:t>SURGICAL</a:t>
            </a:r>
          </a:p>
          <a:p>
            <a:pPr eaLnBrk="1" hangingPunct="1">
              <a:lnSpc>
                <a:spcPct val="90000"/>
              </a:lnSpc>
            </a:pPr>
            <a:r>
              <a:rPr lang="en-US">
                <a:latin typeface="Times New Roman" pitchFamily="-112" charset="0"/>
                <a:ea typeface="Times New Roman" pitchFamily="-112" charset="0"/>
                <a:cs typeface="Times New Roman" pitchFamily="-112" charset="0"/>
              </a:rPr>
              <a:t>MICRO.</a:t>
            </a:r>
          </a:p>
          <a:p>
            <a:pPr lvl="1" eaLnBrk="1" hangingPunct="1">
              <a:lnSpc>
                <a:spcPct val="90000"/>
              </a:lnSpc>
            </a:pPr>
            <a:r>
              <a:rPr lang="en-US">
                <a:latin typeface="Times New Roman" pitchFamily="-112" charset="0"/>
                <a:ea typeface="Times New Roman" pitchFamily="-112" charset="0"/>
                <a:cs typeface="Times New Roman" pitchFamily="-112" charset="0"/>
              </a:rPr>
              <a:t>Gram stain :- G PB , absent leukocytes</a:t>
            </a:r>
          </a:p>
          <a:p>
            <a:pPr lvl="1" eaLnBrk="1" hangingPunct="1">
              <a:lnSpc>
                <a:spcPct val="90000"/>
              </a:lnSpc>
            </a:pPr>
            <a:r>
              <a:rPr lang="en-US">
                <a:latin typeface="Times New Roman" pitchFamily="-112" charset="0"/>
                <a:ea typeface="Times New Roman" pitchFamily="-112" charset="0"/>
                <a:cs typeface="Times New Roman" pitchFamily="-112" charset="0"/>
              </a:rPr>
              <a:t>Culture  { aerobic and anaerobic }</a:t>
            </a:r>
          </a:p>
          <a:p>
            <a:pPr lvl="2" eaLnBrk="1" hangingPunct="1">
              <a:lnSpc>
                <a:spcPct val="90000"/>
              </a:lnSpc>
            </a:pPr>
            <a:r>
              <a:rPr lang="en-US">
                <a:latin typeface="Times New Roman" pitchFamily="-112" charset="0"/>
                <a:ea typeface="Times New Roman" pitchFamily="-112" charset="0"/>
                <a:cs typeface="Times New Roman" pitchFamily="-112" charset="0"/>
              </a:rPr>
              <a:t>Exudate , aspirates</a:t>
            </a:r>
          </a:p>
          <a:p>
            <a:pPr lvl="2" eaLnBrk="1" hangingPunct="1">
              <a:lnSpc>
                <a:spcPct val="90000"/>
              </a:lnSpc>
            </a:pPr>
            <a:r>
              <a:rPr lang="en-US">
                <a:latin typeface="Times New Roman" pitchFamily="-112" charset="0"/>
                <a:ea typeface="Times New Roman" pitchFamily="-112" charset="0"/>
                <a:cs typeface="Times New Roman" pitchFamily="-112" charset="0"/>
              </a:rPr>
              <a:t>Tissue</a:t>
            </a:r>
          </a:p>
          <a:p>
            <a:pPr lvl="2" eaLnBrk="1" hangingPunct="1">
              <a:lnSpc>
                <a:spcPct val="90000"/>
              </a:lnSpc>
            </a:pPr>
            <a:r>
              <a:rPr lang="en-US">
                <a:latin typeface="Times New Roman" pitchFamily="-112" charset="0"/>
                <a:ea typeface="Times New Roman" pitchFamily="-112" charset="0"/>
                <a:cs typeface="Times New Roman" pitchFamily="-112" charset="0"/>
              </a:rPr>
              <a:t>Blood</a:t>
            </a:r>
          </a:p>
          <a:p>
            <a:pPr lvl="1" eaLnBrk="1" hangingPunct="1">
              <a:lnSpc>
                <a:spcPct val="90000"/>
              </a:lnSpc>
            </a:pPr>
            <a:r>
              <a:rPr lang="en-US">
                <a:latin typeface="Times New Roman" pitchFamily="-112" charset="0"/>
                <a:ea typeface="Times New Roman" pitchFamily="-112" charset="0"/>
                <a:cs typeface="Times New Roman" pitchFamily="-112" charset="0"/>
              </a:rPr>
              <a:t>Nagler reaction</a:t>
            </a:r>
          </a:p>
        </p:txBody>
      </p:sp>
    </p:spTree>
  </p:cSld>
  <p:clrMapOvr>
    <a:masterClrMapping/>
  </p:clrMapOvr>
  <p:transition>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FOOD  POISONING</a:t>
            </a:r>
          </a:p>
        </p:txBody>
      </p:sp>
      <p:sp>
        <p:nvSpPr>
          <p:cNvPr id="90115" name="Rectangle 3"/>
          <p:cNvSpPr>
            <a:spLocks noGrp="1" noChangeArrowheads="1"/>
          </p:cNvSpPr>
          <p:nvPr>
            <p:ph type="body" idx="1"/>
          </p:nvPr>
        </p:nvSpPr>
        <p:spPr/>
        <p:txBody>
          <a:bodyPr/>
          <a:lstStyle/>
          <a:p>
            <a:pPr eaLnBrk="1" hangingPunct="1">
              <a:lnSpc>
                <a:spcPct val="80000"/>
              </a:lnSpc>
            </a:pPr>
            <a:r>
              <a:rPr lang="en-US" sz="2800">
                <a:latin typeface="Times New Roman" pitchFamily="-112" charset="0"/>
                <a:ea typeface="Times New Roman" pitchFamily="-112" charset="0"/>
                <a:cs typeface="Times New Roman" pitchFamily="-112" charset="0"/>
              </a:rPr>
              <a:t>One of most common bacterial causes of food –borne illness</a:t>
            </a:r>
          </a:p>
          <a:p>
            <a:pPr eaLnBrk="1" hangingPunct="1">
              <a:lnSpc>
                <a:spcPct val="80000"/>
              </a:lnSpc>
            </a:pPr>
            <a:r>
              <a:rPr lang="en-US" sz="2800">
                <a:latin typeface="Times New Roman" pitchFamily="-112" charset="0"/>
                <a:ea typeface="Times New Roman" pitchFamily="-112" charset="0"/>
                <a:cs typeface="Times New Roman" pitchFamily="-112" charset="0"/>
              </a:rPr>
              <a:t>Sporadic cases and outbreaks </a:t>
            </a:r>
          </a:p>
          <a:p>
            <a:pPr eaLnBrk="1" hangingPunct="1">
              <a:lnSpc>
                <a:spcPct val="80000"/>
              </a:lnSpc>
            </a:pPr>
            <a:r>
              <a:rPr lang="en-US" sz="2800">
                <a:latin typeface="Times New Roman" pitchFamily="-112" charset="0"/>
                <a:ea typeface="Times New Roman" pitchFamily="-112" charset="0"/>
                <a:cs typeface="Times New Roman" pitchFamily="-112" charset="0"/>
              </a:rPr>
              <a:t>Almost all due to type A </a:t>
            </a:r>
          </a:p>
          <a:p>
            <a:pPr eaLnBrk="1" hangingPunct="1">
              <a:lnSpc>
                <a:spcPct val="80000"/>
              </a:lnSpc>
            </a:pPr>
            <a:r>
              <a:rPr lang="en-US" sz="2800">
                <a:latin typeface="Times New Roman" pitchFamily="-112" charset="0"/>
                <a:ea typeface="Times New Roman" pitchFamily="-112" charset="0"/>
                <a:cs typeface="Times New Roman" pitchFamily="-112" charset="0"/>
              </a:rPr>
              <a:t>Improperly cooked meat or meat product</a:t>
            </a:r>
          </a:p>
          <a:p>
            <a:pPr eaLnBrk="1" hangingPunct="1">
              <a:lnSpc>
                <a:spcPct val="80000"/>
              </a:lnSpc>
            </a:pPr>
            <a:r>
              <a:rPr lang="en-US" sz="2800">
                <a:latin typeface="Times New Roman" pitchFamily="-112" charset="0"/>
                <a:ea typeface="Times New Roman" pitchFamily="-112" charset="0"/>
                <a:cs typeface="Times New Roman" pitchFamily="-112" charset="0"/>
              </a:rPr>
              <a:t>Ingestion of vegetative cells [ 10</a:t>
            </a:r>
            <a:r>
              <a:rPr lang="en-US" sz="2800" baseline="30000">
                <a:latin typeface="Times New Roman" pitchFamily="-112" charset="0"/>
                <a:ea typeface="Times New Roman" pitchFamily="-112" charset="0"/>
                <a:cs typeface="Times New Roman" pitchFamily="-112" charset="0"/>
              </a:rPr>
              <a:t>8  ]</a:t>
            </a:r>
            <a:endParaRPr lang="en-US" sz="2800">
              <a:latin typeface="Times New Roman" pitchFamily="-112" charset="0"/>
              <a:ea typeface="Times New Roman" pitchFamily="-112" charset="0"/>
              <a:cs typeface="Times New Roman" pitchFamily="-112" charset="0"/>
            </a:endParaRPr>
          </a:p>
          <a:p>
            <a:pPr eaLnBrk="1" hangingPunct="1">
              <a:lnSpc>
                <a:spcPct val="80000"/>
              </a:lnSpc>
            </a:pPr>
            <a:r>
              <a:rPr lang="en-US" sz="2800">
                <a:latin typeface="Times New Roman" pitchFamily="-112" charset="0"/>
                <a:ea typeface="Times New Roman" pitchFamily="-112" charset="0"/>
                <a:cs typeface="Times New Roman" pitchFamily="-112" charset="0"/>
              </a:rPr>
              <a:t>Afebrile Crampy abdominal pain - diarrhea within 7-15 h </a:t>
            </a:r>
          </a:p>
          <a:p>
            <a:pPr eaLnBrk="1" hangingPunct="1">
              <a:lnSpc>
                <a:spcPct val="80000"/>
              </a:lnSpc>
            </a:pPr>
            <a:r>
              <a:rPr lang="en-US" sz="2800">
                <a:latin typeface="Times New Roman" pitchFamily="-112" charset="0"/>
                <a:ea typeface="Times New Roman" pitchFamily="-112" charset="0"/>
                <a:cs typeface="Times New Roman" pitchFamily="-112" charset="0"/>
              </a:rPr>
              <a:t>Enterotoxin  [ SPORULATION ]</a:t>
            </a:r>
          </a:p>
          <a:p>
            <a:pPr eaLnBrk="1" hangingPunct="1">
              <a:lnSpc>
                <a:spcPct val="80000"/>
              </a:lnSpc>
            </a:pPr>
            <a:r>
              <a:rPr lang="en-US" sz="2800">
                <a:latin typeface="Times New Roman" pitchFamily="-112" charset="0"/>
                <a:ea typeface="Times New Roman" pitchFamily="-112" charset="0"/>
                <a:cs typeface="Times New Roman" pitchFamily="-112" charset="0"/>
              </a:rPr>
              <a:t>Mild illness , recovery after 2-3 days </a:t>
            </a:r>
          </a:p>
          <a:p>
            <a:pPr eaLnBrk="1" hangingPunct="1">
              <a:lnSpc>
                <a:spcPct val="80000"/>
              </a:lnSpc>
            </a:pPr>
            <a:endParaRPr lang="en-US" sz="2800"/>
          </a:p>
        </p:txBody>
      </p:sp>
    </p:spTree>
  </p:cSld>
  <p:clrMapOvr>
    <a:masterClrMapping/>
  </p:clrMapOvr>
  <p:transition>
    <p:comb/>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TRATMENT</a:t>
            </a:r>
          </a:p>
        </p:txBody>
      </p:sp>
      <p:sp>
        <p:nvSpPr>
          <p:cNvPr id="88067" name="Rectangle 3"/>
          <p:cNvSpPr>
            <a:spLocks noGrp="1" noChangeArrowheads="1"/>
          </p:cNvSpPr>
          <p:nvPr>
            <p:ph type="body" idx="1"/>
          </p:nvPr>
        </p:nvSpPr>
        <p:spPr/>
        <p:txBody>
          <a:bodyPr/>
          <a:lstStyle/>
          <a:p>
            <a:pPr eaLnBrk="1" hangingPunct="1"/>
            <a:r>
              <a:rPr lang="en-US">
                <a:latin typeface="Times New Roman" pitchFamily="-112" charset="0"/>
                <a:ea typeface="Times New Roman" pitchFamily="-112" charset="0"/>
                <a:cs typeface="Times New Roman" pitchFamily="-112" charset="0"/>
              </a:rPr>
              <a:t>Early and complete surgical excision of necrotic infected tissue { most important }</a:t>
            </a:r>
          </a:p>
          <a:p>
            <a:pPr eaLnBrk="1" hangingPunct="1"/>
            <a:r>
              <a:rPr lang="en-US">
                <a:latin typeface="Times New Roman" pitchFamily="-112" charset="0"/>
                <a:ea typeface="Times New Roman" pitchFamily="-112" charset="0"/>
                <a:cs typeface="Times New Roman" pitchFamily="-112" charset="0"/>
              </a:rPr>
              <a:t>High dose of :-</a:t>
            </a:r>
          </a:p>
          <a:p>
            <a:pPr lvl="2" eaLnBrk="1" hangingPunct="1"/>
            <a:r>
              <a:rPr lang="en-US" sz="2800">
                <a:latin typeface="Times New Roman" pitchFamily="-112" charset="0"/>
                <a:ea typeface="Times New Roman" pitchFamily="-112" charset="0"/>
                <a:cs typeface="Times New Roman" pitchFamily="-112" charset="0"/>
              </a:rPr>
              <a:t>Penicillin G IV</a:t>
            </a:r>
          </a:p>
          <a:p>
            <a:pPr lvl="2" eaLnBrk="1" hangingPunct="1"/>
            <a:r>
              <a:rPr lang="en-US" sz="2800">
                <a:latin typeface="Times New Roman" pitchFamily="-112" charset="0"/>
                <a:ea typeface="Times New Roman" pitchFamily="-112" charset="0"/>
                <a:cs typeface="Times New Roman" pitchFamily="-112" charset="0"/>
              </a:rPr>
              <a:t>Metronidazole</a:t>
            </a:r>
          </a:p>
          <a:p>
            <a:pPr lvl="2" eaLnBrk="1" hangingPunct="1"/>
            <a:r>
              <a:rPr lang="en-US" sz="2800">
                <a:latin typeface="Times New Roman" pitchFamily="-112" charset="0"/>
                <a:ea typeface="Times New Roman" pitchFamily="-112" charset="0"/>
                <a:cs typeface="Times New Roman" pitchFamily="-112" charset="0"/>
              </a:rPr>
              <a:t>Clindamycin</a:t>
            </a:r>
          </a:p>
          <a:p>
            <a:pPr eaLnBrk="1" hangingPunct="1"/>
            <a:r>
              <a:rPr lang="en-US">
                <a:latin typeface="Times New Roman" pitchFamily="-112" charset="0"/>
                <a:ea typeface="Times New Roman" pitchFamily="-112" charset="0"/>
                <a:cs typeface="Times New Roman" pitchFamily="-112" charset="0"/>
              </a:rPr>
              <a:t>Management of shock , hemolysis , anemia</a:t>
            </a:r>
          </a:p>
        </p:txBody>
      </p:sp>
      <p:sp>
        <p:nvSpPr>
          <p:cNvPr id="88068" name="Rectangle 4"/>
          <p:cNvSpPr>
            <a:spLocks noChangeArrowheads="1"/>
          </p:cNvSpPr>
          <p:nvPr/>
        </p:nvSpPr>
        <p:spPr bwMode="auto">
          <a:xfrm>
            <a:off x="1422400" y="4978400"/>
            <a:ext cx="1697038" cy="396875"/>
          </a:xfrm>
          <a:prstGeom prst="rect">
            <a:avLst/>
          </a:prstGeom>
          <a:noFill/>
          <a:ln w="9525">
            <a:noFill/>
            <a:miter lim="800000"/>
            <a:headEnd/>
            <a:tailEnd/>
          </a:ln>
          <a:effectLst/>
        </p:spPr>
        <p:txBody>
          <a:bodyPr wrap="none">
            <a:prstTxWarp prst="textNoShape">
              <a:avLst/>
            </a:prstTxWarp>
            <a:spAutoFit/>
          </a:bodyPr>
          <a:lstStyle/>
          <a:p>
            <a:pPr lvl="3">
              <a:spcBef>
                <a:spcPct val="20000"/>
              </a:spcBef>
              <a:buFontTx/>
              <a:buChar char="–"/>
            </a:pPr>
            <a:endParaRPr lang="en-GB" sz="2000">
              <a:effectLst>
                <a:outerShdw blurRad="38100" dist="38100" dir="2700000" algn="tl">
                  <a:srgbClr val="000000"/>
                </a:outerShdw>
              </a:effectLst>
            </a:endParaRPr>
          </a:p>
        </p:txBody>
      </p:sp>
    </p:spTree>
  </p:cSld>
  <p:clrMapOvr>
    <a:masterClrMapping/>
  </p:clrMapOvr>
  <p:transition>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40" name="Rectangle 4"/>
          <p:cNvSpPr>
            <a:spLocks noGrp="1" noChangeArrowheads="1"/>
          </p:cNvSpPr>
          <p:nvPr>
            <p:ph type="ctr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C . Difficile</a:t>
            </a:r>
          </a:p>
        </p:txBody>
      </p:sp>
      <p:sp>
        <p:nvSpPr>
          <p:cNvPr id="91141" name="Rectangle 5"/>
          <p:cNvSpPr>
            <a:spLocks noGrp="1" noChangeArrowheads="1"/>
          </p:cNvSpPr>
          <p:nvPr>
            <p:ph type="subTitle" idx="1"/>
          </p:nvPr>
        </p:nvSpPr>
        <p:spPr>
          <a:ln>
            <a:solidFill>
              <a:srgbClr val="CCFF33"/>
            </a:solidFill>
          </a:ln>
        </p:spPr>
        <p:txBody>
          <a:bodyPr/>
          <a:lstStyle/>
          <a:p>
            <a:pPr eaLnBrk="1" hangingPunct="1">
              <a:lnSpc>
                <a:spcPct val="90000"/>
              </a:lnSpc>
              <a:buFont typeface="Wingdings" pitchFamily="-112" charset="2"/>
              <a:buNone/>
            </a:pPr>
            <a:r>
              <a:rPr lang="en-US" sz="3200">
                <a:latin typeface="Times New Roman" pitchFamily="-112" charset="0"/>
                <a:ea typeface="Times New Roman" pitchFamily="-112" charset="0"/>
                <a:cs typeface="Times New Roman" pitchFamily="-112" charset="0"/>
              </a:rPr>
              <a:t>Pseudomembranous  colitis</a:t>
            </a:r>
          </a:p>
          <a:p>
            <a:pPr eaLnBrk="1" hangingPunct="1">
              <a:lnSpc>
                <a:spcPct val="90000"/>
              </a:lnSpc>
              <a:buFont typeface="Wingdings" pitchFamily="-112" charset="2"/>
              <a:buNone/>
            </a:pPr>
            <a:r>
              <a:rPr lang="en-US" sz="3200">
                <a:latin typeface="Times New Roman" pitchFamily="-112" charset="0"/>
                <a:ea typeface="Times New Roman" pitchFamily="-112" charset="0"/>
                <a:cs typeface="Times New Roman" pitchFamily="-112" charset="0"/>
              </a:rPr>
              <a:t>Antimicrobial associated diarrhea</a:t>
            </a:r>
          </a:p>
          <a:p>
            <a:pPr eaLnBrk="1" hangingPunct="1">
              <a:lnSpc>
                <a:spcPct val="90000"/>
              </a:lnSpc>
              <a:buFont typeface="Wingdings" pitchFamily="-112" charset="2"/>
              <a:buNone/>
            </a:pPr>
            <a:r>
              <a:rPr lang="en-US" sz="3200">
                <a:latin typeface="Times New Roman" pitchFamily="-112" charset="0"/>
                <a:ea typeface="Times New Roman" pitchFamily="-112" charset="0"/>
                <a:cs typeface="Times New Roman" pitchFamily="-112" charset="0"/>
              </a:rPr>
              <a:t>Hospital acquired diarrhea</a:t>
            </a:r>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solidFill>
                  <a:srgbClr val="FFFF00"/>
                </a:solidFill>
                <a:latin typeface="Baskerville Old Face" pitchFamily="-112" charset="0"/>
              </a:rPr>
              <a:t>CLASSIFICATION</a:t>
            </a:r>
          </a:p>
        </p:txBody>
      </p:sp>
      <p:sp>
        <p:nvSpPr>
          <p:cNvPr id="27651" name="Rectangle 3"/>
          <p:cNvSpPr>
            <a:spLocks noGrp="1" noChangeArrowheads="1"/>
          </p:cNvSpPr>
          <p:nvPr>
            <p:ph type="body" idx="1"/>
          </p:nvPr>
        </p:nvSpPr>
        <p:spPr>
          <a:xfrm>
            <a:off x="381000" y="1981200"/>
            <a:ext cx="8229600" cy="4530725"/>
          </a:xfrm>
          <a:ln>
            <a:solidFill>
              <a:schemeClr val="bg2"/>
            </a:solidFill>
          </a:ln>
        </p:spPr>
        <p:txBody>
          <a:bodyPr/>
          <a:lstStyle/>
          <a:p>
            <a:pPr eaLnBrk="1" hangingPunct="1"/>
            <a:r>
              <a:rPr lang="en-US">
                <a:latin typeface="Baskerville Old Face" pitchFamily="-112" charset="0"/>
              </a:rPr>
              <a:t>A -NON SPORE FORMINGN											{MOR  COMMN}					</a:t>
            </a:r>
          </a:p>
          <a:p>
            <a:pPr eaLnBrk="1" hangingPunct="1"/>
            <a:r>
              <a:rPr lang="en-US">
                <a:latin typeface="Baskerville Old Face" pitchFamily="-112" charset="0"/>
              </a:rPr>
              <a:t>B - SPORE FORMING</a:t>
            </a:r>
          </a:p>
        </p:txBody>
      </p:sp>
    </p:spTree>
  </p:cSld>
  <p:clrMapOvr>
    <a:masterClrMapping/>
  </p:clrMapOvr>
  <p:transition>
    <p:comb/>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latin typeface="Bodoni MT" pitchFamily="18" charset="0"/>
              </a:rPr>
              <a:t>Epidemiology</a:t>
            </a:r>
            <a:r>
              <a:rPr lang="en-US"/>
              <a:t> </a:t>
            </a:r>
          </a:p>
        </p:txBody>
      </p:sp>
      <p:sp>
        <p:nvSpPr>
          <p:cNvPr id="3" name="Content Placeholder 2"/>
          <p:cNvSpPr>
            <a:spLocks noGrp="1"/>
          </p:cNvSpPr>
          <p:nvPr>
            <p:ph idx="1"/>
          </p:nvPr>
        </p:nvSpPr>
        <p:spPr>
          <a:xfrm>
            <a:off x="381000" y="1905000"/>
            <a:ext cx="8077200" cy="4114800"/>
          </a:xfrm>
          <a:solidFill>
            <a:schemeClr val="bg1">
              <a:lumMod val="75000"/>
            </a:schemeClr>
          </a:solidFill>
          <a:ln>
            <a:solidFill>
              <a:schemeClr val="bg1">
                <a:lumMod val="75000"/>
              </a:schemeClr>
            </a:solidFill>
          </a:ln>
        </p:spPr>
        <p:txBody>
          <a:bodyPr/>
          <a:lstStyle/>
          <a:p>
            <a:r>
              <a:rPr lang="en-US" sz="2800" i="1">
                <a:latin typeface="Bodoni MT" pitchFamily="18" charset="0"/>
              </a:rPr>
              <a:t>Clostridium difficile</a:t>
            </a:r>
            <a:r>
              <a:rPr lang="en-US" sz="2800" b="1">
                <a:latin typeface="Bodoni MT" pitchFamily="18" charset="0"/>
              </a:rPr>
              <a:t> </a:t>
            </a:r>
            <a:r>
              <a:rPr lang="en-US" sz="2800">
                <a:latin typeface="Bodoni MT" pitchFamily="18" charset="0"/>
              </a:rPr>
              <a:t>causes </a:t>
            </a:r>
            <a:r>
              <a:rPr lang="en-US" sz="2800" b="1">
                <a:solidFill>
                  <a:srgbClr val="FF0000"/>
                </a:solidFill>
                <a:latin typeface="Bodoni MT" pitchFamily="18" charset="0"/>
              </a:rPr>
              <a:t>antibiotic associated diarrhea (AD) </a:t>
            </a:r>
            <a:r>
              <a:rPr lang="en-US" sz="2800">
                <a:latin typeface="Bodoni MT" pitchFamily="18" charset="0"/>
              </a:rPr>
              <a:t>and more serious intestinal conditions such as </a:t>
            </a:r>
            <a:r>
              <a:rPr lang="en-US" sz="2800" b="1">
                <a:solidFill>
                  <a:srgbClr val="FF0000"/>
                </a:solidFill>
                <a:latin typeface="Bodoni MT" pitchFamily="18" charset="0"/>
              </a:rPr>
              <a:t>colitis</a:t>
            </a:r>
            <a:r>
              <a:rPr lang="en-US" sz="2800" b="1">
                <a:latin typeface="Bodoni MT" pitchFamily="18" charset="0"/>
              </a:rPr>
              <a:t> </a:t>
            </a:r>
            <a:r>
              <a:rPr lang="en-US" sz="2800">
                <a:latin typeface="Bodoni MT" pitchFamily="18" charset="0"/>
              </a:rPr>
              <a:t>and </a:t>
            </a:r>
            <a:r>
              <a:rPr lang="en-US" sz="2800" b="1">
                <a:solidFill>
                  <a:srgbClr val="FF0000"/>
                </a:solidFill>
                <a:latin typeface="Bodoni MT" pitchFamily="18" charset="0"/>
              </a:rPr>
              <a:t>pseudo membranous colitis</a:t>
            </a:r>
            <a:r>
              <a:rPr lang="en-US" sz="2800">
                <a:latin typeface="Bodoni MT" pitchFamily="18" charset="0"/>
              </a:rPr>
              <a:t> .  </a:t>
            </a:r>
          </a:p>
          <a:p>
            <a:r>
              <a:rPr lang="en-US" sz="2800">
                <a:latin typeface="Bodoni MT" pitchFamily="18" charset="0"/>
              </a:rPr>
              <a:t>Overgrowth of </a:t>
            </a:r>
            <a:r>
              <a:rPr lang="en-US" sz="2800" i="1">
                <a:latin typeface="Bodoni MT" pitchFamily="18" charset="0"/>
              </a:rPr>
              <a:t>Clostridium difficile</a:t>
            </a:r>
            <a:r>
              <a:rPr lang="en-US" sz="2800">
                <a:latin typeface="Bodoni MT" pitchFamily="18" charset="0"/>
              </a:rPr>
              <a:t> in the colon, usually after the normal flora has been disturbed by anti microbial chemotherapy</a:t>
            </a:r>
          </a:p>
        </p:txBody>
      </p:sp>
    </p:spTree>
  </p:cSld>
  <p:clrMapOvr>
    <a:masterClrMapping/>
  </p:clrMapOvr>
  <p:transition>
    <p:comb/>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EPIDEMIOLOGY</a:t>
            </a:r>
          </a:p>
        </p:txBody>
      </p:sp>
      <p:sp>
        <p:nvSpPr>
          <p:cNvPr id="94211" name="Rectangle 3"/>
          <p:cNvSpPr>
            <a:spLocks noGrp="1" noChangeArrowheads="1"/>
          </p:cNvSpPr>
          <p:nvPr>
            <p:ph type="body" idx="1"/>
          </p:nvPr>
        </p:nvSpPr>
        <p:spPr/>
        <p:txBody>
          <a:bodyPr/>
          <a:lstStyle/>
          <a:p>
            <a:pPr eaLnBrk="1" hangingPunct="1"/>
            <a:r>
              <a:rPr lang="en-US" sz="2800">
                <a:latin typeface="Times New Roman" pitchFamily="-112" charset="0"/>
                <a:ea typeface="Times New Roman" pitchFamily="-112" charset="0"/>
                <a:cs typeface="Times New Roman" pitchFamily="-112" charset="0"/>
              </a:rPr>
              <a:t>Soil</a:t>
            </a:r>
          </a:p>
          <a:p>
            <a:pPr eaLnBrk="1" hangingPunct="1"/>
            <a:r>
              <a:rPr lang="en-US" sz="2800">
                <a:latin typeface="Times New Roman" pitchFamily="-112" charset="0"/>
                <a:ea typeface="Times New Roman" pitchFamily="-112" charset="0"/>
                <a:cs typeface="Times New Roman" pitchFamily="-112" charset="0"/>
              </a:rPr>
              <a:t>Human and animal feces</a:t>
            </a:r>
          </a:p>
          <a:p>
            <a:pPr eaLnBrk="1" hangingPunct="1"/>
            <a:r>
              <a:rPr lang="en-US" sz="2800">
                <a:latin typeface="Times New Roman" pitchFamily="-112" charset="0"/>
                <a:ea typeface="Times New Roman" pitchFamily="-112" charset="0"/>
                <a:cs typeface="Times New Roman" pitchFamily="-112" charset="0"/>
              </a:rPr>
              <a:t>Hospital environment {Reservoirs}</a:t>
            </a:r>
          </a:p>
          <a:p>
            <a:pPr eaLnBrk="1" hangingPunct="1"/>
            <a:r>
              <a:rPr lang="en-US" sz="2800">
                <a:latin typeface="Times New Roman" pitchFamily="-112" charset="0"/>
                <a:ea typeface="Times New Roman" pitchFamily="-112" charset="0"/>
                <a:cs typeface="Times New Roman" pitchFamily="-112" charset="0"/>
              </a:rPr>
              <a:t>Spores acquired –</a:t>
            </a:r>
          </a:p>
          <a:p>
            <a:pPr lvl="1" eaLnBrk="1" hangingPunct="1">
              <a:buFont typeface="Wingdings" pitchFamily="-112" charset="2"/>
              <a:buBlip>
                <a:blip r:embed="rId2"/>
              </a:buBlip>
            </a:pPr>
            <a:r>
              <a:rPr lang="en-US" sz="2400">
                <a:latin typeface="Times New Roman" pitchFamily="-112" charset="0"/>
                <a:ea typeface="Times New Roman" pitchFamily="-112" charset="0"/>
                <a:cs typeface="Times New Roman" pitchFamily="-112" charset="0"/>
              </a:rPr>
              <a:t>Environment</a:t>
            </a:r>
          </a:p>
          <a:p>
            <a:pPr lvl="1" eaLnBrk="1" hangingPunct="1">
              <a:buFont typeface="Wingdings" pitchFamily="-112" charset="2"/>
              <a:buBlip>
                <a:blip r:embed="rId2"/>
              </a:buBlip>
            </a:pPr>
            <a:r>
              <a:rPr lang="en-US" sz="2400">
                <a:latin typeface="Times New Roman" pitchFamily="-112" charset="0"/>
                <a:ea typeface="Times New Roman" pitchFamily="-112" charset="0"/>
                <a:cs typeface="Times New Roman" pitchFamily="-112" charset="0"/>
              </a:rPr>
              <a:t>Fecal – oral { colonized persons }</a:t>
            </a:r>
          </a:p>
          <a:p>
            <a:pPr eaLnBrk="1" hangingPunct="1">
              <a:buClr>
                <a:schemeClr val="tx1"/>
              </a:buClr>
            </a:pPr>
            <a:r>
              <a:rPr lang="en-US" sz="2800">
                <a:latin typeface="Times New Roman" pitchFamily="-112" charset="0"/>
                <a:ea typeface="Times New Roman" pitchFamily="-112" charset="0"/>
                <a:cs typeface="Times New Roman" pitchFamily="-112" charset="0"/>
              </a:rPr>
              <a:t>Intestinal colonization rate</a:t>
            </a:r>
          </a:p>
          <a:p>
            <a:pPr lvl="1" eaLnBrk="1" hangingPunct="1">
              <a:buClr>
                <a:schemeClr val="tx1"/>
              </a:buClr>
              <a:buFont typeface="Wingdings" pitchFamily="-112" charset="2"/>
              <a:buBlip>
                <a:blip r:embed="rId3"/>
              </a:buBlip>
            </a:pPr>
            <a:r>
              <a:rPr lang="en-US" sz="2400">
                <a:latin typeface="Times New Roman" pitchFamily="-112" charset="0"/>
                <a:ea typeface="Times New Roman" pitchFamily="-112" charset="0"/>
                <a:cs typeface="Times New Roman" pitchFamily="-112" charset="0"/>
              </a:rPr>
              <a:t>Healthy  neonates , young infant [ 50 %]</a:t>
            </a:r>
          </a:p>
          <a:p>
            <a:pPr lvl="1" eaLnBrk="1" hangingPunct="1">
              <a:buClr>
                <a:schemeClr val="tx1"/>
              </a:buClr>
              <a:buFont typeface="Wingdings" pitchFamily="-112" charset="2"/>
              <a:buBlip>
                <a:blip r:embed="rId3"/>
              </a:buBlip>
            </a:pPr>
            <a:r>
              <a:rPr lang="en-US" sz="2400">
                <a:latin typeface="Times New Roman" pitchFamily="-112" charset="0"/>
                <a:ea typeface="Times New Roman" pitchFamily="-112" charset="0"/>
                <a:cs typeface="Times New Roman" pitchFamily="-112" charset="0"/>
              </a:rPr>
              <a:t>Children &gt; 2yrs , adults {3 % }</a:t>
            </a:r>
          </a:p>
        </p:txBody>
      </p:sp>
    </p:spTree>
  </p:cSld>
  <p:clrMapOvr>
    <a:masterClrMapping/>
  </p:clrMapOvr>
  <p:transition>
    <p:comb/>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CLINICAL PICTURE</a:t>
            </a:r>
          </a:p>
        </p:txBody>
      </p:sp>
      <p:sp>
        <p:nvSpPr>
          <p:cNvPr id="97283" name="Rectangle 3"/>
          <p:cNvSpPr>
            <a:spLocks noGrp="1" noChangeArrowheads="1"/>
          </p:cNvSpPr>
          <p:nvPr>
            <p:ph type="body" idx="1"/>
          </p:nvPr>
        </p:nvSpPr>
        <p:spPr/>
        <p:txBody>
          <a:bodyPr/>
          <a:lstStyle/>
          <a:p>
            <a:pPr eaLnBrk="1" hangingPunct="1">
              <a:lnSpc>
                <a:spcPct val="90000"/>
              </a:lnSpc>
            </a:pPr>
            <a:r>
              <a:rPr lang="en-US">
                <a:latin typeface="Times New Roman" pitchFamily="-112" charset="0"/>
                <a:ea typeface="Times New Roman" pitchFamily="-112" charset="0"/>
                <a:cs typeface="Times New Roman" pitchFamily="-112" charset="0"/>
              </a:rPr>
              <a:t>Mild diarrhea , asymptomatic  carriage – Toxic megacolon ,bowel perforation and death</a:t>
            </a:r>
          </a:p>
          <a:p>
            <a:pPr eaLnBrk="1" hangingPunct="1">
              <a:lnSpc>
                <a:spcPct val="90000"/>
              </a:lnSpc>
            </a:pPr>
            <a:r>
              <a:rPr lang="en-US">
                <a:latin typeface="Times New Roman" pitchFamily="-112" charset="0"/>
                <a:ea typeface="Times New Roman" pitchFamily="-112" charset="0"/>
                <a:cs typeface="Times New Roman" pitchFamily="-112" charset="0"/>
              </a:rPr>
              <a:t>Pseudomembranous colitis</a:t>
            </a:r>
          </a:p>
          <a:p>
            <a:pPr lvl="1" eaLnBrk="1" hangingPunct="1">
              <a:lnSpc>
                <a:spcPct val="90000"/>
              </a:lnSpc>
              <a:buFontTx/>
              <a:buBlip>
                <a:blip r:embed="rId2"/>
              </a:buBlip>
            </a:pPr>
            <a:r>
              <a:rPr lang="en-US">
                <a:latin typeface="Times New Roman" pitchFamily="-112" charset="0"/>
                <a:ea typeface="Times New Roman" pitchFamily="-112" charset="0"/>
                <a:cs typeface="Times New Roman" pitchFamily="-112" charset="0"/>
              </a:rPr>
              <a:t>Bloody diarrhea , abdominal cramps,</a:t>
            </a:r>
          </a:p>
          <a:p>
            <a:pPr lvl="1" eaLnBrk="1" hangingPunct="1">
              <a:lnSpc>
                <a:spcPct val="90000"/>
              </a:lnSpc>
              <a:buFontTx/>
              <a:buBlip>
                <a:blip r:embed="rId2"/>
              </a:buBlip>
            </a:pPr>
            <a:r>
              <a:rPr lang="en-US">
                <a:latin typeface="Times New Roman" pitchFamily="-112" charset="0"/>
                <a:ea typeface="Times New Roman" pitchFamily="-112" charset="0"/>
                <a:cs typeface="Times New Roman" pitchFamily="-112" charset="0"/>
              </a:rPr>
              <a:t>Fever , systemic toxicity</a:t>
            </a:r>
          </a:p>
          <a:p>
            <a:pPr lvl="1" eaLnBrk="1" hangingPunct="1">
              <a:lnSpc>
                <a:spcPct val="90000"/>
              </a:lnSpc>
              <a:buFontTx/>
              <a:buBlip>
                <a:blip r:embed="rId2"/>
              </a:buBlip>
            </a:pPr>
            <a:r>
              <a:rPr lang="en-US">
                <a:latin typeface="Times New Roman" pitchFamily="-112" charset="0"/>
                <a:ea typeface="Times New Roman" pitchFamily="-112" charset="0"/>
                <a:cs typeface="Times New Roman" pitchFamily="-112" charset="0"/>
              </a:rPr>
              <a:t>Colonic mucosa – yellowish plaques</a:t>
            </a:r>
          </a:p>
          <a:p>
            <a:pPr eaLnBrk="1" hangingPunct="1">
              <a:lnSpc>
                <a:spcPct val="90000"/>
              </a:lnSpc>
              <a:buClr>
                <a:schemeClr val="tx1"/>
              </a:buClr>
            </a:pPr>
            <a:r>
              <a:rPr lang="en-US">
                <a:latin typeface="Times New Roman" pitchFamily="-112" charset="0"/>
                <a:ea typeface="Times New Roman" pitchFamily="-112" charset="0"/>
                <a:cs typeface="Times New Roman" pitchFamily="-112" charset="0"/>
              </a:rPr>
              <a:t> Sever disease – neutropenic , inflammatory bowel disease .</a:t>
            </a:r>
          </a:p>
        </p:txBody>
      </p:sp>
    </p:spTree>
  </p:cSld>
  <p:clrMapOvr>
    <a:masterClrMapping/>
  </p:clrMapOvr>
  <p:transition>
    <p:comb/>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Picture 5" descr="Image Preview"/>
          <p:cNvPicPr>
            <a:picLocks noChangeAspect="1" noChangeArrowheads="1"/>
          </p:cNvPicPr>
          <p:nvPr/>
        </p:nvPicPr>
        <p:blipFill>
          <a:blip r:embed="rId2"/>
          <a:srcRect/>
          <a:stretch>
            <a:fillRect/>
          </a:stretch>
        </p:blipFill>
        <p:spPr bwMode="auto">
          <a:xfrm>
            <a:off x="1295400" y="1219200"/>
            <a:ext cx="6705600" cy="50292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5" descr="Image Preview"/>
          <p:cNvPicPr>
            <a:picLocks noChangeAspect="1" noChangeArrowheads="1"/>
          </p:cNvPicPr>
          <p:nvPr/>
        </p:nvPicPr>
        <p:blipFill>
          <a:blip r:embed="rId2"/>
          <a:srcRect/>
          <a:stretch>
            <a:fillRect/>
          </a:stretch>
        </p:blipFill>
        <p:spPr bwMode="auto">
          <a:xfrm>
            <a:off x="4800600" y="3581400"/>
            <a:ext cx="4343400" cy="2971800"/>
          </a:xfrm>
          <a:prstGeom prst="rect">
            <a:avLst/>
          </a:prstGeom>
          <a:noFill/>
          <a:ln w="9525">
            <a:noFill/>
            <a:miter lim="800000"/>
            <a:headEnd/>
            <a:tailEnd/>
          </a:ln>
        </p:spPr>
      </p:pic>
      <p:pic>
        <p:nvPicPr>
          <p:cNvPr id="57347" name="Picture 7" descr="micro2">
            <a:hlinkClick r:id="rId3"/>
          </p:cNvPr>
          <p:cNvPicPr>
            <a:picLocks noChangeAspect="1" noChangeArrowheads="1"/>
          </p:cNvPicPr>
          <p:nvPr/>
        </p:nvPicPr>
        <p:blipFill>
          <a:blip r:embed="rId4"/>
          <a:srcRect/>
          <a:stretch>
            <a:fillRect/>
          </a:stretch>
        </p:blipFill>
        <p:spPr bwMode="auto">
          <a:xfrm>
            <a:off x="304800" y="3581400"/>
            <a:ext cx="4267200" cy="2971800"/>
          </a:xfrm>
          <a:prstGeom prst="rect">
            <a:avLst/>
          </a:prstGeom>
          <a:noFill/>
          <a:ln w="9525">
            <a:noFill/>
            <a:miter lim="800000"/>
            <a:headEnd/>
            <a:tailEnd/>
          </a:ln>
        </p:spPr>
      </p:pic>
      <p:pic>
        <p:nvPicPr>
          <p:cNvPr id="57348" name="Picture 9" descr="micro3">
            <a:hlinkClick r:id="rId5"/>
          </p:cNvPr>
          <p:cNvPicPr>
            <a:picLocks noChangeAspect="1" noChangeArrowheads="1"/>
          </p:cNvPicPr>
          <p:nvPr>
            <p:ph sz="half" idx="1"/>
          </p:nvPr>
        </p:nvPicPr>
        <p:blipFill>
          <a:blip r:embed="rId6"/>
          <a:srcRect/>
          <a:stretch>
            <a:fillRect/>
          </a:stretch>
        </p:blipFill>
        <p:spPr>
          <a:xfrm>
            <a:off x="4724400" y="457200"/>
            <a:ext cx="4114800" cy="2971800"/>
          </a:xfrm>
        </p:spPr>
      </p:pic>
      <p:pic>
        <p:nvPicPr>
          <p:cNvPr id="57349" name="Picture 12" descr="micro5">
            <a:hlinkClick r:id="rId7"/>
          </p:cNvPr>
          <p:cNvPicPr>
            <a:picLocks noChangeAspect="1" noChangeArrowheads="1"/>
          </p:cNvPicPr>
          <p:nvPr>
            <p:ph sz="half" idx="2"/>
          </p:nvPr>
        </p:nvPicPr>
        <p:blipFill>
          <a:blip r:embed="rId8"/>
          <a:srcRect/>
          <a:stretch>
            <a:fillRect/>
          </a:stretch>
        </p:blipFill>
        <p:spPr>
          <a:xfrm>
            <a:off x="304800" y="457200"/>
            <a:ext cx="4191000" cy="2971800"/>
          </a:xfrm>
        </p:spPr>
      </p:pic>
    </p:spTree>
  </p:cSld>
  <p:clrMapOvr>
    <a:masterClrMapping/>
  </p:clrMapOvr>
  <p:transition>
    <p:comb/>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TREATMENT</a:t>
            </a:r>
          </a:p>
        </p:txBody>
      </p:sp>
      <p:sp>
        <p:nvSpPr>
          <p:cNvPr id="99331" name="Rectangle 3"/>
          <p:cNvSpPr>
            <a:spLocks noGrp="1" noChangeArrowheads="1"/>
          </p:cNvSpPr>
          <p:nvPr>
            <p:ph type="body" idx="1"/>
          </p:nvPr>
        </p:nvSpPr>
        <p:spPr/>
        <p:txBody>
          <a:bodyPr/>
          <a:lstStyle/>
          <a:p>
            <a:pPr eaLnBrk="1" hangingPunct="1"/>
            <a:r>
              <a:rPr lang="en-US">
                <a:latin typeface="Times New Roman" pitchFamily="-112" charset="0"/>
                <a:ea typeface="Times New Roman" pitchFamily="-112" charset="0"/>
                <a:cs typeface="Times New Roman" pitchFamily="-112" charset="0"/>
              </a:rPr>
              <a:t>Discontinue antimicrobial therapy { clinical significant diarrhea  or colitis</a:t>
            </a:r>
          </a:p>
          <a:p>
            <a:pPr eaLnBrk="1" hangingPunct="1"/>
            <a:r>
              <a:rPr lang="en-US">
                <a:latin typeface="Times New Roman" pitchFamily="-112" charset="0"/>
                <a:ea typeface="Times New Roman" pitchFamily="-112" charset="0"/>
                <a:cs typeface="Times New Roman" pitchFamily="-112" charset="0"/>
              </a:rPr>
              <a:t>Antimicrobial therapy : severe toxicity , persistent diarrhea</a:t>
            </a:r>
          </a:p>
          <a:p>
            <a:pPr eaLnBrk="1" hangingPunct="1"/>
            <a:r>
              <a:rPr lang="en-US">
                <a:latin typeface="Times New Roman" pitchFamily="-112" charset="0"/>
                <a:ea typeface="Times New Roman" pitchFamily="-112" charset="0"/>
                <a:cs typeface="Times New Roman" pitchFamily="-112" charset="0"/>
              </a:rPr>
              <a:t>Metronidazole for 7-10 days , oral , IV </a:t>
            </a:r>
          </a:p>
          <a:p>
            <a:pPr eaLnBrk="1" hangingPunct="1"/>
            <a:r>
              <a:rPr lang="en-US">
                <a:latin typeface="Times New Roman" pitchFamily="-112" charset="0"/>
                <a:ea typeface="Times New Roman" pitchFamily="-112" charset="0"/>
                <a:cs typeface="Times New Roman" pitchFamily="-112" charset="0"/>
              </a:rPr>
              <a:t>Oral vancomycin : {emergence of VRE }</a:t>
            </a:r>
          </a:p>
          <a:p>
            <a:pPr eaLnBrk="1" hangingPunct="1"/>
            <a:r>
              <a:rPr lang="en-US">
                <a:latin typeface="Times New Roman" pitchFamily="-112" charset="0"/>
                <a:ea typeface="Times New Roman" pitchFamily="-112" charset="0"/>
                <a:cs typeface="Times New Roman" pitchFamily="-112" charset="0"/>
              </a:rPr>
              <a:t>10-20 % relapse rate</a:t>
            </a:r>
          </a:p>
          <a:p>
            <a:pPr eaLnBrk="1" hangingPunct="1"/>
            <a:r>
              <a:rPr lang="en-US">
                <a:latin typeface="Times New Roman" pitchFamily="-112" charset="0"/>
                <a:ea typeface="Times New Roman" pitchFamily="-112" charset="0"/>
                <a:cs typeface="Times New Roman" pitchFamily="-112" charset="0"/>
              </a:rPr>
              <a:t>Antimotility drugs : contraindicated </a:t>
            </a:r>
          </a:p>
        </p:txBody>
      </p:sp>
    </p:spTree>
  </p:cSld>
  <p:clrMapOvr>
    <a:masterClrMapping/>
  </p:clrMapOvr>
  <p:transition>
    <p:comb/>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Risk  Factors</a:t>
            </a:r>
          </a:p>
        </p:txBody>
      </p:sp>
      <p:sp>
        <p:nvSpPr>
          <p:cNvPr id="95235" name="Rectangle 3"/>
          <p:cNvSpPr>
            <a:spLocks noGrp="1" noChangeArrowheads="1"/>
          </p:cNvSpPr>
          <p:nvPr>
            <p:ph type="body" idx="1"/>
          </p:nvPr>
        </p:nvSpPr>
        <p:spPr>
          <a:xfrm>
            <a:off x="457200" y="1600200"/>
            <a:ext cx="8458200" cy="4530725"/>
          </a:xfrm>
        </p:spPr>
        <p:txBody>
          <a:bodyPr/>
          <a:lstStyle/>
          <a:p>
            <a:pPr eaLnBrk="1" hangingPunct="1">
              <a:lnSpc>
                <a:spcPct val="90000"/>
              </a:lnSpc>
            </a:pPr>
            <a:r>
              <a:rPr lang="en-US">
                <a:latin typeface="Times New Roman" pitchFamily="-112" charset="0"/>
                <a:ea typeface="Times New Roman" pitchFamily="-112" charset="0"/>
                <a:cs typeface="Times New Roman" pitchFamily="-112" charset="0"/>
              </a:rPr>
              <a:t>Exposure to organisms</a:t>
            </a:r>
          </a:p>
          <a:p>
            <a:pPr eaLnBrk="1" hangingPunct="1">
              <a:lnSpc>
                <a:spcPct val="90000"/>
              </a:lnSpc>
            </a:pPr>
            <a:r>
              <a:rPr lang="en-US">
                <a:latin typeface="Times New Roman" pitchFamily="-112" charset="0"/>
                <a:ea typeface="Times New Roman" pitchFamily="-112" charset="0"/>
                <a:cs typeface="Times New Roman" pitchFamily="-112" charset="0"/>
              </a:rPr>
              <a:t>Disturbed normal gut flora {proliferate – toxin}</a:t>
            </a:r>
          </a:p>
          <a:p>
            <a:pPr lvl="1" eaLnBrk="1" hangingPunct="1">
              <a:lnSpc>
                <a:spcPct val="90000"/>
              </a:lnSpc>
              <a:buFontTx/>
              <a:buBlip>
                <a:blip r:embed="rId2"/>
              </a:buBlip>
            </a:pPr>
            <a:r>
              <a:rPr lang="en-US">
                <a:latin typeface="Times New Roman" pitchFamily="-112" charset="0"/>
                <a:ea typeface="Times New Roman" pitchFamily="-112" charset="0"/>
                <a:cs typeface="Times New Roman" pitchFamily="-112" charset="0"/>
              </a:rPr>
              <a:t>Repeated enema </a:t>
            </a:r>
          </a:p>
          <a:p>
            <a:pPr lvl="1" eaLnBrk="1" hangingPunct="1">
              <a:lnSpc>
                <a:spcPct val="90000"/>
              </a:lnSpc>
              <a:buFontTx/>
              <a:buBlip>
                <a:blip r:embed="rId2"/>
              </a:buBlip>
            </a:pPr>
            <a:r>
              <a:rPr lang="en-US">
                <a:latin typeface="Times New Roman" pitchFamily="-112" charset="0"/>
                <a:ea typeface="Times New Roman" pitchFamily="-112" charset="0"/>
                <a:cs typeface="Times New Roman" pitchFamily="-112" charset="0"/>
              </a:rPr>
              <a:t>Prolonged NG tube</a:t>
            </a:r>
          </a:p>
          <a:p>
            <a:pPr lvl="1" eaLnBrk="1" hangingPunct="1">
              <a:lnSpc>
                <a:spcPct val="90000"/>
              </a:lnSpc>
              <a:buFontTx/>
              <a:buBlip>
                <a:blip r:embed="rId2"/>
              </a:buBlip>
            </a:pPr>
            <a:r>
              <a:rPr lang="en-US">
                <a:latin typeface="Times New Roman" pitchFamily="-112" charset="0"/>
                <a:ea typeface="Times New Roman" pitchFamily="-112" charset="0"/>
                <a:cs typeface="Times New Roman" pitchFamily="-112" charset="0"/>
              </a:rPr>
              <a:t>GI surgery </a:t>
            </a:r>
          </a:p>
          <a:p>
            <a:pPr lvl="1" eaLnBrk="1" hangingPunct="1">
              <a:lnSpc>
                <a:spcPct val="90000"/>
              </a:lnSpc>
              <a:buFontTx/>
              <a:buBlip>
                <a:blip r:embed="rId2"/>
              </a:buBlip>
            </a:pPr>
            <a:r>
              <a:rPr lang="en-US">
                <a:latin typeface="Times New Roman" pitchFamily="-112" charset="0"/>
                <a:ea typeface="Times New Roman" pitchFamily="-112" charset="0"/>
                <a:cs typeface="Times New Roman" pitchFamily="-112" charset="0"/>
              </a:rPr>
              <a:t>Bowel stasis</a:t>
            </a:r>
          </a:p>
          <a:p>
            <a:pPr lvl="1" eaLnBrk="1" hangingPunct="1">
              <a:lnSpc>
                <a:spcPct val="90000"/>
              </a:lnSpc>
              <a:buFontTx/>
              <a:buBlip>
                <a:blip r:embed="rId2"/>
              </a:buBlip>
            </a:pPr>
            <a:r>
              <a:rPr lang="en-US">
                <a:latin typeface="Times New Roman" pitchFamily="-112" charset="0"/>
                <a:ea typeface="Times New Roman" pitchFamily="-112" charset="0"/>
                <a:cs typeface="Times New Roman" pitchFamily="-112" charset="0"/>
              </a:rPr>
              <a:t>Antimicrobials : penicillins , clindamycin , Cephalosporins </a:t>
            </a:r>
          </a:p>
        </p:txBody>
      </p:sp>
    </p:spTree>
  </p:cSld>
  <p:clrMapOvr>
    <a:masterClrMapping/>
  </p:clrMapOvr>
  <p:transition>
    <p:comb/>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PATHOGENESIS</a:t>
            </a:r>
          </a:p>
        </p:txBody>
      </p:sp>
      <p:sp>
        <p:nvSpPr>
          <p:cNvPr id="96259" name="Rectangle 3"/>
          <p:cNvSpPr>
            <a:spLocks noGrp="1" noChangeArrowheads="1"/>
          </p:cNvSpPr>
          <p:nvPr>
            <p:ph type="body" idx="1"/>
          </p:nvPr>
        </p:nvSpPr>
        <p:spPr/>
        <p:txBody>
          <a:bodyPr/>
          <a:lstStyle/>
          <a:p>
            <a:pPr eaLnBrk="1" hangingPunct="1"/>
            <a:r>
              <a:rPr lang="en-US">
                <a:latin typeface="Times New Roman" pitchFamily="-112" charset="0"/>
                <a:ea typeface="Times New Roman" pitchFamily="-112" charset="0"/>
                <a:cs typeface="Times New Roman" pitchFamily="-112" charset="0"/>
              </a:rPr>
              <a:t>TOXINS</a:t>
            </a:r>
          </a:p>
          <a:p>
            <a:pPr lvl="1" eaLnBrk="1" hangingPunct="1">
              <a:buFontTx/>
              <a:buBlip>
                <a:blip r:embed="rId2"/>
              </a:buBlip>
            </a:pPr>
            <a:r>
              <a:rPr lang="en-US">
                <a:latin typeface="Times New Roman" pitchFamily="-112" charset="0"/>
                <a:ea typeface="Times New Roman" pitchFamily="-112" charset="0"/>
                <a:cs typeface="Times New Roman" pitchFamily="-112" charset="0"/>
              </a:rPr>
              <a:t>TOXIN A [  Enterotoxin  ]</a:t>
            </a:r>
          </a:p>
          <a:p>
            <a:pPr lvl="1" eaLnBrk="1" hangingPunct="1">
              <a:buFontTx/>
              <a:buBlip>
                <a:blip r:embed="rId2"/>
              </a:buBlip>
            </a:pPr>
            <a:r>
              <a:rPr lang="en-US">
                <a:latin typeface="Times New Roman" pitchFamily="-112" charset="0"/>
                <a:ea typeface="Times New Roman" pitchFamily="-112" charset="0"/>
                <a:cs typeface="Times New Roman" pitchFamily="-112" charset="0"/>
              </a:rPr>
              <a:t>TOXIN B [  Cytotoxin   ]  , more potent </a:t>
            </a:r>
          </a:p>
          <a:p>
            <a:pPr eaLnBrk="1" hangingPunct="1">
              <a:buClr>
                <a:schemeClr val="tx1"/>
              </a:buClr>
            </a:pPr>
            <a:r>
              <a:rPr lang="en-US">
                <a:latin typeface="Times New Roman" pitchFamily="-112" charset="0"/>
                <a:ea typeface="Times New Roman" pitchFamily="-112" charset="0"/>
                <a:cs typeface="Times New Roman" pitchFamily="-112" charset="0"/>
              </a:rPr>
              <a:t>Most strains produce both or no toxins</a:t>
            </a:r>
          </a:p>
        </p:txBody>
      </p:sp>
    </p:spTree>
  </p:cSld>
  <p:clrMapOvr>
    <a:masterClrMapping/>
  </p:clrMapOvr>
  <p:transition>
    <p:comb/>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solidFill>
                  <a:srgbClr val="FFFF00"/>
                </a:solidFill>
                <a:latin typeface="Times New Roman" pitchFamily="-112" charset="0"/>
                <a:ea typeface="Times New Roman" pitchFamily="-112" charset="0"/>
                <a:cs typeface="Times New Roman" pitchFamily="-112" charset="0"/>
              </a:rPr>
              <a:t>DIAGNOSIS</a:t>
            </a:r>
          </a:p>
        </p:txBody>
      </p:sp>
      <p:sp>
        <p:nvSpPr>
          <p:cNvPr id="98307" name="Rectangle 3"/>
          <p:cNvSpPr>
            <a:spLocks noGrp="1" noChangeArrowheads="1"/>
          </p:cNvSpPr>
          <p:nvPr>
            <p:ph type="body" idx="1"/>
          </p:nvPr>
        </p:nvSpPr>
        <p:spPr/>
        <p:txBody>
          <a:bodyPr/>
          <a:lstStyle/>
          <a:p>
            <a:pPr eaLnBrk="1" hangingPunct="1"/>
            <a:r>
              <a:rPr lang="en-US">
                <a:latin typeface="Times New Roman" pitchFamily="-112" charset="0"/>
                <a:ea typeface="Times New Roman" pitchFamily="-112" charset="0"/>
                <a:cs typeface="Times New Roman" pitchFamily="-112" charset="0"/>
              </a:rPr>
              <a:t>Endoscopy : pseudomembranes  and Hyperemic rectal mucosa</a:t>
            </a:r>
          </a:p>
          <a:p>
            <a:pPr eaLnBrk="1" hangingPunct="1"/>
            <a:r>
              <a:rPr lang="en-US">
                <a:latin typeface="Times New Roman" pitchFamily="-112" charset="0"/>
                <a:ea typeface="Times New Roman" pitchFamily="-112" charset="0"/>
                <a:cs typeface="Times New Roman" pitchFamily="-112" charset="0"/>
              </a:rPr>
              <a:t>Stool : toxins { EIA } , Cell culture           Confirm toxigenic strains</a:t>
            </a:r>
          </a:p>
          <a:p>
            <a:pPr eaLnBrk="1" hangingPunct="1"/>
            <a:r>
              <a:rPr lang="en-US">
                <a:latin typeface="Times New Roman" pitchFamily="-112" charset="0"/>
                <a:ea typeface="Times New Roman" pitchFamily="-112" charset="0"/>
                <a:cs typeface="Times New Roman" pitchFamily="-112" charset="0"/>
              </a:rPr>
              <a:t>Isolation of  C. Difficile { not diagnostic }</a:t>
            </a:r>
          </a:p>
          <a:p>
            <a:pPr eaLnBrk="1" hangingPunct="1"/>
            <a:r>
              <a:rPr lang="en-US">
                <a:latin typeface="Times New Roman" pitchFamily="-112" charset="0"/>
                <a:ea typeface="Times New Roman" pitchFamily="-112" charset="0"/>
                <a:cs typeface="Times New Roman" pitchFamily="-112" charset="0"/>
              </a:rPr>
              <a:t>PCR </a:t>
            </a:r>
          </a:p>
        </p:txBody>
      </p:sp>
      <p:sp>
        <p:nvSpPr>
          <p:cNvPr id="61444" name="AutoShape 4"/>
          <p:cNvSpPr>
            <a:spLocks noChangeArrowheads="1"/>
          </p:cNvSpPr>
          <p:nvPr/>
        </p:nvSpPr>
        <p:spPr bwMode="auto">
          <a:xfrm>
            <a:off x="6858000" y="2895600"/>
            <a:ext cx="976313" cy="333375"/>
          </a:xfrm>
          <a:prstGeom prst="rightArrow">
            <a:avLst>
              <a:gd name="adj1" fmla="val 50000"/>
              <a:gd name="adj2" fmla="val 5024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p:comb/>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p:txBody>
          <a:bodyPr/>
          <a:lstStyle/>
          <a:p>
            <a:pPr eaLnBrk="1" hangingPunct="1"/>
            <a:r>
              <a:rPr lang="en-GB" i="1">
                <a:solidFill>
                  <a:srgbClr val="FFFF00"/>
                </a:solidFill>
                <a:latin typeface="Times New Roman" pitchFamily="-112" charset="0"/>
                <a:ea typeface="Times New Roman" pitchFamily="-112" charset="0"/>
                <a:cs typeface="Times New Roman" pitchFamily="-112" charset="0"/>
              </a:rPr>
              <a:t>C.BOTULINUM</a:t>
            </a:r>
          </a:p>
        </p:txBody>
      </p:sp>
      <p:sp>
        <p:nvSpPr>
          <p:cNvPr id="122884" name="Rectangle 4"/>
          <p:cNvSpPr>
            <a:spLocks noGrp="1" noChangeArrowheads="1"/>
          </p:cNvSpPr>
          <p:nvPr>
            <p:ph type="subTitle" idx="1"/>
          </p:nvPr>
        </p:nvSpPr>
        <p:spPr/>
        <p:txBody>
          <a:bodyPr/>
          <a:lstStyle/>
          <a:p>
            <a:pPr eaLnBrk="1" hangingPunct="1">
              <a:buFont typeface="Wingdings" pitchFamily="-112" charset="2"/>
              <a:buNone/>
            </a:pPr>
            <a:r>
              <a:rPr lang="en-GB">
                <a:latin typeface="Times New Roman" pitchFamily="-112" charset="0"/>
                <a:ea typeface="Times New Roman" pitchFamily="-112" charset="0"/>
                <a:cs typeface="Times New Roman" pitchFamily="-112" charset="0"/>
              </a:rPr>
              <a:t>BOTULISM</a:t>
            </a: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85" name="Rectangle 13"/>
          <p:cNvSpPr>
            <a:spLocks noGrp="1" noChangeArrowheads="1"/>
          </p:cNvSpPr>
          <p:nvPr>
            <p:ph type="ctrTitle"/>
          </p:nvPr>
        </p:nvSpPr>
        <p:spPr>
          <a:xfrm>
            <a:off x="914400" y="457200"/>
            <a:ext cx="6324600" cy="1012825"/>
          </a:xfrm>
          <a:ln>
            <a:solidFill>
              <a:schemeClr val="bg2"/>
            </a:solidFill>
          </a:ln>
        </p:spPr>
        <p:txBody>
          <a:bodyPr/>
          <a:lstStyle/>
          <a:p>
            <a:pPr eaLnBrk="1" hangingPunct="1"/>
            <a:r>
              <a:rPr lang="en-US">
                <a:solidFill>
                  <a:srgbClr val="FFFF00"/>
                </a:solidFill>
                <a:latin typeface="Baskerville Old Face" pitchFamily="-112" charset="0"/>
              </a:rPr>
              <a:t>A - NON  SPORING</a:t>
            </a:r>
          </a:p>
        </p:txBody>
      </p:sp>
      <p:sp>
        <p:nvSpPr>
          <p:cNvPr id="28686" name="Rectangle 14"/>
          <p:cNvSpPr>
            <a:spLocks noGrp="1" noChangeArrowheads="1"/>
          </p:cNvSpPr>
          <p:nvPr>
            <p:ph type="subTitle" idx="1"/>
          </p:nvPr>
        </p:nvSpPr>
        <p:spPr>
          <a:xfrm>
            <a:off x="914400" y="2209800"/>
            <a:ext cx="6477000" cy="3581400"/>
          </a:xfrm>
          <a:ln>
            <a:solidFill>
              <a:srgbClr val="92D050">
                <a:alpha val="82000"/>
              </a:srgbClr>
            </a:solidFill>
          </a:ln>
        </p:spPr>
        <p:txBody>
          <a:bodyPr/>
          <a:lstStyle/>
          <a:p>
            <a:pPr eaLnBrk="1" hangingPunct="1">
              <a:lnSpc>
                <a:spcPct val="90000"/>
              </a:lnSpc>
              <a:buClr>
                <a:schemeClr val="bg2"/>
              </a:buClr>
              <a:buFont typeface="Wingdings" pitchFamily="-112" charset="2"/>
              <a:buNone/>
            </a:pPr>
            <a:r>
              <a:rPr lang="en-US">
                <a:latin typeface="Baskerville Old Face" pitchFamily="-112" charset="0"/>
              </a:rPr>
              <a:t>A –</a:t>
            </a:r>
            <a:r>
              <a:rPr lang="en-US" sz="3200">
                <a:latin typeface="Baskerville Old Face" pitchFamily="-112" charset="0"/>
              </a:rPr>
              <a:t>GRAM NEGATIVE  BACILLI</a:t>
            </a:r>
            <a:endParaRPr lang="en-US">
              <a:latin typeface="Baskerville Old Face" pitchFamily="-112" charset="0"/>
            </a:endParaRPr>
          </a:p>
          <a:p>
            <a:pPr lvl="1" eaLnBrk="1" hangingPunct="1">
              <a:lnSpc>
                <a:spcPct val="90000"/>
              </a:lnSpc>
              <a:buClr>
                <a:schemeClr val="bg2"/>
              </a:buClr>
              <a:buFont typeface="Wingdings" pitchFamily="-112" charset="2"/>
              <a:buChar char="Ø"/>
            </a:pPr>
            <a:r>
              <a:rPr lang="en-US">
                <a:latin typeface="Book Antiqua" pitchFamily="-112" charset="0"/>
              </a:rPr>
              <a:t> </a:t>
            </a:r>
            <a:r>
              <a:rPr lang="en-US" i="1">
                <a:latin typeface="Book Antiqua" pitchFamily="-112" charset="0"/>
              </a:rPr>
              <a:t>bacteroides  fragilis</a:t>
            </a:r>
          </a:p>
          <a:p>
            <a:pPr lvl="1" eaLnBrk="1" hangingPunct="1">
              <a:lnSpc>
                <a:spcPct val="90000"/>
              </a:lnSpc>
              <a:buClr>
                <a:schemeClr val="bg1"/>
              </a:buClr>
              <a:buFont typeface="Wingdings" pitchFamily="-112" charset="2"/>
              <a:buChar char="Ø"/>
            </a:pPr>
            <a:r>
              <a:rPr lang="en-US" i="1">
                <a:latin typeface="Book Antiqua" pitchFamily="-112" charset="0"/>
              </a:rPr>
              <a:t>   Prevotella spp		</a:t>
            </a:r>
          </a:p>
          <a:p>
            <a:pPr lvl="1" eaLnBrk="1" hangingPunct="1">
              <a:lnSpc>
                <a:spcPct val="90000"/>
              </a:lnSpc>
              <a:buClr>
                <a:schemeClr val="bg1"/>
              </a:buClr>
              <a:buFont typeface="Wingdings" pitchFamily="-112" charset="2"/>
              <a:buChar char="Ø"/>
            </a:pPr>
            <a:r>
              <a:rPr lang="en-US" i="1">
                <a:latin typeface="Book Antiqua" pitchFamily="-112" charset="0"/>
              </a:rPr>
              <a:t>   </a:t>
            </a:r>
            <a:r>
              <a:rPr lang="en-US" sz="2400" i="1">
                <a:latin typeface="Book Antiqua" pitchFamily="-112" charset="0"/>
              </a:rPr>
              <a:t>Leptotricha buccalis</a:t>
            </a:r>
            <a:r>
              <a:rPr lang="en-US" i="1">
                <a:latin typeface="Book Antiqua" pitchFamily="-112" charset="0"/>
              </a:rPr>
              <a:t>	</a:t>
            </a:r>
          </a:p>
          <a:p>
            <a:pPr lvl="1" eaLnBrk="1" hangingPunct="1">
              <a:lnSpc>
                <a:spcPct val="90000"/>
              </a:lnSpc>
              <a:buClr>
                <a:schemeClr val="bg1"/>
              </a:buClr>
              <a:buFont typeface="Wingdings" pitchFamily="-112" charset="2"/>
              <a:buChar char="Ø"/>
            </a:pPr>
            <a:r>
              <a:rPr lang="en-US" i="1">
                <a:latin typeface="Book Antiqua" pitchFamily="-112" charset="0"/>
              </a:rPr>
              <a:t> fusobacterium  spp  f.nucleatum</a:t>
            </a:r>
          </a:p>
          <a:p>
            <a:pPr lvl="1" eaLnBrk="1" hangingPunct="1">
              <a:lnSpc>
                <a:spcPct val="90000"/>
              </a:lnSpc>
              <a:buClr>
                <a:schemeClr val="bg1"/>
              </a:buClr>
              <a:buFont typeface="Wingdings" pitchFamily="-112" charset="2"/>
              <a:buChar char="Ø"/>
            </a:pPr>
            <a:r>
              <a:rPr lang="en-US" i="1">
                <a:latin typeface="Book Antiqua" pitchFamily="-112" charset="0"/>
              </a:rPr>
              <a:t>   Viellonella sp.</a:t>
            </a:r>
            <a:r>
              <a:rPr lang="en-US"/>
              <a:t>		</a:t>
            </a:r>
          </a:p>
          <a:p>
            <a:pPr eaLnBrk="1" hangingPunct="1">
              <a:lnSpc>
                <a:spcPct val="90000"/>
              </a:lnSpc>
              <a:buClr>
                <a:schemeClr val="bg1"/>
              </a:buClr>
              <a:buFont typeface="Wingdings" pitchFamily="-112" charset="2"/>
              <a:buNone/>
            </a:pPr>
            <a:endParaRPr lang="en-US"/>
          </a:p>
        </p:txBody>
      </p:sp>
    </p:spTree>
  </p:cSld>
  <p:clrMapOvr>
    <a:masterClrMapping/>
  </p:clrMapOvr>
  <p:transition>
    <p:comb/>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GB">
                <a:solidFill>
                  <a:srgbClr val="FFFF00"/>
                </a:solidFill>
                <a:latin typeface="Times New Roman" pitchFamily="-112" charset="0"/>
                <a:ea typeface="Times New Roman" pitchFamily="-112" charset="0"/>
                <a:cs typeface="Times New Roman" pitchFamily="-112" charset="0"/>
              </a:rPr>
              <a:t>TRANSMISSION</a:t>
            </a:r>
          </a:p>
        </p:txBody>
      </p:sp>
      <p:sp>
        <p:nvSpPr>
          <p:cNvPr id="124931" name="Rectangle 3"/>
          <p:cNvSpPr>
            <a:spLocks noGrp="1" noChangeArrowheads="1"/>
          </p:cNvSpPr>
          <p:nvPr>
            <p:ph type="body" idx="1"/>
          </p:nvPr>
        </p:nvSpPr>
        <p:spPr/>
        <p:txBody>
          <a:bodyPr/>
          <a:lstStyle/>
          <a:p>
            <a:pPr eaLnBrk="1" hangingPunct="1"/>
            <a:r>
              <a:rPr lang="en-GB">
                <a:latin typeface="Times New Roman" pitchFamily="-112" charset="0"/>
                <a:ea typeface="Times New Roman" pitchFamily="-112" charset="0"/>
                <a:cs typeface="Times New Roman" pitchFamily="-112" charset="0"/>
              </a:rPr>
              <a:t>SPORES</a:t>
            </a:r>
          </a:p>
          <a:p>
            <a:pPr eaLnBrk="1" hangingPunct="1"/>
            <a:endParaRPr lang="en-GB">
              <a:latin typeface="Times New Roman" pitchFamily="-112" charset="0"/>
              <a:ea typeface="Times New Roman" pitchFamily="-112" charset="0"/>
              <a:cs typeface="Times New Roman" pitchFamily="-112" charset="0"/>
            </a:endParaRPr>
          </a:p>
          <a:p>
            <a:pPr eaLnBrk="1" hangingPunct="1"/>
            <a:r>
              <a:rPr lang="en-GB">
                <a:latin typeface="Times New Roman" pitchFamily="-112" charset="0"/>
                <a:ea typeface="Times New Roman" pitchFamily="-112" charset="0"/>
                <a:cs typeface="Times New Roman" pitchFamily="-112" charset="0"/>
              </a:rPr>
              <a:t>VEGETABLES , MEATS ,FISH</a:t>
            </a:r>
          </a:p>
          <a:p>
            <a:pPr eaLnBrk="1" hangingPunct="1"/>
            <a:endParaRPr lang="en-GB">
              <a:latin typeface="Times New Roman" pitchFamily="-112" charset="0"/>
              <a:ea typeface="Times New Roman" pitchFamily="-112" charset="0"/>
              <a:cs typeface="Times New Roman" pitchFamily="-112" charset="0"/>
            </a:endParaRPr>
          </a:p>
          <a:p>
            <a:pPr eaLnBrk="1" hangingPunct="1"/>
            <a:r>
              <a:rPr lang="en-GB">
                <a:latin typeface="Times New Roman" pitchFamily="-112" charset="0"/>
                <a:ea typeface="Times New Roman" pitchFamily="-112" charset="0"/>
                <a:cs typeface="Times New Roman" pitchFamily="-112" charset="0"/>
              </a:rPr>
              <a:t>CANNED  FOOD</a:t>
            </a:r>
          </a:p>
          <a:p>
            <a:pPr eaLnBrk="1" hangingPunct="1">
              <a:buFont typeface="Wingdings" pitchFamily="-112" charset="2"/>
              <a:buNone/>
            </a:pPr>
            <a:endParaRPr lang="en-GB">
              <a:latin typeface="Times New Roman" pitchFamily="-112" charset="0"/>
              <a:ea typeface="Times New Roman" pitchFamily="-112" charset="0"/>
              <a:cs typeface="Times New Roman" pitchFamily="-112" charset="0"/>
            </a:endParaRPr>
          </a:p>
          <a:p>
            <a:pPr eaLnBrk="1" hangingPunct="1"/>
            <a:r>
              <a:rPr lang="en-GB">
                <a:latin typeface="Times New Roman" pitchFamily="-112" charset="0"/>
                <a:ea typeface="Times New Roman" pitchFamily="-112" charset="0"/>
                <a:cs typeface="Times New Roman" pitchFamily="-112" charset="0"/>
              </a:rPr>
              <a:t>PREFORMED  TOXIN</a:t>
            </a:r>
          </a:p>
        </p:txBody>
      </p:sp>
    </p:spTree>
  </p:cSld>
  <p:clrMapOvr>
    <a:masterClrMapping/>
  </p:clrMapOvr>
  <p:transition>
    <p:comb/>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228600"/>
            <a:ext cx="8305800" cy="1752600"/>
          </a:xfrm>
        </p:spPr>
        <p:txBody>
          <a:bodyPr/>
          <a:lstStyle/>
          <a:p>
            <a:pPr eaLnBrk="1" hangingPunct="1"/>
            <a:r>
              <a:rPr lang="en-GB" sz="3600">
                <a:solidFill>
                  <a:srgbClr val="FFFF00"/>
                </a:solidFill>
                <a:latin typeface="Times New Roman" pitchFamily="-112" charset="0"/>
                <a:ea typeface="Times New Roman" pitchFamily="-112" charset="0"/>
                <a:cs typeface="Times New Roman" pitchFamily="-112" charset="0"/>
              </a:rPr>
              <a:t>PATHOGENESIS</a:t>
            </a:r>
            <a:br>
              <a:rPr lang="en-GB" sz="3600">
                <a:solidFill>
                  <a:srgbClr val="FFFF00"/>
                </a:solidFill>
                <a:latin typeface="Times New Roman" pitchFamily="-112" charset="0"/>
                <a:ea typeface="Times New Roman" pitchFamily="-112" charset="0"/>
                <a:cs typeface="Times New Roman" pitchFamily="-112" charset="0"/>
              </a:rPr>
            </a:br>
            <a:r>
              <a:rPr lang="en-GB" sz="3600">
                <a:solidFill>
                  <a:srgbClr val="FFFF00"/>
                </a:solidFill>
                <a:latin typeface="Times New Roman" pitchFamily="-112" charset="0"/>
                <a:ea typeface="Times New Roman" pitchFamily="-112" charset="0"/>
                <a:cs typeface="Times New Roman" pitchFamily="-112" charset="0"/>
              </a:rPr>
              <a:t>TOXIN  (PHAGE)</a:t>
            </a:r>
            <a:br>
              <a:rPr lang="en-GB" sz="3600">
                <a:solidFill>
                  <a:srgbClr val="FFFF00"/>
                </a:solidFill>
                <a:latin typeface="Times New Roman" pitchFamily="-112" charset="0"/>
                <a:ea typeface="Times New Roman" pitchFamily="-112" charset="0"/>
                <a:cs typeface="Times New Roman" pitchFamily="-112" charset="0"/>
              </a:rPr>
            </a:br>
            <a:r>
              <a:rPr lang="en-GB" sz="3600">
                <a:solidFill>
                  <a:srgbClr val="FFFF00"/>
                </a:solidFill>
                <a:latin typeface="Times New Roman" pitchFamily="-112" charset="0"/>
                <a:ea typeface="Times New Roman" pitchFamily="-112" charset="0"/>
                <a:cs typeface="Times New Roman" pitchFamily="-112" charset="0"/>
              </a:rPr>
              <a:t>MOST  TOXIC  SUBSTANCE</a:t>
            </a:r>
          </a:p>
        </p:txBody>
      </p:sp>
      <p:sp>
        <p:nvSpPr>
          <p:cNvPr id="125955" name="Rectangle 3"/>
          <p:cNvSpPr>
            <a:spLocks noGrp="1" noChangeArrowheads="1"/>
          </p:cNvSpPr>
          <p:nvPr>
            <p:ph type="body" idx="1"/>
          </p:nvPr>
        </p:nvSpPr>
        <p:spPr>
          <a:xfrm>
            <a:off x="381000" y="2590800"/>
            <a:ext cx="8229600" cy="4530725"/>
          </a:xfrm>
        </p:spPr>
        <p:txBody>
          <a:bodyPr/>
          <a:lstStyle/>
          <a:p>
            <a:pPr eaLnBrk="1" hangingPunct="1">
              <a:buFont typeface="Wingdings" pitchFamily="-112" charset="2"/>
              <a:buNone/>
            </a:pPr>
            <a:r>
              <a:rPr lang="en-GB">
                <a:latin typeface="Times New Roman" pitchFamily="-112" charset="0"/>
                <a:ea typeface="Times New Roman" pitchFamily="-112" charset="0"/>
                <a:cs typeface="Times New Roman" pitchFamily="-112" charset="0"/>
              </a:rPr>
              <a:t>GUT                BLOOD                    PERIPHERAL  NERVE  SYNAPSES</a:t>
            </a:r>
          </a:p>
          <a:p>
            <a:pPr eaLnBrk="1" hangingPunct="1">
              <a:buFont typeface="Wingdings" pitchFamily="-112" charset="2"/>
              <a:buNone/>
            </a:pPr>
            <a:endParaRPr lang="en-GB">
              <a:latin typeface="Times New Roman" pitchFamily="-112" charset="0"/>
              <a:ea typeface="Times New Roman" pitchFamily="-112" charset="0"/>
              <a:cs typeface="Times New Roman" pitchFamily="-112" charset="0"/>
            </a:endParaRPr>
          </a:p>
          <a:p>
            <a:pPr eaLnBrk="1" hangingPunct="1">
              <a:buFont typeface="Wingdings" pitchFamily="-112" charset="2"/>
              <a:buNone/>
            </a:pPr>
            <a:r>
              <a:rPr lang="en-GB">
                <a:latin typeface="Times New Roman" pitchFamily="-112" charset="0"/>
                <a:ea typeface="Times New Roman" pitchFamily="-112" charset="0"/>
                <a:cs typeface="Times New Roman" pitchFamily="-112" charset="0"/>
              </a:rPr>
              <a:t>   BLOKS  RELEASE  OF ACETYLCHLINE</a:t>
            </a:r>
          </a:p>
          <a:p>
            <a:pPr eaLnBrk="1" hangingPunct="1">
              <a:buFont typeface="Wingdings" pitchFamily="-112" charset="2"/>
              <a:buNone/>
            </a:pPr>
            <a:endParaRPr lang="en-GB">
              <a:latin typeface="Times New Roman" pitchFamily="-112" charset="0"/>
              <a:ea typeface="Times New Roman" pitchFamily="-112" charset="0"/>
              <a:cs typeface="Times New Roman" pitchFamily="-112" charset="0"/>
            </a:endParaRPr>
          </a:p>
          <a:p>
            <a:pPr eaLnBrk="1" hangingPunct="1">
              <a:buFont typeface="Wingdings" pitchFamily="-112" charset="2"/>
              <a:buNone/>
            </a:pPr>
            <a:r>
              <a:rPr lang="en-GB">
                <a:latin typeface="Times New Roman" pitchFamily="-112" charset="0"/>
                <a:ea typeface="Times New Roman" pitchFamily="-112" charset="0"/>
                <a:cs typeface="Times New Roman" pitchFamily="-112" charset="0"/>
              </a:rPr>
              <a:t>                  FLACCID   PARALYSIS </a:t>
            </a:r>
          </a:p>
        </p:txBody>
      </p:sp>
      <p:sp>
        <p:nvSpPr>
          <p:cNvPr id="64516" name="AutoShape 4"/>
          <p:cNvSpPr>
            <a:spLocks noChangeArrowheads="1"/>
          </p:cNvSpPr>
          <p:nvPr/>
        </p:nvSpPr>
        <p:spPr bwMode="auto">
          <a:xfrm>
            <a:off x="1676400" y="25908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4517" name="AutoShape 5"/>
          <p:cNvSpPr>
            <a:spLocks noChangeArrowheads="1"/>
          </p:cNvSpPr>
          <p:nvPr/>
        </p:nvSpPr>
        <p:spPr bwMode="auto">
          <a:xfrm>
            <a:off x="4495800" y="2590800"/>
            <a:ext cx="1447800" cy="485775"/>
          </a:xfrm>
          <a:prstGeom prst="rightArrow">
            <a:avLst>
              <a:gd name="adj1" fmla="val 50000"/>
              <a:gd name="adj2" fmla="val 7451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4518" name="AutoShape 6"/>
          <p:cNvSpPr>
            <a:spLocks noChangeArrowheads="1"/>
          </p:cNvSpPr>
          <p:nvPr/>
        </p:nvSpPr>
        <p:spPr bwMode="auto">
          <a:xfrm>
            <a:off x="7162800" y="3124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4519" name="AutoShape 7"/>
          <p:cNvSpPr>
            <a:spLocks noChangeArrowheads="1"/>
          </p:cNvSpPr>
          <p:nvPr/>
        </p:nvSpPr>
        <p:spPr bwMode="auto">
          <a:xfrm>
            <a:off x="838200" y="5410200"/>
            <a:ext cx="1295400" cy="485775"/>
          </a:xfrm>
          <a:prstGeom prst="rightArrow">
            <a:avLst>
              <a:gd name="adj1" fmla="val 50000"/>
              <a:gd name="adj2" fmla="val 6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p:comb/>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GB">
                <a:solidFill>
                  <a:srgbClr val="FFFF00"/>
                </a:solidFill>
                <a:latin typeface="Times New Roman" pitchFamily="-112" charset="0"/>
                <a:ea typeface="Times New Roman" pitchFamily="-112" charset="0"/>
                <a:cs typeface="Times New Roman" pitchFamily="-112" charset="0"/>
              </a:rPr>
              <a:t>CLINICAL</a:t>
            </a:r>
          </a:p>
        </p:txBody>
      </p:sp>
      <p:sp>
        <p:nvSpPr>
          <p:cNvPr id="126979" name="Rectangle 3"/>
          <p:cNvSpPr>
            <a:spLocks noGrp="1" noChangeArrowheads="1"/>
          </p:cNvSpPr>
          <p:nvPr>
            <p:ph type="body" idx="1"/>
          </p:nvPr>
        </p:nvSpPr>
        <p:spPr/>
        <p:txBody>
          <a:bodyPr/>
          <a:lstStyle/>
          <a:p>
            <a:pPr eaLnBrk="1" hangingPunct="1"/>
            <a:r>
              <a:rPr lang="en-GB">
                <a:latin typeface="Times New Roman" pitchFamily="-112" charset="0"/>
                <a:ea typeface="Times New Roman" pitchFamily="-112" charset="0"/>
                <a:cs typeface="Times New Roman" pitchFamily="-112" charset="0"/>
              </a:rPr>
              <a:t>DESCENDING  PARALYSIS</a:t>
            </a:r>
          </a:p>
          <a:p>
            <a:pPr lvl="1" eaLnBrk="1" hangingPunct="1"/>
            <a:r>
              <a:rPr lang="en-GB">
                <a:latin typeface="Times New Roman" pitchFamily="-112" charset="0"/>
                <a:ea typeface="Times New Roman" pitchFamily="-112" charset="0"/>
                <a:cs typeface="Times New Roman" pitchFamily="-112" charset="0"/>
              </a:rPr>
              <a:t>DIPLOPIA</a:t>
            </a:r>
          </a:p>
          <a:p>
            <a:pPr lvl="1" eaLnBrk="1" hangingPunct="1"/>
            <a:r>
              <a:rPr lang="en-GB">
                <a:latin typeface="Times New Roman" pitchFamily="-112" charset="0"/>
                <a:ea typeface="Times New Roman" pitchFamily="-112" charset="0"/>
                <a:cs typeface="Times New Roman" pitchFamily="-112" charset="0"/>
              </a:rPr>
              <a:t>DYSPHAGIA</a:t>
            </a:r>
          </a:p>
          <a:p>
            <a:pPr lvl="1" eaLnBrk="1" hangingPunct="1"/>
            <a:r>
              <a:rPr lang="en-GB">
                <a:latin typeface="Times New Roman" pitchFamily="-112" charset="0"/>
                <a:ea typeface="Times New Roman" pitchFamily="-112" charset="0"/>
                <a:cs typeface="Times New Roman" pitchFamily="-112" charset="0"/>
              </a:rPr>
              <a:t>RESPIRATORY  MUSCLE  FAILURE</a:t>
            </a:r>
          </a:p>
          <a:p>
            <a:pPr lvl="1" eaLnBrk="1" hangingPunct="1">
              <a:buFontTx/>
              <a:buNone/>
            </a:pPr>
            <a:endParaRPr lang="en-GB">
              <a:latin typeface="Times New Roman" pitchFamily="-112" charset="0"/>
              <a:ea typeface="Times New Roman" pitchFamily="-112" charset="0"/>
              <a:cs typeface="Times New Roman" pitchFamily="-112" charset="0"/>
            </a:endParaRPr>
          </a:p>
          <a:p>
            <a:pPr eaLnBrk="1" hangingPunct="1"/>
            <a:r>
              <a:rPr lang="en-GB">
                <a:latin typeface="Times New Roman" pitchFamily="-112" charset="0"/>
                <a:ea typeface="Times New Roman" pitchFamily="-112" charset="0"/>
                <a:cs typeface="Times New Roman" pitchFamily="-112" charset="0"/>
              </a:rPr>
              <a:t>NO  FEVER</a:t>
            </a:r>
          </a:p>
          <a:p>
            <a:pPr eaLnBrk="1" hangingPunct="1"/>
            <a:r>
              <a:rPr lang="en-GB">
                <a:latin typeface="Times New Roman" pitchFamily="-112" charset="0"/>
                <a:ea typeface="Times New Roman" pitchFamily="-112" charset="0"/>
                <a:cs typeface="Times New Roman" pitchFamily="-112" charset="0"/>
              </a:rPr>
              <a:t>WOUND , INFANT  BOTULISM ( honey )</a:t>
            </a:r>
          </a:p>
        </p:txBody>
      </p:sp>
    </p:spTree>
  </p:cSld>
  <p:clrMapOvr>
    <a:masterClrMapping/>
  </p:clrMapOvr>
  <p:transition>
    <p:comb/>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5" descr="Go to fullsize image">
            <a:hlinkClick r:id="rId2"/>
          </p:cNvPr>
          <p:cNvPicPr>
            <a:picLocks noChangeAspect="1" noChangeArrowheads="1"/>
          </p:cNvPicPr>
          <p:nvPr/>
        </p:nvPicPr>
        <p:blipFill>
          <a:blip r:embed="rId3"/>
          <a:srcRect/>
          <a:stretch>
            <a:fillRect/>
          </a:stretch>
        </p:blipFill>
        <p:spPr bwMode="auto">
          <a:xfrm>
            <a:off x="1524000" y="838200"/>
            <a:ext cx="6248400" cy="5334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a:xfrm>
            <a:off x="381000" y="838200"/>
            <a:ext cx="8229600" cy="1066800"/>
          </a:xfrm>
          <a:ln>
            <a:solidFill>
              <a:srgbClr val="FF0000"/>
            </a:solidFill>
          </a:ln>
        </p:spPr>
        <p:txBody>
          <a:bodyPr/>
          <a:lstStyle/>
          <a:p>
            <a:pPr marL="838200" indent="-838200" algn="l" eaLnBrk="1" hangingPunct="1"/>
            <a:r>
              <a:rPr lang="en-GB">
                <a:solidFill>
                  <a:srgbClr val="FFFF00"/>
                </a:solidFill>
                <a:latin typeface="Times New Roman" pitchFamily="-112" charset="0"/>
                <a:ea typeface="Times New Roman" pitchFamily="-112" charset="0"/>
                <a:cs typeface="Times New Roman" pitchFamily="-112" charset="0"/>
              </a:rPr>
              <a:t>Diagnosis</a:t>
            </a:r>
            <a:r>
              <a:rPr lang="en-GB">
                <a:latin typeface="Times New Roman" pitchFamily="-112" charset="0"/>
                <a:ea typeface="Times New Roman" pitchFamily="-112" charset="0"/>
                <a:cs typeface="Times New Roman" pitchFamily="-112" charset="0"/>
              </a:rPr>
              <a:t> : clinical </a:t>
            </a:r>
            <a:r>
              <a:rPr lang="en-GB" sz="2400">
                <a:latin typeface="Times New Roman" pitchFamily="-112" charset="0"/>
                <a:ea typeface="Times New Roman" pitchFamily="-112" charset="0"/>
                <a:cs typeface="Times New Roman" pitchFamily="-112" charset="0"/>
              </a:rPr>
              <a:t>(TOXIN ,FOOD  SERUM )</a:t>
            </a:r>
            <a:endParaRPr lang="en-GB">
              <a:latin typeface="Times New Roman" pitchFamily="-112" charset="0"/>
              <a:ea typeface="Times New Roman" pitchFamily="-112" charset="0"/>
              <a:cs typeface="Times New Roman" pitchFamily="-112" charset="0"/>
            </a:endParaRPr>
          </a:p>
        </p:txBody>
      </p:sp>
      <p:sp>
        <p:nvSpPr>
          <p:cNvPr id="128006" name="Rectangle 6"/>
          <p:cNvSpPr>
            <a:spLocks noGrp="1" noChangeArrowheads="1"/>
          </p:cNvSpPr>
          <p:nvPr>
            <p:ph type="body" sz="half" idx="2"/>
          </p:nvPr>
        </p:nvSpPr>
        <p:spPr>
          <a:xfrm>
            <a:off x="4724400" y="3048000"/>
            <a:ext cx="3733800" cy="2057400"/>
          </a:xfrm>
          <a:ln w="38100">
            <a:solidFill>
              <a:srgbClr val="FF0000"/>
            </a:solidFill>
          </a:ln>
        </p:spPr>
        <p:txBody>
          <a:bodyPr/>
          <a:lstStyle/>
          <a:p>
            <a:pPr eaLnBrk="1" hangingPunct="1"/>
            <a:r>
              <a:rPr lang="en-GB">
                <a:solidFill>
                  <a:srgbClr val="FFFF00"/>
                </a:solidFill>
                <a:latin typeface="Times New Roman" pitchFamily="-112" charset="0"/>
                <a:ea typeface="Times New Roman" pitchFamily="-112" charset="0"/>
                <a:cs typeface="Times New Roman" pitchFamily="-112" charset="0"/>
              </a:rPr>
              <a:t>PREVENTION</a:t>
            </a:r>
          </a:p>
          <a:p>
            <a:pPr lvl="1" eaLnBrk="1" hangingPunct="1"/>
            <a:r>
              <a:rPr lang="en-GB">
                <a:latin typeface="Times New Roman" pitchFamily="-112" charset="0"/>
                <a:ea typeface="Times New Roman" pitchFamily="-112" charset="0"/>
                <a:cs typeface="Times New Roman" pitchFamily="-112" charset="0"/>
              </a:rPr>
              <a:t>STERILIZATION  OF CANNED  FOOD</a:t>
            </a:r>
          </a:p>
        </p:txBody>
      </p:sp>
      <p:sp>
        <p:nvSpPr>
          <p:cNvPr id="128007" name="Rectangle 7"/>
          <p:cNvSpPr>
            <a:spLocks noGrp="1" noChangeArrowheads="1"/>
          </p:cNvSpPr>
          <p:nvPr>
            <p:ph type="body" sz="half" idx="1"/>
          </p:nvPr>
        </p:nvSpPr>
        <p:spPr>
          <a:xfrm>
            <a:off x="381000" y="2667000"/>
            <a:ext cx="3886200" cy="3124200"/>
          </a:xfrm>
          <a:ln w="28575">
            <a:solidFill>
              <a:srgbClr val="FF0000"/>
            </a:solidFill>
          </a:ln>
        </p:spPr>
        <p:txBody>
          <a:bodyPr/>
          <a:lstStyle/>
          <a:p>
            <a:pPr eaLnBrk="1" hangingPunct="1"/>
            <a:r>
              <a:rPr lang="en-GB">
                <a:solidFill>
                  <a:srgbClr val="FFFF00"/>
                </a:solidFill>
                <a:latin typeface="Times New Roman" pitchFamily="-112" charset="0"/>
                <a:ea typeface="Times New Roman" pitchFamily="-112" charset="0"/>
                <a:cs typeface="Times New Roman" pitchFamily="-112" charset="0"/>
              </a:rPr>
              <a:t>TREATMENT</a:t>
            </a:r>
          </a:p>
          <a:p>
            <a:pPr lvl="1" eaLnBrk="1" hangingPunct="1"/>
            <a:r>
              <a:rPr lang="en-GB">
                <a:latin typeface="Times New Roman" pitchFamily="-112" charset="0"/>
                <a:ea typeface="Times New Roman" pitchFamily="-112" charset="0"/>
                <a:cs typeface="Times New Roman" pitchFamily="-112" charset="0"/>
              </a:rPr>
              <a:t>ANTITOXIN</a:t>
            </a:r>
          </a:p>
          <a:p>
            <a:pPr lvl="1" eaLnBrk="1" hangingPunct="1"/>
            <a:r>
              <a:rPr lang="en-GB">
                <a:latin typeface="Times New Roman" pitchFamily="-112" charset="0"/>
                <a:ea typeface="Times New Roman" pitchFamily="-112" charset="0"/>
                <a:cs typeface="Times New Roman" pitchFamily="-112" charset="0"/>
              </a:rPr>
              <a:t>A , B ,E</a:t>
            </a:r>
          </a:p>
          <a:p>
            <a:pPr lvl="1" eaLnBrk="1" hangingPunct="1">
              <a:buFontTx/>
              <a:buNone/>
            </a:pPr>
            <a:endParaRPr lang="en-GB">
              <a:latin typeface="Times New Roman" pitchFamily="-112" charset="0"/>
              <a:ea typeface="Times New Roman" pitchFamily="-112" charset="0"/>
              <a:cs typeface="Times New Roman" pitchFamily="-112" charset="0"/>
            </a:endParaRPr>
          </a:p>
          <a:p>
            <a:pPr eaLnBrk="1" hangingPunct="1"/>
            <a:r>
              <a:rPr lang="en-GB">
                <a:latin typeface="Times New Roman" pitchFamily="-112" charset="0"/>
                <a:ea typeface="Times New Roman" pitchFamily="-112" charset="0"/>
                <a:cs typeface="Times New Roman" pitchFamily="-112" charset="0"/>
              </a:rPr>
              <a:t>RESPIRATORY   SUPPORT</a:t>
            </a: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6" name="Rectangle 4"/>
          <p:cNvSpPr>
            <a:spLocks noGrp="1" noChangeArrowheads="1"/>
          </p:cNvSpPr>
          <p:nvPr>
            <p:ph type="body" idx="1"/>
          </p:nvPr>
        </p:nvSpPr>
        <p:spPr>
          <a:xfrm>
            <a:off x="533400" y="685800"/>
            <a:ext cx="7929563" cy="5562600"/>
          </a:xfrm>
          <a:ln>
            <a:solidFill>
              <a:srgbClr val="99FF33"/>
            </a:solidFill>
          </a:ln>
        </p:spPr>
        <p:txBody>
          <a:bodyPr/>
          <a:lstStyle/>
          <a:p>
            <a:pPr eaLnBrk="1" hangingPunct="1">
              <a:lnSpc>
                <a:spcPct val="90000"/>
              </a:lnSpc>
            </a:pPr>
            <a:r>
              <a:rPr lang="en-US">
                <a:latin typeface="Baskerville Old Face" pitchFamily="-112" charset="0"/>
              </a:rPr>
              <a:t>B</a:t>
            </a:r>
            <a:r>
              <a:rPr lang="en-US"/>
              <a:t> –</a:t>
            </a:r>
            <a:r>
              <a:rPr lang="en-US">
                <a:latin typeface="Baskerville Old Face" pitchFamily="-112" charset="0"/>
              </a:rPr>
              <a:t>GRAME POSITIVE COCCI</a:t>
            </a:r>
          </a:p>
          <a:p>
            <a:pPr lvl="2" eaLnBrk="1" hangingPunct="1">
              <a:lnSpc>
                <a:spcPct val="90000"/>
              </a:lnSpc>
              <a:buFont typeface="Wingdings" pitchFamily="-112" charset="2"/>
              <a:buChar char="q"/>
            </a:pPr>
            <a:r>
              <a:rPr lang="en-US" i="1">
                <a:latin typeface="Book Antiqua" pitchFamily="-112" charset="0"/>
              </a:rPr>
              <a:t>Peptococci</a:t>
            </a:r>
          </a:p>
          <a:p>
            <a:pPr lvl="2" eaLnBrk="1" hangingPunct="1">
              <a:lnSpc>
                <a:spcPct val="90000"/>
              </a:lnSpc>
              <a:buFont typeface="Wingdings" pitchFamily="-112" charset="2"/>
              <a:buChar char="q"/>
            </a:pPr>
            <a:r>
              <a:rPr lang="en-US" i="1">
                <a:latin typeface="Book Antiqua" pitchFamily="-112" charset="0"/>
              </a:rPr>
              <a:t>Peptostreptococci</a:t>
            </a:r>
          </a:p>
          <a:p>
            <a:pPr lvl="2" eaLnBrk="1" hangingPunct="1">
              <a:lnSpc>
                <a:spcPct val="90000"/>
              </a:lnSpc>
              <a:buFont typeface="Wingdings" pitchFamily="-112" charset="2"/>
              <a:buChar char="q"/>
            </a:pPr>
            <a:endParaRPr lang="en-US"/>
          </a:p>
          <a:p>
            <a:pPr eaLnBrk="1" hangingPunct="1">
              <a:lnSpc>
                <a:spcPct val="90000"/>
              </a:lnSpc>
            </a:pPr>
            <a:r>
              <a:rPr lang="en-US">
                <a:latin typeface="Baskerville Old Face" pitchFamily="-112" charset="0"/>
              </a:rPr>
              <a:t>C</a:t>
            </a:r>
            <a:r>
              <a:rPr lang="en-US"/>
              <a:t> –</a:t>
            </a:r>
            <a:r>
              <a:rPr lang="en-US">
                <a:latin typeface="Baskerville Old Face" pitchFamily="-112" charset="0"/>
              </a:rPr>
              <a:t>GRAME POSITIVE BACILLI</a:t>
            </a:r>
          </a:p>
          <a:p>
            <a:pPr lvl="2" eaLnBrk="1" hangingPunct="1">
              <a:lnSpc>
                <a:spcPct val="90000"/>
              </a:lnSpc>
            </a:pPr>
            <a:r>
              <a:rPr lang="en-US" i="1">
                <a:latin typeface="Book Antiqua" pitchFamily="-112" charset="0"/>
              </a:rPr>
              <a:t>Propionobacterium  propionicum ,p.acne</a:t>
            </a:r>
          </a:p>
          <a:p>
            <a:pPr lvl="2" eaLnBrk="1" hangingPunct="1">
              <a:lnSpc>
                <a:spcPct val="90000"/>
              </a:lnSpc>
            </a:pPr>
            <a:r>
              <a:rPr lang="en-US" i="1">
                <a:latin typeface="Book Antiqua" pitchFamily="-112" charset="0"/>
              </a:rPr>
              <a:t>Bifidobacterium</a:t>
            </a:r>
          </a:p>
          <a:p>
            <a:pPr lvl="2" eaLnBrk="1" hangingPunct="1">
              <a:lnSpc>
                <a:spcPct val="90000"/>
              </a:lnSpc>
            </a:pPr>
            <a:r>
              <a:rPr lang="en-US" i="1">
                <a:latin typeface="Book Antiqua" pitchFamily="-112" charset="0"/>
              </a:rPr>
              <a:t>Euobacterium</a:t>
            </a:r>
          </a:p>
          <a:p>
            <a:pPr lvl="2" eaLnBrk="1" hangingPunct="1">
              <a:lnSpc>
                <a:spcPct val="90000"/>
              </a:lnSpc>
            </a:pPr>
            <a:r>
              <a:rPr lang="en-US" i="1">
                <a:latin typeface="Book Antiqua" pitchFamily="-112" charset="0"/>
              </a:rPr>
              <a:t>LACTOBACILLUS</a:t>
            </a:r>
          </a:p>
          <a:p>
            <a:pPr lvl="2" eaLnBrk="1" hangingPunct="1">
              <a:lnSpc>
                <a:spcPct val="90000"/>
              </a:lnSpc>
            </a:pPr>
            <a:r>
              <a:rPr lang="en-US" i="1">
                <a:latin typeface="Book Antiqua" pitchFamily="-112" charset="0"/>
              </a:rPr>
              <a:t>Actinomyces israelii</a:t>
            </a:r>
          </a:p>
          <a:p>
            <a:pPr lvl="2" eaLnBrk="1" hangingPunct="1">
              <a:lnSpc>
                <a:spcPct val="90000"/>
              </a:lnSpc>
            </a:pPr>
            <a:endParaRPr lang="en-US"/>
          </a:p>
          <a:p>
            <a:pPr eaLnBrk="1" hangingPunct="1">
              <a:lnSpc>
                <a:spcPct val="90000"/>
              </a:lnSpc>
            </a:pPr>
            <a:r>
              <a:rPr lang="en-US">
                <a:latin typeface="Baskerville Old Face" pitchFamily="-112" charset="0"/>
              </a:rPr>
              <a:t>D</a:t>
            </a:r>
            <a:r>
              <a:rPr lang="en-US"/>
              <a:t>-</a:t>
            </a:r>
            <a:r>
              <a:rPr lang="en-US">
                <a:latin typeface="Baskerville Old Face" pitchFamily="-112" charset="0"/>
              </a:rPr>
              <a:t>MICROAEROPHILIC  STREPT.</a:t>
            </a:r>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solidFill>
                  <a:srgbClr val="FFFF00"/>
                </a:solidFill>
                <a:latin typeface="Baskerville Old Face" pitchFamily="-112" charset="0"/>
              </a:rPr>
              <a:t>SPORE  FORMING </a:t>
            </a:r>
          </a:p>
        </p:txBody>
      </p:sp>
      <p:sp>
        <p:nvSpPr>
          <p:cNvPr id="32771" name="Rectangle 3"/>
          <p:cNvSpPr>
            <a:spLocks noGrp="1" noChangeArrowheads="1"/>
          </p:cNvSpPr>
          <p:nvPr>
            <p:ph type="body" idx="1"/>
          </p:nvPr>
        </p:nvSpPr>
        <p:spPr>
          <a:ln>
            <a:solidFill>
              <a:srgbClr val="FFCC00"/>
            </a:solidFill>
          </a:ln>
        </p:spPr>
        <p:txBody>
          <a:bodyPr/>
          <a:lstStyle/>
          <a:p>
            <a:pPr eaLnBrk="1" hangingPunct="1"/>
            <a:endParaRPr lang="en-US"/>
          </a:p>
          <a:p>
            <a:pPr eaLnBrk="1" hangingPunct="1"/>
            <a:r>
              <a:rPr lang="en-US">
                <a:latin typeface="Baskerville Old Face" pitchFamily="-112" charset="0"/>
              </a:rPr>
              <a:t>GRAME POSITIVE BACILLI</a:t>
            </a:r>
          </a:p>
          <a:p>
            <a:pPr lvl="2" eaLnBrk="1" hangingPunct="1">
              <a:buFont typeface="Wingdings" pitchFamily="-112" charset="2"/>
              <a:buChar char="q"/>
            </a:pPr>
            <a:r>
              <a:rPr lang="en-US" i="1">
                <a:latin typeface="Book Antiqua" pitchFamily="-112" charset="0"/>
              </a:rPr>
              <a:t>CL .perfringens</a:t>
            </a:r>
          </a:p>
          <a:p>
            <a:pPr lvl="2" eaLnBrk="1" hangingPunct="1">
              <a:buFont typeface="Wingdings" pitchFamily="-112" charset="2"/>
              <a:buChar char="q"/>
            </a:pPr>
            <a:r>
              <a:rPr lang="en-US" i="1">
                <a:latin typeface="Book Antiqua" pitchFamily="-112" charset="0"/>
              </a:rPr>
              <a:t>CL .Septicum</a:t>
            </a:r>
          </a:p>
          <a:p>
            <a:pPr lvl="2" eaLnBrk="1" hangingPunct="1">
              <a:buFont typeface="Wingdings" pitchFamily="-112" charset="2"/>
              <a:buChar char="q"/>
            </a:pPr>
            <a:r>
              <a:rPr lang="en-US" i="1">
                <a:latin typeface="Book Antiqua" pitchFamily="-112" charset="0"/>
              </a:rPr>
              <a:t>CL .novyi</a:t>
            </a:r>
          </a:p>
          <a:p>
            <a:pPr lvl="2" eaLnBrk="1" hangingPunct="1">
              <a:buFont typeface="Wingdings" pitchFamily="-112" charset="2"/>
              <a:buChar char="q"/>
            </a:pPr>
            <a:r>
              <a:rPr lang="en-US" i="1">
                <a:latin typeface="Book Antiqua" pitchFamily="-112" charset="0"/>
              </a:rPr>
              <a:t>CL .Histolyticum</a:t>
            </a:r>
          </a:p>
          <a:p>
            <a:pPr lvl="2" eaLnBrk="1" hangingPunct="1">
              <a:buFont typeface="Wingdings" pitchFamily="-112" charset="2"/>
              <a:buChar char="q"/>
            </a:pPr>
            <a:r>
              <a:rPr lang="en-US" i="1">
                <a:latin typeface="Book Antiqua" pitchFamily="-112" charset="0"/>
              </a:rPr>
              <a:t>CL .Difficile</a:t>
            </a:r>
          </a:p>
          <a:p>
            <a:pPr lvl="2" eaLnBrk="1" hangingPunct="1">
              <a:buFont typeface="Wingdings" pitchFamily="-112" charset="2"/>
              <a:buChar char="q"/>
            </a:pPr>
            <a:r>
              <a:rPr lang="en-US" i="1">
                <a:latin typeface="Book Antiqua" pitchFamily="-112" charset="0"/>
              </a:rPr>
              <a:t>CL .Tetani</a:t>
            </a:r>
          </a:p>
          <a:p>
            <a:pPr lvl="2" eaLnBrk="1" hangingPunct="1">
              <a:buFont typeface="Wingdings" pitchFamily="-112" charset="2"/>
              <a:buChar char="q"/>
            </a:pPr>
            <a:r>
              <a:rPr lang="en-US" i="1">
                <a:latin typeface="Book Antiqua" pitchFamily="-112" charset="0"/>
              </a:rPr>
              <a:t>CL .Botulinum</a:t>
            </a:r>
          </a:p>
          <a:p>
            <a:pPr eaLnBrk="1" hangingPunct="1"/>
            <a:endParaRPr lang="en-US"/>
          </a:p>
          <a:p>
            <a:pPr eaLnBrk="1" hangingPunct="1"/>
            <a:endParaRPr lang="en-US"/>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a:ln>
            <a:solidFill>
              <a:schemeClr val="bg2"/>
            </a:solidFill>
          </a:ln>
        </p:spPr>
        <p:txBody>
          <a:bodyPr/>
          <a:lstStyle/>
          <a:p>
            <a:pPr eaLnBrk="1" hangingPunct="1"/>
            <a:r>
              <a:rPr lang="en-US">
                <a:solidFill>
                  <a:srgbClr val="FFFF00"/>
                </a:solidFill>
                <a:latin typeface="Baskerville Old Face" pitchFamily="-112" charset="0"/>
              </a:rPr>
              <a:t>IMPORTANCE</a:t>
            </a:r>
          </a:p>
        </p:txBody>
      </p:sp>
      <p:sp>
        <p:nvSpPr>
          <p:cNvPr id="35843" name="Rectangle 3"/>
          <p:cNvSpPr>
            <a:spLocks noGrp="1" noChangeArrowheads="1"/>
          </p:cNvSpPr>
          <p:nvPr>
            <p:ph type="body" idx="1"/>
          </p:nvPr>
        </p:nvSpPr>
        <p:spPr>
          <a:xfrm>
            <a:off x="381000" y="1295400"/>
            <a:ext cx="8229600" cy="4530725"/>
          </a:xfrm>
        </p:spPr>
        <p:txBody>
          <a:bodyPr/>
          <a:lstStyle/>
          <a:p>
            <a:pPr eaLnBrk="1" hangingPunct="1"/>
            <a:r>
              <a:rPr lang="en-US">
                <a:latin typeface="Book Antiqua" pitchFamily="-112" charset="0"/>
              </a:rPr>
              <a:t>Dominate the indigenous flora (colonization resistance)</a:t>
            </a:r>
          </a:p>
          <a:p>
            <a:pPr eaLnBrk="1" hangingPunct="1"/>
            <a:r>
              <a:rPr lang="en-US">
                <a:latin typeface="Book Antiqua" pitchFamily="-112" charset="0"/>
              </a:rPr>
              <a:t>Commonly found in infection</a:t>
            </a:r>
          </a:p>
          <a:p>
            <a:pPr eaLnBrk="1" hangingPunct="1"/>
            <a:r>
              <a:rPr lang="en-US">
                <a:latin typeface="Book Antiqua" pitchFamily="-112" charset="0"/>
              </a:rPr>
              <a:t>Easy to overlook</a:t>
            </a:r>
          </a:p>
          <a:p>
            <a:pPr lvl="2" eaLnBrk="1" hangingPunct="1">
              <a:buFont typeface="Wingdings" pitchFamily="-112" charset="2"/>
              <a:buChar char="q"/>
            </a:pPr>
            <a:r>
              <a:rPr lang="en-US">
                <a:latin typeface="Book Antiqua" pitchFamily="-112" charset="0"/>
              </a:rPr>
              <a:t>special precautions</a:t>
            </a:r>
          </a:p>
          <a:p>
            <a:pPr lvl="2" eaLnBrk="1" hangingPunct="1">
              <a:buFont typeface="Wingdings" pitchFamily="-112" charset="2"/>
              <a:buChar char="q"/>
            </a:pPr>
            <a:r>
              <a:rPr lang="en-US">
                <a:latin typeface="Book Antiqua" pitchFamily="-112" charset="0"/>
              </a:rPr>
              <a:t>Slow growth</a:t>
            </a:r>
          </a:p>
          <a:p>
            <a:pPr lvl="2" eaLnBrk="1" hangingPunct="1">
              <a:buFont typeface="Wingdings" pitchFamily="-112" charset="2"/>
              <a:buChar char="q"/>
            </a:pPr>
            <a:r>
              <a:rPr lang="en-US">
                <a:latin typeface="Book Antiqua" pitchFamily="-112" charset="0"/>
              </a:rPr>
              <a:t>Mixed infection</a:t>
            </a:r>
          </a:p>
          <a:p>
            <a:pPr eaLnBrk="1" hangingPunct="1">
              <a:buClr>
                <a:schemeClr val="tx1"/>
              </a:buClr>
            </a:pPr>
            <a:r>
              <a:rPr lang="en-US">
                <a:latin typeface="Book Antiqua" pitchFamily="-112" charset="0"/>
              </a:rPr>
              <a:t>Difficult treatment </a:t>
            </a:r>
          </a:p>
          <a:p>
            <a:pPr lvl="1" eaLnBrk="1" hangingPunct="1">
              <a:buClr>
                <a:schemeClr val="tx1"/>
              </a:buClr>
              <a:buFont typeface="Wingdings" pitchFamily="-112" charset="2"/>
              <a:buNone/>
            </a:pPr>
            <a:endParaRPr lang="en-US"/>
          </a:p>
          <a:p>
            <a:pPr lvl="2" eaLnBrk="1" hangingPunct="1">
              <a:buFont typeface="Wingdings" pitchFamily="-112" charset="2"/>
              <a:buNone/>
            </a:pPr>
            <a:endParaRPr lang="en-US"/>
          </a:p>
          <a:p>
            <a:pPr lvl="2" eaLnBrk="1" hangingPunct="1">
              <a:buFont typeface="Wingdings" pitchFamily="-112" charset="2"/>
              <a:buNone/>
            </a:pPr>
            <a:endParaRPr lang="en-US"/>
          </a:p>
          <a:p>
            <a:pPr lvl="2" eaLnBrk="1" hangingPunct="1">
              <a:buFont typeface="Wingdings" pitchFamily="-112" charset="2"/>
              <a:buNone/>
            </a:pPr>
            <a:endParaRPr lang="en-US"/>
          </a:p>
        </p:txBody>
      </p:sp>
      <p:pic>
        <p:nvPicPr>
          <p:cNvPr id="11268" name="Picture 5" descr="http://textbookofbacteriology.net/themicrobialworld/Clostridium.pus.jpg"/>
          <p:cNvPicPr>
            <a:picLocks noChangeAspect="1" noChangeArrowheads="1"/>
          </p:cNvPicPr>
          <p:nvPr/>
        </p:nvPicPr>
        <p:blipFill>
          <a:blip r:embed="rId2"/>
          <a:srcRect/>
          <a:stretch>
            <a:fillRect/>
          </a:stretch>
        </p:blipFill>
        <p:spPr bwMode="auto">
          <a:xfrm>
            <a:off x="4267200" y="3048000"/>
            <a:ext cx="4419600" cy="3429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5897</TotalTime>
  <Words>1296</Words>
  <Application>Microsoft PowerPoint</Application>
  <PresentationFormat>On-screen Show (4:3)</PresentationFormat>
  <Paragraphs>307</Paragraphs>
  <Slides>64</Slides>
  <Notes>2</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64</vt:i4>
      </vt:variant>
    </vt:vector>
  </HeadingPairs>
  <TitlesOfParts>
    <vt:vector size="73" baseType="lpstr">
      <vt:lpstr>Arial</vt:lpstr>
      <vt:lpstr>Wingdings</vt:lpstr>
      <vt:lpstr>Baskerville Old Face</vt:lpstr>
      <vt:lpstr>Book Antiqua</vt:lpstr>
      <vt:lpstr>Andalus</vt:lpstr>
      <vt:lpstr>Bodoni MT</vt:lpstr>
      <vt:lpstr>Times New Roman</vt:lpstr>
      <vt:lpstr>Verdana</vt:lpstr>
      <vt:lpstr>Beam</vt:lpstr>
      <vt:lpstr>ANAEROBIC   BACTERIA</vt:lpstr>
      <vt:lpstr>DEFENITION</vt:lpstr>
      <vt:lpstr>Why can’t anaerobic bacteria survive in oxygen?</vt:lpstr>
      <vt:lpstr>Slide 4</vt:lpstr>
      <vt:lpstr>CLASSIFICATION</vt:lpstr>
      <vt:lpstr>A - NON  SPORING</vt:lpstr>
      <vt:lpstr>Slide 7</vt:lpstr>
      <vt:lpstr>SPORE  FORMING </vt:lpstr>
      <vt:lpstr>IMPORTANCE</vt:lpstr>
      <vt:lpstr>PRESENCE   AS   NORMAL   FLORA</vt:lpstr>
      <vt:lpstr>MODEFIED   BY   </vt:lpstr>
      <vt:lpstr>EPIDEMIOLOGY</vt:lpstr>
      <vt:lpstr>CHARACTER OF  ANAEROBIC INFECTION</vt:lpstr>
      <vt:lpstr>PREDISPOSING  FACTORS</vt:lpstr>
      <vt:lpstr>Slide 15</vt:lpstr>
      <vt:lpstr>Slide 16</vt:lpstr>
      <vt:lpstr>Slide 17</vt:lpstr>
      <vt:lpstr>Predisposing factors </vt:lpstr>
      <vt:lpstr>Slide 19</vt:lpstr>
      <vt:lpstr>Slide 20</vt:lpstr>
      <vt:lpstr>TETANUS</vt:lpstr>
      <vt:lpstr>Slide 22</vt:lpstr>
      <vt:lpstr>Slide 23</vt:lpstr>
      <vt:lpstr>EPIDEMIOLOGY</vt:lpstr>
      <vt:lpstr>SOURCE </vt:lpstr>
      <vt:lpstr>TETANUS</vt:lpstr>
      <vt:lpstr>Slide 27</vt:lpstr>
      <vt:lpstr>Slide 28</vt:lpstr>
      <vt:lpstr>Slide 29</vt:lpstr>
      <vt:lpstr>Slide 30</vt:lpstr>
      <vt:lpstr>Slide 31</vt:lpstr>
      <vt:lpstr>C. Perfringens {C.Welchii}</vt:lpstr>
      <vt:lpstr>Slide 33</vt:lpstr>
      <vt:lpstr>Slide 34</vt:lpstr>
      <vt:lpstr>NATURAL HABITATS</vt:lpstr>
      <vt:lpstr>CLINICAL SIGNIFICANCE</vt:lpstr>
      <vt:lpstr>Gas gangrene</vt:lpstr>
      <vt:lpstr>Slide 38</vt:lpstr>
      <vt:lpstr>Slide 39</vt:lpstr>
      <vt:lpstr>Slide 40</vt:lpstr>
      <vt:lpstr>Slide 41</vt:lpstr>
      <vt:lpstr>PATHOGENESIS</vt:lpstr>
      <vt:lpstr>Clinical picture</vt:lpstr>
      <vt:lpstr>ETIOLOGY</vt:lpstr>
      <vt:lpstr>Control  Measures</vt:lpstr>
      <vt:lpstr>DIAGNOSIS</vt:lpstr>
      <vt:lpstr>FOOD  POISONING</vt:lpstr>
      <vt:lpstr>TRATMENT</vt:lpstr>
      <vt:lpstr>C . Difficile</vt:lpstr>
      <vt:lpstr>Epidemiology </vt:lpstr>
      <vt:lpstr>EPIDEMIOLOGY</vt:lpstr>
      <vt:lpstr>CLINICAL PICTURE</vt:lpstr>
      <vt:lpstr>Slide 53</vt:lpstr>
      <vt:lpstr>Slide 54</vt:lpstr>
      <vt:lpstr>TREATMENT</vt:lpstr>
      <vt:lpstr>Risk  Factors</vt:lpstr>
      <vt:lpstr>PATHOGENESIS</vt:lpstr>
      <vt:lpstr>DIAGNOSIS</vt:lpstr>
      <vt:lpstr>C.BOTULINUM</vt:lpstr>
      <vt:lpstr>TRANSMISSION</vt:lpstr>
      <vt:lpstr>PATHOGENESIS TOXIN  (PHAGE) MOST  TOXIC  SUBSTANCE</vt:lpstr>
      <vt:lpstr>CLINICAL</vt:lpstr>
      <vt:lpstr>Slide 63</vt:lpstr>
      <vt:lpstr>Diagnosis : clinical (TOXIN ,FOOD  SERUM )</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ANAEROBIC   BACTERIA</dc:title>
  <dc:creator>KKUH</dc:creator>
  <cp:lastModifiedBy>User</cp:lastModifiedBy>
  <cp:revision>18</cp:revision>
  <dcterms:created xsi:type="dcterms:W3CDTF">2011-10-16T12:09:37Z</dcterms:created>
  <dcterms:modified xsi:type="dcterms:W3CDTF">2011-10-16T12:10:50Z</dcterms:modified>
</cp:coreProperties>
</file>