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54" r:id="rId2"/>
    <p:sldMasterId id="2147483655" r:id="rId3"/>
  </p:sldMasterIdLst>
  <p:notesMasterIdLst>
    <p:notesMasterId r:id="rId29"/>
  </p:notesMasterIdLst>
  <p:sldIdLst>
    <p:sldId id="297" r:id="rId4"/>
    <p:sldId id="257" r:id="rId5"/>
    <p:sldId id="296" r:id="rId6"/>
    <p:sldId id="267" r:id="rId7"/>
    <p:sldId id="266" r:id="rId8"/>
    <p:sldId id="269" r:id="rId9"/>
    <p:sldId id="270" r:id="rId10"/>
    <p:sldId id="272" r:id="rId11"/>
    <p:sldId id="273" r:id="rId12"/>
    <p:sldId id="276" r:id="rId13"/>
    <p:sldId id="278" r:id="rId14"/>
    <p:sldId id="279" r:id="rId15"/>
    <p:sldId id="280" r:id="rId16"/>
    <p:sldId id="282" r:id="rId17"/>
    <p:sldId id="283" r:id="rId18"/>
    <p:sldId id="284" r:id="rId19"/>
    <p:sldId id="285" r:id="rId20"/>
    <p:sldId id="287" r:id="rId21"/>
    <p:sldId id="288" r:id="rId22"/>
    <p:sldId id="290" r:id="rId23"/>
    <p:sldId id="291" r:id="rId24"/>
    <p:sldId id="293" r:id="rId25"/>
    <p:sldId id="294" r:id="rId26"/>
    <p:sldId id="295" r:id="rId27"/>
    <p:sldId id="298" r:id="rId2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CC00"/>
    <a:srgbClr val="FF9900"/>
    <a:srgbClr val="FF9933"/>
    <a:srgbClr val="C0C0C0"/>
    <a:srgbClr val="DDDDD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77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689BF7-6CF1-412C-AF55-907388F81951}" type="datetimeFigureOut">
              <a:rPr lang="ar-SA"/>
              <a:pPr>
                <a:defRPr/>
              </a:pPr>
              <a:t>26/11/1432</a:t>
            </a:fld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742008-B97C-4FC3-9C12-CC5F68D1CA3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1B55341-FF28-4668-801F-03AFFCA2D5D2}" type="slidenum">
              <a:rPr lang="ar-SA" sz="1200"/>
              <a:pPr defTabSz="914400" rtl="1" eaLnBrk="1" hangingPunct="1"/>
              <a:t>3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232636C2-6F8F-4823-8340-E8FFDB8CDD75}" type="slidenum">
              <a:rPr lang="ar-SA" sz="1200"/>
              <a:pPr defTabSz="914400" rtl="1" eaLnBrk="1" hangingPunct="1"/>
              <a:t>12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103C3A04-CFE0-47E5-B5B4-2141768BF00C}" type="slidenum">
              <a:rPr lang="ar-SA" sz="1200"/>
              <a:pPr defTabSz="914400" rtl="1" eaLnBrk="1" hangingPunct="1"/>
              <a:t>13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F96DA1F4-ECD1-4C87-9A44-D84AE6376414}" type="slidenum">
              <a:rPr lang="ar-SA" sz="1200"/>
              <a:pPr defTabSz="914400" rtl="1" eaLnBrk="1" hangingPunct="1"/>
              <a:t>14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60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608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22CA0523-A1D0-49DA-B33C-8235D76742CC}" type="slidenum">
              <a:rPr lang="ar-SA" sz="1200">
                <a:latin typeface="Calibri" pitchFamily="34" charset="0"/>
              </a:rPr>
              <a:pPr algn="r" defTabSz="914400" eaLnBrk="1" hangingPunct="1"/>
              <a:t>14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86928499-EB6D-41E6-81AC-C1D3F7D29B32}" type="slidenum">
              <a:rPr lang="ar-SA" sz="1200"/>
              <a:pPr defTabSz="914400" rtl="1" eaLnBrk="1" hangingPunct="1"/>
              <a:t>15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710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710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DD68520D-7A50-48F7-8EE6-438B4D747544}" type="slidenum">
              <a:rPr lang="ar-SA" sz="1200">
                <a:latin typeface="Calibri" pitchFamily="34" charset="0"/>
              </a:rPr>
              <a:pPr algn="r" defTabSz="914400" eaLnBrk="1" hangingPunct="1"/>
              <a:t>15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0B1B7A54-B05A-4646-8E32-2E7200CB02E6}" type="slidenum">
              <a:rPr lang="ar-SA" sz="1200"/>
              <a:pPr defTabSz="914400" rtl="1" eaLnBrk="1" hangingPunct="1"/>
              <a:t>16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813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813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4A85355D-6DE9-42BE-A9DF-EF98025D952F}" type="slidenum">
              <a:rPr lang="ar-SA" sz="1200">
                <a:latin typeface="Calibri" pitchFamily="34" charset="0"/>
              </a:rPr>
              <a:pPr algn="r" defTabSz="914400" eaLnBrk="1" hangingPunct="1"/>
              <a:t>16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24BA2C84-C1D0-46CA-9CEA-79C39364E6D3}" type="slidenum">
              <a:rPr lang="ar-SA" sz="1200"/>
              <a:pPr defTabSz="914400" rtl="1" eaLnBrk="1" hangingPunct="1"/>
              <a:t>17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11A1E77-634C-455D-94CF-E2A65A01C24C}" type="slidenum">
              <a:rPr lang="ar-SA" sz="1200">
                <a:latin typeface="+mn-lt"/>
              </a:rPr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1200">
              <a:latin typeface="+mn-lt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C3423846-19D8-47E8-9406-7565B68245DE}" type="slidenum">
              <a:rPr lang="ar-SA" sz="1200"/>
              <a:pPr defTabSz="914400" rtl="1" eaLnBrk="1" hangingPunct="1"/>
              <a:t>18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DD2AA50-B045-4C22-88A3-AA102D3672EA}" type="slidenum">
              <a:rPr lang="ar-SA" sz="1200">
                <a:latin typeface="+mn-lt"/>
              </a:rPr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sz="1200">
              <a:latin typeface="+mn-lt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D83666C2-7922-464C-8530-401B388A9865}" type="slidenum">
              <a:rPr lang="ar-SA" sz="1200"/>
              <a:pPr defTabSz="914400" rtl="1" eaLnBrk="1" hangingPunct="1"/>
              <a:t>19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AB7A349-7A0B-49ED-A78C-066F904DA790}" type="slidenum">
              <a:rPr lang="ar-SA" sz="1200">
                <a:latin typeface="+mn-lt"/>
              </a:rPr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sz="1200">
              <a:latin typeface="+mn-lt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324A8C0A-9163-4A53-9980-32724722A637}" type="slidenum">
              <a:rPr lang="ar-SA" sz="1200"/>
              <a:pPr defTabSz="914400" rtl="1" eaLnBrk="1" hangingPunct="1"/>
              <a:t>20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41CDE86-A52A-4DA5-B367-3CBAF9AC32CC}" type="slidenum">
              <a:rPr lang="ar-SA" sz="1200">
                <a:latin typeface="+mn-lt"/>
              </a:rPr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sz="1200">
              <a:latin typeface="+mn-lt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FF9ED149-5690-4912-A4DF-59CB5C317295}" type="slidenum">
              <a:rPr lang="ar-SA" sz="1200"/>
              <a:pPr defTabSz="914400" rtl="1" eaLnBrk="1" hangingPunct="1"/>
              <a:t>21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7" name="Rectangle 7"/>
          <p:cNvSpPr txBox="1">
            <a:spLocks noGrp="1" noChangeArrowheads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ACD2BB3-49BF-4D54-A81E-B82274A26592}" type="slidenum">
              <a:rPr lang="ar-SA" sz="1200">
                <a:latin typeface="+mn-lt"/>
              </a:rPr>
              <a:pPr algn="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sz="1200">
              <a:latin typeface="+mn-lt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932D2B41-D6DB-4354-8CF8-52A3448DE9C8}" type="slidenum">
              <a:rPr lang="ar-SA" sz="1200"/>
              <a:pPr defTabSz="914400" rtl="1" eaLnBrk="1" hangingPunct="1"/>
              <a:t>4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398B5FBE-972C-4633-9572-4E044E98A7E2}" type="slidenum">
              <a:rPr lang="ar-SA" sz="1200">
                <a:latin typeface="Calibri" pitchFamily="34" charset="0"/>
              </a:rPr>
              <a:pPr algn="r" defTabSz="914400" eaLnBrk="1" hangingPunct="1"/>
              <a:t>4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87470EB5-7C59-48C4-8311-CFDAB3ADA0ED}" type="slidenum">
              <a:rPr lang="ar-SA" sz="1200"/>
              <a:pPr defTabSz="914400" rtl="1" eaLnBrk="1" hangingPunct="1"/>
              <a:t>22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573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734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9C28BB28-49DD-451B-B350-D51DA70D9D41}" type="slidenum">
              <a:rPr lang="ar-SA" sz="1200">
                <a:latin typeface="Calibri" pitchFamily="34" charset="0"/>
              </a:rPr>
              <a:pPr algn="r" defTabSz="914400" eaLnBrk="1" hangingPunct="1"/>
              <a:t>22</a:t>
            </a:fld>
            <a:endParaRPr lang="en-GB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98832E7-B522-421F-9B7D-72EA2047908F}" type="slidenum">
              <a:rPr lang="ar-SA" sz="1200"/>
              <a:pPr defTabSz="914400" rtl="1" eaLnBrk="1" hangingPunct="1"/>
              <a:t>23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67104C22-30E9-430E-9E9B-FA877EE14D28}" type="slidenum">
              <a:rPr lang="ar-SA" sz="1200"/>
              <a:pPr defTabSz="914400" rtl="1" eaLnBrk="1" hangingPunct="1"/>
              <a:t>24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5939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0ED26F4E-F01F-47E0-87CB-08DC890B9093}" type="slidenum">
              <a:rPr lang="ar-SA" sz="1200">
                <a:latin typeface="Calibri" pitchFamily="34" charset="0"/>
              </a:rPr>
              <a:pPr algn="r" defTabSz="914400" eaLnBrk="1" hangingPunct="1"/>
              <a:t>24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1CF61626-6876-4F19-A533-8E52C2E347B3}" type="slidenum">
              <a:rPr lang="ar-SA" sz="1200"/>
              <a:pPr defTabSz="914400" rtl="1" eaLnBrk="1" hangingPunct="1"/>
              <a:t>5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2C1FB6A9-D19B-4946-9F14-380352DC59BE}" type="slidenum">
              <a:rPr lang="ar-SA" sz="1200">
                <a:latin typeface="Calibri" pitchFamily="34" charset="0"/>
              </a:rPr>
              <a:pPr algn="r" defTabSz="914400" eaLnBrk="1" hangingPunct="1"/>
              <a:t>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34D24419-0D1A-4CC7-AB95-0C3F10C3F814}" type="slidenum">
              <a:rPr lang="ar-SA" sz="1200"/>
              <a:pPr defTabSz="914400" rtl="1" eaLnBrk="1" hangingPunct="1"/>
              <a:t>6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35875545-6D47-4EB4-A414-5BA24542391F}" type="slidenum">
              <a:rPr lang="ar-SA" sz="1200">
                <a:latin typeface="Calibri" pitchFamily="34" charset="0"/>
              </a:rPr>
              <a:pPr algn="r" defTabSz="914400" eaLnBrk="1" hangingPunct="1"/>
              <a:t>6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CBAF6552-A4D7-4333-B1E4-34592CDC8BE9}" type="slidenum">
              <a:rPr lang="ar-SA" sz="1200"/>
              <a:pPr defTabSz="914400" rtl="1" eaLnBrk="1" hangingPunct="1"/>
              <a:t>7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0E9E13D8-51C9-407E-8401-0832CCEA5E9C}" type="slidenum">
              <a:rPr lang="ar-SA" sz="1200">
                <a:latin typeface="Calibri" pitchFamily="34" charset="0"/>
              </a:rPr>
              <a:pPr algn="r" defTabSz="914400" eaLnBrk="1" hangingPunct="1"/>
              <a:t>7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0F5286A0-9C00-4D63-AD61-D6F8349B68D5}" type="slidenum">
              <a:rPr lang="ar-SA" sz="1200"/>
              <a:pPr defTabSz="914400" rtl="1" eaLnBrk="1" hangingPunct="1"/>
              <a:t>8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1A046BA-A36D-46F2-A80B-D452EAF88CE4}" type="slidenum">
              <a:rPr lang="ar-SA" sz="1200"/>
              <a:pPr defTabSz="914400" rtl="1" eaLnBrk="1" hangingPunct="1"/>
              <a:t>9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ar-SA" sz="800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7C5527BD-2647-4911-88EE-67930BFE5CC5}" type="slidenum">
              <a:rPr lang="ar-SA" sz="1200">
                <a:latin typeface="Calibri" pitchFamily="34" charset="0"/>
              </a:rPr>
              <a:pPr algn="r" defTabSz="914400" eaLnBrk="1" hangingPunct="1"/>
              <a:t>9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E960709A-8FD8-4F43-AEBB-4F583DDC9ED1}" type="slidenum">
              <a:rPr lang="ar-SA" sz="1200"/>
              <a:pPr defTabSz="914400" rtl="1" eaLnBrk="1" hangingPunct="1"/>
              <a:t>10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419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198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 eaLnBrk="1" hangingPunct="1"/>
            <a:fld id="{C4E89162-1621-4E33-B164-FFCAD9566D14}" type="slidenum">
              <a:rPr lang="ar-SA" sz="1200">
                <a:latin typeface="Calibri" pitchFamily="34" charset="0"/>
              </a:rPr>
              <a:pPr algn="r" defTabSz="914400" eaLnBrk="1" hangingPunct="1"/>
              <a:t>10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/>
            <a:fld id="{DFDC5FC3-2023-4E87-A5F6-A2144365E81C}" type="slidenum">
              <a:rPr lang="ar-SA" sz="1200"/>
              <a:pPr defTabSz="914400" rtl="1" eaLnBrk="1" hangingPunct="1"/>
              <a:t>11</a:t>
            </a:fld>
            <a:endParaRPr lang="en-US" sz="120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E17B7-2F27-4208-9C23-4551C490A156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50F4D-FDA8-49C7-81CF-9FB783CB26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7EB4-AEDB-4AD0-8D42-A4A1F5244EC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7700-744F-493F-8CD8-790F7F270A1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8B48-3958-453D-AE1B-F68737CBF17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237DB-6830-46C2-99BF-8DC694CBE5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869E28-1F79-42C0-8196-BD06EF625407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F9DA9-28D5-4249-B69B-EEA79B3F1CA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2FDFA8-714E-421F-BA31-1D5C13D5079C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CBA30-84D1-4FE0-8A31-54E8E3E9DDE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8A10FD-3FA4-4B94-BC22-D5854A2039A5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7C9D3-0AB2-4352-BB67-6E498484EB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926714-E29B-4BB9-A264-BC6A92D6F4F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0CEA1-96BE-47E8-B482-1D2B968140C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567D61-A30E-478D-B706-791FB70BCCDF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9598A-000F-438D-A9EC-D0D203284BF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527A49-C91E-4BE7-948B-F6C8F58921B7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D401B-2F2E-46F9-9493-DE3A4E9804B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7F095E-E3B9-482C-8F73-A0B1F5DFA08C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CCBBA-C623-41C7-A15D-8B49BA2F359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1E2524-A1B8-49BD-87CF-BC22BC5199BE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B223-3353-4AF6-A51F-057A99C84DE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90344-1EDB-491B-86B6-65E6F7BB521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031F1-5C94-45F6-B2C3-A701E24F32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7D8DCE-35AE-44A2-8A12-4C86528009DF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642B1-BAAB-469D-94C0-4D4FAB43A0B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BB2479-6B06-478F-833A-FB6FD4763844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3C7-11CE-4A7E-A11C-457EDECA97D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291240-80B7-43D3-B950-C9EF75E38EC4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AB834-B4BF-44DB-8430-AB803D2284F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38C527-0E82-4F0B-9488-687DF675887E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5F403-F33D-4636-9F82-11D74A8FDE7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F4EA2B-D932-4018-B39D-081F0DE2FE5C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9C6B2-D505-4A34-AD82-7C96576376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71EE78-1310-4933-9203-351B1F21C836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2E014-543A-46B5-87A6-496650A11C1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D01DE5-DCD2-4EA0-AF6E-43B93D26698A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8B7F7-65FC-44AA-B1B5-FFA96D9991D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A2FFFC-4605-47AC-AA47-11D42639BAC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96D09-6549-4D7F-A5CA-F40E1EEB7D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5980D1-3B1C-4A62-8840-38885E7108B8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21E1-3235-44C4-8D20-DD6D57ABDBF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0E933-3292-47D4-9260-978B5F3F64A1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F41F1-08F8-460B-B5E1-BFC96675A66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5B85-2BB7-4F1A-B588-D5DB0A31D9EB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2CF0-8465-48FB-9763-64565D906E8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C5DB2-AF74-40C9-9052-6E511976FF4E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043D-EFC2-4092-A7FA-84D4CA879F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2C5FAF-9F02-4566-AEA2-B8CBC5E00520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E7E24-5C64-4CEB-A876-9663DDFB794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C8E68E-7EE9-4145-915F-978762029033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94568-5239-496D-8D89-62F7563986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8C740-37EB-4351-9483-2D911753A0F4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47C18-76A2-402B-8258-82B75D8E395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FD56-45C7-4290-ABFA-689A4F9F9C9B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E931-62F9-49A9-A127-D3854E70759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F05F-5C18-48E1-A6B6-7F2CFEB46957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D6CA3-78F0-4003-9423-002989E6D48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2000-000A-4495-8744-4AF28BB26C45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E1B4-6EE3-44B7-AB7B-89B8E490AFE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47AD-C270-463C-B907-C2A603CEB53F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AF29-6381-4AD3-A900-1CFD35C4F0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9234-8991-4B1A-A6E6-1FF906BB71BA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8B0C1-3746-43D2-871A-89EDDFA35B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347B-C8A8-4A89-8BF4-18996F668165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817CE-25B0-4D65-BEC5-EF17C8EFF7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E3359-7EBD-44D4-9644-C2BE8E383F10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519EA40F-198A-45FA-8455-767F0304D00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135BDD-B5C3-4496-91BB-8CA39BBD7106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fld id="{660E2B66-051F-46DE-A206-231B7F5091F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A7E6A4-D9AC-43BD-ABF7-8F72134E8624}" type="datetimeFigureOut">
              <a:rPr lang="en-US"/>
              <a:pPr>
                <a:defRPr/>
              </a:pPr>
              <a:t>10/23/2011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fld id="{C7DE7055-3387-4AF2-9322-C1DD0DC21CB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066800" y="3657600"/>
            <a:ext cx="7162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Lecturer name: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 Dr. Ahmed M. Albarrag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latin typeface="+mn-lt"/>
                <a:ea typeface="+mn-ea"/>
                <a:cs typeface="+mn-cs"/>
              </a:rPr>
              <a:t>Lecture Date: Oct-2011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838200"/>
            <a:ext cx="8839200" cy="1905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  <a:t>Lecture Title: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 u="sng" dirty="0">
                <a:latin typeface="Century Gothic" pitchFamily="34" charset="0"/>
                <a:cs typeface="Arial" pitchFamily="34" charset="0"/>
              </a:rPr>
              <a:t>Diversity of Fungi and Fungal Infections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cs typeface="Arial" pitchFamily="34" charset="0"/>
              </a:rPr>
            </a:b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495300" y="1319212"/>
            <a:ext cx="4000500" cy="5201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eaLnBrk="1" hangingPunct="1">
              <a:defRPr/>
            </a:pPr>
            <a:r>
              <a:rPr lang="en-US" sz="2400" b="1" dirty="0" smtClean="0">
                <a:latin typeface="+mn-lt"/>
                <a:cs typeface="Arial" charset="0"/>
              </a:rPr>
              <a:t>   Opportunistic </a:t>
            </a:r>
            <a:r>
              <a:rPr lang="en-US" sz="2400" b="1" dirty="0">
                <a:latin typeface="+mn-lt"/>
                <a:cs typeface="Arial" charset="0"/>
              </a:rPr>
              <a:t>Fungi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+mn-lt"/>
                <a:cs typeface="Arial" charset="0"/>
              </a:rPr>
              <a:t>Normal </a:t>
            </a:r>
            <a:r>
              <a:rPr lang="en-US" sz="2200" dirty="0">
                <a:latin typeface="+mn-lt"/>
                <a:cs typeface="Arial" charset="0"/>
              </a:rPr>
              <a:t>flora</a:t>
            </a:r>
          </a:p>
          <a:p>
            <a:pPr lvl="2" defTabSz="914400" eaLnBrk="1" hangingPunct="1">
              <a:defRPr/>
            </a:pPr>
            <a:r>
              <a:rPr lang="en-US" sz="2200" i="1" dirty="0">
                <a:latin typeface="+mn-lt"/>
                <a:cs typeface="Arial" charset="0"/>
              </a:rPr>
              <a:t>Candida spp.</a:t>
            </a:r>
          </a:p>
          <a:p>
            <a:pPr lvl="2" defTabSz="914400" eaLnBrk="1" hangingPunct="1">
              <a:defRPr/>
            </a:pPr>
            <a:r>
              <a:rPr lang="en-US" sz="2200" dirty="0">
                <a:latin typeface="+mn-lt"/>
                <a:cs typeface="Arial" charset="0"/>
              </a:rPr>
              <a:t> Other </a:t>
            </a:r>
            <a:r>
              <a:rPr lang="en-US" sz="2200" dirty="0" smtClean="0">
                <a:latin typeface="+mn-lt"/>
                <a:cs typeface="Arial" charset="0"/>
              </a:rPr>
              <a:t>yeast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+mn-lt"/>
                <a:cs typeface="Calibri" pitchFamily="34" charset="0"/>
              </a:rPr>
              <a:t>Ubiquitous in our environment</a:t>
            </a:r>
          </a:p>
          <a:p>
            <a:pPr lvl="2" defTabSz="914400" eaLnBrk="1" hangingPunct="1">
              <a:defRPr/>
            </a:pPr>
            <a:r>
              <a:rPr lang="en-US" sz="2200" i="1" dirty="0" err="1" smtClean="0">
                <a:latin typeface="+mn-lt"/>
                <a:cs typeface="Calibri" pitchFamily="34" charset="0"/>
              </a:rPr>
              <a:t>Aspergillus</a:t>
            </a:r>
            <a:r>
              <a:rPr lang="en-US" sz="2200" i="1" dirty="0" smtClean="0">
                <a:latin typeface="+mn-lt"/>
                <a:cs typeface="Calibri" pitchFamily="34" charset="0"/>
              </a:rPr>
              <a:t> spp.</a:t>
            </a:r>
          </a:p>
          <a:p>
            <a:pPr lvl="2" defTabSz="914400" eaLnBrk="1" hangingPunct="1">
              <a:defRPr/>
            </a:pPr>
            <a:r>
              <a:rPr lang="en-US" sz="2200" i="1" dirty="0" smtClean="0">
                <a:latin typeface="+mn-lt"/>
                <a:cs typeface="Calibri" pitchFamily="34" charset="0"/>
              </a:rPr>
              <a:t>Cryptococcus spp.</a:t>
            </a:r>
          </a:p>
          <a:p>
            <a:pPr lvl="2" defTabSz="914400" eaLnBrk="1" hangingPunct="1">
              <a:defRPr/>
            </a:pPr>
            <a:r>
              <a:rPr lang="en-US" sz="2200" i="1" dirty="0" err="1" smtClean="0">
                <a:latin typeface="+mn-lt"/>
                <a:cs typeface="Calibri" pitchFamily="34" charset="0"/>
              </a:rPr>
              <a:t>Zygomycetes</a:t>
            </a:r>
            <a:r>
              <a:rPr lang="en-US" sz="2200" i="1" dirty="0" smtClean="0">
                <a:latin typeface="+mn-lt"/>
                <a:cs typeface="Calibri" pitchFamily="34" charset="0"/>
              </a:rPr>
              <a:t> spp</a:t>
            </a:r>
            <a:r>
              <a:rPr lang="en-US" sz="2200" i="1" dirty="0" smtClean="0">
                <a:latin typeface="+mn-lt"/>
                <a:cs typeface="Calibri" pitchFamily="34" charset="0"/>
              </a:rPr>
              <a:t>.</a:t>
            </a:r>
          </a:p>
          <a:p>
            <a:pPr lvl="2" defTabSz="914400" eaLnBrk="1" hangingPunct="1">
              <a:defRPr/>
            </a:pPr>
            <a:endParaRPr lang="en-US" sz="2200" i="1" dirty="0" smtClean="0">
              <a:latin typeface="+mn-lt"/>
              <a:cs typeface="Calibri" pitchFamily="34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+mn-lt"/>
                <a:cs typeface="Arial" charset="0"/>
              </a:rPr>
              <a:t>Other fungi</a:t>
            </a:r>
          </a:p>
          <a:p>
            <a:pPr lvl="1" defTabSz="914400" eaLnBrk="1" hangingPunct="1"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Fusarium</a:t>
            </a:r>
            <a:r>
              <a:rPr lang="en-US" sz="2200" i="1" dirty="0" smtClean="0">
                <a:latin typeface="+mn-lt"/>
                <a:cs typeface="Arial" charset="0"/>
              </a:rPr>
              <a:t> spp.</a:t>
            </a:r>
          </a:p>
          <a:p>
            <a:pPr lvl="1" defTabSz="914400" eaLnBrk="1" hangingPunct="1"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Scedosporium</a:t>
            </a:r>
            <a:r>
              <a:rPr lang="en-US" sz="2200" i="1" dirty="0" smtClean="0">
                <a:latin typeface="+mn-lt"/>
                <a:cs typeface="Arial" charset="0"/>
              </a:rPr>
              <a:t> spp.</a:t>
            </a:r>
          </a:p>
          <a:p>
            <a:pPr lvl="1" defTabSz="914400" eaLnBrk="1" hangingPunct="1"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Exophiala</a:t>
            </a:r>
            <a:endParaRPr lang="en-US" sz="2200" i="1" dirty="0" smtClean="0">
              <a:latin typeface="+mn-lt"/>
              <a:cs typeface="Arial" charset="0"/>
            </a:endParaRPr>
          </a:p>
          <a:p>
            <a:pPr lvl="1" defTabSz="914400" eaLnBrk="1" hangingPunct="1"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Bipolaris</a:t>
            </a:r>
            <a:endParaRPr lang="en-US" sz="2200" i="1" dirty="0" smtClean="0">
              <a:latin typeface="+mn-lt"/>
              <a:cs typeface="Arial" charset="0"/>
            </a:endParaRPr>
          </a:p>
          <a:p>
            <a:pPr lvl="1" defTabSz="914400" eaLnBrk="1" hangingPunct="1">
              <a:defRPr/>
            </a:pPr>
            <a:r>
              <a:rPr lang="en-US" sz="2200" dirty="0" smtClean="0">
                <a:latin typeface="+mn-lt"/>
                <a:cs typeface="Arial" charset="0"/>
              </a:rPr>
              <a:t>and many </a:t>
            </a:r>
            <a:r>
              <a:rPr lang="en-US" sz="2200" dirty="0" smtClean="0">
                <a:latin typeface="+mn-lt"/>
                <a:cs typeface="Arial" charset="0"/>
              </a:rPr>
              <a:t>others</a:t>
            </a:r>
            <a:endParaRPr lang="en-US" i="1" dirty="0">
              <a:latin typeface="+mn-lt"/>
              <a:cs typeface="Arial" charset="0"/>
            </a:endParaRP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419100" y="733425"/>
            <a:ext cx="6781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spcBef>
                <a:spcPct val="50000"/>
              </a:spcBef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The Fungi</a:t>
            </a:r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4876800" y="1319212"/>
            <a:ext cx="3810000" cy="52322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eaLnBrk="1" hangingPunct="1">
              <a:defRPr/>
            </a:pPr>
            <a:r>
              <a:rPr lang="en-US" dirty="0">
                <a:latin typeface="Constantia" pitchFamily="18" charset="0"/>
                <a:cs typeface="Arial" charset="0"/>
              </a:rPr>
              <a:t> </a:t>
            </a:r>
            <a:r>
              <a:rPr lang="en-US" sz="2400" b="1" dirty="0" smtClean="0">
                <a:latin typeface="+mn-lt"/>
                <a:cs typeface="Calibri" pitchFamily="34" charset="0"/>
              </a:rPr>
              <a:t>Primary Pathogens</a:t>
            </a:r>
          </a:p>
          <a:p>
            <a:pPr defTabSz="914400" eaLnBrk="1" hangingPunct="1">
              <a:defRPr/>
            </a:pPr>
            <a:endParaRPr lang="en-US" sz="2400" b="1" dirty="0">
              <a:latin typeface="+mn-lt"/>
              <a:cs typeface="Calibri" pitchFamily="34" charset="0"/>
            </a:endParaRPr>
          </a:p>
          <a:p>
            <a:pPr lvl="1" defTabSz="914400" eaLnBrk="1" hangingPunct="1">
              <a:buFont typeface="Wingdings" pitchFamily="2" charset="2"/>
              <a:buChar char="Ø"/>
              <a:defRPr/>
            </a:pPr>
            <a:r>
              <a:rPr lang="en-US" sz="2200" dirty="0">
                <a:latin typeface="+mn-lt"/>
                <a:cs typeface="Calibri" pitchFamily="34" charset="0"/>
              </a:rPr>
              <a:t> Dermatophytes</a:t>
            </a:r>
          </a:p>
          <a:p>
            <a:pPr lvl="2" defTabSz="914400" eaLnBrk="1" hangingPunct="1">
              <a:defRPr/>
            </a:pPr>
            <a:r>
              <a:rPr lang="en-US" sz="2200" i="1" dirty="0">
                <a:latin typeface="+mn-lt"/>
                <a:cs typeface="Calibri" pitchFamily="34" charset="0"/>
              </a:rPr>
              <a:t>Microsporum </a:t>
            </a:r>
          </a:p>
          <a:p>
            <a:pPr lvl="2" defTabSz="914400" eaLnBrk="1" hangingPunct="1">
              <a:defRPr/>
            </a:pPr>
            <a:r>
              <a:rPr lang="en-US" sz="2200" i="1" dirty="0">
                <a:latin typeface="+mn-lt"/>
                <a:cs typeface="Calibri" pitchFamily="34" charset="0"/>
              </a:rPr>
              <a:t>Tricophyton</a:t>
            </a:r>
          </a:p>
          <a:p>
            <a:pPr lvl="2" defTabSz="914400" eaLnBrk="1" hangingPunct="1">
              <a:defRPr/>
            </a:pPr>
            <a:r>
              <a:rPr lang="en-US" sz="2200" i="1" dirty="0" err="1" smtClean="0">
                <a:latin typeface="+mn-lt"/>
                <a:cs typeface="Calibri" pitchFamily="34" charset="0"/>
              </a:rPr>
              <a:t>Epidermophyton</a:t>
            </a:r>
            <a:endParaRPr lang="en-US" sz="2200" i="1" dirty="0" smtClean="0">
              <a:latin typeface="+mn-lt"/>
              <a:cs typeface="Calibri" pitchFamily="34" charset="0"/>
            </a:endParaRPr>
          </a:p>
          <a:p>
            <a:pPr lvl="2" defTabSz="914400" eaLnBrk="1" hangingPunct="1">
              <a:defRPr/>
            </a:pPr>
            <a:endParaRPr lang="en-US" sz="2200" i="1" dirty="0" smtClean="0">
              <a:latin typeface="+mn-lt"/>
              <a:cs typeface="Calibri" pitchFamily="34" charset="0"/>
            </a:endParaRPr>
          </a:p>
          <a:p>
            <a:pPr lvl="1" defTabSz="914400" eaLnBrk="1" hangingPunct="1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+mn-lt"/>
                <a:cs typeface="Arial" charset="0"/>
              </a:rPr>
              <a:t>Endemic, geographically restricted</a:t>
            </a:r>
          </a:p>
          <a:p>
            <a:pPr lvl="2" defTabSz="914400" eaLnBrk="1" hangingPunct="1">
              <a:defRPr/>
            </a:pPr>
            <a:r>
              <a:rPr lang="en-US" sz="2200" dirty="0" smtClean="0">
                <a:latin typeface="+mn-lt"/>
                <a:cs typeface="Arial" charset="0"/>
              </a:rPr>
              <a:t>- </a:t>
            </a:r>
            <a:r>
              <a:rPr lang="en-US" sz="2200" i="1" dirty="0" err="1" smtClean="0">
                <a:latin typeface="+mn-lt"/>
                <a:cs typeface="Arial" charset="0"/>
              </a:rPr>
              <a:t>Histoplasma</a:t>
            </a:r>
            <a:r>
              <a:rPr lang="en-US" sz="2200" i="1" dirty="0" smtClean="0">
                <a:latin typeface="+mn-lt"/>
                <a:cs typeface="Arial" charset="0"/>
              </a:rPr>
              <a:t> spp.</a:t>
            </a:r>
          </a:p>
          <a:p>
            <a:pPr lvl="2" defTabSz="914400" eaLnBrk="1" hangingPunct="1">
              <a:defRPr/>
            </a:pPr>
            <a:r>
              <a:rPr lang="en-US" sz="2200" i="1" dirty="0" smtClean="0">
                <a:latin typeface="+mn-lt"/>
                <a:cs typeface="Arial" charset="0"/>
              </a:rPr>
              <a:t>- </a:t>
            </a:r>
            <a:r>
              <a:rPr lang="en-US" sz="2200" i="1" dirty="0" err="1" smtClean="0">
                <a:latin typeface="+mn-lt"/>
                <a:cs typeface="Arial" charset="0"/>
              </a:rPr>
              <a:t>Blastomyces</a:t>
            </a:r>
            <a:r>
              <a:rPr lang="en-US" sz="2200" i="1" dirty="0" smtClean="0">
                <a:latin typeface="+mn-lt"/>
                <a:cs typeface="Arial" charset="0"/>
              </a:rPr>
              <a:t> spp.</a:t>
            </a:r>
          </a:p>
          <a:p>
            <a:pPr lvl="2" defTabSz="914400" eaLnBrk="1" hangingPunct="1">
              <a:buFontTx/>
              <a:buChar char="-"/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Coccidioides</a:t>
            </a:r>
            <a:r>
              <a:rPr lang="en-US" sz="2200" i="1" dirty="0" smtClean="0">
                <a:latin typeface="+mn-lt"/>
                <a:cs typeface="Arial" charset="0"/>
              </a:rPr>
              <a:t> spp.</a:t>
            </a:r>
          </a:p>
          <a:p>
            <a:pPr lvl="2" defTabSz="914400" eaLnBrk="1" hangingPunct="1">
              <a:buFontTx/>
              <a:buChar char="-"/>
              <a:defRPr/>
            </a:pPr>
            <a:r>
              <a:rPr lang="en-US" sz="2200" i="1" dirty="0" err="1" smtClean="0">
                <a:latin typeface="+mn-lt"/>
                <a:cs typeface="Arial" charset="0"/>
              </a:rPr>
              <a:t>Paracoccidioides</a:t>
            </a:r>
            <a:r>
              <a:rPr lang="en-US" sz="2200" i="1" dirty="0" smtClean="0">
                <a:latin typeface="+mn-lt"/>
                <a:cs typeface="Arial" charset="0"/>
              </a:rPr>
              <a:t> </a:t>
            </a:r>
            <a:r>
              <a:rPr lang="en-US" sz="2200" i="1" dirty="0" err="1" smtClean="0">
                <a:latin typeface="+mn-lt"/>
                <a:cs typeface="Arial" charset="0"/>
              </a:rPr>
              <a:t>spp</a:t>
            </a:r>
            <a:endParaRPr lang="en-US" sz="2200" i="1" dirty="0" smtClean="0">
              <a:latin typeface="+mn-lt"/>
              <a:cs typeface="Arial" charset="0"/>
            </a:endParaRPr>
          </a:p>
          <a:p>
            <a:pPr lvl="2" defTabSz="914400" eaLnBrk="1" hangingPunct="1">
              <a:buFontTx/>
              <a:buChar char="-"/>
              <a:defRPr/>
            </a:pPr>
            <a:endParaRPr lang="en-US" sz="2200" i="1" dirty="0" smtClean="0">
              <a:latin typeface="+mn-lt"/>
              <a:cs typeface="Calibri" pitchFamily="34" charset="0"/>
            </a:endParaRPr>
          </a:p>
          <a:p>
            <a:pPr lvl="2" defTabSz="914400" eaLnBrk="1" hangingPunct="1">
              <a:defRPr/>
            </a:pPr>
            <a:endParaRPr lang="en-US" sz="2200" dirty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463550"/>
            <a:ext cx="7851648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Diagnosis of fungal infection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647825"/>
            <a:ext cx="7854950" cy="4086225"/>
          </a:xfrm>
        </p:spPr>
        <p:txBody>
          <a:bodyPr lIns="0" rIns="18288"/>
          <a:lstStyle/>
          <a:p>
            <a:pPr marL="0" indent="0" defTabSz="9144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dirty="0" smtClean="0"/>
              <a:t>Clinical features (history, risk factors, etc)</a:t>
            </a:r>
          </a:p>
          <a:p>
            <a:pPr marL="0" indent="0" defTabSz="9144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 marL="0" indent="0" defTabSz="914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Imaging</a:t>
            </a:r>
          </a:p>
          <a:p>
            <a:pPr marL="914400" lvl="2" indent="0" defTabSz="914400" eaLnBrk="1" hangingPunct="1">
              <a:lnSpc>
                <a:spcPct val="90000"/>
              </a:lnSpc>
              <a:buNone/>
            </a:pPr>
            <a:r>
              <a:rPr lang="en-US" dirty="0" smtClean="0"/>
              <a:t>Good value in diagnosis and therapy monitoring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/>
          </a:p>
          <a:p>
            <a:pPr marL="0" indent="0" defTabSz="9144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/>
              <a:t>Lab Investigations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Histopathology</a:t>
            </a:r>
          </a:p>
          <a:p>
            <a:pPr marL="914400" lvl="2" indent="0" defTabSz="914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Microbiology</a:t>
            </a:r>
          </a:p>
          <a:p>
            <a:pPr marL="0" indent="0" algn="r" defTabSz="914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52400"/>
            <a:ext cx="7851648" cy="9144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Lab Diagnosis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295400"/>
            <a:ext cx="7854950" cy="5029200"/>
          </a:xfrm>
        </p:spPr>
        <p:txBody>
          <a:bodyPr lIns="0" rIns="18288">
            <a:normAutofit fontScale="92500" lnSpcReduction="10000"/>
          </a:bodyPr>
          <a:lstStyle/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600" b="1" dirty="0" smtClean="0"/>
              <a:t>Direct Microscopy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r>
              <a:rPr lang="en-US" sz="2100" dirty="0" smtClean="0"/>
              <a:t>1. </a:t>
            </a:r>
            <a:r>
              <a:rPr lang="en-US" sz="2400" dirty="0" smtClean="0"/>
              <a:t>Potassium Hydroxide (10-20% KOH)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400" dirty="0" smtClean="0"/>
              <a:t>2. Fungal stains: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Giemsa Stain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Grocott’s Methenamine Silver stain (GMS)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India ink (for Capsulated yeast, </a:t>
            </a:r>
            <a:r>
              <a:rPr lang="en-US" i="1" dirty="0" smtClean="0"/>
              <a:t>Cryptococcus neoformans</a:t>
            </a:r>
            <a:r>
              <a:rPr lang="en-US" dirty="0" smtClean="0"/>
              <a:t>)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15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Culture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100" dirty="0" smtClean="0"/>
              <a:t>Fungal media: SDA, BHI, other media if needed.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21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Serology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dirty="0" smtClean="0"/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Candida 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Aspergillus</a:t>
            </a:r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dirty="0" smtClean="0"/>
              <a:t>Cryptococcus </a:t>
            </a:r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endParaRPr lang="en-US" sz="21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SzPct val="95000"/>
              <a:buFont typeface="Arial" pitchFamily="34" charset="0"/>
              <a:buNone/>
              <a:defRPr/>
            </a:pPr>
            <a:r>
              <a:rPr lang="en-US" sz="2600" b="1" dirty="0" smtClean="0"/>
              <a:t>PCR</a:t>
            </a:r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600" dirty="0" smtClean="0"/>
          </a:p>
          <a:p>
            <a:pPr marL="0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800" dirty="0" smtClean="0"/>
          </a:p>
          <a:p>
            <a:pPr marL="457200" lvl="2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400" dirty="0" smtClean="0"/>
          </a:p>
          <a:p>
            <a:pPr marL="0" lvl="1" indent="0" defTabSz="914400" eaLnBrk="1" hangingPunct="1">
              <a:lnSpc>
                <a:spcPct val="80000"/>
              </a:lnSpc>
              <a:buClr>
                <a:srgbClr val="FFFF00"/>
              </a:buClr>
              <a:buFont typeface="Arial" pitchFamily="34" charset="0"/>
              <a:buNone/>
              <a:defRPr/>
            </a:pPr>
            <a:endParaRPr lang="en-US" sz="15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24200" y="4648200"/>
            <a:ext cx="3200400" cy="1385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defTabSz="9144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r>
              <a:rPr lang="en-US" sz="2200" kern="0" dirty="0" err="1">
                <a:latin typeface="Calibri"/>
              </a:rPr>
              <a:t>Histoplasma</a:t>
            </a:r>
            <a:endParaRPr lang="en-US" sz="2200" kern="0" dirty="0">
              <a:latin typeface="Calibri"/>
            </a:endParaRPr>
          </a:p>
          <a:p>
            <a:pPr marL="457200" lvl="2" defTabSz="9144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r>
              <a:rPr lang="en-US" sz="2200" kern="0" dirty="0" err="1">
                <a:latin typeface="Calibri"/>
              </a:rPr>
              <a:t>Blastomyces</a:t>
            </a:r>
            <a:endParaRPr lang="en-US" sz="2200" kern="0" dirty="0">
              <a:latin typeface="Calibri"/>
            </a:endParaRPr>
          </a:p>
          <a:p>
            <a:pPr marL="457200" lvl="2" defTabSz="9144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r>
              <a:rPr lang="en-US" sz="2200" kern="0" dirty="0" err="1">
                <a:latin typeface="Calibri"/>
              </a:rPr>
              <a:t>Coccidioides</a:t>
            </a:r>
            <a:endParaRPr lang="en-US" sz="2200" kern="0" dirty="0">
              <a:latin typeface="Calibri"/>
            </a:endParaRPr>
          </a:p>
          <a:p>
            <a:pPr marL="457200" lvl="2" defTabSz="914400" eaLnBrk="1" hangingPunct="1">
              <a:lnSpc>
                <a:spcPct val="80000"/>
              </a:lnSpc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r>
              <a:rPr lang="en-US" sz="2200" kern="0" dirty="0" err="1">
                <a:latin typeface="Calibri"/>
              </a:rPr>
              <a:t>Paracoccidioides</a:t>
            </a:r>
            <a:endParaRPr lang="en-US" sz="2200" kern="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 descr="DSC038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924175"/>
            <a:ext cx="16129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DSC038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5100" y="2852738"/>
            <a:ext cx="15859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DSC038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2967038"/>
            <a:ext cx="2439987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imagesCAVPQIKQ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3575" y="692150"/>
            <a:ext cx="14493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9"/>
          <p:cNvSpPr>
            <a:spLocks noChangeArrowheads="1"/>
          </p:cNvSpPr>
          <p:nvPr/>
        </p:nvSpPr>
        <p:spPr bwMode="auto">
          <a:xfrm rot="-2499705">
            <a:off x="2051050" y="1592263"/>
            <a:ext cx="1152525" cy="360362"/>
          </a:xfrm>
          <a:prstGeom prst="leftArrow">
            <a:avLst>
              <a:gd name="adj1" fmla="val 23296"/>
              <a:gd name="adj2" fmla="val 70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68" name="AutoShape 10"/>
          <p:cNvSpPr>
            <a:spLocks noChangeArrowheads="1"/>
          </p:cNvSpPr>
          <p:nvPr/>
        </p:nvSpPr>
        <p:spPr bwMode="auto">
          <a:xfrm rot="-7857422">
            <a:off x="5904706" y="1593057"/>
            <a:ext cx="1152525" cy="360362"/>
          </a:xfrm>
          <a:prstGeom prst="leftArrow">
            <a:avLst>
              <a:gd name="adj1" fmla="val 23296"/>
              <a:gd name="adj2" fmla="val 70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 rot="16200000">
            <a:off x="6495256" y="4833143"/>
            <a:ext cx="1584325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15371" name="Text Box 14"/>
          <p:cNvSpPr txBox="1">
            <a:spLocks noChangeArrowheads="1"/>
          </p:cNvSpPr>
          <p:nvPr/>
        </p:nvSpPr>
        <p:spPr bwMode="auto">
          <a:xfrm>
            <a:off x="76200" y="5175250"/>
            <a:ext cx="1584325" cy="53975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Yeast </a:t>
            </a: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+/- </a:t>
            </a: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pseudohyphae</a:t>
            </a:r>
          </a:p>
        </p:txBody>
      </p:sp>
      <p:sp>
        <p:nvSpPr>
          <p:cNvPr id="15372" name="Text Box 15"/>
          <p:cNvSpPr txBox="1">
            <a:spLocks noChangeArrowheads="1"/>
          </p:cNvSpPr>
          <p:nvPr/>
        </p:nvSpPr>
        <p:spPr bwMode="auto">
          <a:xfrm>
            <a:off x="1042988" y="6065838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Negative</a:t>
            </a:r>
            <a:endParaRPr lang="ar-SA" sz="1200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 b="1">
              <a:cs typeface="Arial" pitchFamily="34" charset="0"/>
            </a:endParaRPr>
          </a:p>
        </p:txBody>
      </p:sp>
      <p:sp>
        <p:nvSpPr>
          <p:cNvPr id="15373" name="Text Box 16"/>
          <p:cNvSpPr txBox="1">
            <a:spLocks noChangeArrowheads="1"/>
          </p:cNvSpPr>
          <p:nvPr/>
        </p:nvSpPr>
        <p:spPr bwMode="auto">
          <a:xfrm>
            <a:off x="2077025" y="5054600"/>
            <a:ext cx="1443038" cy="880241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ar-SA" sz="1200" b="1">
                <a:cs typeface="Arial" pitchFamily="34" charset="0"/>
              </a:rPr>
              <a:t> </a:t>
            </a:r>
            <a:r>
              <a:rPr lang="en-US" sz="1200">
                <a:cs typeface="Arial" pitchFamily="34" charset="0"/>
              </a:rPr>
              <a:t>Fungal hyphae or other fungal element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>
              <a:cs typeface="Arial" pitchFamily="34" charset="0"/>
            </a:endParaRPr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>
            <a:off x="6443663" y="5805488"/>
            <a:ext cx="1584325" cy="58737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No growth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7483475" y="5084763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Mold</a:t>
            </a:r>
            <a:endParaRPr lang="ar-SA" sz="1200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>
              <a:cs typeface="Arial" pitchFamily="34" charset="0"/>
            </a:endParaRP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5410200" y="5084763"/>
            <a:ext cx="1584325" cy="56356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200">
                <a:cs typeface="Arial" pitchFamily="34" charset="0"/>
              </a:rPr>
              <a:t>Yeast</a:t>
            </a:r>
            <a:r>
              <a:rPr lang="en-US" sz="1200" b="1">
                <a:cs typeface="Arial" pitchFamily="34" charset="0"/>
              </a:rPr>
              <a:t> </a:t>
            </a:r>
          </a:p>
          <a:p>
            <a:pPr algn="ctr" defTabSz="914400" rtl="1" eaLnBrk="1" hangingPunct="1">
              <a:lnSpc>
                <a:spcPct val="80000"/>
              </a:lnSpc>
            </a:pPr>
            <a:endParaRPr lang="en-US" sz="1200" b="1">
              <a:cs typeface="Arial" pitchFamily="34" charset="0"/>
            </a:endParaRPr>
          </a:p>
        </p:txBody>
      </p:sp>
      <p:pic>
        <p:nvPicPr>
          <p:cNvPr id="15377" name="Picture 22" descr="imagesCA884R9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692150"/>
            <a:ext cx="12969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Text Box 25"/>
          <p:cNvSpPr txBox="1">
            <a:spLocks noChangeArrowheads="1"/>
          </p:cNvSpPr>
          <p:nvPr/>
        </p:nvSpPr>
        <p:spPr bwMode="auto">
          <a:xfrm>
            <a:off x="3708400" y="2241550"/>
            <a:ext cx="1584325" cy="2714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cs typeface="Arial" pitchFamily="34" charset="0"/>
              </a:rPr>
              <a:t>Clinical samples</a:t>
            </a:r>
          </a:p>
        </p:txBody>
      </p:sp>
      <p:sp>
        <p:nvSpPr>
          <p:cNvPr id="15379" name="Text Box 26"/>
          <p:cNvSpPr txBox="1">
            <a:spLocks noChangeArrowheads="1"/>
          </p:cNvSpPr>
          <p:nvPr/>
        </p:nvSpPr>
        <p:spPr bwMode="auto">
          <a:xfrm>
            <a:off x="900113" y="2312988"/>
            <a:ext cx="1655762" cy="6111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cs typeface="Arial" pitchFamily="34" charset="0"/>
              </a:rPr>
              <a:t>Microscopy</a:t>
            </a:r>
            <a:endParaRPr lang="ar-SA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</p:txBody>
      </p:sp>
      <p:sp>
        <p:nvSpPr>
          <p:cNvPr id="15380" name="Text Box 27"/>
          <p:cNvSpPr txBox="1">
            <a:spLocks noChangeArrowheads="1"/>
          </p:cNvSpPr>
          <p:nvPr/>
        </p:nvSpPr>
        <p:spPr bwMode="auto">
          <a:xfrm>
            <a:off x="6516688" y="2312988"/>
            <a:ext cx="1584325" cy="611187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r>
              <a:rPr lang="en-US" sz="1400" b="1">
                <a:cs typeface="Arial" pitchFamily="34" charset="0"/>
              </a:rPr>
              <a:t>Culture</a:t>
            </a:r>
            <a:endParaRPr lang="ar-SA" sz="1400" b="1">
              <a:cs typeface="Arial" pitchFamily="34" charset="0"/>
            </a:endParaRPr>
          </a:p>
          <a:p>
            <a:pPr algn="ctr" defTabSz="914400" rtl="1" eaLnBrk="1" hangingPunct="1">
              <a:lnSpc>
                <a:spcPct val="80000"/>
              </a:lnSpc>
            </a:pPr>
            <a:endParaRPr lang="en-US" sz="1400" b="1">
              <a:cs typeface="Arial" pitchFamily="34" charset="0"/>
            </a:endParaRP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 rot="16200000">
            <a:off x="6164263" y="4457699"/>
            <a:ext cx="83343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 rot="16200000">
            <a:off x="7619605" y="4466034"/>
            <a:ext cx="81676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 rot="16200000">
            <a:off x="959262" y="4933538"/>
            <a:ext cx="1642241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 rot="16200000">
            <a:off x="2053431" y="4480718"/>
            <a:ext cx="787399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 rot="16200000">
            <a:off x="548483" y="4531519"/>
            <a:ext cx="787398" cy="360363"/>
          </a:xfrm>
          <a:prstGeom prst="leftArrow">
            <a:avLst>
              <a:gd name="adj1" fmla="val 23296"/>
              <a:gd name="adj2" fmla="val 351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defTabSz="914400" rtl="1" eaLnBrk="1" hangingPunct="1"/>
            <a:endParaRPr lang="ar-SA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371600"/>
            <a:ext cx="7851648" cy="1828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defTabSz="914400" fontAlgn="auto">
              <a:spcAft>
                <a:spcPts val="0"/>
              </a:spcAft>
              <a:defRPr/>
            </a:pPr>
            <a:r>
              <a:rPr lang="en-US" sz="3200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Antifungal agents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85800"/>
            <a:ext cx="7851648" cy="6096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Targets for antifungal agents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457200" y="1676401"/>
            <a:ext cx="77724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eaLnBrk="1" hangingPunct="1">
              <a:defRPr/>
            </a:pPr>
            <a:r>
              <a:rPr lang="en-US" sz="2600" b="1" dirty="0">
                <a:latin typeface="+mn-lt"/>
                <a:cs typeface="Arial" charset="0"/>
              </a:rPr>
              <a:t>Cell membrane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• Polyene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Amphotericin B, lipid formulations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Nystatin </a:t>
            </a:r>
            <a:br>
              <a:rPr lang="en-US" sz="2400" dirty="0">
                <a:latin typeface="+mn-lt"/>
                <a:cs typeface="Arial" charset="0"/>
              </a:rPr>
            </a:b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• Azole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Ketoconazole 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Itraconazole 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Fluconazole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Voriconazole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Posaconazole</a:t>
            </a:r>
          </a:p>
          <a:p>
            <a:pPr defTabSz="914400" eaLnBrk="1" hangingPunct="1">
              <a:defRPr/>
            </a:pPr>
            <a:r>
              <a:rPr lang="en-US" sz="2400" dirty="0">
                <a:latin typeface="+mn-lt"/>
                <a:cs typeface="Arial" charset="0"/>
              </a:rPr>
              <a:t>    - Miconazole, </a:t>
            </a:r>
            <a:r>
              <a:rPr lang="en-US" sz="2400" dirty="0" err="1">
                <a:latin typeface="+mn-lt"/>
                <a:cs typeface="Arial" charset="0"/>
              </a:rPr>
              <a:t>clotrimazole</a:t>
            </a:r>
            <a:r>
              <a:rPr lang="en-US" sz="2400" dirty="0">
                <a:latin typeface="+mn-lt"/>
                <a:cs typeface="Arial" charset="0"/>
              </a:rPr>
              <a:t> </a:t>
            </a:r>
            <a:r>
              <a:rPr lang="en-US" sz="2000" b="1" dirty="0" smtClean="0">
                <a:latin typeface="Constantia" pitchFamily="18" charset="0"/>
                <a:cs typeface="Arial" charset="0"/>
              </a:rPr>
              <a:t>   </a:t>
            </a:r>
            <a:endParaRPr lang="en-US" sz="2000" b="1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defRPr/>
            </a:pPr>
            <a:r>
              <a:rPr lang="en-US" sz="2000" b="1" dirty="0">
                <a:latin typeface="Constantia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685800" y="4572000"/>
            <a:ext cx="54864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defRPr/>
            </a:pPr>
            <a:r>
              <a:rPr lang="en-US" sz="2600" b="1" dirty="0">
                <a:latin typeface="+mn-lt"/>
                <a:cs typeface="Calibri" pitchFamily="34" charset="0"/>
              </a:rPr>
              <a:t>DNA/RNA synthesis</a:t>
            </a:r>
          </a:p>
          <a:p>
            <a:pPr defTabSz="914400" eaLnBrk="1" hangingPunct="1">
              <a:defRPr/>
            </a:pPr>
            <a:r>
              <a:rPr lang="en-US" sz="2400" b="1" dirty="0">
                <a:latin typeface="+mn-lt"/>
                <a:cs typeface="Calibri" pitchFamily="34" charset="0"/>
              </a:rPr>
              <a:t> </a:t>
            </a:r>
            <a:endParaRPr lang="en-US" sz="2400" dirty="0">
              <a:latin typeface="+mn-lt"/>
              <a:cs typeface="Calibri" pitchFamily="34" charset="0"/>
            </a:endParaRPr>
          </a:p>
          <a:p>
            <a:pPr lvl="2"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Pyrimidine analogues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 - Flucytosine</a:t>
            </a:r>
          </a:p>
          <a:p>
            <a:pPr defTabSz="914400" eaLnBrk="1" hangingPunct="1">
              <a:defRPr/>
            </a:pPr>
            <a:endParaRPr lang="en-US" sz="2000" dirty="0">
              <a:latin typeface="Constantia" pitchFamily="18" charset="0"/>
              <a:cs typeface="Arial" charset="0"/>
            </a:endParaRPr>
          </a:p>
        </p:txBody>
      </p:sp>
      <p:sp>
        <p:nvSpPr>
          <p:cNvPr id="18435" name="Text Box 10"/>
          <p:cNvSpPr txBox="1">
            <a:spLocks noChangeArrowheads="1"/>
          </p:cNvSpPr>
          <p:nvPr/>
        </p:nvSpPr>
        <p:spPr bwMode="auto">
          <a:xfrm>
            <a:off x="685800" y="1558925"/>
            <a:ext cx="5257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defTabSz="914400" eaLnBrk="1" hangingPunct="1">
              <a:defRPr/>
            </a:pPr>
            <a:r>
              <a:rPr lang="en-US" sz="2600" b="1" dirty="0">
                <a:latin typeface="+mn-lt"/>
                <a:cs typeface="Calibri" pitchFamily="34" charset="0"/>
              </a:rPr>
              <a:t>Cell wall</a:t>
            </a:r>
          </a:p>
          <a:p>
            <a:pPr defTabSz="914400" eaLnBrk="1" hangingPunct="1"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 • Echinocandins</a:t>
            </a:r>
          </a:p>
          <a:p>
            <a:pPr lvl="3" defTabSz="914400" eaLnBrk="1" hangingPunct="1">
              <a:buFont typeface="Arial" charset="0"/>
              <a:buChar char="–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Caspofungin</a:t>
            </a:r>
          </a:p>
          <a:p>
            <a:pPr lvl="3" defTabSz="914400" eaLnBrk="1" hangingPunct="1">
              <a:buFont typeface="Arial" charset="0"/>
              <a:buChar char="–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Micafungin</a:t>
            </a:r>
          </a:p>
          <a:p>
            <a:pPr lvl="3" defTabSz="914400" eaLnBrk="1" hangingPunct="1">
              <a:buFont typeface="Arial" charset="0"/>
              <a:buChar char="–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 Anidulafungin</a:t>
            </a: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87350"/>
            <a:ext cx="7851648" cy="8382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Targets for antifungal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33400"/>
            <a:ext cx="7851648" cy="8382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 err="1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Polyenes—Amphotericin</a:t>
            </a: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 B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676400"/>
            <a:ext cx="8610600" cy="4164012"/>
          </a:xfrm>
        </p:spPr>
        <p:txBody>
          <a:bodyPr lIns="0" rIns="18288"/>
          <a:lstStyle/>
          <a:p>
            <a:pPr marL="273050" indent="-273050" defTabSz="914400" eaLnBrk="1" hangingPunct="1">
              <a:buFont typeface="Arial" pitchFamily="34" charset="0"/>
              <a:buNone/>
            </a:pPr>
            <a:r>
              <a:rPr lang="en-US" sz="2600" b="1" dirty="0" smtClean="0"/>
              <a:t>Mechanism of Action (MOA):  </a:t>
            </a:r>
          </a:p>
          <a:p>
            <a:pPr marL="273050" indent="-273050" defTabSz="914400" eaLnBrk="1" hangingPunct="1">
              <a:buFont typeface="Arial" pitchFamily="34" charset="0"/>
              <a:buNone/>
            </a:pPr>
            <a:r>
              <a:rPr lang="en-US" sz="2000" dirty="0" smtClean="0"/>
              <a:t>    Binds to </a:t>
            </a:r>
            <a:r>
              <a:rPr lang="en-US" sz="2000" dirty="0" err="1" smtClean="0"/>
              <a:t>ergosterol</a:t>
            </a:r>
            <a:r>
              <a:rPr lang="en-US" sz="2000" dirty="0" smtClean="0"/>
              <a:t> within the fungal cell membrane resulting in formation of pores which permit leakage of intracellular contents, and lead to death .  </a:t>
            </a:r>
          </a:p>
          <a:p>
            <a:pPr marL="273050" indent="-273050" defTabSz="914400" eaLnBrk="1" hangingPunct="1">
              <a:buNone/>
            </a:pPr>
            <a:r>
              <a:rPr lang="en-US" sz="2400" b="1" u="sng" dirty="0" smtClean="0"/>
              <a:t>Formulations</a:t>
            </a:r>
          </a:p>
          <a:p>
            <a:pPr marL="639763" lvl="1" indent="-246063" defTabSz="914400" eaLnBrk="1" hangingPunct="1">
              <a:buClr>
                <a:srgbClr val="77D9E8"/>
              </a:buClr>
              <a:buNone/>
            </a:pPr>
            <a:r>
              <a:rPr lang="en-US" sz="2400" dirty="0" smtClean="0"/>
              <a:t>Classic </a:t>
            </a:r>
            <a:r>
              <a:rPr lang="en-US" sz="2400" dirty="0" err="1" smtClean="0"/>
              <a:t>amphotericin</a:t>
            </a:r>
            <a:r>
              <a:rPr lang="en-US" sz="2400" dirty="0" smtClean="0"/>
              <a:t> B </a:t>
            </a:r>
            <a:r>
              <a:rPr lang="en-US" sz="2400" dirty="0" err="1" smtClean="0"/>
              <a:t>deoxycholate</a:t>
            </a:r>
            <a:r>
              <a:rPr lang="en-US" sz="2400" dirty="0" smtClean="0"/>
              <a:t> (</a:t>
            </a:r>
            <a:r>
              <a:rPr lang="en-US" sz="2400" dirty="0" err="1" smtClean="0"/>
              <a:t>Fungizone</a:t>
            </a:r>
            <a:r>
              <a:rPr lang="en-US" sz="2400" dirty="0" smtClean="0"/>
              <a:t>™) formulation: serious toxic side effects.</a:t>
            </a:r>
          </a:p>
          <a:p>
            <a:pPr marL="273050" indent="-273050" defTabSz="914400" eaLnBrk="1" hangingPunct="1">
              <a:buFont typeface="Arial" pitchFamily="34" charset="0"/>
              <a:buNone/>
            </a:pPr>
            <a:endParaRPr lang="en-US" sz="2400" dirty="0" smtClean="0"/>
          </a:p>
          <a:p>
            <a:pPr marL="639763" lvl="1" indent="-246063" defTabSz="914400" eaLnBrk="1" hangingPunct="1">
              <a:buClr>
                <a:srgbClr val="77D9E8"/>
              </a:buClr>
              <a:buNone/>
            </a:pPr>
            <a:r>
              <a:rPr lang="en-GB" sz="2400" dirty="0" smtClean="0"/>
              <a:t>Less toxic preparations:</a:t>
            </a:r>
          </a:p>
          <a:p>
            <a:pPr marL="914400" lvl="2" indent="-246063" defTabSz="914400" eaLnBrk="1" hangingPunct="1">
              <a:lnSpc>
                <a:spcPct val="90000"/>
              </a:lnSpc>
              <a:buNone/>
            </a:pPr>
            <a:r>
              <a:rPr lang="en-US" dirty="0" smtClean="0"/>
              <a:t>Liposomal </a:t>
            </a:r>
            <a:r>
              <a:rPr lang="en-US" dirty="0" err="1" smtClean="0"/>
              <a:t>amphotericin</a:t>
            </a:r>
            <a:r>
              <a:rPr lang="en-US" dirty="0" smtClean="0"/>
              <a:t> B                    (</a:t>
            </a:r>
            <a:r>
              <a:rPr lang="tr-TR" dirty="0" smtClean="0"/>
              <a:t>Ambisome </a:t>
            </a:r>
            <a:r>
              <a:rPr lang="tr-TR" baseline="30000" dirty="0" smtClean="0"/>
              <a:t>®</a:t>
            </a:r>
            <a:r>
              <a:rPr lang="tr-TR" dirty="0" smtClean="0"/>
              <a:t> L-AMB</a:t>
            </a:r>
            <a:r>
              <a:rPr lang="en-US" dirty="0" smtClean="0"/>
              <a:t>)</a:t>
            </a:r>
          </a:p>
          <a:p>
            <a:pPr marL="914400" lvl="2" indent="-246063" defTabSz="914400" eaLnBrk="1" hangingPunct="1">
              <a:lnSpc>
                <a:spcPct val="90000"/>
              </a:lnSpc>
              <a:buNone/>
            </a:pPr>
            <a:r>
              <a:rPr lang="en-US" dirty="0" err="1" smtClean="0"/>
              <a:t>Amphotericin</a:t>
            </a:r>
            <a:r>
              <a:rPr lang="en-US" dirty="0" smtClean="0"/>
              <a:t> B lipid complex              (</a:t>
            </a:r>
            <a:r>
              <a:rPr lang="tr-TR" dirty="0" smtClean="0"/>
              <a:t>Abelcet </a:t>
            </a:r>
            <a:r>
              <a:rPr lang="tr-TR" baseline="30000" dirty="0" smtClean="0"/>
              <a:t>®</a:t>
            </a:r>
            <a:r>
              <a:rPr lang="tr-TR" dirty="0" smtClean="0"/>
              <a:t> ABLC</a:t>
            </a:r>
            <a:r>
              <a:rPr lang="en-US" dirty="0" smtClean="0"/>
              <a:t>)</a:t>
            </a:r>
          </a:p>
          <a:p>
            <a:pPr marL="273050" indent="-273050" defTabSz="914400" eaLnBrk="1" hangingPunct="1">
              <a:buFont typeface="Arial" pitchFamily="34" charset="0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0850" y="695325"/>
            <a:ext cx="7851648" cy="5334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Amphotericin B - Clinical Uses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725613"/>
            <a:ext cx="8458200" cy="1808162"/>
          </a:xfrm>
        </p:spPr>
        <p:txBody>
          <a:bodyPr lIns="0" rIns="18288"/>
          <a:lstStyle/>
          <a:p>
            <a:pPr marL="273050" indent="-273050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Amphotericin</a:t>
            </a:r>
            <a:r>
              <a:rPr lang="en-US" sz="2400" dirty="0" smtClean="0"/>
              <a:t> B has an broad antifungal spectrum which includes most fungi that cause human disease</a:t>
            </a:r>
          </a:p>
          <a:p>
            <a:pPr marL="914400" lvl="2" indent="-246063" defTabSz="914400" eaLnBrk="1" hangingPunct="1">
              <a:buFontTx/>
              <a:buNone/>
            </a:pPr>
            <a:r>
              <a:rPr lang="en-US" dirty="0" smtClean="0"/>
              <a:t>Exceptions:  </a:t>
            </a:r>
          </a:p>
          <a:p>
            <a:pPr marL="1371600" lvl="3" indent="-246063" defTabSz="914400" eaLnBrk="1" hangingPunct="1">
              <a:buFontTx/>
              <a:buNone/>
            </a:pP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i="1" dirty="0" err="1" smtClean="0"/>
              <a:t>terreus</a:t>
            </a:r>
            <a:r>
              <a:rPr lang="en-US" dirty="0" smtClean="0"/>
              <a:t>, </a:t>
            </a:r>
            <a:r>
              <a:rPr lang="en-US" i="1" dirty="0" err="1" smtClean="0"/>
              <a:t>Scedosporium</a:t>
            </a:r>
            <a:r>
              <a:rPr lang="en-US" dirty="0" smtClean="0"/>
              <a:t> spp., some isolates of </a:t>
            </a:r>
            <a:r>
              <a:rPr lang="en-US" i="1" dirty="0" smtClean="0"/>
              <a:t>Candida </a:t>
            </a:r>
            <a:r>
              <a:rPr lang="en-US" i="1" dirty="0" err="1" smtClean="0"/>
              <a:t>lusitaniae</a:t>
            </a:r>
            <a:r>
              <a:rPr lang="en-US" dirty="0" smtClean="0"/>
              <a:t>, and few others.</a:t>
            </a:r>
          </a:p>
          <a:p>
            <a:pPr marL="273050" indent="-273050" defTabSz="9144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273050" indent="-273050" defTabSz="914400" eaLnBrk="1" hangingPunct="1">
              <a:buFont typeface="Wingdings" pitchFamily="2" charset="2"/>
              <a:buNone/>
            </a:pPr>
            <a:r>
              <a:rPr lang="en-US" sz="2400" dirty="0" smtClean="0"/>
              <a:t>The drug of choice for:</a:t>
            </a:r>
          </a:p>
          <a:p>
            <a:pPr marL="639763" lvl="1" indent="-246063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Cryptococcal</a:t>
            </a:r>
            <a:r>
              <a:rPr lang="en-US" sz="2400" dirty="0" smtClean="0"/>
              <a:t> meningitis</a:t>
            </a:r>
          </a:p>
          <a:p>
            <a:pPr marL="639763" lvl="1" indent="-246063" defTabSz="914400" eaLnBrk="1" hangingPunct="1">
              <a:buFont typeface="Arial" pitchFamily="34" charset="0"/>
              <a:buNone/>
            </a:pPr>
            <a:r>
              <a:rPr lang="en-US" sz="2400" dirty="0" err="1" smtClean="0"/>
              <a:t>Mucormycosis</a:t>
            </a:r>
            <a:r>
              <a:rPr lang="en-US" sz="2400" dirty="0" smtClean="0"/>
              <a:t> (</a:t>
            </a:r>
            <a:r>
              <a:rPr lang="en-US" sz="2400" dirty="0" err="1" smtClean="0"/>
              <a:t>zygomycosis</a:t>
            </a:r>
            <a:r>
              <a:rPr lang="en-US" sz="2400" dirty="0" smtClean="0"/>
              <a:t>)</a:t>
            </a:r>
          </a:p>
          <a:p>
            <a:pPr marL="639763" lvl="1" indent="-246063" defTabSz="914400" eaLnBrk="1" hangingPunct="1">
              <a:buFont typeface="Arial" pitchFamily="34" charset="0"/>
              <a:buNone/>
            </a:pPr>
            <a:r>
              <a:rPr lang="en-US" sz="2400" dirty="0" smtClean="0"/>
              <a:t>Invasive fungal infection, not responding to other therapy</a:t>
            </a:r>
          </a:p>
          <a:p>
            <a:pPr marL="273050" indent="-273050" defTabSz="914400" eaLnBrk="1" hangingPunct="1">
              <a:buFont typeface="Arial" pitchFamily="34" charset="0"/>
              <a:buNone/>
            </a:pPr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596900"/>
            <a:ext cx="7851648" cy="685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3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Flucytosine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647825"/>
            <a:ext cx="8839200" cy="3457575"/>
          </a:xfrm>
        </p:spPr>
        <p:txBody>
          <a:bodyPr lIns="0" rIns="18288"/>
          <a:lstStyle/>
          <a:p>
            <a:pPr marL="273050" indent="-273050" defTabSz="914400" eaLnBrk="1" hangingPunct="1">
              <a:buFont typeface="Arial" pitchFamily="34" charset="0"/>
              <a:buNone/>
            </a:pPr>
            <a:r>
              <a:rPr lang="en-US" sz="2600" b="1" dirty="0" smtClean="0"/>
              <a:t>     MOA</a:t>
            </a:r>
          </a:p>
          <a:p>
            <a:pPr marL="639763" lvl="1" indent="-246063" defTabSz="914400" eaLnBrk="1" hangingPunct="1">
              <a:buFont typeface="Arial" pitchFamily="34" charset="0"/>
              <a:buNone/>
            </a:pPr>
            <a:r>
              <a:rPr lang="en-US" sz="2400" dirty="0" smtClean="0">
                <a:cs typeface="+mn-cs"/>
              </a:rPr>
              <a:t>Fungal RNA miscoding</a:t>
            </a:r>
          </a:p>
          <a:p>
            <a:pPr marL="639763" lvl="1" indent="-246063" defTabSz="914400" eaLnBrk="1" hangingPunct="1">
              <a:buFont typeface="Arial" pitchFamily="34" charset="0"/>
              <a:buNone/>
            </a:pPr>
            <a:r>
              <a:rPr lang="en-US" sz="2400" dirty="0" smtClean="0">
                <a:cs typeface="+mn-cs"/>
              </a:rPr>
              <a:t>Interfering with DNA synthesis</a:t>
            </a:r>
          </a:p>
          <a:p>
            <a:pPr marL="273050" indent="-273050" defTabSz="914400" eaLnBrk="1" hangingPunct="1">
              <a:lnSpc>
                <a:spcPct val="90000"/>
              </a:lnSpc>
              <a:buNone/>
            </a:pPr>
            <a:endParaRPr lang="en-US" sz="2600" dirty="0" smtClean="0"/>
          </a:p>
          <a:p>
            <a:pPr marL="273050" indent="-273050" defTabSz="914400" eaLnBrk="1" hangingPunct="1">
              <a:lnSpc>
                <a:spcPct val="90000"/>
              </a:lnSpc>
              <a:buNone/>
            </a:pPr>
            <a:r>
              <a:rPr lang="en-US" sz="2600" dirty="0" smtClean="0"/>
              <a:t>  Spectrum of Activity (</a:t>
            </a:r>
            <a:r>
              <a:rPr lang="en-GB" sz="2600" dirty="0" smtClean="0"/>
              <a:t>Restricted spectrum of activity)</a:t>
            </a:r>
            <a:endParaRPr lang="en-US" sz="2600" dirty="0" smtClean="0"/>
          </a:p>
          <a:p>
            <a:pPr marL="639763" lvl="1" indent="-246063" defTabSz="914400" eaLnBrk="1" hangingPunct="1">
              <a:lnSpc>
                <a:spcPct val="90000"/>
              </a:lnSpc>
              <a:buNone/>
            </a:pPr>
            <a:r>
              <a:rPr lang="en-US" sz="2000" dirty="0" smtClean="0">
                <a:cs typeface="+mn-cs"/>
              </a:rPr>
              <a:t>Active against</a:t>
            </a:r>
          </a:p>
          <a:p>
            <a:pPr marL="914400" lvl="2" indent="-246063" defTabSz="914400" eaLnBrk="1" hangingPunct="1">
              <a:lnSpc>
                <a:spcPct val="90000"/>
              </a:lnSpc>
              <a:buNone/>
            </a:pPr>
            <a:r>
              <a:rPr lang="en-US" sz="2000" i="1" dirty="0" smtClean="0">
                <a:cs typeface="+mn-cs"/>
              </a:rPr>
              <a:t>Candida</a:t>
            </a:r>
            <a:r>
              <a:rPr lang="en-US" sz="2000" dirty="0" smtClean="0">
                <a:cs typeface="+mn-cs"/>
              </a:rPr>
              <a:t> species</a:t>
            </a:r>
            <a:endParaRPr lang="en-US" sz="2000" i="1" dirty="0" smtClean="0">
              <a:cs typeface="+mn-cs"/>
            </a:endParaRPr>
          </a:p>
          <a:p>
            <a:pPr marL="914400" lvl="2" indent="-246063" defTabSz="914400" eaLnBrk="1" hangingPunct="1">
              <a:lnSpc>
                <a:spcPct val="90000"/>
              </a:lnSpc>
              <a:buNone/>
            </a:pPr>
            <a:r>
              <a:rPr lang="en-US" sz="2000" i="1" dirty="0" smtClean="0">
                <a:cs typeface="+mn-cs"/>
              </a:rPr>
              <a:t>Cryptococcus </a:t>
            </a:r>
            <a:r>
              <a:rPr lang="en-US" sz="2000" i="1" dirty="0" err="1" smtClean="0">
                <a:cs typeface="+mn-cs"/>
              </a:rPr>
              <a:t>neoformans</a:t>
            </a:r>
            <a:endParaRPr lang="en-US" sz="2000" i="1" dirty="0" smtClean="0">
              <a:cs typeface="+mn-cs"/>
            </a:endParaRPr>
          </a:p>
          <a:p>
            <a:pPr marL="914400" lvl="2" indent="-246063" defTabSz="914400" eaLnBrk="1" hangingPunct="1">
              <a:lnSpc>
                <a:spcPct val="90000"/>
              </a:lnSpc>
              <a:buNone/>
            </a:pPr>
            <a:r>
              <a:rPr lang="en-US" dirty="0" smtClean="0">
                <a:cs typeface="+mn-cs"/>
              </a:rPr>
              <a:t>use as combination therapy for </a:t>
            </a:r>
            <a:r>
              <a:rPr lang="en-US" dirty="0" err="1" smtClean="0">
                <a:cs typeface="+mn-cs"/>
              </a:rPr>
              <a:t>Cryptococcal</a:t>
            </a:r>
            <a:r>
              <a:rPr lang="en-US" dirty="0" smtClean="0">
                <a:cs typeface="+mn-cs"/>
              </a:rPr>
              <a:t> meningitis (Synergy with </a:t>
            </a:r>
            <a:r>
              <a:rPr lang="en-US" dirty="0" err="1" smtClean="0">
                <a:cs typeface="+mn-cs"/>
              </a:rPr>
              <a:t>amphotericin</a:t>
            </a:r>
            <a:r>
              <a:rPr lang="en-US" dirty="0" smtClean="0">
                <a:cs typeface="+mn-cs"/>
              </a:rPr>
              <a:t> B )</a:t>
            </a:r>
          </a:p>
          <a:p>
            <a:pPr marL="639763" lvl="1" indent="-246063" defTabSz="914400" eaLnBrk="1" hangingPunct="1">
              <a:lnSpc>
                <a:spcPct val="90000"/>
              </a:lnSpc>
              <a:buNone/>
            </a:pPr>
            <a:r>
              <a:rPr lang="en-GB" sz="2400" dirty="0" err="1" smtClean="0">
                <a:cs typeface="+mn-cs"/>
              </a:rPr>
              <a:t>Monotherapy</a:t>
            </a:r>
            <a:r>
              <a:rPr lang="en-GB" sz="2400" dirty="0" smtClean="0">
                <a:cs typeface="+mn-cs"/>
              </a:rPr>
              <a:t> : now limited (</a:t>
            </a:r>
            <a:r>
              <a:rPr lang="en-US" sz="2400" dirty="0" smtClean="0">
                <a:cs typeface="+mn-cs"/>
              </a:rPr>
              <a:t>Resistance)</a:t>
            </a:r>
          </a:p>
          <a:p>
            <a:pPr marL="639763" lvl="1" indent="-246063" defTabSz="914400" eaLnBrk="1" hangingPunct="1">
              <a:lnSpc>
                <a:spcPct val="90000"/>
              </a:lnSpc>
              <a:buNone/>
            </a:pPr>
            <a:endParaRPr lang="en-US" sz="2400" dirty="0" smtClean="0">
              <a:cs typeface="+mn-cs"/>
            </a:endParaRPr>
          </a:p>
          <a:p>
            <a:pPr marL="639763" lvl="1" indent="-246063" defTabSz="914400" eaLnBrk="1" hangingPunct="1">
              <a:buFont typeface="Arial" pitchFamily="34" charset="0"/>
              <a:buNone/>
            </a:pPr>
            <a:endParaRPr lang="en-US" sz="2400" dirty="0" smtClean="0">
              <a:cs typeface="+mn-cs"/>
            </a:endParaRPr>
          </a:p>
          <a:p>
            <a:pPr marL="639763" lvl="1" indent="-246063" algn="ctr" defTabSz="914400" eaLnBrk="1" hangingPunct="1">
              <a:buFont typeface="Arial" pitchFamily="34" charset="0"/>
              <a:buNone/>
            </a:pPr>
            <a:endParaRPr lang="en-US" dirty="0" smtClean="0">
              <a:cs typeface="+mn-cs"/>
            </a:endParaRPr>
          </a:p>
          <a:p>
            <a:pPr marL="273050" indent="-273050" algn="r" defTabSz="914400" eaLnBrk="1" hangingPunct="1">
              <a:buFont typeface="Wingdings" pitchFamily="2" charset="2"/>
              <a:buNone/>
            </a:pPr>
            <a:endParaRPr lang="en-US" sz="3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524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sz="24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136775"/>
            <a:ext cx="77724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To provide students with an overview of the  common medically important yeasts and mold </a:t>
            </a:r>
            <a:r>
              <a:rPr lang="en-US" sz="2400" dirty="0" smtClean="0">
                <a:latin typeface="+mn-lt"/>
              </a:rPr>
              <a:t>fungi.</a:t>
            </a:r>
            <a:endParaRPr lang="en-US" sz="2400" dirty="0">
              <a:latin typeface="+mn-lt"/>
            </a:endParaRPr>
          </a:p>
          <a:p>
            <a:pPr marL="457200" indent="-457200">
              <a:buFontTx/>
              <a:buAutoNum type="arabicPeriod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2. To provide students with an overview of the  </a:t>
            </a:r>
            <a:r>
              <a:rPr lang="en-US" sz="2400" dirty="0" smtClean="0">
                <a:latin typeface="+mn-lt"/>
              </a:rPr>
              <a:t>major </a:t>
            </a:r>
            <a:r>
              <a:rPr lang="en-US" sz="2400" dirty="0">
                <a:latin typeface="+mn-lt"/>
              </a:rPr>
              <a:t>fungal 	diseases that threatens human </a:t>
            </a:r>
            <a:r>
              <a:rPr lang="en-US" sz="2400" dirty="0" smtClean="0">
                <a:latin typeface="+mn-lt"/>
              </a:rPr>
              <a:t> health</a:t>
            </a:r>
            <a:r>
              <a:rPr lang="en-US" sz="2400" dirty="0">
                <a:latin typeface="+mn-lt"/>
              </a:rPr>
              <a:t>.</a:t>
            </a:r>
          </a:p>
          <a:p>
            <a:pPr>
              <a:defRPr/>
            </a:pP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8100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Lecture Objectives..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5"/>
          <p:cNvGrpSpPr>
            <a:grpSpLocks/>
          </p:cNvGrpSpPr>
          <p:nvPr/>
        </p:nvGrpSpPr>
        <p:grpSpPr bwMode="auto">
          <a:xfrm>
            <a:off x="1066800" y="1600200"/>
            <a:ext cx="7002463" cy="4318000"/>
            <a:chOff x="1861" y="1152"/>
            <a:chExt cx="4576" cy="2384"/>
          </a:xfrm>
        </p:grpSpPr>
        <p:sp>
          <p:nvSpPr>
            <p:cNvPr id="24581" name="Text Box 6"/>
            <p:cNvSpPr txBox="1">
              <a:spLocks noChangeArrowheads="1"/>
            </p:cNvSpPr>
            <p:nvPr/>
          </p:nvSpPr>
          <p:spPr bwMode="auto">
            <a:xfrm>
              <a:off x="5068" y="1200"/>
              <a:ext cx="1369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</a:rPr>
                <a:t>mannoproteins</a:t>
              </a:r>
            </a:p>
          </p:txBody>
        </p:sp>
        <p:grpSp>
          <p:nvGrpSpPr>
            <p:cNvPr id="24582" name="Group 7"/>
            <p:cNvGrpSpPr>
              <a:grpSpLocks/>
            </p:cNvGrpSpPr>
            <p:nvPr/>
          </p:nvGrpSpPr>
          <p:grpSpPr bwMode="auto">
            <a:xfrm>
              <a:off x="4153" y="2047"/>
              <a:ext cx="50" cy="89"/>
              <a:chOff x="3323" y="2214"/>
              <a:chExt cx="57" cy="111"/>
            </a:xfrm>
          </p:grpSpPr>
          <p:sp>
            <p:nvSpPr>
              <p:cNvPr id="25047" name="Line 8"/>
              <p:cNvSpPr>
                <a:spLocks noChangeShapeType="1"/>
              </p:cNvSpPr>
              <p:nvPr/>
            </p:nvSpPr>
            <p:spPr bwMode="auto">
              <a:xfrm rot="-5718171">
                <a:off x="3304" y="2281"/>
                <a:ext cx="77" cy="12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48" name="Line 9"/>
              <p:cNvSpPr>
                <a:spLocks noChangeShapeType="1"/>
              </p:cNvSpPr>
              <p:nvPr/>
            </p:nvSpPr>
            <p:spPr bwMode="auto">
              <a:xfrm rot="-5718171">
                <a:off x="3325" y="2280"/>
                <a:ext cx="77" cy="12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49" name="Oval 10"/>
              <p:cNvSpPr>
                <a:spLocks noChangeArrowheads="1"/>
              </p:cNvSpPr>
              <p:nvPr/>
            </p:nvSpPr>
            <p:spPr bwMode="auto">
              <a:xfrm rot="-5570204">
                <a:off x="3316" y="2221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sp>
          <p:nvSpPr>
            <p:cNvPr id="24583" name="Freeform 11"/>
            <p:cNvSpPr>
              <a:spLocks/>
            </p:cNvSpPr>
            <p:nvPr/>
          </p:nvSpPr>
          <p:spPr bwMode="auto">
            <a:xfrm>
              <a:off x="3148" y="1426"/>
              <a:ext cx="136" cy="680"/>
            </a:xfrm>
            <a:custGeom>
              <a:avLst/>
              <a:gdLst>
                <a:gd name="T0" fmla="*/ 41 w 152"/>
                <a:gd name="T1" fmla="*/ 58 h 851"/>
                <a:gd name="T2" fmla="*/ 11 w 152"/>
                <a:gd name="T3" fmla="*/ 26 h 851"/>
                <a:gd name="T4" fmla="*/ 0 w 152"/>
                <a:gd name="T5" fmla="*/ 0 h 851"/>
                <a:gd name="T6" fmla="*/ 0 60000 65536"/>
                <a:gd name="T7" fmla="*/ 0 60000 65536"/>
                <a:gd name="T8" fmla="*/ 0 60000 65536"/>
                <a:gd name="T9" fmla="*/ 0 w 152"/>
                <a:gd name="T10" fmla="*/ 0 h 851"/>
                <a:gd name="T11" fmla="*/ 152 w 152"/>
                <a:gd name="T12" fmla="*/ 851 h 8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2" h="851">
                  <a:moveTo>
                    <a:pt x="152" y="851"/>
                  </a:moveTo>
                  <a:cubicBezTo>
                    <a:pt x="133" y="774"/>
                    <a:pt x="65" y="528"/>
                    <a:pt x="40" y="386"/>
                  </a:cubicBezTo>
                  <a:cubicBezTo>
                    <a:pt x="15" y="244"/>
                    <a:pt x="8" y="132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4" name="Freeform 12"/>
            <p:cNvSpPr>
              <a:spLocks/>
            </p:cNvSpPr>
            <p:nvPr/>
          </p:nvSpPr>
          <p:spPr bwMode="auto">
            <a:xfrm>
              <a:off x="3305" y="1439"/>
              <a:ext cx="99" cy="621"/>
            </a:xfrm>
            <a:custGeom>
              <a:avLst/>
              <a:gdLst>
                <a:gd name="T0" fmla="*/ 6 w 110"/>
                <a:gd name="T1" fmla="*/ 52 h 778"/>
                <a:gd name="T2" fmla="*/ 5 w 110"/>
                <a:gd name="T3" fmla="*/ 22 h 778"/>
                <a:gd name="T4" fmla="*/ 32 w 110"/>
                <a:gd name="T5" fmla="*/ 0 h 778"/>
                <a:gd name="T6" fmla="*/ 0 60000 65536"/>
                <a:gd name="T7" fmla="*/ 0 60000 65536"/>
                <a:gd name="T8" fmla="*/ 0 60000 65536"/>
                <a:gd name="T9" fmla="*/ 0 w 110"/>
                <a:gd name="T10" fmla="*/ 0 h 778"/>
                <a:gd name="T11" fmla="*/ 110 w 110"/>
                <a:gd name="T12" fmla="*/ 778 h 7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" h="778">
                  <a:moveTo>
                    <a:pt x="22" y="778"/>
                  </a:moveTo>
                  <a:cubicBezTo>
                    <a:pt x="21" y="706"/>
                    <a:pt x="0" y="470"/>
                    <a:pt x="15" y="340"/>
                  </a:cubicBezTo>
                  <a:cubicBezTo>
                    <a:pt x="30" y="210"/>
                    <a:pt x="71" y="109"/>
                    <a:pt x="11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5" name="Freeform 13"/>
            <p:cNvSpPr>
              <a:spLocks/>
            </p:cNvSpPr>
            <p:nvPr/>
          </p:nvSpPr>
          <p:spPr bwMode="auto">
            <a:xfrm rot="-5718171">
              <a:off x="3080" y="1667"/>
              <a:ext cx="666" cy="128"/>
            </a:xfrm>
            <a:custGeom>
              <a:avLst/>
              <a:gdLst>
                <a:gd name="T0" fmla="*/ 0 w 834"/>
                <a:gd name="T1" fmla="*/ 35 h 144"/>
                <a:gd name="T2" fmla="*/ 27 w 834"/>
                <a:gd name="T3" fmla="*/ 9 h 144"/>
                <a:gd name="T4" fmla="*/ 55 w 834"/>
                <a:gd name="T5" fmla="*/ 0 h 144"/>
                <a:gd name="T6" fmla="*/ 0 60000 65536"/>
                <a:gd name="T7" fmla="*/ 0 60000 65536"/>
                <a:gd name="T8" fmla="*/ 0 60000 65536"/>
                <a:gd name="T9" fmla="*/ 0 w 834"/>
                <a:gd name="T10" fmla="*/ 0 h 144"/>
                <a:gd name="T11" fmla="*/ 834 w 83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4" h="144">
                  <a:moveTo>
                    <a:pt x="0" y="144"/>
                  </a:moveTo>
                  <a:cubicBezTo>
                    <a:pt x="129" y="101"/>
                    <a:pt x="259" y="58"/>
                    <a:pt x="398" y="34"/>
                  </a:cubicBezTo>
                  <a:cubicBezTo>
                    <a:pt x="537" y="10"/>
                    <a:pt x="685" y="5"/>
                    <a:pt x="834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6" name="Freeform 14"/>
            <p:cNvSpPr>
              <a:spLocks/>
            </p:cNvSpPr>
            <p:nvPr/>
          </p:nvSpPr>
          <p:spPr bwMode="auto">
            <a:xfrm rot="-5718171">
              <a:off x="3115" y="1478"/>
              <a:ext cx="455" cy="577"/>
            </a:xfrm>
            <a:custGeom>
              <a:avLst/>
              <a:gdLst>
                <a:gd name="T0" fmla="*/ 38 w 570"/>
                <a:gd name="T1" fmla="*/ 0 h 644"/>
                <a:gd name="T2" fmla="*/ 19 w 570"/>
                <a:gd name="T3" fmla="*/ 73 h 644"/>
                <a:gd name="T4" fmla="*/ 0 w 570"/>
                <a:gd name="T5" fmla="*/ 172 h 644"/>
                <a:gd name="T6" fmla="*/ 0 60000 65536"/>
                <a:gd name="T7" fmla="*/ 0 60000 65536"/>
                <a:gd name="T8" fmla="*/ 0 60000 65536"/>
                <a:gd name="T9" fmla="*/ 0 w 570"/>
                <a:gd name="T10" fmla="*/ 0 h 644"/>
                <a:gd name="T11" fmla="*/ 570 w 570"/>
                <a:gd name="T12" fmla="*/ 644 h 6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0" h="644">
                  <a:moveTo>
                    <a:pt x="570" y="0"/>
                  </a:moveTo>
                  <a:cubicBezTo>
                    <a:pt x="477" y="80"/>
                    <a:pt x="385" y="161"/>
                    <a:pt x="290" y="268"/>
                  </a:cubicBezTo>
                  <a:cubicBezTo>
                    <a:pt x="195" y="375"/>
                    <a:pt x="97" y="509"/>
                    <a:pt x="0" y="644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7" name="Freeform 15"/>
            <p:cNvSpPr>
              <a:spLocks/>
            </p:cNvSpPr>
            <p:nvPr/>
          </p:nvSpPr>
          <p:spPr bwMode="auto">
            <a:xfrm rot="-5718171">
              <a:off x="3246" y="1636"/>
              <a:ext cx="580" cy="56"/>
            </a:xfrm>
            <a:custGeom>
              <a:avLst/>
              <a:gdLst>
                <a:gd name="T0" fmla="*/ 50 w 726"/>
                <a:gd name="T1" fmla="*/ 12 h 62"/>
                <a:gd name="T2" fmla="*/ 18 w 726"/>
                <a:gd name="T3" fmla="*/ 17 h 62"/>
                <a:gd name="T4" fmla="*/ 0 w 726"/>
                <a:gd name="T5" fmla="*/ 0 h 62"/>
                <a:gd name="T6" fmla="*/ 0 60000 65536"/>
                <a:gd name="T7" fmla="*/ 0 60000 65536"/>
                <a:gd name="T8" fmla="*/ 0 60000 65536"/>
                <a:gd name="T9" fmla="*/ 0 w 726"/>
                <a:gd name="T10" fmla="*/ 0 h 62"/>
                <a:gd name="T11" fmla="*/ 726 w 726"/>
                <a:gd name="T12" fmla="*/ 62 h 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6" h="62">
                  <a:moveTo>
                    <a:pt x="726" y="38"/>
                  </a:moveTo>
                  <a:cubicBezTo>
                    <a:pt x="558" y="50"/>
                    <a:pt x="391" y="62"/>
                    <a:pt x="270" y="56"/>
                  </a:cubicBezTo>
                  <a:cubicBezTo>
                    <a:pt x="149" y="50"/>
                    <a:pt x="74" y="25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8" name="Freeform 16"/>
            <p:cNvSpPr>
              <a:spLocks/>
            </p:cNvSpPr>
            <p:nvPr/>
          </p:nvSpPr>
          <p:spPr bwMode="auto">
            <a:xfrm rot="-5718171">
              <a:off x="3338" y="1488"/>
              <a:ext cx="754" cy="308"/>
            </a:xfrm>
            <a:custGeom>
              <a:avLst/>
              <a:gdLst>
                <a:gd name="T0" fmla="*/ 59 w 944"/>
                <a:gd name="T1" fmla="*/ 6 h 344"/>
                <a:gd name="T2" fmla="*/ 58 w 944"/>
                <a:gd name="T3" fmla="*/ 7 h 344"/>
                <a:gd name="T4" fmla="*/ 26 w 944"/>
                <a:gd name="T5" fmla="*/ 47 h 344"/>
                <a:gd name="T6" fmla="*/ 0 w 944"/>
                <a:gd name="T7" fmla="*/ 90 h 3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4"/>
                <a:gd name="T13" fmla="*/ 0 h 344"/>
                <a:gd name="T14" fmla="*/ 944 w 944"/>
                <a:gd name="T15" fmla="*/ 344 h 3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4" h="344">
                  <a:moveTo>
                    <a:pt x="874" y="22"/>
                  </a:moveTo>
                  <a:cubicBezTo>
                    <a:pt x="909" y="11"/>
                    <a:pt x="944" y="0"/>
                    <a:pt x="860" y="26"/>
                  </a:cubicBezTo>
                  <a:cubicBezTo>
                    <a:pt x="776" y="52"/>
                    <a:pt x="513" y="123"/>
                    <a:pt x="370" y="176"/>
                  </a:cubicBezTo>
                  <a:cubicBezTo>
                    <a:pt x="227" y="229"/>
                    <a:pt x="113" y="286"/>
                    <a:pt x="0" y="344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89" name="Freeform 17"/>
            <p:cNvSpPr>
              <a:spLocks/>
            </p:cNvSpPr>
            <p:nvPr/>
          </p:nvSpPr>
          <p:spPr bwMode="auto">
            <a:xfrm rot="-5718171">
              <a:off x="3469" y="1502"/>
              <a:ext cx="685" cy="301"/>
            </a:xfrm>
            <a:custGeom>
              <a:avLst/>
              <a:gdLst>
                <a:gd name="T0" fmla="*/ 57 w 858"/>
                <a:gd name="T1" fmla="*/ 0 h 336"/>
                <a:gd name="T2" fmla="*/ 27 w 858"/>
                <a:gd name="T3" fmla="*/ 50 h 336"/>
                <a:gd name="T4" fmla="*/ 0 w 858"/>
                <a:gd name="T5" fmla="*/ 90 h 336"/>
                <a:gd name="T6" fmla="*/ 0 60000 65536"/>
                <a:gd name="T7" fmla="*/ 0 60000 65536"/>
                <a:gd name="T8" fmla="*/ 0 60000 65536"/>
                <a:gd name="T9" fmla="*/ 0 w 858"/>
                <a:gd name="T10" fmla="*/ 0 h 336"/>
                <a:gd name="T11" fmla="*/ 858 w 858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36">
                  <a:moveTo>
                    <a:pt x="858" y="0"/>
                  </a:moveTo>
                  <a:cubicBezTo>
                    <a:pt x="703" y="64"/>
                    <a:pt x="549" y="128"/>
                    <a:pt x="406" y="184"/>
                  </a:cubicBezTo>
                  <a:cubicBezTo>
                    <a:pt x="263" y="240"/>
                    <a:pt x="131" y="288"/>
                    <a:pt x="0" y="336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0" name="Freeform 18"/>
            <p:cNvSpPr>
              <a:spLocks/>
            </p:cNvSpPr>
            <p:nvPr/>
          </p:nvSpPr>
          <p:spPr bwMode="auto">
            <a:xfrm rot="-5718171">
              <a:off x="3438" y="1442"/>
              <a:ext cx="586" cy="403"/>
            </a:xfrm>
            <a:custGeom>
              <a:avLst/>
              <a:gdLst>
                <a:gd name="T0" fmla="*/ 49 w 734"/>
                <a:gd name="T1" fmla="*/ 120 h 450"/>
                <a:gd name="T2" fmla="*/ 24 w 734"/>
                <a:gd name="T3" fmla="*/ 64 h 450"/>
                <a:gd name="T4" fmla="*/ 0 w 734"/>
                <a:gd name="T5" fmla="*/ 0 h 450"/>
                <a:gd name="T6" fmla="*/ 0 60000 65536"/>
                <a:gd name="T7" fmla="*/ 0 60000 65536"/>
                <a:gd name="T8" fmla="*/ 0 60000 65536"/>
                <a:gd name="T9" fmla="*/ 0 w 734"/>
                <a:gd name="T10" fmla="*/ 0 h 450"/>
                <a:gd name="T11" fmla="*/ 734 w 734"/>
                <a:gd name="T12" fmla="*/ 450 h 4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34" h="450">
                  <a:moveTo>
                    <a:pt x="734" y="450"/>
                  </a:moveTo>
                  <a:cubicBezTo>
                    <a:pt x="604" y="382"/>
                    <a:pt x="474" y="315"/>
                    <a:pt x="352" y="240"/>
                  </a:cubicBezTo>
                  <a:cubicBezTo>
                    <a:pt x="230" y="165"/>
                    <a:pt x="115" y="82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1" name="Freeform 19"/>
            <p:cNvSpPr>
              <a:spLocks/>
            </p:cNvSpPr>
            <p:nvPr/>
          </p:nvSpPr>
          <p:spPr bwMode="auto">
            <a:xfrm rot="-5718171">
              <a:off x="3639" y="1640"/>
              <a:ext cx="658" cy="31"/>
            </a:xfrm>
            <a:custGeom>
              <a:avLst/>
              <a:gdLst>
                <a:gd name="T0" fmla="*/ 55 w 824"/>
                <a:gd name="T1" fmla="*/ 4 h 35"/>
                <a:gd name="T2" fmla="*/ 24 w 824"/>
                <a:gd name="T3" fmla="*/ 8 h 35"/>
                <a:gd name="T4" fmla="*/ 0 w 824"/>
                <a:gd name="T5" fmla="*/ 0 h 35"/>
                <a:gd name="T6" fmla="*/ 0 60000 65536"/>
                <a:gd name="T7" fmla="*/ 0 60000 65536"/>
                <a:gd name="T8" fmla="*/ 0 60000 65536"/>
                <a:gd name="T9" fmla="*/ 0 w 824"/>
                <a:gd name="T10" fmla="*/ 0 h 35"/>
                <a:gd name="T11" fmla="*/ 824 w 824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4" h="35">
                  <a:moveTo>
                    <a:pt x="824" y="18"/>
                  </a:moveTo>
                  <a:cubicBezTo>
                    <a:pt x="658" y="26"/>
                    <a:pt x="493" y="35"/>
                    <a:pt x="356" y="32"/>
                  </a:cubicBezTo>
                  <a:cubicBezTo>
                    <a:pt x="219" y="29"/>
                    <a:pt x="109" y="14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2" name="Freeform 20"/>
            <p:cNvSpPr>
              <a:spLocks/>
            </p:cNvSpPr>
            <p:nvPr/>
          </p:nvSpPr>
          <p:spPr bwMode="auto">
            <a:xfrm rot="-5718171">
              <a:off x="3732" y="1611"/>
              <a:ext cx="684" cy="36"/>
            </a:xfrm>
            <a:custGeom>
              <a:avLst/>
              <a:gdLst>
                <a:gd name="T0" fmla="*/ 58 w 856"/>
                <a:gd name="T1" fmla="*/ 7 h 41"/>
                <a:gd name="T2" fmla="*/ 27 w 856"/>
                <a:gd name="T3" fmla="*/ 8 h 41"/>
                <a:gd name="T4" fmla="*/ 0 w 856"/>
                <a:gd name="T5" fmla="*/ 0 h 41"/>
                <a:gd name="T6" fmla="*/ 0 60000 65536"/>
                <a:gd name="T7" fmla="*/ 0 60000 65536"/>
                <a:gd name="T8" fmla="*/ 0 60000 65536"/>
                <a:gd name="T9" fmla="*/ 0 w 856"/>
                <a:gd name="T10" fmla="*/ 0 h 41"/>
                <a:gd name="T11" fmla="*/ 856 w 856"/>
                <a:gd name="T12" fmla="*/ 41 h 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6" h="41">
                  <a:moveTo>
                    <a:pt x="856" y="32"/>
                  </a:moveTo>
                  <a:cubicBezTo>
                    <a:pt x="693" y="36"/>
                    <a:pt x="531" y="41"/>
                    <a:pt x="388" y="36"/>
                  </a:cubicBezTo>
                  <a:cubicBezTo>
                    <a:pt x="245" y="31"/>
                    <a:pt x="122" y="15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3" name="Freeform 21"/>
            <p:cNvSpPr>
              <a:spLocks/>
            </p:cNvSpPr>
            <p:nvPr/>
          </p:nvSpPr>
          <p:spPr bwMode="auto">
            <a:xfrm rot="-5718171">
              <a:off x="3883" y="1441"/>
              <a:ext cx="610" cy="409"/>
            </a:xfrm>
            <a:custGeom>
              <a:avLst/>
              <a:gdLst>
                <a:gd name="T0" fmla="*/ 52 w 764"/>
                <a:gd name="T1" fmla="*/ 117 h 458"/>
                <a:gd name="T2" fmla="*/ 24 w 764"/>
                <a:gd name="T3" fmla="*/ 66 h 458"/>
                <a:gd name="T4" fmla="*/ 0 w 764"/>
                <a:gd name="T5" fmla="*/ 0 h 458"/>
                <a:gd name="T6" fmla="*/ 0 60000 65536"/>
                <a:gd name="T7" fmla="*/ 0 60000 65536"/>
                <a:gd name="T8" fmla="*/ 0 60000 65536"/>
                <a:gd name="T9" fmla="*/ 0 w 764"/>
                <a:gd name="T10" fmla="*/ 0 h 458"/>
                <a:gd name="T11" fmla="*/ 764 w 764"/>
                <a:gd name="T12" fmla="*/ 458 h 4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4" h="458">
                  <a:moveTo>
                    <a:pt x="764" y="458"/>
                  </a:moveTo>
                  <a:cubicBezTo>
                    <a:pt x="621" y="395"/>
                    <a:pt x="479" y="332"/>
                    <a:pt x="352" y="256"/>
                  </a:cubicBezTo>
                  <a:cubicBezTo>
                    <a:pt x="225" y="180"/>
                    <a:pt x="112" y="90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4" name="Freeform 22"/>
            <p:cNvSpPr>
              <a:spLocks/>
            </p:cNvSpPr>
            <p:nvPr/>
          </p:nvSpPr>
          <p:spPr bwMode="auto">
            <a:xfrm rot="-5718171">
              <a:off x="4172" y="1547"/>
              <a:ext cx="794" cy="342"/>
            </a:xfrm>
            <a:custGeom>
              <a:avLst/>
              <a:gdLst>
                <a:gd name="T0" fmla="*/ 67 w 994"/>
                <a:gd name="T1" fmla="*/ 0 h 382"/>
                <a:gd name="T2" fmla="*/ 50 w 994"/>
                <a:gd name="T3" fmla="*/ 20 h 382"/>
                <a:gd name="T4" fmla="*/ 34 w 994"/>
                <a:gd name="T5" fmla="*/ 47 h 382"/>
                <a:gd name="T6" fmla="*/ 14 w 994"/>
                <a:gd name="T7" fmla="*/ 81 h 382"/>
                <a:gd name="T8" fmla="*/ 0 w 994"/>
                <a:gd name="T9" fmla="*/ 101 h 3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4"/>
                <a:gd name="T16" fmla="*/ 0 h 382"/>
                <a:gd name="T17" fmla="*/ 994 w 994"/>
                <a:gd name="T18" fmla="*/ 382 h 3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4" h="382">
                  <a:moveTo>
                    <a:pt x="994" y="0"/>
                  </a:moveTo>
                  <a:cubicBezTo>
                    <a:pt x="908" y="23"/>
                    <a:pt x="822" y="47"/>
                    <a:pt x="740" y="76"/>
                  </a:cubicBezTo>
                  <a:cubicBezTo>
                    <a:pt x="658" y="105"/>
                    <a:pt x="591" y="137"/>
                    <a:pt x="502" y="176"/>
                  </a:cubicBezTo>
                  <a:cubicBezTo>
                    <a:pt x="413" y="215"/>
                    <a:pt x="288" y="274"/>
                    <a:pt x="204" y="308"/>
                  </a:cubicBezTo>
                  <a:cubicBezTo>
                    <a:pt x="120" y="342"/>
                    <a:pt x="60" y="362"/>
                    <a:pt x="0" y="382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5" name="Freeform 23"/>
            <p:cNvSpPr>
              <a:spLocks/>
            </p:cNvSpPr>
            <p:nvPr/>
          </p:nvSpPr>
          <p:spPr bwMode="auto">
            <a:xfrm rot="-5718171">
              <a:off x="4564" y="1659"/>
              <a:ext cx="676" cy="91"/>
            </a:xfrm>
            <a:custGeom>
              <a:avLst/>
              <a:gdLst>
                <a:gd name="T0" fmla="*/ 58 w 846"/>
                <a:gd name="T1" fmla="*/ 1 h 103"/>
                <a:gd name="T2" fmla="*/ 46 w 846"/>
                <a:gd name="T3" fmla="*/ 4 h 103"/>
                <a:gd name="T4" fmla="*/ 29 w 846"/>
                <a:gd name="T5" fmla="*/ 10 h 103"/>
                <a:gd name="T6" fmla="*/ 14 w 846"/>
                <a:gd name="T7" fmla="*/ 19 h 103"/>
                <a:gd name="T8" fmla="*/ 0 w 846"/>
                <a:gd name="T9" fmla="*/ 24 h 1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6"/>
                <a:gd name="T16" fmla="*/ 0 h 103"/>
                <a:gd name="T17" fmla="*/ 846 w 846"/>
                <a:gd name="T18" fmla="*/ 103 h 10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6" h="103">
                  <a:moveTo>
                    <a:pt x="846" y="1"/>
                  </a:moveTo>
                  <a:cubicBezTo>
                    <a:pt x="797" y="0"/>
                    <a:pt x="749" y="0"/>
                    <a:pt x="678" y="7"/>
                  </a:cubicBezTo>
                  <a:cubicBezTo>
                    <a:pt x="607" y="14"/>
                    <a:pt x="502" y="32"/>
                    <a:pt x="422" y="45"/>
                  </a:cubicBezTo>
                  <a:cubicBezTo>
                    <a:pt x="342" y="58"/>
                    <a:pt x="266" y="75"/>
                    <a:pt x="196" y="85"/>
                  </a:cubicBezTo>
                  <a:cubicBezTo>
                    <a:pt x="126" y="95"/>
                    <a:pt x="63" y="99"/>
                    <a:pt x="0" y="103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6" name="Freeform 24"/>
            <p:cNvSpPr>
              <a:spLocks/>
            </p:cNvSpPr>
            <p:nvPr/>
          </p:nvSpPr>
          <p:spPr bwMode="auto">
            <a:xfrm rot="-5718171">
              <a:off x="4379" y="1479"/>
              <a:ext cx="615" cy="450"/>
            </a:xfrm>
            <a:custGeom>
              <a:avLst/>
              <a:gdLst>
                <a:gd name="T0" fmla="*/ 52 w 770"/>
                <a:gd name="T1" fmla="*/ 135 h 502"/>
                <a:gd name="T2" fmla="*/ 40 w 770"/>
                <a:gd name="T3" fmla="*/ 113 h 502"/>
                <a:gd name="T4" fmla="*/ 27 w 770"/>
                <a:gd name="T5" fmla="*/ 75 h 502"/>
                <a:gd name="T6" fmla="*/ 14 w 770"/>
                <a:gd name="T7" fmla="*/ 39 h 502"/>
                <a:gd name="T8" fmla="*/ 0 w 770"/>
                <a:gd name="T9" fmla="*/ 0 h 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0"/>
                <a:gd name="T16" fmla="*/ 0 h 502"/>
                <a:gd name="T17" fmla="*/ 770 w 770"/>
                <a:gd name="T18" fmla="*/ 502 h 50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0" h="502">
                  <a:moveTo>
                    <a:pt x="770" y="502"/>
                  </a:moveTo>
                  <a:cubicBezTo>
                    <a:pt x="714" y="478"/>
                    <a:pt x="658" y="455"/>
                    <a:pt x="594" y="418"/>
                  </a:cubicBezTo>
                  <a:cubicBezTo>
                    <a:pt x="530" y="381"/>
                    <a:pt x="451" y="326"/>
                    <a:pt x="388" y="280"/>
                  </a:cubicBezTo>
                  <a:cubicBezTo>
                    <a:pt x="325" y="234"/>
                    <a:pt x="279" y="191"/>
                    <a:pt x="214" y="144"/>
                  </a:cubicBezTo>
                  <a:cubicBezTo>
                    <a:pt x="149" y="97"/>
                    <a:pt x="74" y="48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7" name="Freeform 25"/>
            <p:cNvSpPr>
              <a:spLocks/>
            </p:cNvSpPr>
            <p:nvPr/>
          </p:nvSpPr>
          <p:spPr bwMode="auto">
            <a:xfrm rot="-5718171">
              <a:off x="4607" y="1697"/>
              <a:ext cx="635" cy="100"/>
            </a:xfrm>
            <a:custGeom>
              <a:avLst/>
              <a:gdLst>
                <a:gd name="T0" fmla="*/ 53 w 796"/>
                <a:gd name="T1" fmla="*/ 29 h 112"/>
                <a:gd name="T2" fmla="*/ 26 w 796"/>
                <a:gd name="T3" fmla="*/ 8 h 112"/>
                <a:gd name="T4" fmla="*/ 14 w 796"/>
                <a:gd name="T5" fmla="*/ 4 h 112"/>
                <a:gd name="T6" fmla="*/ 4 w 796"/>
                <a:gd name="T7" fmla="*/ 0 h 112"/>
                <a:gd name="T8" fmla="*/ 0 w 796"/>
                <a:gd name="T9" fmla="*/ 4 h 1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6"/>
                <a:gd name="T16" fmla="*/ 0 h 112"/>
                <a:gd name="T17" fmla="*/ 796 w 796"/>
                <a:gd name="T18" fmla="*/ 112 h 1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6" h="112">
                  <a:moveTo>
                    <a:pt x="796" y="112"/>
                  </a:moveTo>
                  <a:cubicBezTo>
                    <a:pt x="643" y="79"/>
                    <a:pt x="490" y="46"/>
                    <a:pt x="392" y="28"/>
                  </a:cubicBezTo>
                  <a:cubicBezTo>
                    <a:pt x="294" y="10"/>
                    <a:pt x="263" y="11"/>
                    <a:pt x="208" y="6"/>
                  </a:cubicBezTo>
                  <a:cubicBezTo>
                    <a:pt x="153" y="1"/>
                    <a:pt x="97" y="0"/>
                    <a:pt x="62" y="0"/>
                  </a:cubicBezTo>
                  <a:cubicBezTo>
                    <a:pt x="27" y="0"/>
                    <a:pt x="13" y="3"/>
                    <a:pt x="0" y="6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8" name="Freeform 26"/>
            <p:cNvSpPr>
              <a:spLocks/>
            </p:cNvSpPr>
            <p:nvPr/>
          </p:nvSpPr>
          <p:spPr bwMode="auto">
            <a:xfrm rot="-5718171">
              <a:off x="4743" y="1433"/>
              <a:ext cx="352" cy="696"/>
            </a:xfrm>
            <a:custGeom>
              <a:avLst/>
              <a:gdLst>
                <a:gd name="T0" fmla="*/ 0 w 440"/>
                <a:gd name="T1" fmla="*/ 0 h 776"/>
                <a:gd name="T2" fmla="*/ 14 w 440"/>
                <a:gd name="T3" fmla="*/ 115 h 776"/>
                <a:gd name="T4" fmla="*/ 30 w 440"/>
                <a:gd name="T5" fmla="*/ 210 h 776"/>
                <a:gd name="T6" fmla="*/ 0 60000 65536"/>
                <a:gd name="T7" fmla="*/ 0 60000 65536"/>
                <a:gd name="T8" fmla="*/ 0 60000 65536"/>
                <a:gd name="T9" fmla="*/ 0 w 440"/>
                <a:gd name="T10" fmla="*/ 0 h 776"/>
                <a:gd name="T11" fmla="*/ 440 w 440"/>
                <a:gd name="T12" fmla="*/ 776 h 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0" h="776">
                  <a:moveTo>
                    <a:pt x="0" y="0"/>
                  </a:moveTo>
                  <a:cubicBezTo>
                    <a:pt x="71" y="150"/>
                    <a:pt x="137" y="293"/>
                    <a:pt x="210" y="422"/>
                  </a:cubicBezTo>
                  <a:cubicBezTo>
                    <a:pt x="283" y="551"/>
                    <a:pt x="392" y="702"/>
                    <a:pt x="440" y="776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599" name="Freeform 27"/>
            <p:cNvSpPr>
              <a:spLocks/>
            </p:cNvSpPr>
            <p:nvPr/>
          </p:nvSpPr>
          <p:spPr bwMode="auto">
            <a:xfrm rot="-5718171">
              <a:off x="4795" y="1769"/>
              <a:ext cx="645" cy="107"/>
            </a:xfrm>
            <a:custGeom>
              <a:avLst/>
              <a:gdLst>
                <a:gd name="T0" fmla="*/ 53 w 808"/>
                <a:gd name="T1" fmla="*/ 32 h 119"/>
                <a:gd name="T2" fmla="*/ 52 w 808"/>
                <a:gd name="T3" fmla="*/ 32 h 119"/>
                <a:gd name="T4" fmla="*/ 42 w 808"/>
                <a:gd name="T5" fmla="*/ 20 h 119"/>
                <a:gd name="T6" fmla="*/ 28 w 808"/>
                <a:gd name="T7" fmla="*/ 9 h 119"/>
                <a:gd name="T8" fmla="*/ 12 w 808"/>
                <a:gd name="T9" fmla="*/ 4 h 119"/>
                <a:gd name="T10" fmla="*/ 0 w 808"/>
                <a:gd name="T11" fmla="*/ 4 h 1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08"/>
                <a:gd name="T19" fmla="*/ 0 h 119"/>
                <a:gd name="T20" fmla="*/ 808 w 808"/>
                <a:gd name="T21" fmla="*/ 119 h 1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08" h="119">
                  <a:moveTo>
                    <a:pt x="792" y="114"/>
                  </a:moveTo>
                  <a:cubicBezTo>
                    <a:pt x="800" y="116"/>
                    <a:pt x="808" y="119"/>
                    <a:pt x="780" y="112"/>
                  </a:cubicBezTo>
                  <a:cubicBezTo>
                    <a:pt x="752" y="105"/>
                    <a:pt x="682" y="84"/>
                    <a:pt x="622" y="70"/>
                  </a:cubicBezTo>
                  <a:cubicBezTo>
                    <a:pt x="562" y="56"/>
                    <a:pt x="497" y="41"/>
                    <a:pt x="422" y="30"/>
                  </a:cubicBezTo>
                  <a:cubicBezTo>
                    <a:pt x="347" y="19"/>
                    <a:pt x="244" y="8"/>
                    <a:pt x="174" y="4"/>
                  </a:cubicBezTo>
                  <a:cubicBezTo>
                    <a:pt x="104" y="0"/>
                    <a:pt x="52" y="2"/>
                    <a:pt x="0" y="4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0" name="Freeform 28"/>
            <p:cNvSpPr>
              <a:spLocks/>
            </p:cNvSpPr>
            <p:nvPr/>
          </p:nvSpPr>
          <p:spPr bwMode="auto">
            <a:xfrm rot="-5718171">
              <a:off x="4913" y="1826"/>
              <a:ext cx="664" cy="274"/>
            </a:xfrm>
            <a:custGeom>
              <a:avLst/>
              <a:gdLst>
                <a:gd name="T0" fmla="*/ 55 w 832"/>
                <a:gd name="T1" fmla="*/ 81 h 306"/>
                <a:gd name="T2" fmla="*/ 27 w 832"/>
                <a:gd name="T3" fmla="*/ 33 h 306"/>
                <a:gd name="T4" fmla="*/ 0 w 832"/>
                <a:gd name="T5" fmla="*/ 0 h 306"/>
                <a:gd name="T6" fmla="*/ 0 60000 65536"/>
                <a:gd name="T7" fmla="*/ 0 60000 65536"/>
                <a:gd name="T8" fmla="*/ 0 60000 65536"/>
                <a:gd name="T9" fmla="*/ 0 w 832"/>
                <a:gd name="T10" fmla="*/ 0 h 306"/>
                <a:gd name="T11" fmla="*/ 832 w 832"/>
                <a:gd name="T12" fmla="*/ 306 h 3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2" h="306">
                  <a:moveTo>
                    <a:pt x="832" y="306"/>
                  </a:moveTo>
                  <a:cubicBezTo>
                    <a:pt x="693" y="240"/>
                    <a:pt x="555" y="175"/>
                    <a:pt x="416" y="124"/>
                  </a:cubicBezTo>
                  <a:cubicBezTo>
                    <a:pt x="277" y="73"/>
                    <a:pt x="138" y="36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1" name="Freeform 29"/>
            <p:cNvSpPr>
              <a:spLocks/>
            </p:cNvSpPr>
            <p:nvPr/>
          </p:nvSpPr>
          <p:spPr bwMode="auto">
            <a:xfrm rot="-5718171">
              <a:off x="5042" y="1947"/>
              <a:ext cx="679" cy="251"/>
            </a:xfrm>
            <a:custGeom>
              <a:avLst/>
              <a:gdLst>
                <a:gd name="T0" fmla="*/ 58 w 850"/>
                <a:gd name="T1" fmla="*/ 75 h 280"/>
                <a:gd name="T2" fmla="*/ 43 w 850"/>
                <a:gd name="T3" fmla="*/ 48 h 280"/>
                <a:gd name="T4" fmla="*/ 24 w 850"/>
                <a:gd name="T5" fmla="*/ 25 h 280"/>
                <a:gd name="T6" fmla="*/ 0 w 850"/>
                <a:gd name="T7" fmla="*/ 0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50"/>
                <a:gd name="T13" fmla="*/ 0 h 280"/>
                <a:gd name="T14" fmla="*/ 850 w 850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50" h="280">
                  <a:moveTo>
                    <a:pt x="850" y="280"/>
                  </a:moveTo>
                  <a:cubicBezTo>
                    <a:pt x="782" y="243"/>
                    <a:pt x="714" y="207"/>
                    <a:pt x="632" y="176"/>
                  </a:cubicBezTo>
                  <a:cubicBezTo>
                    <a:pt x="550" y="145"/>
                    <a:pt x="461" y="121"/>
                    <a:pt x="356" y="92"/>
                  </a:cubicBezTo>
                  <a:cubicBezTo>
                    <a:pt x="251" y="63"/>
                    <a:pt x="125" y="31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2" name="Freeform 30"/>
            <p:cNvSpPr>
              <a:spLocks/>
            </p:cNvSpPr>
            <p:nvPr/>
          </p:nvSpPr>
          <p:spPr bwMode="auto">
            <a:xfrm rot="-5718171">
              <a:off x="5165" y="1663"/>
              <a:ext cx="347" cy="659"/>
            </a:xfrm>
            <a:custGeom>
              <a:avLst/>
              <a:gdLst>
                <a:gd name="T0" fmla="*/ 29 w 434"/>
                <a:gd name="T1" fmla="*/ 191 h 735"/>
                <a:gd name="T2" fmla="*/ 28 w 434"/>
                <a:gd name="T3" fmla="*/ 187 h 735"/>
                <a:gd name="T4" fmla="*/ 18 w 434"/>
                <a:gd name="T5" fmla="*/ 127 h 735"/>
                <a:gd name="T6" fmla="*/ 9 w 434"/>
                <a:gd name="T7" fmla="*/ 63 h 735"/>
                <a:gd name="T8" fmla="*/ 0 w 434"/>
                <a:gd name="T9" fmla="*/ 0 h 7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4"/>
                <a:gd name="T16" fmla="*/ 0 h 735"/>
                <a:gd name="T17" fmla="*/ 434 w 434"/>
                <a:gd name="T18" fmla="*/ 735 h 7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4" h="735">
                  <a:moveTo>
                    <a:pt x="420" y="712"/>
                  </a:moveTo>
                  <a:cubicBezTo>
                    <a:pt x="427" y="723"/>
                    <a:pt x="434" y="735"/>
                    <a:pt x="408" y="694"/>
                  </a:cubicBezTo>
                  <a:cubicBezTo>
                    <a:pt x="382" y="653"/>
                    <a:pt x="312" y="545"/>
                    <a:pt x="266" y="468"/>
                  </a:cubicBezTo>
                  <a:cubicBezTo>
                    <a:pt x="220" y="391"/>
                    <a:pt x="174" y="310"/>
                    <a:pt x="130" y="232"/>
                  </a:cubicBezTo>
                  <a:cubicBezTo>
                    <a:pt x="86" y="154"/>
                    <a:pt x="43" y="77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3" name="Freeform 31"/>
            <p:cNvSpPr>
              <a:spLocks/>
            </p:cNvSpPr>
            <p:nvPr/>
          </p:nvSpPr>
          <p:spPr bwMode="auto">
            <a:xfrm rot="-5718171">
              <a:off x="5266" y="1995"/>
              <a:ext cx="558" cy="378"/>
            </a:xfrm>
            <a:custGeom>
              <a:avLst/>
              <a:gdLst>
                <a:gd name="T0" fmla="*/ 47 w 698"/>
                <a:gd name="T1" fmla="*/ 114 h 422"/>
                <a:gd name="T2" fmla="*/ 30 w 698"/>
                <a:gd name="T3" fmla="*/ 66 h 422"/>
                <a:gd name="T4" fmla="*/ 18 w 698"/>
                <a:gd name="T5" fmla="*/ 34 h 422"/>
                <a:gd name="T6" fmla="*/ 0 w 698"/>
                <a:gd name="T7" fmla="*/ 0 h 42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8"/>
                <a:gd name="T13" fmla="*/ 0 h 422"/>
                <a:gd name="T14" fmla="*/ 698 w 698"/>
                <a:gd name="T15" fmla="*/ 422 h 4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8" h="422">
                  <a:moveTo>
                    <a:pt x="698" y="422"/>
                  </a:moveTo>
                  <a:cubicBezTo>
                    <a:pt x="609" y="360"/>
                    <a:pt x="521" y="299"/>
                    <a:pt x="450" y="250"/>
                  </a:cubicBezTo>
                  <a:cubicBezTo>
                    <a:pt x="379" y="201"/>
                    <a:pt x="347" y="172"/>
                    <a:pt x="272" y="130"/>
                  </a:cubicBezTo>
                  <a:cubicBezTo>
                    <a:pt x="197" y="88"/>
                    <a:pt x="98" y="44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4" name="Freeform 32"/>
            <p:cNvSpPr>
              <a:spLocks/>
            </p:cNvSpPr>
            <p:nvPr/>
          </p:nvSpPr>
          <p:spPr bwMode="auto">
            <a:xfrm rot="-5718171">
              <a:off x="5376" y="1836"/>
              <a:ext cx="267" cy="696"/>
            </a:xfrm>
            <a:custGeom>
              <a:avLst/>
              <a:gdLst>
                <a:gd name="T0" fmla="*/ 23 w 334"/>
                <a:gd name="T1" fmla="*/ 210 h 776"/>
                <a:gd name="T2" fmla="*/ 18 w 334"/>
                <a:gd name="T3" fmla="*/ 136 h 776"/>
                <a:gd name="T4" fmla="*/ 10 w 334"/>
                <a:gd name="T5" fmla="*/ 59 h 776"/>
                <a:gd name="T6" fmla="*/ 0 w 334"/>
                <a:gd name="T7" fmla="*/ 0 h 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4"/>
                <a:gd name="T13" fmla="*/ 0 h 776"/>
                <a:gd name="T14" fmla="*/ 334 w 334"/>
                <a:gd name="T15" fmla="*/ 776 h 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4" h="776">
                  <a:moveTo>
                    <a:pt x="334" y="776"/>
                  </a:moveTo>
                  <a:cubicBezTo>
                    <a:pt x="314" y="684"/>
                    <a:pt x="294" y="593"/>
                    <a:pt x="262" y="500"/>
                  </a:cubicBezTo>
                  <a:cubicBezTo>
                    <a:pt x="230" y="407"/>
                    <a:pt x="184" y="299"/>
                    <a:pt x="140" y="216"/>
                  </a:cubicBezTo>
                  <a:cubicBezTo>
                    <a:pt x="96" y="133"/>
                    <a:pt x="48" y="66"/>
                    <a:pt x="0" y="0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05" name="Freeform 33"/>
            <p:cNvSpPr>
              <a:spLocks/>
            </p:cNvSpPr>
            <p:nvPr/>
          </p:nvSpPr>
          <p:spPr bwMode="auto">
            <a:xfrm rot="-5718171">
              <a:off x="3867" y="1557"/>
              <a:ext cx="724" cy="165"/>
            </a:xfrm>
            <a:custGeom>
              <a:avLst/>
              <a:gdLst>
                <a:gd name="T0" fmla="*/ 62 w 906"/>
                <a:gd name="T1" fmla="*/ 0 h 184"/>
                <a:gd name="T2" fmla="*/ 27 w 906"/>
                <a:gd name="T3" fmla="*/ 34 h 184"/>
                <a:gd name="T4" fmla="*/ 0 w 906"/>
                <a:gd name="T5" fmla="*/ 50 h 184"/>
                <a:gd name="T6" fmla="*/ 0 60000 65536"/>
                <a:gd name="T7" fmla="*/ 0 60000 65536"/>
                <a:gd name="T8" fmla="*/ 0 60000 65536"/>
                <a:gd name="T9" fmla="*/ 0 w 906"/>
                <a:gd name="T10" fmla="*/ 0 h 184"/>
                <a:gd name="T11" fmla="*/ 906 w 906"/>
                <a:gd name="T12" fmla="*/ 184 h 1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6" h="184">
                  <a:moveTo>
                    <a:pt x="906" y="0"/>
                  </a:moveTo>
                  <a:cubicBezTo>
                    <a:pt x="728" y="46"/>
                    <a:pt x="551" y="93"/>
                    <a:pt x="400" y="124"/>
                  </a:cubicBezTo>
                  <a:cubicBezTo>
                    <a:pt x="249" y="155"/>
                    <a:pt x="124" y="169"/>
                    <a:pt x="0" y="184"/>
                  </a:cubicBezTo>
                </a:path>
              </a:pathLst>
            </a:custGeom>
            <a:noFill/>
            <a:ln w="5715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24606" name="Group 34"/>
            <p:cNvGrpSpPr>
              <a:grpSpLocks/>
            </p:cNvGrpSpPr>
            <p:nvPr/>
          </p:nvGrpSpPr>
          <p:grpSpPr bwMode="auto">
            <a:xfrm>
              <a:off x="3023" y="1280"/>
              <a:ext cx="2925" cy="1142"/>
              <a:chOff x="1220" y="1070"/>
              <a:chExt cx="5171" cy="2267"/>
            </a:xfrm>
          </p:grpSpPr>
          <p:sp>
            <p:nvSpPr>
              <p:cNvPr id="25024" name="Freeform 35"/>
              <p:cNvSpPr>
                <a:spLocks/>
              </p:cNvSpPr>
              <p:nvPr/>
            </p:nvSpPr>
            <p:spPr bwMode="auto">
              <a:xfrm rot="-5718171">
                <a:off x="5093" y="2535"/>
                <a:ext cx="1176" cy="428"/>
              </a:xfrm>
              <a:custGeom>
                <a:avLst/>
                <a:gdLst>
                  <a:gd name="T0" fmla="*/ 0 w 742"/>
                  <a:gd name="T1" fmla="*/ 0 h 270"/>
                  <a:gd name="T2" fmla="*/ 99505 w 742"/>
                  <a:gd name="T3" fmla="*/ 22047 h 270"/>
                  <a:gd name="T4" fmla="*/ 186431 w 742"/>
                  <a:gd name="T5" fmla="*/ 67944 h 27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70"/>
                  <a:gd name="T11" fmla="*/ 742 w 742"/>
                  <a:gd name="T12" fmla="*/ 270 h 2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70">
                    <a:moveTo>
                      <a:pt x="0" y="0"/>
                    </a:moveTo>
                    <a:cubicBezTo>
                      <a:pt x="136" y="21"/>
                      <a:pt x="272" y="43"/>
                      <a:pt x="396" y="88"/>
                    </a:cubicBezTo>
                    <a:cubicBezTo>
                      <a:pt x="520" y="133"/>
                      <a:pt x="631" y="201"/>
                      <a:pt x="742" y="27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25" name="Freeform 36"/>
              <p:cNvSpPr>
                <a:spLocks/>
              </p:cNvSpPr>
              <p:nvPr/>
            </p:nvSpPr>
            <p:spPr bwMode="auto">
              <a:xfrm rot="-5718171">
                <a:off x="5403" y="2518"/>
                <a:ext cx="679" cy="849"/>
              </a:xfrm>
              <a:custGeom>
                <a:avLst/>
                <a:gdLst>
                  <a:gd name="T0" fmla="*/ 0 w 428"/>
                  <a:gd name="T1" fmla="*/ 0 h 536"/>
                  <a:gd name="T2" fmla="*/ 55434 w 428"/>
                  <a:gd name="T3" fmla="*/ 71798 h 536"/>
                  <a:gd name="T4" fmla="*/ 108772 w 428"/>
                  <a:gd name="T5" fmla="*/ 133684 h 536"/>
                  <a:gd name="T6" fmla="*/ 0 60000 65536"/>
                  <a:gd name="T7" fmla="*/ 0 60000 65536"/>
                  <a:gd name="T8" fmla="*/ 0 60000 65536"/>
                  <a:gd name="T9" fmla="*/ 0 w 428"/>
                  <a:gd name="T10" fmla="*/ 0 h 536"/>
                  <a:gd name="T11" fmla="*/ 428 w 428"/>
                  <a:gd name="T12" fmla="*/ 536 h 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" h="536">
                    <a:moveTo>
                      <a:pt x="0" y="0"/>
                    </a:moveTo>
                    <a:cubicBezTo>
                      <a:pt x="73" y="99"/>
                      <a:pt x="147" y="199"/>
                      <a:pt x="218" y="288"/>
                    </a:cubicBezTo>
                    <a:cubicBezTo>
                      <a:pt x="289" y="377"/>
                      <a:pt x="358" y="456"/>
                      <a:pt x="428" y="536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26" name="Freeform 37"/>
              <p:cNvSpPr>
                <a:spLocks/>
              </p:cNvSpPr>
              <p:nvPr/>
            </p:nvSpPr>
            <p:spPr bwMode="auto">
              <a:xfrm rot="-5718171">
                <a:off x="5602" y="2272"/>
                <a:ext cx="269" cy="1309"/>
              </a:xfrm>
              <a:custGeom>
                <a:avLst/>
                <a:gdLst>
                  <a:gd name="T0" fmla="*/ 41921 w 170"/>
                  <a:gd name="T1" fmla="*/ 207225 h 826"/>
                  <a:gd name="T2" fmla="*/ 16248 w 170"/>
                  <a:gd name="T3" fmla="*/ 91296 h 826"/>
                  <a:gd name="T4" fmla="*/ 0 w 170"/>
                  <a:gd name="T5" fmla="*/ 0 h 826"/>
                  <a:gd name="T6" fmla="*/ 0 60000 65536"/>
                  <a:gd name="T7" fmla="*/ 0 60000 65536"/>
                  <a:gd name="T8" fmla="*/ 0 60000 65536"/>
                  <a:gd name="T9" fmla="*/ 0 w 170"/>
                  <a:gd name="T10" fmla="*/ 0 h 826"/>
                  <a:gd name="T11" fmla="*/ 170 w 170"/>
                  <a:gd name="T12" fmla="*/ 826 h 8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0" h="826">
                    <a:moveTo>
                      <a:pt x="170" y="826"/>
                    </a:moveTo>
                    <a:cubicBezTo>
                      <a:pt x="132" y="664"/>
                      <a:pt x="94" y="502"/>
                      <a:pt x="66" y="364"/>
                    </a:cubicBezTo>
                    <a:cubicBezTo>
                      <a:pt x="38" y="226"/>
                      <a:pt x="19" y="11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27" name="Freeform 38"/>
              <p:cNvSpPr>
                <a:spLocks/>
              </p:cNvSpPr>
              <p:nvPr/>
            </p:nvSpPr>
            <p:spPr bwMode="auto">
              <a:xfrm rot="-5718171">
                <a:off x="5136" y="2332"/>
                <a:ext cx="894" cy="589"/>
              </a:xfrm>
              <a:custGeom>
                <a:avLst/>
                <a:gdLst>
                  <a:gd name="T0" fmla="*/ 0 w 564"/>
                  <a:gd name="T1" fmla="*/ 0 h 372"/>
                  <a:gd name="T2" fmla="*/ 78591 w 564"/>
                  <a:gd name="T3" fmla="*/ 41705 h 372"/>
                  <a:gd name="T4" fmla="*/ 141881 w 564"/>
                  <a:gd name="T5" fmla="*/ 92373 h 372"/>
                  <a:gd name="T6" fmla="*/ 0 60000 65536"/>
                  <a:gd name="T7" fmla="*/ 0 60000 65536"/>
                  <a:gd name="T8" fmla="*/ 0 60000 65536"/>
                  <a:gd name="T9" fmla="*/ 0 w 564"/>
                  <a:gd name="T10" fmla="*/ 0 h 372"/>
                  <a:gd name="T11" fmla="*/ 564 w 564"/>
                  <a:gd name="T12" fmla="*/ 372 h 3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4" h="372">
                    <a:moveTo>
                      <a:pt x="0" y="0"/>
                    </a:moveTo>
                    <a:cubicBezTo>
                      <a:pt x="109" y="53"/>
                      <a:pt x="218" y="106"/>
                      <a:pt x="312" y="168"/>
                    </a:cubicBezTo>
                    <a:cubicBezTo>
                      <a:pt x="406" y="230"/>
                      <a:pt x="485" y="301"/>
                      <a:pt x="564" y="372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28" name="Freeform 39"/>
              <p:cNvSpPr>
                <a:spLocks/>
              </p:cNvSpPr>
              <p:nvPr/>
            </p:nvSpPr>
            <p:spPr bwMode="auto">
              <a:xfrm rot="-5718171">
                <a:off x="4687" y="2400"/>
                <a:ext cx="1100" cy="146"/>
              </a:xfrm>
              <a:custGeom>
                <a:avLst/>
                <a:gdLst>
                  <a:gd name="T0" fmla="*/ 0 w 694"/>
                  <a:gd name="T1" fmla="*/ 0 h 92"/>
                  <a:gd name="T2" fmla="*/ 94974 w 694"/>
                  <a:gd name="T3" fmla="*/ 8689 h 92"/>
                  <a:gd name="T4" fmla="*/ 174518 w 694"/>
                  <a:gd name="T5" fmla="*/ 23492 h 92"/>
                  <a:gd name="T6" fmla="*/ 0 60000 65536"/>
                  <a:gd name="T7" fmla="*/ 0 60000 65536"/>
                  <a:gd name="T8" fmla="*/ 0 60000 65536"/>
                  <a:gd name="T9" fmla="*/ 0 w 694"/>
                  <a:gd name="T10" fmla="*/ 0 h 92"/>
                  <a:gd name="T11" fmla="*/ 694 w 694"/>
                  <a:gd name="T12" fmla="*/ 92 h 9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4" h="92">
                    <a:moveTo>
                      <a:pt x="0" y="0"/>
                    </a:moveTo>
                    <a:cubicBezTo>
                      <a:pt x="131" y="9"/>
                      <a:pt x="262" y="19"/>
                      <a:pt x="378" y="34"/>
                    </a:cubicBezTo>
                    <a:cubicBezTo>
                      <a:pt x="494" y="49"/>
                      <a:pt x="594" y="70"/>
                      <a:pt x="694" y="92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29" name="Freeform 40"/>
              <p:cNvSpPr>
                <a:spLocks/>
              </p:cNvSpPr>
              <p:nvPr/>
            </p:nvSpPr>
            <p:spPr bwMode="auto">
              <a:xfrm rot="-5718171">
                <a:off x="4720" y="2116"/>
                <a:ext cx="980" cy="698"/>
              </a:xfrm>
              <a:custGeom>
                <a:avLst/>
                <a:gdLst>
                  <a:gd name="T0" fmla="*/ 156228 w 618"/>
                  <a:gd name="T1" fmla="*/ 111759 h 440"/>
                  <a:gd name="T2" fmla="*/ 88963 w 618"/>
                  <a:gd name="T3" fmla="*/ 60961 h 440"/>
                  <a:gd name="T4" fmla="*/ 39436 w 618"/>
                  <a:gd name="T5" fmla="*/ 29962 h 440"/>
                  <a:gd name="T6" fmla="*/ 0 w 618"/>
                  <a:gd name="T7" fmla="*/ 0 h 44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8"/>
                  <a:gd name="T13" fmla="*/ 0 h 440"/>
                  <a:gd name="T14" fmla="*/ 618 w 618"/>
                  <a:gd name="T15" fmla="*/ 440 h 44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8" h="440">
                    <a:moveTo>
                      <a:pt x="618" y="440"/>
                    </a:moveTo>
                    <a:cubicBezTo>
                      <a:pt x="523" y="367"/>
                      <a:pt x="429" y="294"/>
                      <a:pt x="352" y="240"/>
                    </a:cubicBezTo>
                    <a:cubicBezTo>
                      <a:pt x="275" y="186"/>
                      <a:pt x="215" y="158"/>
                      <a:pt x="156" y="118"/>
                    </a:cubicBezTo>
                    <a:cubicBezTo>
                      <a:pt x="97" y="78"/>
                      <a:pt x="48" y="39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0" name="Freeform 41"/>
              <p:cNvSpPr>
                <a:spLocks/>
              </p:cNvSpPr>
              <p:nvPr/>
            </p:nvSpPr>
            <p:spPr bwMode="auto">
              <a:xfrm rot="-5718171">
                <a:off x="4463" y="2068"/>
                <a:ext cx="1081" cy="428"/>
              </a:xfrm>
              <a:custGeom>
                <a:avLst/>
                <a:gdLst>
                  <a:gd name="T0" fmla="*/ 171421 w 682"/>
                  <a:gd name="T1" fmla="*/ 67944 h 270"/>
                  <a:gd name="T2" fmla="*/ 131246 w 682"/>
                  <a:gd name="T3" fmla="*/ 48296 h 270"/>
                  <a:gd name="T4" fmla="*/ 86474 w 682"/>
                  <a:gd name="T5" fmla="*/ 30656 h 270"/>
                  <a:gd name="T6" fmla="*/ 44803 w 682"/>
                  <a:gd name="T7" fmla="*/ 16627 h 270"/>
                  <a:gd name="T8" fmla="*/ 0 w 682"/>
                  <a:gd name="T9" fmla="*/ 0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2"/>
                  <a:gd name="T16" fmla="*/ 0 h 270"/>
                  <a:gd name="T17" fmla="*/ 682 w 682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2" h="270">
                    <a:moveTo>
                      <a:pt x="682" y="270"/>
                    </a:moveTo>
                    <a:cubicBezTo>
                      <a:pt x="630" y="243"/>
                      <a:pt x="578" y="217"/>
                      <a:pt x="522" y="192"/>
                    </a:cubicBezTo>
                    <a:cubicBezTo>
                      <a:pt x="466" y="167"/>
                      <a:pt x="401" y="143"/>
                      <a:pt x="344" y="122"/>
                    </a:cubicBezTo>
                    <a:cubicBezTo>
                      <a:pt x="287" y="101"/>
                      <a:pt x="235" y="86"/>
                      <a:pt x="178" y="66"/>
                    </a:cubicBezTo>
                    <a:cubicBezTo>
                      <a:pt x="121" y="46"/>
                      <a:pt x="60" y="23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1" name="Freeform 42"/>
              <p:cNvSpPr>
                <a:spLocks/>
              </p:cNvSpPr>
              <p:nvPr/>
            </p:nvSpPr>
            <p:spPr bwMode="auto">
              <a:xfrm rot="-5718171">
                <a:off x="4247" y="1799"/>
                <a:ext cx="960" cy="453"/>
              </a:xfrm>
              <a:custGeom>
                <a:avLst/>
                <a:gdLst>
                  <a:gd name="T0" fmla="*/ 151430 w 606"/>
                  <a:gd name="T1" fmla="*/ 71360 h 286"/>
                  <a:gd name="T2" fmla="*/ 82931 w 606"/>
                  <a:gd name="T3" fmla="*/ 39837 h 286"/>
                  <a:gd name="T4" fmla="*/ 41915 w 606"/>
                  <a:gd name="T5" fmla="*/ 21839 h 286"/>
                  <a:gd name="T6" fmla="*/ 0 w 606"/>
                  <a:gd name="T7" fmla="*/ 0 h 2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06"/>
                  <a:gd name="T13" fmla="*/ 0 h 286"/>
                  <a:gd name="T14" fmla="*/ 606 w 606"/>
                  <a:gd name="T15" fmla="*/ 286 h 2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6" h="286">
                    <a:moveTo>
                      <a:pt x="606" y="286"/>
                    </a:moveTo>
                    <a:cubicBezTo>
                      <a:pt x="505" y="239"/>
                      <a:pt x="405" y="193"/>
                      <a:pt x="332" y="160"/>
                    </a:cubicBezTo>
                    <a:cubicBezTo>
                      <a:pt x="259" y="127"/>
                      <a:pt x="223" y="115"/>
                      <a:pt x="168" y="88"/>
                    </a:cubicBezTo>
                    <a:cubicBezTo>
                      <a:pt x="113" y="61"/>
                      <a:pt x="56" y="30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2" name="Freeform 43"/>
              <p:cNvSpPr>
                <a:spLocks/>
              </p:cNvSpPr>
              <p:nvPr/>
            </p:nvSpPr>
            <p:spPr bwMode="auto">
              <a:xfrm rot="-5718171">
                <a:off x="3989" y="1846"/>
                <a:ext cx="1179" cy="336"/>
              </a:xfrm>
              <a:custGeom>
                <a:avLst/>
                <a:gdLst>
                  <a:gd name="T0" fmla="*/ 186558 w 744"/>
                  <a:gd name="T1" fmla="*/ 53304 h 212"/>
                  <a:gd name="T2" fmla="*/ 139372 w 744"/>
                  <a:gd name="T3" fmla="*/ 28178 h 212"/>
                  <a:gd name="T4" fmla="*/ 98282 w 744"/>
                  <a:gd name="T5" fmla="*/ 13613 h 212"/>
                  <a:gd name="T6" fmla="*/ 54125 w 744"/>
                  <a:gd name="T7" fmla="*/ 2499 h 212"/>
                  <a:gd name="T8" fmla="*/ 0 w 744"/>
                  <a:gd name="T9" fmla="*/ 0 h 2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4"/>
                  <a:gd name="T16" fmla="*/ 0 h 212"/>
                  <a:gd name="T17" fmla="*/ 744 w 744"/>
                  <a:gd name="T18" fmla="*/ 212 h 2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4" h="212">
                    <a:moveTo>
                      <a:pt x="744" y="212"/>
                    </a:moveTo>
                    <a:cubicBezTo>
                      <a:pt x="679" y="175"/>
                      <a:pt x="615" y="138"/>
                      <a:pt x="556" y="112"/>
                    </a:cubicBezTo>
                    <a:cubicBezTo>
                      <a:pt x="497" y="86"/>
                      <a:pt x="449" y="71"/>
                      <a:pt x="392" y="54"/>
                    </a:cubicBezTo>
                    <a:cubicBezTo>
                      <a:pt x="335" y="37"/>
                      <a:pt x="281" y="19"/>
                      <a:pt x="216" y="10"/>
                    </a:cubicBezTo>
                    <a:cubicBezTo>
                      <a:pt x="151" y="1"/>
                      <a:pt x="75" y="0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3" name="Freeform 44"/>
              <p:cNvSpPr>
                <a:spLocks/>
              </p:cNvSpPr>
              <p:nvPr/>
            </p:nvSpPr>
            <p:spPr bwMode="auto">
              <a:xfrm rot="-5718171">
                <a:off x="3655" y="1555"/>
                <a:ext cx="1037" cy="442"/>
              </a:xfrm>
              <a:custGeom>
                <a:avLst/>
                <a:gdLst>
                  <a:gd name="T0" fmla="*/ 164241 w 654"/>
                  <a:gd name="T1" fmla="*/ 69403 h 279"/>
                  <a:gd name="T2" fmla="*/ 160553 w 654"/>
                  <a:gd name="T3" fmla="*/ 68515 h 279"/>
                  <a:gd name="T4" fmla="*/ 136339 w 654"/>
                  <a:gd name="T5" fmla="*/ 61530 h 279"/>
                  <a:gd name="T6" fmla="*/ 87525 w 654"/>
                  <a:gd name="T7" fmla="*/ 34557 h 279"/>
                  <a:gd name="T8" fmla="*/ 55199 w 654"/>
                  <a:gd name="T9" fmla="*/ 14532 h 279"/>
                  <a:gd name="T10" fmla="*/ 24219 w 654"/>
                  <a:gd name="T11" fmla="*/ 3463 h 279"/>
                  <a:gd name="T12" fmla="*/ 0 w 654"/>
                  <a:gd name="T13" fmla="*/ 0 h 27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4"/>
                  <a:gd name="T22" fmla="*/ 0 h 279"/>
                  <a:gd name="T23" fmla="*/ 654 w 654"/>
                  <a:gd name="T24" fmla="*/ 279 h 27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4" h="279">
                    <a:moveTo>
                      <a:pt x="650" y="278"/>
                    </a:moveTo>
                    <a:cubicBezTo>
                      <a:pt x="652" y="278"/>
                      <a:pt x="654" y="279"/>
                      <a:pt x="636" y="274"/>
                    </a:cubicBezTo>
                    <a:cubicBezTo>
                      <a:pt x="618" y="269"/>
                      <a:pt x="588" y="269"/>
                      <a:pt x="540" y="246"/>
                    </a:cubicBezTo>
                    <a:cubicBezTo>
                      <a:pt x="492" y="223"/>
                      <a:pt x="400" y="169"/>
                      <a:pt x="346" y="138"/>
                    </a:cubicBezTo>
                    <a:cubicBezTo>
                      <a:pt x="292" y="107"/>
                      <a:pt x="260" y="79"/>
                      <a:pt x="218" y="58"/>
                    </a:cubicBezTo>
                    <a:cubicBezTo>
                      <a:pt x="176" y="37"/>
                      <a:pt x="132" y="24"/>
                      <a:pt x="96" y="14"/>
                    </a:cubicBezTo>
                    <a:cubicBezTo>
                      <a:pt x="60" y="4"/>
                      <a:pt x="30" y="2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4" name="Freeform 45"/>
              <p:cNvSpPr>
                <a:spLocks/>
              </p:cNvSpPr>
              <p:nvPr/>
            </p:nvSpPr>
            <p:spPr bwMode="auto">
              <a:xfrm rot="-5718171">
                <a:off x="3858" y="1461"/>
                <a:ext cx="539" cy="30"/>
              </a:xfrm>
              <a:custGeom>
                <a:avLst/>
                <a:gdLst>
                  <a:gd name="T0" fmla="*/ 85598 w 340"/>
                  <a:gd name="T1" fmla="*/ 0 h 19"/>
                  <a:gd name="T2" fmla="*/ 45347 w 340"/>
                  <a:gd name="T3" fmla="*/ 3799 h 19"/>
                  <a:gd name="T4" fmla="*/ 0 w 340"/>
                  <a:gd name="T5" fmla="*/ 4208 h 19"/>
                  <a:gd name="T6" fmla="*/ 0 60000 65536"/>
                  <a:gd name="T7" fmla="*/ 0 60000 65536"/>
                  <a:gd name="T8" fmla="*/ 0 60000 65536"/>
                  <a:gd name="T9" fmla="*/ 0 w 340"/>
                  <a:gd name="T10" fmla="*/ 0 h 19"/>
                  <a:gd name="T11" fmla="*/ 340 w 340"/>
                  <a:gd name="T12" fmla="*/ 19 h 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0" h="19">
                    <a:moveTo>
                      <a:pt x="340" y="0"/>
                    </a:moveTo>
                    <a:cubicBezTo>
                      <a:pt x="288" y="6"/>
                      <a:pt x="237" y="13"/>
                      <a:pt x="180" y="16"/>
                    </a:cubicBezTo>
                    <a:cubicBezTo>
                      <a:pt x="123" y="19"/>
                      <a:pt x="61" y="18"/>
                      <a:pt x="0" y="18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5" name="Freeform 46"/>
              <p:cNvSpPr>
                <a:spLocks/>
              </p:cNvSpPr>
              <p:nvPr/>
            </p:nvSpPr>
            <p:spPr bwMode="auto">
              <a:xfrm rot="-5718171">
                <a:off x="3152" y="1771"/>
                <a:ext cx="1471" cy="70"/>
              </a:xfrm>
              <a:custGeom>
                <a:avLst/>
                <a:gdLst>
                  <a:gd name="T0" fmla="*/ 0 w 928"/>
                  <a:gd name="T1" fmla="*/ 11577 h 44"/>
                  <a:gd name="T2" fmla="*/ 123413 w 928"/>
                  <a:gd name="T3" fmla="*/ 1650 h 44"/>
                  <a:gd name="T4" fmla="*/ 233563 w 928"/>
                  <a:gd name="T5" fmla="*/ 1650 h 44"/>
                  <a:gd name="T6" fmla="*/ 0 60000 65536"/>
                  <a:gd name="T7" fmla="*/ 0 60000 65536"/>
                  <a:gd name="T8" fmla="*/ 0 60000 65536"/>
                  <a:gd name="T9" fmla="*/ 0 w 928"/>
                  <a:gd name="T10" fmla="*/ 0 h 44"/>
                  <a:gd name="T11" fmla="*/ 928 w 928"/>
                  <a:gd name="T12" fmla="*/ 44 h 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28" h="44">
                    <a:moveTo>
                      <a:pt x="0" y="44"/>
                    </a:moveTo>
                    <a:cubicBezTo>
                      <a:pt x="167" y="28"/>
                      <a:pt x="335" y="12"/>
                      <a:pt x="490" y="6"/>
                    </a:cubicBezTo>
                    <a:cubicBezTo>
                      <a:pt x="645" y="0"/>
                      <a:pt x="786" y="3"/>
                      <a:pt x="928" y="6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6" name="Freeform 47"/>
              <p:cNvSpPr>
                <a:spLocks/>
              </p:cNvSpPr>
              <p:nvPr/>
            </p:nvSpPr>
            <p:spPr bwMode="auto">
              <a:xfrm rot="-5718171">
                <a:off x="3262" y="1565"/>
                <a:ext cx="1186" cy="565"/>
              </a:xfrm>
              <a:custGeom>
                <a:avLst/>
                <a:gdLst>
                  <a:gd name="T0" fmla="*/ 188829 w 748"/>
                  <a:gd name="T1" fmla="*/ 90973 h 356"/>
                  <a:gd name="T2" fmla="*/ 150429 w 748"/>
                  <a:gd name="T3" fmla="*/ 72587 h 356"/>
                  <a:gd name="T4" fmla="*/ 103949 w 748"/>
                  <a:gd name="T5" fmla="*/ 58333 h 356"/>
                  <a:gd name="T6" fmla="*/ 58523 w 748"/>
                  <a:gd name="T7" fmla="*/ 42299 h 356"/>
                  <a:gd name="T8" fmla="*/ 23669 w 748"/>
                  <a:gd name="T9" fmla="*/ 23513 h 356"/>
                  <a:gd name="T10" fmla="*/ 0 w 748"/>
                  <a:gd name="T11" fmla="*/ 0 h 3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48"/>
                  <a:gd name="T19" fmla="*/ 0 h 356"/>
                  <a:gd name="T20" fmla="*/ 748 w 748"/>
                  <a:gd name="T21" fmla="*/ 356 h 3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48" h="356">
                    <a:moveTo>
                      <a:pt x="748" y="356"/>
                    </a:moveTo>
                    <a:cubicBezTo>
                      <a:pt x="700" y="330"/>
                      <a:pt x="652" y="305"/>
                      <a:pt x="596" y="284"/>
                    </a:cubicBezTo>
                    <a:cubicBezTo>
                      <a:pt x="540" y="263"/>
                      <a:pt x="473" y="248"/>
                      <a:pt x="412" y="228"/>
                    </a:cubicBezTo>
                    <a:cubicBezTo>
                      <a:pt x="351" y="208"/>
                      <a:pt x="285" y="189"/>
                      <a:pt x="232" y="166"/>
                    </a:cubicBezTo>
                    <a:cubicBezTo>
                      <a:pt x="179" y="143"/>
                      <a:pt x="133" y="120"/>
                      <a:pt x="94" y="92"/>
                    </a:cubicBezTo>
                    <a:cubicBezTo>
                      <a:pt x="55" y="64"/>
                      <a:pt x="27" y="32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7" name="Freeform 48"/>
              <p:cNvSpPr>
                <a:spLocks/>
              </p:cNvSpPr>
              <p:nvPr/>
            </p:nvSpPr>
            <p:spPr bwMode="auto">
              <a:xfrm rot="-5718171">
                <a:off x="2979" y="1605"/>
                <a:ext cx="1310" cy="305"/>
              </a:xfrm>
              <a:custGeom>
                <a:avLst/>
                <a:gdLst>
                  <a:gd name="T0" fmla="*/ 205175 w 826"/>
                  <a:gd name="T1" fmla="*/ 46524 h 193"/>
                  <a:gd name="T2" fmla="*/ 200531 w 826"/>
                  <a:gd name="T3" fmla="*/ 46061 h 193"/>
                  <a:gd name="T4" fmla="*/ 153413 w 826"/>
                  <a:gd name="T5" fmla="*/ 42240 h 193"/>
                  <a:gd name="T6" fmla="*/ 94669 w 826"/>
                  <a:gd name="T7" fmla="*/ 33499 h 193"/>
                  <a:gd name="T8" fmla="*/ 58273 w 826"/>
                  <a:gd name="T9" fmla="*/ 26257 h 193"/>
                  <a:gd name="T10" fmla="*/ 18223 w 826"/>
                  <a:gd name="T11" fmla="*/ 12597 h 193"/>
                  <a:gd name="T12" fmla="*/ 0 w 826"/>
                  <a:gd name="T13" fmla="*/ 0 h 19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26"/>
                  <a:gd name="T22" fmla="*/ 0 h 193"/>
                  <a:gd name="T23" fmla="*/ 826 w 826"/>
                  <a:gd name="T24" fmla="*/ 193 h 19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26" h="193">
                    <a:moveTo>
                      <a:pt x="810" y="192"/>
                    </a:moveTo>
                    <a:cubicBezTo>
                      <a:pt x="818" y="192"/>
                      <a:pt x="826" y="193"/>
                      <a:pt x="792" y="190"/>
                    </a:cubicBezTo>
                    <a:cubicBezTo>
                      <a:pt x="758" y="187"/>
                      <a:pt x="676" y="183"/>
                      <a:pt x="606" y="174"/>
                    </a:cubicBezTo>
                    <a:cubicBezTo>
                      <a:pt x="536" y="165"/>
                      <a:pt x="437" y="149"/>
                      <a:pt x="374" y="138"/>
                    </a:cubicBezTo>
                    <a:cubicBezTo>
                      <a:pt x="311" y="127"/>
                      <a:pt x="280" y="122"/>
                      <a:pt x="230" y="108"/>
                    </a:cubicBezTo>
                    <a:cubicBezTo>
                      <a:pt x="180" y="94"/>
                      <a:pt x="110" y="70"/>
                      <a:pt x="72" y="52"/>
                    </a:cubicBezTo>
                    <a:cubicBezTo>
                      <a:pt x="34" y="34"/>
                      <a:pt x="17" y="17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8" name="Freeform 49"/>
              <p:cNvSpPr>
                <a:spLocks/>
              </p:cNvSpPr>
              <p:nvPr/>
            </p:nvSpPr>
            <p:spPr bwMode="auto">
              <a:xfrm rot="-5718171">
                <a:off x="2898" y="1780"/>
                <a:ext cx="1372" cy="85"/>
              </a:xfrm>
              <a:custGeom>
                <a:avLst/>
                <a:gdLst>
                  <a:gd name="T0" fmla="*/ 0 w 866"/>
                  <a:gd name="T1" fmla="*/ 12512 h 54"/>
                  <a:gd name="T2" fmla="*/ 55962 w 866"/>
                  <a:gd name="T3" fmla="*/ 2301 h 54"/>
                  <a:gd name="T4" fmla="*/ 119027 w 866"/>
                  <a:gd name="T5" fmla="*/ 0 h 54"/>
                  <a:gd name="T6" fmla="*/ 195044 w 866"/>
                  <a:gd name="T7" fmla="*/ 1835 h 54"/>
                  <a:gd name="T8" fmla="*/ 216559 w 866"/>
                  <a:gd name="T9" fmla="*/ 3284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6"/>
                  <a:gd name="T16" fmla="*/ 0 h 54"/>
                  <a:gd name="T17" fmla="*/ 866 w 866"/>
                  <a:gd name="T18" fmla="*/ 54 h 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6" h="54">
                    <a:moveTo>
                      <a:pt x="0" y="54"/>
                    </a:moveTo>
                    <a:cubicBezTo>
                      <a:pt x="72" y="36"/>
                      <a:pt x="145" y="19"/>
                      <a:pt x="224" y="10"/>
                    </a:cubicBezTo>
                    <a:cubicBezTo>
                      <a:pt x="303" y="1"/>
                      <a:pt x="383" y="0"/>
                      <a:pt x="476" y="0"/>
                    </a:cubicBezTo>
                    <a:cubicBezTo>
                      <a:pt x="569" y="0"/>
                      <a:pt x="715" y="6"/>
                      <a:pt x="780" y="8"/>
                    </a:cubicBezTo>
                    <a:cubicBezTo>
                      <a:pt x="845" y="10"/>
                      <a:pt x="855" y="12"/>
                      <a:pt x="866" y="14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39" name="Freeform 50"/>
              <p:cNvSpPr>
                <a:spLocks/>
              </p:cNvSpPr>
              <p:nvPr/>
            </p:nvSpPr>
            <p:spPr bwMode="auto">
              <a:xfrm rot="-5718171">
                <a:off x="2695" y="1798"/>
                <a:ext cx="1287" cy="75"/>
              </a:xfrm>
              <a:custGeom>
                <a:avLst/>
                <a:gdLst>
                  <a:gd name="T0" fmla="*/ 0 w 812"/>
                  <a:gd name="T1" fmla="*/ 12831 h 47"/>
                  <a:gd name="T2" fmla="*/ 104459 w 812"/>
                  <a:gd name="T3" fmla="*/ 1419 h 47"/>
                  <a:gd name="T4" fmla="*/ 204073 w 812"/>
                  <a:gd name="T5" fmla="*/ 5162 h 47"/>
                  <a:gd name="T6" fmla="*/ 0 60000 65536"/>
                  <a:gd name="T7" fmla="*/ 0 60000 65536"/>
                  <a:gd name="T8" fmla="*/ 0 60000 65536"/>
                  <a:gd name="T9" fmla="*/ 0 w 812"/>
                  <a:gd name="T10" fmla="*/ 0 h 47"/>
                  <a:gd name="T11" fmla="*/ 812 w 812"/>
                  <a:gd name="T12" fmla="*/ 47 h 4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2" h="47">
                    <a:moveTo>
                      <a:pt x="0" y="47"/>
                    </a:moveTo>
                    <a:cubicBezTo>
                      <a:pt x="140" y="28"/>
                      <a:pt x="281" y="10"/>
                      <a:pt x="416" y="5"/>
                    </a:cubicBezTo>
                    <a:cubicBezTo>
                      <a:pt x="551" y="0"/>
                      <a:pt x="681" y="9"/>
                      <a:pt x="812" y="19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0" name="Freeform 51"/>
              <p:cNvSpPr>
                <a:spLocks/>
              </p:cNvSpPr>
              <p:nvPr/>
            </p:nvSpPr>
            <p:spPr bwMode="auto">
              <a:xfrm rot="-5718171">
                <a:off x="2369" y="1462"/>
                <a:ext cx="1163" cy="542"/>
              </a:xfrm>
              <a:custGeom>
                <a:avLst/>
                <a:gdLst>
                  <a:gd name="T0" fmla="*/ 0 w 734"/>
                  <a:gd name="T1" fmla="*/ 85820 h 342"/>
                  <a:gd name="T2" fmla="*/ 91145 w 734"/>
                  <a:gd name="T3" fmla="*/ 28037 h 342"/>
                  <a:gd name="T4" fmla="*/ 183802 w 734"/>
                  <a:gd name="T5" fmla="*/ 0 h 342"/>
                  <a:gd name="T6" fmla="*/ 0 60000 65536"/>
                  <a:gd name="T7" fmla="*/ 0 60000 65536"/>
                  <a:gd name="T8" fmla="*/ 0 60000 65536"/>
                  <a:gd name="T9" fmla="*/ 0 w 734"/>
                  <a:gd name="T10" fmla="*/ 0 h 342"/>
                  <a:gd name="T11" fmla="*/ 734 w 734"/>
                  <a:gd name="T12" fmla="*/ 342 h 3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34" h="342">
                    <a:moveTo>
                      <a:pt x="0" y="342"/>
                    </a:moveTo>
                    <a:cubicBezTo>
                      <a:pt x="121" y="255"/>
                      <a:pt x="242" y="169"/>
                      <a:pt x="364" y="112"/>
                    </a:cubicBezTo>
                    <a:cubicBezTo>
                      <a:pt x="486" y="55"/>
                      <a:pt x="610" y="27"/>
                      <a:pt x="734" y="0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1" name="Freeform 52"/>
              <p:cNvSpPr>
                <a:spLocks/>
              </p:cNvSpPr>
              <p:nvPr/>
            </p:nvSpPr>
            <p:spPr bwMode="auto">
              <a:xfrm rot="-5718171">
                <a:off x="2079" y="1700"/>
                <a:ext cx="1147" cy="244"/>
              </a:xfrm>
              <a:custGeom>
                <a:avLst/>
                <a:gdLst>
                  <a:gd name="T0" fmla="*/ 0 w 724"/>
                  <a:gd name="T1" fmla="*/ 0 h 154"/>
                  <a:gd name="T2" fmla="*/ 32064 w 724"/>
                  <a:gd name="T3" fmla="*/ 14537 h 154"/>
                  <a:gd name="T4" fmla="*/ 89979 w 724"/>
                  <a:gd name="T5" fmla="*/ 29155 h 154"/>
                  <a:gd name="T6" fmla="*/ 141483 w 724"/>
                  <a:gd name="T7" fmla="*/ 36494 h 154"/>
                  <a:gd name="T8" fmla="*/ 181006 w 724"/>
                  <a:gd name="T9" fmla="*/ 38549 h 1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4"/>
                  <a:gd name="T16" fmla="*/ 0 h 154"/>
                  <a:gd name="T17" fmla="*/ 724 w 724"/>
                  <a:gd name="T18" fmla="*/ 154 h 1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4" h="154">
                    <a:moveTo>
                      <a:pt x="0" y="0"/>
                    </a:moveTo>
                    <a:cubicBezTo>
                      <a:pt x="34" y="19"/>
                      <a:pt x="68" y="39"/>
                      <a:pt x="128" y="58"/>
                    </a:cubicBezTo>
                    <a:cubicBezTo>
                      <a:pt x="188" y="77"/>
                      <a:pt x="287" y="101"/>
                      <a:pt x="360" y="116"/>
                    </a:cubicBezTo>
                    <a:cubicBezTo>
                      <a:pt x="433" y="131"/>
                      <a:pt x="505" y="140"/>
                      <a:pt x="566" y="146"/>
                    </a:cubicBezTo>
                    <a:cubicBezTo>
                      <a:pt x="627" y="152"/>
                      <a:pt x="675" y="153"/>
                      <a:pt x="724" y="154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2" name="Freeform 53"/>
              <p:cNvSpPr>
                <a:spLocks/>
              </p:cNvSpPr>
              <p:nvPr/>
            </p:nvSpPr>
            <p:spPr bwMode="auto">
              <a:xfrm rot="-5718171">
                <a:off x="1893" y="1943"/>
                <a:ext cx="913" cy="71"/>
              </a:xfrm>
              <a:custGeom>
                <a:avLst/>
                <a:gdLst>
                  <a:gd name="T0" fmla="*/ 0 w 576"/>
                  <a:gd name="T1" fmla="*/ 10707 h 45"/>
                  <a:gd name="T2" fmla="*/ 65869 w 576"/>
                  <a:gd name="T3" fmla="*/ 1654 h 45"/>
                  <a:gd name="T4" fmla="*/ 117213 w 576"/>
                  <a:gd name="T5" fmla="*/ 322 h 45"/>
                  <a:gd name="T6" fmla="*/ 144883 w 576"/>
                  <a:gd name="T7" fmla="*/ 3657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6"/>
                  <a:gd name="T13" fmla="*/ 0 h 45"/>
                  <a:gd name="T14" fmla="*/ 576 w 576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6" h="45">
                    <a:moveTo>
                      <a:pt x="0" y="45"/>
                    </a:moveTo>
                    <a:cubicBezTo>
                      <a:pt x="92" y="29"/>
                      <a:pt x="184" y="14"/>
                      <a:pt x="262" y="7"/>
                    </a:cubicBezTo>
                    <a:cubicBezTo>
                      <a:pt x="340" y="0"/>
                      <a:pt x="414" y="0"/>
                      <a:pt x="466" y="1"/>
                    </a:cubicBezTo>
                    <a:cubicBezTo>
                      <a:pt x="518" y="2"/>
                      <a:pt x="547" y="8"/>
                      <a:pt x="576" y="15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3" name="Freeform 54"/>
              <p:cNvSpPr>
                <a:spLocks/>
              </p:cNvSpPr>
              <p:nvPr/>
            </p:nvSpPr>
            <p:spPr bwMode="auto">
              <a:xfrm rot="-5718171">
                <a:off x="1608" y="1698"/>
                <a:ext cx="941" cy="308"/>
              </a:xfrm>
              <a:custGeom>
                <a:avLst/>
                <a:gdLst>
                  <a:gd name="T0" fmla="*/ 148436 w 594"/>
                  <a:gd name="T1" fmla="*/ 0 h 194"/>
                  <a:gd name="T2" fmla="*/ 101848 w 594"/>
                  <a:gd name="T3" fmla="*/ 15395 h 194"/>
                  <a:gd name="T4" fmla="*/ 53974 w 594"/>
                  <a:gd name="T5" fmla="*/ 34426 h 194"/>
                  <a:gd name="T6" fmla="*/ 0 w 594"/>
                  <a:gd name="T7" fmla="*/ 49726 h 1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94"/>
                  <a:gd name="T13" fmla="*/ 0 h 194"/>
                  <a:gd name="T14" fmla="*/ 594 w 594"/>
                  <a:gd name="T15" fmla="*/ 194 h 1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94" h="194">
                    <a:moveTo>
                      <a:pt x="594" y="0"/>
                    </a:moveTo>
                    <a:cubicBezTo>
                      <a:pt x="532" y="19"/>
                      <a:pt x="471" y="38"/>
                      <a:pt x="408" y="60"/>
                    </a:cubicBezTo>
                    <a:cubicBezTo>
                      <a:pt x="345" y="82"/>
                      <a:pt x="284" y="112"/>
                      <a:pt x="216" y="134"/>
                    </a:cubicBezTo>
                    <a:cubicBezTo>
                      <a:pt x="148" y="156"/>
                      <a:pt x="74" y="175"/>
                      <a:pt x="0" y="194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4" name="Freeform 55"/>
              <p:cNvSpPr>
                <a:spLocks/>
              </p:cNvSpPr>
              <p:nvPr/>
            </p:nvSpPr>
            <p:spPr bwMode="auto">
              <a:xfrm rot="-5718171">
                <a:off x="1492" y="1773"/>
                <a:ext cx="1135" cy="108"/>
              </a:xfrm>
              <a:custGeom>
                <a:avLst/>
                <a:gdLst>
                  <a:gd name="T0" fmla="*/ 180262 w 716"/>
                  <a:gd name="T1" fmla="*/ 0 h 68"/>
                  <a:gd name="T2" fmla="*/ 127873 w 716"/>
                  <a:gd name="T3" fmla="*/ 4692 h 68"/>
                  <a:gd name="T4" fmla="*/ 82178 w 716"/>
                  <a:gd name="T5" fmla="*/ 7145 h 68"/>
                  <a:gd name="T6" fmla="*/ 45332 w 716"/>
                  <a:gd name="T7" fmla="*/ 10395 h 68"/>
                  <a:gd name="T8" fmla="*/ 0 w 716"/>
                  <a:gd name="T9" fmla="*/ 17564 h 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16"/>
                  <a:gd name="T16" fmla="*/ 0 h 68"/>
                  <a:gd name="T17" fmla="*/ 716 w 716"/>
                  <a:gd name="T18" fmla="*/ 68 h 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16" h="68">
                    <a:moveTo>
                      <a:pt x="716" y="0"/>
                    </a:moveTo>
                    <a:cubicBezTo>
                      <a:pt x="644" y="6"/>
                      <a:pt x="573" y="13"/>
                      <a:pt x="508" y="18"/>
                    </a:cubicBezTo>
                    <a:cubicBezTo>
                      <a:pt x="443" y="23"/>
                      <a:pt x="381" y="24"/>
                      <a:pt x="326" y="28"/>
                    </a:cubicBezTo>
                    <a:cubicBezTo>
                      <a:pt x="271" y="32"/>
                      <a:pt x="234" y="33"/>
                      <a:pt x="180" y="40"/>
                    </a:cubicBezTo>
                    <a:cubicBezTo>
                      <a:pt x="126" y="47"/>
                      <a:pt x="63" y="57"/>
                      <a:pt x="0" y="68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5" name="Freeform 56"/>
              <p:cNvSpPr>
                <a:spLocks/>
              </p:cNvSpPr>
              <p:nvPr/>
            </p:nvSpPr>
            <p:spPr bwMode="auto">
              <a:xfrm>
                <a:off x="1604" y="1357"/>
                <a:ext cx="228" cy="1238"/>
              </a:xfrm>
              <a:custGeom>
                <a:avLst/>
                <a:gdLst>
                  <a:gd name="T0" fmla="*/ 2179 w 144"/>
                  <a:gd name="T1" fmla="*/ 0 h 781"/>
                  <a:gd name="T2" fmla="*/ 0 w 144"/>
                  <a:gd name="T3" fmla="*/ 31454 h 781"/>
                  <a:gd name="T4" fmla="*/ 2049 w 144"/>
                  <a:gd name="T5" fmla="*/ 58100 h 781"/>
                  <a:gd name="T6" fmla="*/ 9880 w 144"/>
                  <a:gd name="T7" fmla="*/ 94961 h 781"/>
                  <a:gd name="T8" fmla="*/ 35760 w 144"/>
                  <a:gd name="T9" fmla="*/ 196528 h 7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4"/>
                  <a:gd name="T16" fmla="*/ 0 h 781"/>
                  <a:gd name="T17" fmla="*/ 144 w 144"/>
                  <a:gd name="T18" fmla="*/ 781 h 7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4" h="781">
                    <a:moveTo>
                      <a:pt x="9" y="0"/>
                    </a:moveTo>
                    <a:cubicBezTo>
                      <a:pt x="5" y="44"/>
                      <a:pt x="1" y="87"/>
                      <a:pt x="0" y="125"/>
                    </a:cubicBezTo>
                    <a:cubicBezTo>
                      <a:pt x="0" y="163"/>
                      <a:pt x="1" y="189"/>
                      <a:pt x="8" y="231"/>
                    </a:cubicBezTo>
                    <a:cubicBezTo>
                      <a:pt x="15" y="273"/>
                      <a:pt x="17" y="285"/>
                      <a:pt x="40" y="377"/>
                    </a:cubicBezTo>
                    <a:cubicBezTo>
                      <a:pt x="63" y="469"/>
                      <a:pt x="122" y="697"/>
                      <a:pt x="144" y="781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5046" name="Freeform 57"/>
              <p:cNvSpPr>
                <a:spLocks/>
              </p:cNvSpPr>
              <p:nvPr/>
            </p:nvSpPr>
            <p:spPr bwMode="auto">
              <a:xfrm>
                <a:off x="1220" y="1684"/>
                <a:ext cx="526" cy="1016"/>
              </a:xfrm>
              <a:custGeom>
                <a:avLst/>
                <a:gdLst>
                  <a:gd name="T0" fmla="*/ 0 w 332"/>
                  <a:gd name="T1" fmla="*/ 0 h 641"/>
                  <a:gd name="T2" fmla="*/ 31259 w 332"/>
                  <a:gd name="T3" fmla="*/ 59662 h 641"/>
                  <a:gd name="T4" fmla="*/ 83013 w 332"/>
                  <a:gd name="T5" fmla="*/ 161138 h 641"/>
                  <a:gd name="T6" fmla="*/ 0 60000 65536"/>
                  <a:gd name="T7" fmla="*/ 0 60000 65536"/>
                  <a:gd name="T8" fmla="*/ 0 60000 65536"/>
                  <a:gd name="T9" fmla="*/ 0 w 332"/>
                  <a:gd name="T10" fmla="*/ 0 h 641"/>
                  <a:gd name="T11" fmla="*/ 332 w 332"/>
                  <a:gd name="T12" fmla="*/ 641 h 6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2" h="641">
                    <a:moveTo>
                      <a:pt x="0" y="0"/>
                    </a:moveTo>
                    <a:cubicBezTo>
                      <a:pt x="41" y="76"/>
                      <a:pt x="70" y="130"/>
                      <a:pt x="125" y="237"/>
                    </a:cubicBezTo>
                    <a:cubicBezTo>
                      <a:pt x="180" y="344"/>
                      <a:pt x="289" y="557"/>
                      <a:pt x="332" y="641"/>
                    </a:cubicBezTo>
                  </a:path>
                </a:pathLst>
              </a:custGeom>
              <a:noFill/>
              <a:ln w="1905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07" name="Group 58"/>
            <p:cNvGrpSpPr>
              <a:grpSpLocks/>
            </p:cNvGrpSpPr>
            <p:nvPr/>
          </p:nvGrpSpPr>
          <p:grpSpPr bwMode="auto">
            <a:xfrm rot="-512716">
              <a:off x="3891" y="2196"/>
              <a:ext cx="18" cy="52"/>
              <a:chOff x="3027" y="2399"/>
              <a:chExt cx="19" cy="65"/>
            </a:xfrm>
          </p:grpSpPr>
          <p:sp>
            <p:nvSpPr>
              <p:cNvPr id="25022" name="Line 59"/>
              <p:cNvSpPr>
                <a:spLocks noChangeShapeType="1"/>
              </p:cNvSpPr>
              <p:nvPr/>
            </p:nvSpPr>
            <p:spPr bwMode="auto">
              <a:xfrm rot="-5718171" flipH="1" flipV="1">
                <a:off x="2996" y="2430"/>
                <a:ext cx="65" cy="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23" name="Line 60"/>
              <p:cNvSpPr>
                <a:spLocks noChangeShapeType="1"/>
              </p:cNvSpPr>
              <p:nvPr/>
            </p:nvSpPr>
            <p:spPr bwMode="auto">
              <a:xfrm rot="-5718171" flipH="1" flipV="1">
                <a:off x="3017" y="2427"/>
                <a:ext cx="57" cy="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08" name="Group 61"/>
            <p:cNvGrpSpPr>
              <a:grpSpLocks/>
            </p:cNvGrpSpPr>
            <p:nvPr/>
          </p:nvGrpSpPr>
          <p:grpSpPr bwMode="auto">
            <a:xfrm>
              <a:off x="3318" y="2343"/>
              <a:ext cx="51" cy="89"/>
              <a:chOff x="2387" y="2586"/>
              <a:chExt cx="57" cy="112"/>
            </a:xfrm>
          </p:grpSpPr>
          <p:sp>
            <p:nvSpPr>
              <p:cNvPr id="25019" name="Line 62"/>
              <p:cNvSpPr>
                <a:spLocks noChangeShapeType="1"/>
              </p:cNvSpPr>
              <p:nvPr/>
            </p:nvSpPr>
            <p:spPr bwMode="auto">
              <a:xfrm rot="15881829" flipH="1">
                <a:off x="2364" y="2617"/>
                <a:ext cx="65" cy="12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20" name="Line 63"/>
              <p:cNvSpPr>
                <a:spLocks noChangeShapeType="1"/>
              </p:cNvSpPr>
              <p:nvPr/>
            </p:nvSpPr>
            <p:spPr bwMode="auto">
              <a:xfrm rot="15881829" flipH="1">
                <a:off x="2382" y="2616"/>
                <a:ext cx="72" cy="12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21" name="Oval 64"/>
              <p:cNvSpPr>
                <a:spLocks noChangeArrowheads="1"/>
              </p:cNvSpPr>
              <p:nvPr/>
            </p:nvSpPr>
            <p:spPr bwMode="auto">
              <a:xfrm rot="-5718171">
                <a:off x="2380" y="263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09" name="Group 65"/>
            <p:cNvGrpSpPr>
              <a:grpSpLocks/>
            </p:cNvGrpSpPr>
            <p:nvPr/>
          </p:nvGrpSpPr>
          <p:grpSpPr bwMode="auto">
            <a:xfrm>
              <a:off x="3369" y="2319"/>
              <a:ext cx="51" cy="93"/>
              <a:chOff x="2445" y="2556"/>
              <a:chExt cx="57" cy="116"/>
            </a:xfrm>
          </p:grpSpPr>
          <p:sp>
            <p:nvSpPr>
              <p:cNvPr id="25016" name="Line 66"/>
              <p:cNvSpPr>
                <a:spLocks noChangeShapeType="1"/>
              </p:cNvSpPr>
              <p:nvPr/>
            </p:nvSpPr>
            <p:spPr bwMode="auto">
              <a:xfrm rot="15881829" flipH="1">
                <a:off x="2425" y="2586"/>
                <a:ext cx="56" cy="1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7" name="Line 67"/>
              <p:cNvSpPr>
                <a:spLocks noChangeShapeType="1"/>
              </p:cNvSpPr>
              <p:nvPr/>
            </p:nvSpPr>
            <p:spPr bwMode="auto">
              <a:xfrm rot="15881829" flipH="1">
                <a:off x="2435" y="2585"/>
                <a:ext cx="76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8" name="Oval 68"/>
              <p:cNvSpPr>
                <a:spLocks noChangeArrowheads="1"/>
              </p:cNvSpPr>
              <p:nvPr/>
            </p:nvSpPr>
            <p:spPr bwMode="auto">
              <a:xfrm rot="-5718171">
                <a:off x="2438" y="260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0" name="Group 69"/>
            <p:cNvGrpSpPr>
              <a:grpSpLocks/>
            </p:cNvGrpSpPr>
            <p:nvPr/>
          </p:nvGrpSpPr>
          <p:grpSpPr bwMode="auto">
            <a:xfrm rot="-297648">
              <a:off x="3929" y="2190"/>
              <a:ext cx="52" cy="96"/>
              <a:chOff x="3070" y="2401"/>
              <a:chExt cx="57" cy="120"/>
            </a:xfrm>
          </p:grpSpPr>
          <p:sp>
            <p:nvSpPr>
              <p:cNvPr id="25013" name="Line 70"/>
              <p:cNvSpPr>
                <a:spLocks noChangeShapeType="1"/>
              </p:cNvSpPr>
              <p:nvPr/>
            </p:nvSpPr>
            <p:spPr bwMode="auto">
              <a:xfrm rot="15881829" flipH="1">
                <a:off x="3054" y="2436"/>
                <a:ext cx="69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4" name="Line 71"/>
              <p:cNvSpPr>
                <a:spLocks noChangeShapeType="1"/>
              </p:cNvSpPr>
              <p:nvPr/>
            </p:nvSpPr>
            <p:spPr bwMode="auto">
              <a:xfrm rot="-5718171" flipH="1" flipV="1">
                <a:off x="3071" y="2434"/>
                <a:ext cx="72" cy="5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5" name="Oval 72"/>
              <p:cNvSpPr>
                <a:spLocks noChangeArrowheads="1"/>
              </p:cNvSpPr>
              <p:nvPr/>
            </p:nvSpPr>
            <p:spPr bwMode="auto">
              <a:xfrm rot="-5718171">
                <a:off x="3063" y="2457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1" name="Group 73"/>
            <p:cNvGrpSpPr>
              <a:grpSpLocks/>
            </p:cNvGrpSpPr>
            <p:nvPr/>
          </p:nvGrpSpPr>
          <p:grpSpPr bwMode="auto">
            <a:xfrm>
              <a:off x="4042" y="2182"/>
              <a:ext cx="53" cy="96"/>
              <a:chOff x="3196" y="2384"/>
              <a:chExt cx="57" cy="120"/>
            </a:xfrm>
          </p:grpSpPr>
          <p:sp>
            <p:nvSpPr>
              <p:cNvPr id="25010" name="Line 74"/>
              <p:cNvSpPr>
                <a:spLocks noChangeShapeType="1"/>
              </p:cNvSpPr>
              <p:nvPr/>
            </p:nvSpPr>
            <p:spPr bwMode="auto">
              <a:xfrm rot="-5718171" flipH="1" flipV="1">
                <a:off x="3173" y="2425"/>
                <a:ext cx="79" cy="2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1" name="Line 75"/>
              <p:cNvSpPr>
                <a:spLocks noChangeShapeType="1"/>
              </p:cNvSpPr>
              <p:nvPr/>
            </p:nvSpPr>
            <p:spPr bwMode="auto">
              <a:xfrm rot="-6157566" flipH="1" flipV="1">
                <a:off x="3192" y="2419"/>
                <a:ext cx="75" cy="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12" name="Oval 76"/>
              <p:cNvSpPr>
                <a:spLocks noChangeArrowheads="1"/>
              </p:cNvSpPr>
              <p:nvPr/>
            </p:nvSpPr>
            <p:spPr bwMode="auto">
              <a:xfrm rot="-5499185">
                <a:off x="3189" y="2440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2" name="Group 77"/>
            <p:cNvGrpSpPr>
              <a:grpSpLocks/>
            </p:cNvGrpSpPr>
            <p:nvPr/>
          </p:nvGrpSpPr>
          <p:grpSpPr bwMode="auto">
            <a:xfrm>
              <a:off x="4096" y="2182"/>
              <a:ext cx="51" cy="93"/>
              <a:chOff x="3255" y="2385"/>
              <a:chExt cx="57" cy="115"/>
            </a:xfrm>
          </p:grpSpPr>
          <p:sp>
            <p:nvSpPr>
              <p:cNvPr id="25007" name="Line 78"/>
              <p:cNvSpPr>
                <a:spLocks noChangeShapeType="1"/>
              </p:cNvSpPr>
              <p:nvPr/>
            </p:nvSpPr>
            <p:spPr bwMode="auto">
              <a:xfrm rot="15881829" flipH="1">
                <a:off x="3240" y="2415"/>
                <a:ext cx="64" cy="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8" name="Line 79"/>
              <p:cNvSpPr>
                <a:spLocks noChangeShapeType="1"/>
              </p:cNvSpPr>
              <p:nvPr/>
            </p:nvSpPr>
            <p:spPr bwMode="auto">
              <a:xfrm rot="15881829" flipH="1">
                <a:off x="3260" y="2416"/>
                <a:ext cx="60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9" name="Oval 80"/>
              <p:cNvSpPr>
                <a:spLocks noChangeArrowheads="1"/>
              </p:cNvSpPr>
              <p:nvPr/>
            </p:nvSpPr>
            <p:spPr bwMode="auto">
              <a:xfrm rot="-5916244">
                <a:off x="3248" y="2436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3" name="Group 81"/>
            <p:cNvGrpSpPr>
              <a:grpSpLocks/>
            </p:cNvGrpSpPr>
            <p:nvPr/>
          </p:nvGrpSpPr>
          <p:grpSpPr bwMode="auto">
            <a:xfrm>
              <a:off x="4153" y="2183"/>
              <a:ext cx="51" cy="97"/>
              <a:chOff x="3319" y="2386"/>
              <a:chExt cx="57" cy="121"/>
            </a:xfrm>
          </p:grpSpPr>
          <p:sp>
            <p:nvSpPr>
              <p:cNvPr id="25004" name="Line 82"/>
              <p:cNvSpPr>
                <a:spLocks noChangeShapeType="1"/>
              </p:cNvSpPr>
              <p:nvPr/>
            </p:nvSpPr>
            <p:spPr bwMode="auto">
              <a:xfrm rot="-5718171" flipH="1" flipV="1">
                <a:off x="3309" y="2415"/>
                <a:ext cx="69" cy="1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5" name="Line 83"/>
              <p:cNvSpPr>
                <a:spLocks noChangeShapeType="1"/>
              </p:cNvSpPr>
              <p:nvPr/>
            </p:nvSpPr>
            <p:spPr bwMode="auto">
              <a:xfrm rot="-5718171" flipH="1" flipV="1">
                <a:off x="3327" y="2414"/>
                <a:ext cx="71" cy="15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6" name="Oval 84"/>
              <p:cNvSpPr>
                <a:spLocks noChangeArrowheads="1"/>
              </p:cNvSpPr>
              <p:nvPr/>
            </p:nvSpPr>
            <p:spPr bwMode="auto">
              <a:xfrm rot="-5001489">
                <a:off x="3312" y="2443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4" name="Group 85"/>
            <p:cNvGrpSpPr>
              <a:grpSpLocks/>
            </p:cNvGrpSpPr>
            <p:nvPr/>
          </p:nvGrpSpPr>
          <p:grpSpPr bwMode="auto">
            <a:xfrm>
              <a:off x="4321" y="2205"/>
              <a:ext cx="56" cy="92"/>
              <a:chOff x="3505" y="2425"/>
              <a:chExt cx="62" cy="116"/>
            </a:xfrm>
          </p:grpSpPr>
          <p:sp>
            <p:nvSpPr>
              <p:cNvPr id="25001" name="Line 86"/>
              <p:cNvSpPr>
                <a:spLocks noChangeShapeType="1"/>
              </p:cNvSpPr>
              <p:nvPr/>
            </p:nvSpPr>
            <p:spPr bwMode="auto">
              <a:xfrm rot="-5718171" flipH="1" flipV="1">
                <a:off x="3507" y="2448"/>
                <a:ext cx="62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2" name="Line 87"/>
              <p:cNvSpPr>
                <a:spLocks noChangeShapeType="1"/>
              </p:cNvSpPr>
              <p:nvPr/>
            </p:nvSpPr>
            <p:spPr bwMode="auto">
              <a:xfrm rot="-5718171" flipH="1" flipV="1">
                <a:off x="3521" y="2453"/>
                <a:ext cx="69" cy="2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3" name="Oval 88"/>
              <p:cNvSpPr>
                <a:spLocks noChangeArrowheads="1"/>
              </p:cNvSpPr>
              <p:nvPr/>
            </p:nvSpPr>
            <p:spPr bwMode="auto">
              <a:xfrm rot="-4504389">
                <a:off x="3498" y="2477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5" name="Group 89"/>
            <p:cNvGrpSpPr>
              <a:grpSpLocks/>
            </p:cNvGrpSpPr>
            <p:nvPr/>
          </p:nvGrpSpPr>
          <p:grpSpPr bwMode="auto">
            <a:xfrm>
              <a:off x="4425" y="2230"/>
              <a:ext cx="54" cy="90"/>
              <a:chOff x="3626" y="2455"/>
              <a:chExt cx="60" cy="112"/>
            </a:xfrm>
          </p:grpSpPr>
          <p:sp>
            <p:nvSpPr>
              <p:cNvPr id="24998" name="Line 90"/>
              <p:cNvSpPr>
                <a:spLocks noChangeShapeType="1"/>
              </p:cNvSpPr>
              <p:nvPr/>
            </p:nvSpPr>
            <p:spPr bwMode="auto">
              <a:xfrm rot="-5718171" flipH="1" flipV="1">
                <a:off x="3633" y="2472"/>
                <a:ext cx="54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9" name="Line 91"/>
              <p:cNvSpPr>
                <a:spLocks noChangeShapeType="1"/>
              </p:cNvSpPr>
              <p:nvPr/>
            </p:nvSpPr>
            <p:spPr bwMode="auto">
              <a:xfrm rot="-5718171" flipH="1" flipV="1">
                <a:off x="3647" y="2476"/>
                <a:ext cx="57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00" name="Oval 92"/>
              <p:cNvSpPr>
                <a:spLocks noChangeArrowheads="1"/>
              </p:cNvSpPr>
              <p:nvPr/>
            </p:nvSpPr>
            <p:spPr bwMode="auto">
              <a:xfrm rot="-4284807">
                <a:off x="3619" y="2503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6" name="Group 93"/>
            <p:cNvGrpSpPr>
              <a:grpSpLocks/>
            </p:cNvGrpSpPr>
            <p:nvPr/>
          </p:nvGrpSpPr>
          <p:grpSpPr bwMode="auto">
            <a:xfrm>
              <a:off x="4479" y="2241"/>
              <a:ext cx="64" cy="97"/>
              <a:chOff x="3683" y="2460"/>
              <a:chExt cx="71" cy="122"/>
            </a:xfrm>
          </p:grpSpPr>
          <p:sp>
            <p:nvSpPr>
              <p:cNvPr id="24995" name="Line 94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6" name="Line 95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7" name="Oval 96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7" name="Group 97"/>
            <p:cNvGrpSpPr>
              <a:grpSpLocks/>
            </p:cNvGrpSpPr>
            <p:nvPr/>
          </p:nvGrpSpPr>
          <p:grpSpPr bwMode="auto">
            <a:xfrm>
              <a:off x="5135" y="2603"/>
              <a:ext cx="81" cy="84"/>
              <a:chOff x="4415" y="2911"/>
              <a:chExt cx="89" cy="106"/>
            </a:xfrm>
          </p:grpSpPr>
          <p:sp>
            <p:nvSpPr>
              <p:cNvPr id="24992" name="Line 98"/>
              <p:cNvSpPr>
                <a:spLocks noChangeShapeType="1"/>
              </p:cNvSpPr>
              <p:nvPr/>
            </p:nvSpPr>
            <p:spPr bwMode="auto">
              <a:xfrm rot="-5718171" flipH="1" flipV="1">
                <a:off x="4448" y="2912"/>
                <a:ext cx="41" cy="3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3" name="Line 99"/>
              <p:cNvSpPr>
                <a:spLocks noChangeShapeType="1"/>
              </p:cNvSpPr>
              <p:nvPr/>
            </p:nvSpPr>
            <p:spPr bwMode="auto">
              <a:xfrm rot="-5718171" flipH="1" flipV="1">
                <a:off x="4463" y="2925"/>
                <a:ext cx="42" cy="4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4" name="Oval 100"/>
              <p:cNvSpPr>
                <a:spLocks noChangeArrowheads="1"/>
              </p:cNvSpPr>
              <p:nvPr/>
            </p:nvSpPr>
            <p:spPr bwMode="auto">
              <a:xfrm rot="-3634805">
                <a:off x="4408" y="2953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8" name="Group 101"/>
            <p:cNvGrpSpPr>
              <a:grpSpLocks/>
            </p:cNvGrpSpPr>
            <p:nvPr/>
          </p:nvGrpSpPr>
          <p:grpSpPr bwMode="auto">
            <a:xfrm>
              <a:off x="5052" y="2538"/>
              <a:ext cx="87" cy="86"/>
              <a:chOff x="4322" y="2830"/>
              <a:chExt cx="97" cy="108"/>
            </a:xfrm>
          </p:grpSpPr>
          <p:sp>
            <p:nvSpPr>
              <p:cNvPr id="24989" name="Line 102"/>
              <p:cNvSpPr>
                <a:spLocks noChangeShapeType="1"/>
              </p:cNvSpPr>
              <p:nvPr/>
            </p:nvSpPr>
            <p:spPr bwMode="auto">
              <a:xfrm rot="-5718171" flipH="1" flipV="1">
                <a:off x="4366" y="2831"/>
                <a:ext cx="39" cy="37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0" name="Line 103"/>
              <p:cNvSpPr>
                <a:spLocks noChangeShapeType="1"/>
              </p:cNvSpPr>
              <p:nvPr/>
            </p:nvSpPr>
            <p:spPr bwMode="auto">
              <a:xfrm rot="-5718171" flipH="1" flipV="1">
                <a:off x="4380" y="2845"/>
                <a:ext cx="40" cy="3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91" name="Oval 104"/>
              <p:cNvSpPr>
                <a:spLocks noChangeArrowheads="1"/>
              </p:cNvSpPr>
              <p:nvPr/>
            </p:nvSpPr>
            <p:spPr bwMode="auto">
              <a:xfrm rot="-3634805">
                <a:off x="4315" y="287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19" name="Group 105"/>
            <p:cNvGrpSpPr>
              <a:grpSpLocks/>
            </p:cNvGrpSpPr>
            <p:nvPr/>
          </p:nvGrpSpPr>
          <p:grpSpPr bwMode="auto">
            <a:xfrm>
              <a:off x="5182" y="2634"/>
              <a:ext cx="80" cy="83"/>
              <a:chOff x="4467" y="2950"/>
              <a:chExt cx="89" cy="104"/>
            </a:xfrm>
          </p:grpSpPr>
          <p:sp>
            <p:nvSpPr>
              <p:cNvPr id="24986" name="Line 106"/>
              <p:cNvSpPr>
                <a:spLocks noChangeShapeType="1"/>
              </p:cNvSpPr>
              <p:nvPr/>
            </p:nvSpPr>
            <p:spPr bwMode="auto">
              <a:xfrm rot="-5718171" flipH="1" flipV="1">
                <a:off x="4499" y="2951"/>
                <a:ext cx="45" cy="4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7" name="Line 107"/>
              <p:cNvSpPr>
                <a:spLocks noChangeShapeType="1"/>
              </p:cNvSpPr>
              <p:nvPr/>
            </p:nvSpPr>
            <p:spPr bwMode="auto">
              <a:xfrm rot="-5718171" flipH="1" flipV="1">
                <a:off x="4511" y="2964"/>
                <a:ext cx="46" cy="45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8" name="Oval 108"/>
              <p:cNvSpPr>
                <a:spLocks noChangeArrowheads="1"/>
              </p:cNvSpPr>
              <p:nvPr/>
            </p:nvSpPr>
            <p:spPr bwMode="auto">
              <a:xfrm rot="-3500061">
                <a:off x="4460" y="2990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0" name="Group 109"/>
            <p:cNvGrpSpPr>
              <a:grpSpLocks/>
            </p:cNvGrpSpPr>
            <p:nvPr/>
          </p:nvGrpSpPr>
          <p:grpSpPr bwMode="auto">
            <a:xfrm>
              <a:off x="3268" y="2214"/>
              <a:ext cx="54" cy="93"/>
              <a:chOff x="2331" y="2424"/>
              <a:chExt cx="61" cy="117"/>
            </a:xfrm>
          </p:grpSpPr>
          <p:sp>
            <p:nvSpPr>
              <p:cNvPr id="24983" name="Line 110"/>
              <p:cNvSpPr>
                <a:spLocks noChangeShapeType="1"/>
              </p:cNvSpPr>
              <p:nvPr/>
            </p:nvSpPr>
            <p:spPr bwMode="auto">
              <a:xfrm rot="15881829" flipV="1">
                <a:off x="2331" y="2500"/>
                <a:ext cx="72" cy="1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4" name="Line 111"/>
              <p:cNvSpPr>
                <a:spLocks noChangeShapeType="1"/>
              </p:cNvSpPr>
              <p:nvPr/>
            </p:nvSpPr>
            <p:spPr bwMode="auto">
              <a:xfrm rot="15881829" flipV="1">
                <a:off x="2351" y="2486"/>
                <a:ext cx="70" cy="1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5" name="Oval 112"/>
              <p:cNvSpPr>
                <a:spLocks noChangeArrowheads="1"/>
              </p:cNvSpPr>
              <p:nvPr/>
            </p:nvSpPr>
            <p:spPr bwMode="auto">
              <a:xfrm rot="-5718171">
                <a:off x="2325" y="2430"/>
                <a:ext cx="72" cy="60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1" name="Group 113"/>
            <p:cNvGrpSpPr>
              <a:grpSpLocks/>
            </p:cNvGrpSpPr>
            <p:nvPr/>
          </p:nvGrpSpPr>
          <p:grpSpPr bwMode="auto">
            <a:xfrm>
              <a:off x="3374" y="2168"/>
              <a:ext cx="56" cy="93"/>
              <a:chOff x="2450" y="2367"/>
              <a:chExt cx="62" cy="116"/>
            </a:xfrm>
          </p:grpSpPr>
          <p:sp>
            <p:nvSpPr>
              <p:cNvPr id="24980" name="Line 114"/>
              <p:cNvSpPr>
                <a:spLocks noChangeShapeType="1"/>
              </p:cNvSpPr>
              <p:nvPr/>
            </p:nvSpPr>
            <p:spPr bwMode="auto">
              <a:xfrm rot="15881829" flipV="1">
                <a:off x="2452" y="2444"/>
                <a:ext cx="66" cy="1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1" name="Line 115"/>
              <p:cNvSpPr>
                <a:spLocks noChangeShapeType="1"/>
              </p:cNvSpPr>
              <p:nvPr/>
            </p:nvSpPr>
            <p:spPr bwMode="auto">
              <a:xfrm rot="15881829" flipV="1">
                <a:off x="2476" y="2440"/>
                <a:ext cx="60" cy="1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82" name="Oval 116"/>
              <p:cNvSpPr>
                <a:spLocks noChangeArrowheads="1"/>
              </p:cNvSpPr>
              <p:nvPr/>
            </p:nvSpPr>
            <p:spPr bwMode="auto">
              <a:xfrm rot="-5718171">
                <a:off x="2443" y="237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2" name="Group 117"/>
            <p:cNvGrpSpPr>
              <a:grpSpLocks/>
            </p:cNvGrpSpPr>
            <p:nvPr/>
          </p:nvGrpSpPr>
          <p:grpSpPr bwMode="auto">
            <a:xfrm>
              <a:off x="5177" y="2455"/>
              <a:ext cx="76" cy="79"/>
              <a:chOff x="4461" y="2726"/>
              <a:chExt cx="84" cy="100"/>
            </a:xfrm>
          </p:grpSpPr>
          <p:sp>
            <p:nvSpPr>
              <p:cNvPr id="24977" name="Line 118"/>
              <p:cNvSpPr>
                <a:spLocks noChangeShapeType="1"/>
              </p:cNvSpPr>
              <p:nvPr/>
            </p:nvSpPr>
            <p:spPr bwMode="auto">
              <a:xfrm rot="-5718171">
                <a:off x="4462" y="2767"/>
                <a:ext cx="42" cy="4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8" name="Line 119"/>
              <p:cNvSpPr>
                <a:spLocks noChangeShapeType="1"/>
              </p:cNvSpPr>
              <p:nvPr/>
            </p:nvSpPr>
            <p:spPr bwMode="auto">
              <a:xfrm rot="-5718171">
                <a:off x="4473" y="2783"/>
                <a:ext cx="42" cy="4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9" name="Oval 120"/>
              <p:cNvSpPr>
                <a:spLocks noChangeArrowheads="1"/>
              </p:cNvSpPr>
              <p:nvPr/>
            </p:nvSpPr>
            <p:spPr bwMode="auto">
              <a:xfrm rot="-3366603">
                <a:off x="4481" y="2733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3" name="Group 121"/>
            <p:cNvGrpSpPr>
              <a:grpSpLocks/>
            </p:cNvGrpSpPr>
            <p:nvPr/>
          </p:nvGrpSpPr>
          <p:grpSpPr bwMode="auto">
            <a:xfrm>
              <a:off x="5133" y="2422"/>
              <a:ext cx="75" cy="78"/>
              <a:chOff x="4412" y="2685"/>
              <a:chExt cx="84" cy="98"/>
            </a:xfrm>
          </p:grpSpPr>
          <p:sp>
            <p:nvSpPr>
              <p:cNvPr id="24974" name="Line 122"/>
              <p:cNvSpPr>
                <a:spLocks noChangeShapeType="1"/>
              </p:cNvSpPr>
              <p:nvPr/>
            </p:nvSpPr>
            <p:spPr bwMode="auto">
              <a:xfrm rot="-5718171">
                <a:off x="4413" y="2726"/>
                <a:ext cx="42" cy="4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5" name="Line 123"/>
              <p:cNvSpPr>
                <a:spLocks noChangeShapeType="1"/>
              </p:cNvSpPr>
              <p:nvPr/>
            </p:nvSpPr>
            <p:spPr bwMode="auto">
              <a:xfrm rot="-5718171">
                <a:off x="4424" y="2744"/>
                <a:ext cx="41" cy="37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6" name="Oval 124"/>
              <p:cNvSpPr>
                <a:spLocks noChangeArrowheads="1"/>
              </p:cNvSpPr>
              <p:nvPr/>
            </p:nvSpPr>
            <p:spPr bwMode="auto">
              <a:xfrm rot="-3064695">
                <a:off x="4432" y="2692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4" name="Group 125"/>
            <p:cNvGrpSpPr>
              <a:grpSpLocks/>
            </p:cNvGrpSpPr>
            <p:nvPr/>
          </p:nvGrpSpPr>
          <p:grpSpPr bwMode="auto">
            <a:xfrm>
              <a:off x="4480" y="2100"/>
              <a:ext cx="56" cy="92"/>
              <a:chOff x="3688" y="2275"/>
              <a:chExt cx="62" cy="115"/>
            </a:xfrm>
          </p:grpSpPr>
          <p:sp>
            <p:nvSpPr>
              <p:cNvPr id="24971" name="Line 126"/>
              <p:cNvSpPr>
                <a:spLocks noChangeShapeType="1"/>
              </p:cNvSpPr>
              <p:nvPr/>
            </p:nvSpPr>
            <p:spPr bwMode="auto">
              <a:xfrm rot="-5718171">
                <a:off x="3665" y="2334"/>
                <a:ext cx="74" cy="27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2" name="Line 127"/>
              <p:cNvSpPr>
                <a:spLocks noChangeShapeType="1"/>
              </p:cNvSpPr>
              <p:nvPr/>
            </p:nvSpPr>
            <p:spPr bwMode="auto">
              <a:xfrm rot="-5718171">
                <a:off x="3684" y="2339"/>
                <a:ext cx="74" cy="27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73" name="Oval 128"/>
              <p:cNvSpPr>
                <a:spLocks noChangeArrowheads="1"/>
              </p:cNvSpPr>
              <p:nvPr/>
            </p:nvSpPr>
            <p:spPr bwMode="auto">
              <a:xfrm rot="-4284807">
                <a:off x="3686" y="2282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5" name="Group 129"/>
            <p:cNvGrpSpPr>
              <a:grpSpLocks/>
            </p:cNvGrpSpPr>
            <p:nvPr/>
          </p:nvGrpSpPr>
          <p:grpSpPr bwMode="auto">
            <a:xfrm>
              <a:off x="4427" y="2089"/>
              <a:ext cx="55" cy="90"/>
              <a:chOff x="3626" y="2259"/>
              <a:chExt cx="62" cy="113"/>
            </a:xfrm>
          </p:grpSpPr>
          <p:grpSp>
            <p:nvGrpSpPr>
              <p:cNvPr id="24967" name="Group 130"/>
              <p:cNvGrpSpPr>
                <a:grpSpLocks/>
              </p:cNvGrpSpPr>
              <p:nvPr/>
            </p:nvGrpSpPr>
            <p:grpSpPr bwMode="auto">
              <a:xfrm>
                <a:off x="3626" y="2293"/>
                <a:ext cx="44" cy="79"/>
                <a:chOff x="3626" y="2293"/>
                <a:chExt cx="44" cy="79"/>
              </a:xfrm>
            </p:grpSpPr>
            <p:sp>
              <p:nvSpPr>
                <p:cNvPr id="24969" name="Line 131"/>
                <p:cNvSpPr>
                  <a:spLocks noChangeShapeType="1"/>
                </p:cNvSpPr>
                <p:nvPr/>
              </p:nvSpPr>
              <p:spPr bwMode="auto">
                <a:xfrm rot="-5718171">
                  <a:off x="3603" y="231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70" name="Line 132"/>
                <p:cNvSpPr>
                  <a:spLocks noChangeShapeType="1"/>
                </p:cNvSpPr>
                <p:nvPr/>
              </p:nvSpPr>
              <p:spPr bwMode="auto">
                <a:xfrm rot="-5718171">
                  <a:off x="3620" y="232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68" name="Oval 133"/>
              <p:cNvSpPr>
                <a:spLocks noChangeArrowheads="1"/>
              </p:cNvSpPr>
              <p:nvPr/>
            </p:nvSpPr>
            <p:spPr bwMode="auto">
              <a:xfrm rot="-4927507">
                <a:off x="3624" y="2266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6" name="Group 134"/>
            <p:cNvGrpSpPr>
              <a:grpSpLocks/>
            </p:cNvGrpSpPr>
            <p:nvPr/>
          </p:nvGrpSpPr>
          <p:grpSpPr bwMode="auto">
            <a:xfrm>
              <a:off x="4046" y="2050"/>
              <a:ext cx="51" cy="93"/>
              <a:chOff x="3199" y="2219"/>
              <a:chExt cx="57" cy="116"/>
            </a:xfrm>
          </p:grpSpPr>
          <p:sp>
            <p:nvSpPr>
              <p:cNvPr id="24964" name="Line 135"/>
              <p:cNvSpPr>
                <a:spLocks noChangeShapeType="1"/>
              </p:cNvSpPr>
              <p:nvPr/>
            </p:nvSpPr>
            <p:spPr bwMode="auto">
              <a:xfrm rot="-5718171">
                <a:off x="3188" y="2300"/>
                <a:ext cx="71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5" name="Line 136"/>
              <p:cNvSpPr>
                <a:spLocks noChangeShapeType="1"/>
              </p:cNvSpPr>
              <p:nvPr/>
            </p:nvSpPr>
            <p:spPr bwMode="auto">
              <a:xfrm rot="-5718171">
                <a:off x="3206" y="2300"/>
                <a:ext cx="71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6" name="Oval 137"/>
              <p:cNvSpPr>
                <a:spLocks noChangeArrowheads="1"/>
              </p:cNvSpPr>
              <p:nvPr/>
            </p:nvSpPr>
            <p:spPr bwMode="auto">
              <a:xfrm rot="-5463435">
                <a:off x="3192" y="2226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7" name="Group 138"/>
            <p:cNvGrpSpPr>
              <a:grpSpLocks/>
            </p:cNvGrpSpPr>
            <p:nvPr/>
          </p:nvGrpSpPr>
          <p:grpSpPr bwMode="auto">
            <a:xfrm>
              <a:off x="3990" y="2051"/>
              <a:ext cx="51" cy="92"/>
              <a:chOff x="3137" y="2221"/>
              <a:chExt cx="57" cy="114"/>
            </a:xfrm>
          </p:grpSpPr>
          <p:sp>
            <p:nvSpPr>
              <p:cNvPr id="24961" name="Line 139"/>
              <p:cNvSpPr>
                <a:spLocks noChangeShapeType="1"/>
              </p:cNvSpPr>
              <p:nvPr/>
            </p:nvSpPr>
            <p:spPr bwMode="auto">
              <a:xfrm rot="-5718171">
                <a:off x="3127" y="2300"/>
                <a:ext cx="66" cy="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2" name="Line 140"/>
              <p:cNvSpPr>
                <a:spLocks noChangeShapeType="1"/>
              </p:cNvSpPr>
              <p:nvPr/>
            </p:nvSpPr>
            <p:spPr bwMode="auto">
              <a:xfrm rot="-5718171">
                <a:off x="3147" y="2298"/>
                <a:ext cx="66" cy="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3" name="Oval 141"/>
              <p:cNvSpPr>
                <a:spLocks noChangeArrowheads="1"/>
              </p:cNvSpPr>
              <p:nvPr/>
            </p:nvSpPr>
            <p:spPr bwMode="auto">
              <a:xfrm rot="-5463435">
                <a:off x="3130" y="222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8" name="Group 142"/>
            <p:cNvGrpSpPr>
              <a:grpSpLocks/>
            </p:cNvGrpSpPr>
            <p:nvPr/>
          </p:nvGrpSpPr>
          <p:grpSpPr bwMode="auto">
            <a:xfrm>
              <a:off x="3934" y="2054"/>
              <a:ext cx="50" cy="96"/>
              <a:chOff x="3071" y="2220"/>
              <a:chExt cx="57" cy="120"/>
            </a:xfrm>
          </p:grpSpPr>
          <p:sp>
            <p:nvSpPr>
              <p:cNvPr id="24958" name="Line 143"/>
              <p:cNvSpPr>
                <a:spLocks noChangeShapeType="1"/>
              </p:cNvSpPr>
              <p:nvPr/>
            </p:nvSpPr>
            <p:spPr bwMode="auto">
              <a:xfrm rot="-5718171">
                <a:off x="3063" y="2309"/>
                <a:ext cx="61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59" name="Line 144"/>
              <p:cNvSpPr>
                <a:spLocks noChangeShapeType="1"/>
              </p:cNvSpPr>
              <p:nvPr/>
            </p:nvSpPr>
            <p:spPr bwMode="auto">
              <a:xfrm rot="-5718171">
                <a:off x="3082" y="2310"/>
                <a:ext cx="61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60" name="Oval 145"/>
              <p:cNvSpPr>
                <a:spLocks noChangeArrowheads="1"/>
              </p:cNvSpPr>
              <p:nvPr/>
            </p:nvSpPr>
            <p:spPr bwMode="auto">
              <a:xfrm rot="-5463435">
                <a:off x="3064" y="2227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29" name="Group 146"/>
            <p:cNvGrpSpPr>
              <a:grpSpLocks/>
            </p:cNvGrpSpPr>
            <p:nvPr/>
          </p:nvGrpSpPr>
          <p:grpSpPr bwMode="auto">
            <a:xfrm rot="-453679">
              <a:off x="3878" y="2058"/>
              <a:ext cx="51" cy="96"/>
              <a:chOff x="3007" y="2226"/>
              <a:chExt cx="57" cy="119"/>
            </a:xfrm>
          </p:grpSpPr>
          <p:sp>
            <p:nvSpPr>
              <p:cNvPr id="24955" name="Line 147"/>
              <p:cNvSpPr>
                <a:spLocks noChangeShapeType="1"/>
              </p:cNvSpPr>
              <p:nvPr/>
            </p:nvSpPr>
            <p:spPr bwMode="auto">
              <a:xfrm rot="-5718171">
                <a:off x="3001" y="2315"/>
                <a:ext cx="60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56" name="Line 148"/>
              <p:cNvSpPr>
                <a:spLocks noChangeShapeType="1"/>
              </p:cNvSpPr>
              <p:nvPr/>
            </p:nvSpPr>
            <p:spPr bwMode="auto">
              <a:xfrm rot="-5718171">
                <a:off x="3016" y="2312"/>
                <a:ext cx="65" cy="0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57" name="Oval 149"/>
              <p:cNvSpPr>
                <a:spLocks noChangeArrowheads="1"/>
              </p:cNvSpPr>
              <p:nvPr/>
            </p:nvSpPr>
            <p:spPr bwMode="auto">
              <a:xfrm rot="-5463435">
                <a:off x="3000" y="2233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0" name="Group 150"/>
            <p:cNvGrpSpPr>
              <a:grpSpLocks/>
            </p:cNvGrpSpPr>
            <p:nvPr/>
          </p:nvGrpSpPr>
          <p:grpSpPr bwMode="auto">
            <a:xfrm>
              <a:off x="4574" y="2121"/>
              <a:ext cx="56" cy="103"/>
              <a:chOff x="3799" y="2308"/>
              <a:chExt cx="62" cy="129"/>
            </a:xfrm>
          </p:grpSpPr>
          <p:grpSp>
            <p:nvGrpSpPr>
              <p:cNvPr id="24951" name="Group 151"/>
              <p:cNvGrpSpPr>
                <a:grpSpLocks/>
              </p:cNvGrpSpPr>
              <p:nvPr/>
            </p:nvGrpSpPr>
            <p:grpSpPr bwMode="auto">
              <a:xfrm>
                <a:off x="3799" y="2358"/>
                <a:ext cx="48" cy="79"/>
                <a:chOff x="3799" y="2358"/>
                <a:chExt cx="48" cy="79"/>
              </a:xfrm>
            </p:grpSpPr>
            <p:sp>
              <p:nvSpPr>
                <p:cNvPr id="24953" name="Line 152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54" name="Line 153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52" name="Oval 154"/>
              <p:cNvSpPr>
                <a:spLocks noChangeArrowheads="1"/>
              </p:cNvSpPr>
              <p:nvPr/>
            </p:nvSpPr>
            <p:spPr bwMode="auto">
              <a:xfrm rot="-4284807">
                <a:off x="3797" y="2315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1" name="Group 155"/>
            <p:cNvGrpSpPr>
              <a:grpSpLocks/>
            </p:cNvGrpSpPr>
            <p:nvPr/>
          </p:nvGrpSpPr>
          <p:grpSpPr bwMode="auto">
            <a:xfrm>
              <a:off x="4528" y="2261"/>
              <a:ext cx="63" cy="98"/>
              <a:chOff x="3683" y="2460"/>
              <a:chExt cx="71" cy="122"/>
            </a:xfrm>
          </p:grpSpPr>
          <p:sp>
            <p:nvSpPr>
              <p:cNvPr id="24948" name="Line 156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9" name="Line 157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50" name="Oval 158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2" name="Group 159"/>
            <p:cNvGrpSpPr>
              <a:grpSpLocks/>
            </p:cNvGrpSpPr>
            <p:nvPr/>
          </p:nvGrpSpPr>
          <p:grpSpPr bwMode="auto">
            <a:xfrm>
              <a:off x="4579" y="2281"/>
              <a:ext cx="64" cy="97"/>
              <a:chOff x="3683" y="2460"/>
              <a:chExt cx="71" cy="122"/>
            </a:xfrm>
          </p:grpSpPr>
          <p:sp>
            <p:nvSpPr>
              <p:cNvPr id="24945" name="Line 160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6" name="Line 161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7" name="Oval 162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3" name="Group 163"/>
            <p:cNvGrpSpPr>
              <a:grpSpLocks/>
            </p:cNvGrpSpPr>
            <p:nvPr/>
          </p:nvGrpSpPr>
          <p:grpSpPr bwMode="auto">
            <a:xfrm rot="597578">
              <a:off x="4678" y="2319"/>
              <a:ext cx="64" cy="98"/>
              <a:chOff x="3683" y="2460"/>
              <a:chExt cx="71" cy="122"/>
            </a:xfrm>
          </p:grpSpPr>
          <p:sp>
            <p:nvSpPr>
              <p:cNvPr id="24942" name="Line 164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3" name="Line 165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4" name="Oval 166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4" name="Group 167"/>
            <p:cNvGrpSpPr>
              <a:grpSpLocks/>
            </p:cNvGrpSpPr>
            <p:nvPr/>
          </p:nvGrpSpPr>
          <p:grpSpPr bwMode="auto">
            <a:xfrm rot="597578">
              <a:off x="4732" y="2338"/>
              <a:ext cx="64" cy="98"/>
              <a:chOff x="3683" y="2460"/>
              <a:chExt cx="71" cy="122"/>
            </a:xfrm>
          </p:grpSpPr>
          <p:sp>
            <p:nvSpPr>
              <p:cNvPr id="24939" name="Line 168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0" name="Line 169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41" name="Oval 170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5" name="Group 171"/>
            <p:cNvGrpSpPr>
              <a:grpSpLocks/>
            </p:cNvGrpSpPr>
            <p:nvPr/>
          </p:nvGrpSpPr>
          <p:grpSpPr bwMode="auto">
            <a:xfrm rot="882360">
              <a:off x="4831" y="2388"/>
              <a:ext cx="65" cy="98"/>
              <a:chOff x="3683" y="2460"/>
              <a:chExt cx="71" cy="122"/>
            </a:xfrm>
          </p:grpSpPr>
          <p:sp>
            <p:nvSpPr>
              <p:cNvPr id="24936" name="Line 172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7" name="Line 173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8" name="Oval 174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6" name="Group 175"/>
            <p:cNvGrpSpPr>
              <a:grpSpLocks/>
            </p:cNvGrpSpPr>
            <p:nvPr/>
          </p:nvGrpSpPr>
          <p:grpSpPr bwMode="auto">
            <a:xfrm rot="1195157">
              <a:off x="4880" y="2417"/>
              <a:ext cx="63" cy="98"/>
              <a:chOff x="3683" y="2460"/>
              <a:chExt cx="71" cy="122"/>
            </a:xfrm>
          </p:grpSpPr>
          <p:sp>
            <p:nvSpPr>
              <p:cNvPr id="24933" name="Line 176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4" name="Line 177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5" name="Oval 178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7" name="Group 179"/>
            <p:cNvGrpSpPr>
              <a:grpSpLocks/>
            </p:cNvGrpSpPr>
            <p:nvPr/>
          </p:nvGrpSpPr>
          <p:grpSpPr bwMode="auto">
            <a:xfrm rot="1195157">
              <a:off x="4969" y="2471"/>
              <a:ext cx="65" cy="97"/>
              <a:chOff x="3683" y="2460"/>
              <a:chExt cx="71" cy="122"/>
            </a:xfrm>
          </p:grpSpPr>
          <p:sp>
            <p:nvSpPr>
              <p:cNvPr id="24930" name="Line 180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1" name="Line 181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32" name="Oval 182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38" name="Group 183"/>
            <p:cNvGrpSpPr>
              <a:grpSpLocks/>
            </p:cNvGrpSpPr>
            <p:nvPr/>
          </p:nvGrpSpPr>
          <p:grpSpPr bwMode="auto">
            <a:xfrm rot="1371458">
              <a:off x="5015" y="2501"/>
              <a:ext cx="64" cy="97"/>
              <a:chOff x="3683" y="2460"/>
              <a:chExt cx="71" cy="122"/>
            </a:xfrm>
          </p:grpSpPr>
          <p:sp>
            <p:nvSpPr>
              <p:cNvPr id="24927" name="Line 184"/>
              <p:cNvSpPr>
                <a:spLocks noChangeShapeType="1"/>
              </p:cNvSpPr>
              <p:nvPr/>
            </p:nvSpPr>
            <p:spPr bwMode="auto">
              <a:xfrm rot="-5718171" flipH="1" flipV="1">
                <a:off x="3700" y="2475"/>
                <a:ext cx="49" cy="19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28" name="Line 185"/>
              <p:cNvSpPr>
                <a:spLocks noChangeShapeType="1"/>
              </p:cNvSpPr>
              <p:nvPr/>
            </p:nvSpPr>
            <p:spPr bwMode="auto">
              <a:xfrm rot="-5718171" flipH="1" flipV="1">
                <a:off x="3718" y="2480"/>
                <a:ext cx="51" cy="21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29" name="Oval 186"/>
              <p:cNvSpPr>
                <a:spLocks noChangeArrowheads="1"/>
              </p:cNvSpPr>
              <p:nvPr/>
            </p:nvSpPr>
            <p:spPr bwMode="auto">
              <a:xfrm rot="-4284807">
                <a:off x="3676" y="251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sp>
          <p:nvSpPr>
            <p:cNvPr id="24639" name="AutoShape 187"/>
            <p:cNvSpPr>
              <a:spLocks noChangeArrowheads="1"/>
            </p:cNvSpPr>
            <p:nvPr/>
          </p:nvSpPr>
          <p:spPr bwMode="auto">
            <a:xfrm rot="-5792893">
              <a:off x="3809" y="2073"/>
              <a:ext cx="89" cy="43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0" name="AutoShape 188"/>
            <p:cNvSpPr>
              <a:spLocks noChangeArrowheads="1"/>
            </p:cNvSpPr>
            <p:nvPr/>
          </p:nvSpPr>
          <p:spPr bwMode="auto">
            <a:xfrm rot="-5792893">
              <a:off x="4079" y="2064"/>
              <a:ext cx="90" cy="43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1" name="AutoShape 189"/>
            <p:cNvSpPr>
              <a:spLocks noChangeArrowheads="1"/>
            </p:cNvSpPr>
            <p:nvPr/>
          </p:nvSpPr>
          <p:spPr bwMode="auto">
            <a:xfrm rot="-6703028">
              <a:off x="3305" y="2207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2" name="AutoShape 190"/>
            <p:cNvSpPr>
              <a:spLocks noChangeArrowheads="1"/>
            </p:cNvSpPr>
            <p:nvPr/>
          </p:nvSpPr>
          <p:spPr bwMode="auto">
            <a:xfrm rot="-6703028">
              <a:off x="3395" y="2322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3" name="AutoShape 191"/>
            <p:cNvSpPr>
              <a:spLocks noChangeArrowheads="1"/>
            </p:cNvSpPr>
            <p:nvPr/>
          </p:nvSpPr>
          <p:spPr bwMode="auto">
            <a:xfrm rot="-5792893">
              <a:off x="3963" y="2207"/>
              <a:ext cx="90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4" name="AutoShape 192"/>
            <p:cNvSpPr>
              <a:spLocks noChangeArrowheads="1"/>
            </p:cNvSpPr>
            <p:nvPr/>
          </p:nvSpPr>
          <p:spPr bwMode="auto">
            <a:xfrm rot="-4629822">
              <a:off x="4358" y="2238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5" name="AutoShape 193"/>
            <p:cNvSpPr>
              <a:spLocks noChangeArrowheads="1"/>
            </p:cNvSpPr>
            <p:nvPr/>
          </p:nvSpPr>
          <p:spPr bwMode="auto">
            <a:xfrm rot="-4629822">
              <a:off x="4353" y="2089"/>
              <a:ext cx="90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6" name="AutoShape 194"/>
            <p:cNvSpPr>
              <a:spLocks noChangeArrowheads="1"/>
            </p:cNvSpPr>
            <p:nvPr/>
          </p:nvSpPr>
          <p:spPr bwMode="auto">
            <a:xfrm rot="-4325087">
              <a:off x="4506" y="2125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7" name="AutoShape 195"/>
            <p:cNvSpPr>
              <a:spLocks noChangeArrowheads="1"/>
            </p:cNvSpPr>
            <p:nvPr/>
          </p:nvSpPr>
          <p:spPr bwMode="auto">
            <a:xfrm rot="-3072376">
              <a:off x="5081" y="2405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8" name="AutoShape 196"/>
            <p:cNvSpPr>
              <a:spLocks noChangeArrowheads="1"/>
            </p:cNvSpPr>
            <p:nvPr/>
          </p:nvSpPr>
          <p:spPr bwMode="auto">
            <a:xfrm rot="-2950503">
              <a:off x="5208" y="2497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49" name="AutoShape 197"/>
            <p:cNvSpPr>
              <a:spLocks noChangeArrowheads="1"/>
            </p:cNvSpPr>
            <p:nvPr/>
          </p:nvSpPr>
          <p:spPr bwMode="auto">
            <a:xfrm rot="-2924583">
              <a:off x="5089" y="2584"/>
              <a:ext cx="90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50" name="AutoShape 198"/>
            <p:cNvSpPr>
              <a:spLocks noChangeArrowheads="1"/>
            </p:cNvSpPr>
            <p:nvPr/>
          </p:nvSpPr>
          <p:spPr bwMode="auto">
            <a:xfrm rot="-3667493">
              <a:off x="4805" y="2238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51" name="AutoShape 199"/>
            <p:cNvSpPr>
              <a:spLocks noChangeArrowheads="1"/>
            </p:cNvSpPr>
            <p:nvPr/>
          </p:nvSpPr>
          <p:spPr bwMode="auto">
            <a:xfrm rot="-3995228">
              <a:off x="4615" y="2321"/>
              <a:ext cx="89" cy="43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52" name="AutoShape 200"/>
            <p:cNvSpPr>
              <a:spLocks noChangeArrowheads="1"/>
            </p:cNvSpPr>
            <p:nvPr/>
          </p:nvSpPr>
          <p:spPr bwMode="auto">
            <a:xfrm rot="-3359595">
              <a:off x="4768" y="2385"/>
              <a:ext cx="90" cy="44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grpSp>
          <p:nvGrpSpPr>
            <p:cNvPr id="24653" name="Group 201"/>
            <p:cNvGrpSpPr>
              <a:grpSpLocks/>
            </p:cNvGrpSpPr>
            <p:nvPr/>
          </p:nvGrpSpPr>
          <p:grpSpPr bwMode="auto">
            <a:xfrm>
              <a:off x="5052" y="2361"/>
              <a:ext cx="78" cy="90"/>
              <a:chOff x="4321" y="2608"/>
              <a:chExt cx="87" cy="113"/>
            </a:xfrm>
          </p:grpSpPr>
          <p:grpSp>
            <p:nvGrpSpPr>
              <p:cNvPr id="24923" name="Group 202"/>
              <p:cNvGrpSpPr>
                <a:grpSpLocks/>
              </p:cNvGrpSpPr>
              <p:nvPr/>
            </p:nvGrpSpPr>
            <p:grpSpPr bwMode="auto">
              <a:xfrm rot="1477376">
                <a:off x="4321" y="2642"/>
                <a:ext cx="48" cy="79"/>
                <a:chOff x="3799" y="2358"/>
                <a:chExt cx="48" cy="79"/>
              </a:xfrm>
            </p:grpSpPr>
            <p:sp>
              <p:nvSpPr>
                <p:cNvPr id="24925" name="Line 203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6" name="Line 204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24" name="Oval 205"/>
              <p:cNvSpPr>
                <a:spLocks noChangeArrowheads="1"/>
              </p:cNvSpPr>
              <p:nvPr/>
            </p:nvSpPr>
            <p:spPr bwMode="auto">
              <a:xfrm rot="-2989091">
                <a:off x="4344" y="2615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4" name="Group 206"/>
            <p:cNvGrpSpPr>
              <a:grpSpLocks/>
            </p:cNvGrpSpPr>
            <p:nvPr/>
          </p:nvGrpSpPr>
          <p:grpSpPr bwMode="auto">
            <a:xfrm rot="432496">
              <a:off x="4624" y="2137"/>
              <a:ext cx="58" cy="101"/>
              <a:chOff x="3856" y="2332"/>
              <a:chExt cx="65" cy="126"/>
            </a:xfrm>
          </p:grpSpPr>
          <p:grpSp>
            <p:nvGrpSpPr>
              <p:cNvPr id="24919" name="Group 207"/>
              <p:cNvGrpSpPr>
                <a:grpSpLocks/>
              </p:cNvGrpSpPr>
              <p:nvPr/>
            </p:nvGrpSpPr>
            <p:grpSpPr bwMode="auto">
              <a:xfrm>
                <a:off x="3856" y="2379"/>
                <a:ext cx="48" cy="79"/>
                <a:chOff x="3799" y="2358"/>
                <a:chExt cx="48" cy="79"/>
              </a:xfrm>
            </p:grpSpPr>
            <p:sp>
              <p:nvSpPr>
                <p:cNvPr id="24921" name="Line 208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22" name="Line 209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20" name="Oval 210"/>
              <p:cNvSpPr>
                <a:spLocks noChangeArrowheads="1"/>
              </p:cNvSpPr>
              <p:nvPr/>
            </p:nvSpPr>
            <p:spPr bwMode="auto">
              <a:xfrm rot="-4284807">
                <a:off x="3857" y="2339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5" name="Group 211"/>
            <p:cNvGrpSpPr>
              <a:grpSpLocks/>
            </p:cNvGrpSpPr>
            <p:nvPr/>
          </p:nvGrpSpPr>
          <p:grpSpPr bwMode="auto">
            <a:xfrm rot="-319807">
              <a:off x="4672" y="2155"/>
              <a:ext cx="66" cy="99"/>
              <a:chOff x="3893" y="2349"/>
              <a:chExt cx="75" cy="124"/>
            </a:xfrm>
          </p:grpSpPr>
          <p:grpSp>
            <p:nvGrpSpPr>
              <p:cNvPr id="24915" name="Group 212"/>
              <p:cNvGrpSpPr>
                <a:grpSpLocks/>
              </p:cNvGrpSpPr>
              <p:nvPr/>
            </p:nvGrpSpPr>
            <p:grpSpPr bwMode="auto">
              <a:xfrm rot="634081">
                <a:off x="3893" y="2394"/>
                <a:ext cx="48" cy="79"/>
                <a:chOff x="3799" y="2358"/>
                <a:chExt cx="48" cy="79"/>
              </a:xfrm>
            </p:grpSpPr>
            <p:sp>
              <p:nvSpPr>
                <p:cNvPr id="24917" name="Line 213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8" name="Line 214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16" name="Oval 215"/>
              <p:cNvSpPr>
                <a:spLocks noChangeArrowheads="1"/>
              </p:cNvSpPr>
              <p:nvPr/>
            </p:nvSpPr>
            <p:spPr bwMode="auto">
              <a:xfrm rot="-4015860">
                <a:off x="3904" y="2356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6" name="Group 216"/>
            <p:cNvGrpSpPr>
              <a:grpSpLocks/>
            </p:cNvGrpSpPr>
            <p:nvPr/>
          </p:nvGrpSpPr>
          <p:grpSpPr bwMode="auto">
            <a:xfrm>
              <a:off x="4725" y="2176"/>
              <a:ext cx="61" cy="101"/>
              <a:chOff x="3961" y="2371"/>
              <a:chExt cx="68" cy="126"/>
            </a:xfrm>
          </p:grpSpPr>
          <p:grpSp>
            <p:nvGrpSpPr>
              <p:cNvPr id="24911" name="Group 217"/>
              <p:cNvGrpSpPr>
                <a:grpSpLocks/>
              </p:cNvGrpSpPr>
              <p:nvPr/>
            </p:nvGrpSpPr>
            <p:grpSpPr bwMode="auto">
              <a:xfrm rot="634081">
                <a:off x="3961" y="2418"/>
                <a:ext cx="48" cy="79"/>
                <a:chOff x="3799" y="2358"/>
                <a:chExt cx="48" cy="79"/>
              </a:xfrm>
            </p:grpSpPr>
            <p:sp>
              <p:nvSpPr>
                <p:cNvPr id="24913" name="Line 218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4" name="Line 219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12" name="Oval 220"/>
              <p:cNvSpPr>
                <a:spLocks noChangeArrowheads="1"/>
              </p:cNvSpPr>
              <p:nvPr/>
            </p:nvSpPr>
            <p:spPr bwMode="auto">
              <a:xfrm rot="-4015860">
                <a:off x="3965" y="237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7" name="Group 221"/>
            <p:cNvGrpSpPr>
              <a:grpSpLocks/>
            </p:cNvGrpSpPr>
            <p:nvPr/>
          </p:nvGrpSpPr>
          <p:grpSpPr bwMode="auto">
            <a:xfrm>
              <a:off x="4773" y="2197"/>
              <a:ext cx="65" cy="97"/>
              <a:chOff x="4009" y="2404"/>
              <a:chExt cx="74" cy="120"/>
            </a:xfrm>
          </p:grpSpPr>
          <p:grpSp>
            <p:nvGrpSpPr>
              <p:cNvPr id="24907" name="Group 222"/>
              <p:cNvGrpSpPr>
                <a:grpSpLocks/>
              </p:cNvGrpSpPr>
              <p:nvPr/>
            </p:nvGrpSpPr>
            <p:grpSpPr bwMode="auto">
              <a:xfrm rot="634081">
                <a:off x="4009" y="2445"/>
                <a:ext cx="48" cy="79"/>
                <a:chOff x="3799" y="2358"/>
                <a:chExt cx="48" cy="79"/>
              </a:xfrm>
            </p:grpSpPr>
            <p:sp>
              <p:nvSpPr>
                <p:cNvPr id="24909" name="Line 223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10" name="Line 224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08" name="Oval 225"/>
              <p:cNvSpPr>
                <a:spLocks noChangeArrowheads="1"/>
              </p:cNvSpPr>
              <p:nvPr/>
            </p:nvSpPr>
            <p:spPr bwMode="auto">
              <a:xfrm rot="-3641243">
                <a:off x="4019" y="2411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8" name="Group 226"/>
            <p:cNvGrpSpPr>
              <a:grpSpLocks/>
            </p:cNvGrpSpPr>
            <p:nvPr/>
          </p:nvGrpSpPr>
          <p:grpSpPr bwMode="auto">
            <a:xfrm>
              <a:off x="4870" y="2245"/>
              <a:ext cx="65" cy="93"/>
              <a:chOff x="4105" y="2461"/>
              <a:chExt cx="74" cy="117"/>
            </a:xfrm>
          </p:grpSpPr>
          <p:grpSp>
            <p:nvGrpSpPr>
              <p:cNvPr id="24903" name="Group 227"/>
              <p:cNvGrpSpPr>
                <a:grpSpLocks/>
              </p:cNvGrpSpPr>
              <p:nvPr/>
            </p:nvGrpSpPr>
            <p:grpSpPr bwMode="auto">
              <a:xfrm rot="1108190">
                <a:off x="4105" y="2499"/>
                <a:ext cx="48" cy="79"/>
                <a:chOff x="3799" y="2358"/>
                <a:chExt cx="48" cy="79"/>
              </a:xfrm>
            </p:grpSpPr>
            <p:sp>
              <p:nvSpPr>
                <p:cNvPr id="24905" name="Line 228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6" name="Line 229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04" name="Oval 230"/>
              <p:cNvSpPr>
                <a:spLocks noChangeArrowheads="1"/>
              </p:cNvSpPr>
              <p:nvPr/>
            </p:nvSpPr>
            <p:spPr bwMode="auto">
              <a:xfrm rot="-3641243">
                <a:off x="4115" y="246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59" name="Group 231"/>
            <p:cNvGrpSpPr>
              <a:grpSpLocks/>
            </p:cNvGrpSpPr>
            <p:nvPr/>
          </p:nvGrpSpPr>
          <p:grpSpPr bwMode="auto">
            <a:xfrm>
              <a:off x="4911" y="2268"/>
              <a:ext cx="72" cy="99"/>
              <a:chOff x="4156" y="2491"/>
              <a:chExt cx="80" cy="123"/>
            </a:xfrm>
          </p:grpSpPr>
          <p:grpSp>
            <p:nvGrpSpPr>
              <p:cNvPr id="24899" name="Group 232"/>
              <p:cNvGrpSpPr>
                <a:grpSpLocks/>
              </p:cNvGrpSpPr>
              <p:nvPr/>
            </p:nvGrpSpPr>
            <p:grpSpPr bwMode="auto">
              <a:xfrm rot="1108190">
                <a:off x="4156" y="2535"/>
                <a:ext cx="48" cy="79"/>
                <a:chOff x="3799" y="2358"/>
                <a:chExt cx="48" cy="79"/>
              </a:xfrm>
            </p:grpSpPr>
            <p:sp>
              <p:nvSpPr>
                <p:cNvPr id="24901" name="Line 233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902" name="Line 234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900" name="Oval 235"/>
              <p:cNvSpPr>
                <a:spLocks noChangeArrowheads="1"/>
              </p:cNvSpPr>
              <p:nvPr/>
            </p:nvSpPr>
            <p:spPr bwMode="auto">
              <a:xfrm rot="-3641243">
                <a:off x="4172" y="2498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0" name="Group 236"/>
            <p:cNvGrpSpPr>
              <a:grpSpLocks/>
            </p:cNvGrpSpPr>
            <p:nvPr/>
          </p:nvGrpSpPr>
          <p:grpSpPr bwMode="auto">
            <a:xfrm>
              <a:off x="4958" y="2297"/>
              <a:ext cx="73" cy="94"/>
              <a:chOff x="4207" y="2527"/>
              <a:chExt cx="80" cy="117"/>
            </a:xfrm>
          </p:grpSpPr>
          <p:grpSp>
            <p:nvGrpSpPr>
              <p:cNvPr id="24895" name="Group 237"/>
              <p:cNvGrpSpPr>
                <a:grpSpLocks/>
              </p:cNvGrpSpPr>
              <p:nvPr/>
            </p:nvGrpSpPr>
            <p:grpSpPr bwMode="auto">
              <a:xfrm rot="1108190">
                <a:off x="4207" y="2565"/>
                <a:ext cx="48" cy="79"/>
                <a:chOff x="3799" y="2358"/>
                <a:chExt cx="48" cy="79"/>
              </a:xfrm>
            </p:grpSpPr>
            <p:sp>
              <p:nvSpPr>
                <p:cNvPr id="24897" name="Line 238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8" name="Line 239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896" name="Oval 240"/>
              <p:cNvSpPr>
                <a:spLocks noChangeArrowheads="1"/>
              </p:cNvSpPr>
              <p:nvPr/>
            </p:nvSpPr>
            <p:spPr bwMode="auto">
              <a:xfrm rot="-3641243">
                <a:off x="4223" y="253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1" name="Group 241"/>
            <p:cNvGrpSpPr>
              <a:grpSpLocks/>
            </p:cNvGrpSpPr>
            <p:nvPr/>
          </p:nvGrpSpPr>
          <p:grpSpPr bwMode="auto">
            <a:xfrm>
              <a:off x="5008" y="2328"/>
              <a:ext cx="71" cy="91"/>
              <a:chOff x="4261" y="2563"/>
              <a:chExt cx="80" cy="114"/>
            </a:xfrm>
          </p:grpSpPr>
          <p:grpSp>
            <p:nvGrpSpPr>
              <p:cNvPr id="24891" name="Group 242"/>
              <p:cNvGrpSpPr>
                <a:grpSpLocks/>
              </p:cNvGrpSpPr>
              <p:nvPr/>
            </p:nvGrpSpPr>
            <p:grpSpPr bwMode="auto">
              <a:xfrm rot="1108190">
                <a:off x="4261" y="2598"/>
                <a:ext cx="48" cy="79"/>
                <a:chOff x="3799" y="2358"/>
                <a:chExt cx="48" cy="79"/>
              </a:xfrm>
            </p:grpSpPr>
            <p:sp>
              <p:nvSpPr>
                <p:cNvPr id="24893" name="Line 243"/>
                <p:cNvSpPr>
                  <a:spLocks noChangeShapeType="1"/>
                </p:cNvSpPr>
                <p:nvPr/>
              </p:nvSpPr>
              <p:spPr bwMode="auto">
                <a:xfrm rot="-5718171">
                  <a:off x="3776" y="2381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4" name="Line 244"/>
                <p:cNvSpPr>
                  <a:spLocks noChangeShapeType="1"/>
                </p:cNvSpPr>
                <p:nvPr/>
              </p:nvSpPr>
              <p:spPr bwMode="auto">
                <a:xfrm rot="-5718171">
                  <a:off x="3797" y="2386"/>
                  <a:ext cx="74" cy="27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892" name="Oval 245"/>
              <p:cNvSpPr>
                <a:spLocks noChangeArrowheads="1"/>
              </p:cNvSpPr>
              <p:nvPr/>
            </p:nvSpPr>
            <p:spPr bwMode="auto">
              <a:xfrm rot="-3641243">
                <a:off x="4277" y="2570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2" name="Group 246"/>
            <p:cNvGrpSpPr>
              <a:grpSpLocks/>
            </p:cNvGrpSpPr>
            <p:nvPr/>
          </p:nvGrpSpPr>
          <p:grpSpPr bwMode="auto">
            <a:xfrm>
              <a:off x="3469" y="2194"/>
              <a:ext cx="446" cy="179"/>
              <a:chOff x="2556" y="2400"/>
              <a:chExt cx="498" cy="224"/>
            </a:xfrm>
          </p:grpSpPr>
          <p:grpSp>
            <p:nvGrpSpPr>
              <p:cNvPr id="24859" name="Group 247"/>
              <p:cNvGrpSpPr>
                <a:grpSpLocks/>
              </p:cNvGrpSpPr>
              <p:nvPr/>
            </p:nvGrpSpPr>
            <p:grpSpPr bwMode="auto">
              <a:xfrm>
                <a:off x="2556" y="2507"/>
                <a:ext cx="62" cy="117"/>
                <a:chOff x="2556" y="2507"/>
                <a:chExt cx="62" cy="117"/>
              </a:xfrm>
            </p:grpSpPr>
            <p:sp>
              <p:nvSpPr>
                <p:cNvPr id="24888" name="Line 248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32" y="2541"/>
                  <a:ext cx="66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9" name="Line 249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50" y="2534"/>
                  <a:ext cx="68" cy="13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90" name="Oval 250"/>
                <p:cNvSpPr>
                  <a:spLocks noChangeArrowheads="1"/>
                </p:cNvSpPr>
                <p:nvPr/>
              </p:nvSpPr>
              <p:spPr bwMode="auto">
                <a:xfrm rot="-5718171">
                  <a:off x="2554" y="2560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0" name="Group 251"/>
              <p:cNvGrpSpPr>
                <a:grpSpLocks/>
              </p:cNvGrpSpPr>
              <p:nvPr/>
            </p:nvGrpSpPr>
            <p:grpSpPr bwMode="auto">
              <a:xfrm>
                <a:off x="2620" y="2491"/>
                <a:ext cx="60" cy="117"/>
                <a:chOff x="2620" y="2491"/>
                <a:chExt cx="60" cy="117"/>
              </a:xfrm>
            </p:grpSpPr>
            <p:sp>
              <p:nvSpPr>
                <p:cNvPr id="24885" name="Line 252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6" name="Line 253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7" name="Oval 254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1" name="Group 255"/>
              <p:cNvGrpSpPr>
                <a:grpSpLocks/>
              </p:cNvGrpSpPr>
              <p:nvPr/>
            </p:nvGrpSpPr>
            <p:grpSpPr bwMode="auto">
              <a:xfrm>
                <a:off x="2680" y="2467"/>
                <a:ext cx="60" cy="117"/>
                <a:chOff x="2620" y="2491"/>
                <a:chExt cx="60" cy="117"/>
              </a:xfrm>
            </p:grpSpPr>
            <p:sp>
              <p:nvSpPr>
                <p:cNvPr id="24882" name="Line 256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3" name="Line 257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4" name="Oval 258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2" name="Group 259"/>
              <p:cNvGrpSpPr>
                <a:grpSpLocks/>
              </p:cNvGrpSpPr>
              <p:nvPr/>
            </p:nvGrpSpPr>
            <p:grpSpPr bwMode="auto">
              <a:xfrm>
                <a:off x="2746" y="2443"/>
                <a:ext cx="60" cy="117"/>
                <a:chOff x="2620" y="2491"/>
                <a:chExt cx="60" cy="117"/>
              </a:xfrm>
            </p:grpSpPr>
            <p:sp>
              <p:nvSpPr>
                <p:cNvPr id="24879" name="Line 260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0" name="Line 261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81" name="Oval 262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3" name="Group 263"/>
              <p:cNvGrpSpPr>
                <a:grpSpLocks/>
              </p:cNvGrpSpPr>
              <p:nvPr/>
            </p:nvGrpSpPr>
            <p:grpSpPr bwMode="auto">
              <a:xfrm>
                <a:off x="2812" y="2425"/>
                <a:ext cx="60" cy="117"/>
                <a:chOff x="2620" y="2491"/>
                <a:chExt cx="60" cy="117"/>
              </a:xfrm>
            </p:grpSpPr>
            <p:sp>
              <p:nvSpPr>
                <p:cNvPr id="24876" name="Line 264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7" name="Line 265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8" name="Oval 266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4" name="Group 267"/>
              <p:cNvGrpSpPr>
                <a:grpSpLocks/>
              </p:cNvGrpSpPr>
              <p:nvPr/>
            </p:nvGrpSpPr>
            <p:grpSpPr bwMode="auto">
              <a:xfrm>
                <a:off x="2932" y="2401"/>
                <a:ext cx="60" cy="117"/>
                <a:chOff x="2620" y="2491"/>
                <a:chExt cx="60" cy="117"/>
              </a:xfrm>
            </p:grpSpPr>
            <p:sp>
              <p:nvSpPr>
                <p:cNvPr id="24873" name="Line 268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4" name="Line 269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5" name="Oval 270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5" name="Group 271"/>
              <p:cNvGrpSpPr>
                <a:grpSpLocks/>
              </p:cNvGrpSpPr>
              <p:nvPr/>
            </p:nvGrpSpPr>
            <p:grpSpPr bwMode="auto">
              <a:xfrm>
                <a:off x="2994" y="2400"/>
                <a:ext cx="60" cy="117"/>
                <a:chOff x="2620" y="2491"/>
                <a:chExt cx="60" cy="117"/>
              </a:xfrm>
            </p:grpSpPr>
            <p:sp>
              <p:nvSpPr>
                <p:cNvPr id="24870" name="Line 272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1" name="Line 273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72" name="Oval 274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  <p:grpSp>
            <p:nvGrpSpPr>
              <p:cNvPr id="24866" name="Group 275"/>
              <p:cNvGrpSpPr>
                <a:grpSpLocks/>
              </p:cNvGrpSpPr>
              <p:nvPr/>
            </p:nvGrpSpPr>
            <p:grpSpPr bwMode="auto">
              <a:xfrm>
                <a:off x="2872" y="2413"/>
                <a:ext cx="60" cy="117"/>
                <a:chOff x="2620" y="2491"/>
                <a:chExt cx="60" cy="117"/>
              </a:xfrm>
            </p:grpSpPr>
            <p:sp>
              <p:nvSpPr>
                <p:cNvPr id="24867" name="Line 276"/>
                <p:cNvSpPr>
                  <a:spLocks noChangeShapeType="1"/>
                </p:cNvSpPr>
                <p:nvPr/>
              </p:nvSpPr>
              <p:spPr bwMode="auto">
                <a:xfrm rot="15881829" flipH="1">
                  <a:off x="2590" y="2530"/>
                  <a:ext cx="78" cy="18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8" name="Line 277"/>
                <p:cNvSpPr>
                  <a:spLocks noChangeShapeType="1"/>
                </p:cNvSpPr>
                <p:nvPr/>
              </p:nvSpPr>
              <p:spPr bwMode="auto">
                <a:xfrm rot="16001865" flipH="1">
                  <a:off x="2605" y="2528"/>
                  <a:ext cx="89" cy="16"/>
                </a:xfrm>
                <a:prstGeom prst="line">
                  <a:avLst/>
                </a:prstGeom>
                <a:noFill/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869" name="Oval 278"/>
                <p:cNvSpPr>
                  <a:spLocks noChangeArrowheads="1"/>
                </p:cNvSpPr>
                <p:nvPr/>
              </p:nvSpPr>
              <p:spPr bwMode="auto">
                <a:xfrm rot="-5718171">
                  <a:off x="2616" y="2544"/>
                  <a:ext cx="71" cy="57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218C"/>
                    </a:gs>
                    <a:gs pos="100000">
                      <a:srgbClr val="B7C8FF"/>
                    </a:gs>
                  </a:gsLst>
                  <a:lin ang="2700000" scaled="1"/>
                </a:gradFill>
                <a:ln w="12700">
                  <a:solidFill>
                    <a:srgbClr val="D1D1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914400" eaLnBrk="1" hangingPunct="1"/>
                  <a:endParaRPr lang="ar-SA"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4663" name="Group 279"/>
            <p:cNvGrpSpPr>
              <a:grpSpLocks/>
            </p:cNvGrpSpPr>
            <p:nvPr/>
          </p:nvGrpSpPr>
          <p:grpSpPr bwMode="auto">
            <a:xfrm rot="19562737" flipV="1">
              <a:off x="3443" y="2145"/>
              <a:ext cx="55" cy="93"/>
              <a:chOff x="2556" y="2507"/>
              <a:chExt cx="62" cy="117"/>
            </a:xfrm>
          </p:grpSpPr>
          <p:sp>
            <p:nvSpPr>
              <p:cNvPr id="24856" name="Line 280"/>
              <p:cNvSpPr>
                <a:spLocks noChangeShapeType="1"/>
              </p:cNvSpPr>
              <p:nvPr/>
            </p:nvSpPr>
            <p:spPr bwMode="auto">
              <a:xfrm rot="15881829" flipH="1">
                <a:off x="2532" y="2541"/>
                <a:ext cx="66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7" name="Line 281"/>
              <p:cNvSpPr>
                <a:spLocks noChangeShapeType="1"/>
              </p:cNvSpPr>
              <p:nvPr/>
            </p:nvSpPr>
            <p:spPr bwMode="auto">
              <a:xfrm rot="15881829" flipH="1">
                <a:off x="2550" y="2534"/>
                <a:ext cx="68" cy="1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8" name="Oval 282"/>
              <p:cNvSpPr>
                <a:spLocks noChangeArrowheads="1"/>
              </p:cNvSpPr>
              <p:nvPr/>
            </p:nvSpPr>
            <p:spPr bwMode="auto">
              <a:xfrm rot="-5718171">
                <a:off x="2554" y="2560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4" name="Group 283"/>
            <p:cNvGrpSpPr>
              <a:grpSpLocks/>
            </p:cNvGrpSpPr>
            <p:nvPr/>
          </p:nvGrpSpPr>
          <p:grpSpPr bwMode="auto">
            <a:xfrm rot="19562737" flipV="1">
              <a:off x="3498" y="2118"/>
              <a:ext cx="55" cy="93"/>
              <a:chOff x="2620" y="2491"/>
              <a:chExt cx="60" cy="117"/>
            </a:xfrm>
          </p:grpSpPr>
          <p:sp>
            <p:nvSpPr>
              <p:cNvPr id="24853" name="Line 284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4" name="Line 285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5" name="Oval 286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5" name="Group 287"/>
            <p:cNvGrpSpPr>
              <a:grpSpLocks/>
            </p:cNvGrpSpPr>
            <p:nvPr/>
          </p:nvGrpSpPr>
          <p:grpSpPr bwMode="auto">
            <a:xfrm rot="19562737" flipV="1">
              <a:off x="3560" y="2107"/>
              <a:ext cx="54" cy="94"/>
              <a:chOff x="2620" y="2491"/>
              <a:chExt cx="60" cy="117"/>
            </a:xfrm>
          </p:grpSpPr>
          <p:sp>
            <p:nvSpPr>
              <p:cNvPr id="24850" name="Line 288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1" name="Line 289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52" name="Oval 290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6" name="Group 291"/>
            <p:cNvGrpSpPr>
              <a:grpSpLocks/>
            </p:cNvGrpSpPr>
            <p:nvPr/>
          </p:nvGrpSpPr>
          <p:grpSpPr bwMode="auto">
            <a:xfrm rot="19562737" flipV="1">
              <a:off x="3617" y="2089"/>
              <a:ext cx="53" cy="93"/>
              <a:chOff x="2620" y="2491"/>
              <a:chExt cx="60" cy="117"/>
            </a:xfrm>
          </p:grpSpPr>
          <p:sp>
            <p:nvSpPr>
              <p:cNvPr id="24847" name="Line 292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8" name="Line 293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9" name="Oval 294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7" name="Group 295"/>
            <p:cNvGrpSpPr>
              <a:grpSpLocks/>
            </p:cNvGrpSpPr>
            <p:nvPr/>
          </p:nvGrpSpPr>
          <p:grpSpPr bwMode="auto">
            <a:xfrm rot="19562737" flipV="1">
              <a:off x="3675" y="2076"/>
              <a:ext cx="53" cy="94"/>
              <a:chOff x="2620" y="2491"/>
              <a:chExt cx="60" cy="117"/>
            </a:xfrm>
          </p:grpSpPr>
          <p:sp>
            <p:nvSpPr>
              <p:cNvPr id="24844" name="Line 296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5" name="Line 297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6" name="Oval 298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8" name="Group 299"/>
            <p:cNvGrpSpPr>
              <a:grpSpLocks/>
            </p:cNvGrpSpPr>
            <p:nvPr/>
          </p:nvGrpSpPr>
          <p:grpSpPr bwMode="auto">
            <a:xfrm rot="19562737" flipV="1">
              <a:off x="3792" y="2053"/>
              <a:ext cx="53" cy="94"/>
              <a:chOff x="2620" y="2491"/>
              <a:chExt cx="60" cy="117"/>
            </a:xfrm>
          </p:grpSpPr>
          <p:sp>
            <p:nvSpPr>
              <p:cNvPr id="24841" name="Line 300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2" name="Line 301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3" name="Oval 302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69" name="Group 303"/>
            <p:cNvGrpSpPr>
              <a:grpSpLocks/>
            </p:cNvGrpSpPr>
            <p:nvPr/>
          </p:nvGrpSpPr>
          <p:grpSpPr bwMode="auto">
            <a:xfrm rot="19562737" flipV="1">
              <a:off x="3736" y="2062"/>
              <a:ext cx="54" cy="93"/>
              <a:chOff x="2620" y="2491"/>
              <a:chExt cx="60" cy="117"/>
            </a:xfrm>
          </p:grpSpPr>
          <p:sp>
            <p:nvSpPr>
              <p:cNvPr id="24838" name="Line 304"/>
              <p:cNvSpPr>
                <a:spLocks noChangeShapeType="1"/>
              </p:cNvSpPr>
              <p:nvPr/>
            </p:nvSpPr>
            <p:spPr bwMode="auto">
              <a:xfrm rot="15881829" flipH="1">
                <a:off x="2590" y="2530"/>
                <a:ext cx="78" cy="18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39" name="Line 305"/>
              <p:cNvSpPr>
                <a:spLocks noChangeShapeType="1"/>
              </p:cNvSpPr>
              <p:nvPr/>
            </p:nvSpPr>
            <p:spPr bwMode="auto">
              <a:xfrm rot="16001865" flipH="1">
                <a:off x="2605" y="2528"/>
                <a:ext cx="89" cy="16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40" name="Oval 306"/>
              <p:cNvSpPr>
                <a:spLocks noChangeArrowheads="1"/>
              </p:cNvSpPr>
              <p:nvPr/>
            </p:nvSpPr>
            <p:spPr bwMode="auto">
              <a:xfrm rot="-5718171">
                <a:off x="2616" y="2544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70" name="Group 307"/>
            <p:cNvGrpSpPr>
              <a:grpSpLocks/>
            </p:cNvGrpSpPr>
            <p:nvPr/>
          </p:nvGrpSpPr>
          <p:grpSpPr bwMode="auto">
            <a:xfrm>
              <a:off x="5240" y="2523"/>
              <a:ext cx="76" cy="78"/>
              <a:chOff x="4412" y="2685"/>
              <a:chExt cx="84" cy="98"/>
            </a:xfrm>
          </p:grpSpPr>
          <p:sp>
            <p:nvSpPr>
              <p:cNvPr id="24835" name="Line 308"/>
              <p:cNvSpPr>
                <a:spLocks noChangeShapeType="1"/>
              </p:cNvSpPr>
              <p:nvPr/>
            </p:nvSpPr>
            <p:spPr bwMode="auto">
              <a:xfrm rot="-5718171">
                <a:off x="4413" y="2726"/>
                <a:ext cx="42" cy="43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36" name="Line 309"/>
              <p:cNvSpPr>
                <a:spLocks noChangeShapeType="1"/>
              </p:cNvSpPr>
              <p:nvPr/>
            </p:nvSpPr>
            <p:spPr bwMode="auto">
              <a:xfrm rot="-5718171">
                <a:off x="4424" y="2744"/>
                <a:ext cx="41" cy="37"/>
              </a:xfrm>
              <a:prstGeom prst="line">
                <a:avLst/>
              </a:prstGeom>
              <a:noFill/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37" name="Oval 310"/>
              <p:cNvSpPr>
                <a:spLocks noChangeArrowheads="1"/>
              </p:cNvSpPr>
              <p:nvPr/>
            </p:nvSpPr>
            <p:spPr bwMode="auto">
              <a:xfrm rot="-3064695">
                <a:off x="4432" y="2692"/>
                <a:ext cx="71" cy="57"/>
              </a:xfrm>
              <a:prstGeom prst="ellipse">
                <a:avLst/>
              </a:prstGeom>
              <a:gradFill rotWithShape="0">
                <a:gsLst>
                  <a:gs pos="0">
                    <a:srgbClr val="00218C"/>
                  </a:gs>
                  <a:gs pos="100000">
                    <a:srgbClr val="B7C8FF"/>
                  </a:gs>
                </a:gsLst>
                <a:lin ang="2700000" scaled="1"/>
              </a:gradFill>
              <a:ln w="12700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sp>
          <p:nvSpPr>
            <p:cNvPr id="24671" name="Freeform 311"/>
            <p:cNvSpPr>
              <a:spLocks/>
            </p:cNvSpPr>
            <p:nvPr/>
          </p:nvSpPr>
          <p:spPr bwMode="auto">
            <a:xfrm rot="-5718171">
              <a:off x="3263" y="2026"/>
              <a:ext cx="110" cy="226"/>
            </a:xfrm>
            <a:custGeom>
              <a:avLst/>
              <a:gdLst>
                <a:gd name="T0" fmla="*/ 1 w 139"/>
                <a:gd name="T1" fmla="*/ 11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2 w 139"/>
                <a:gd name="T9" fmla="*/ 4 h 253"/>
                <a:gd name="T10" fmla="*/ 2 w 139"/>
                <a:gd name="T11" fmla="*/ 11 h 253"/>
                <a:gd name="T12" fmla="*/ 2 w 139"/>
                <a:gd name="T13" fmla="*/ 19 h 253"/>
                <a:gd name="T14" fmla="*/ 3 w 139"/>
                <a:gd name="T15" fmla="*/ 29 h 253"/>
                <a:gd name="T16" fmla="*/ 4 w 139"/>
                <a:gd name="T17" fmla="*/ 37 h 253"/>
                <a:gd name="T18" fmla="*/ 5 w 139"/>
                <a:gd name="T19" fmla="*/ 45 h 253"/>
                <a:gd name="T20" fmla="*/ 7 w 139"/>
                <a:gd name="T21" fmla="*/ 53 h 253"/>
                <a:gd name="T22" fmla="*/ 8 w 139"/>
                <a:gd name="T23" fmla="*/ 56 h 253"/>
                <a:gd name="T24" fmla="*/ 8 w 139"/>
                <a:gd name="T25" fmla="*/ 61 h 253"/>
                <a:gd name="T26" fmla="*/ 8 w 139"/>
                <a:gd name="T27" fmla="*/ 63 h 253"/>
                <a:gd name="T28" fmla="*/ 8 w 139"/>
                <a:gd name="T29" fmla="*/ 65 h 253"/>
                <a:gd name="T30" fmla="*/ 6 w 139"/>
                <a:gd name="T31" fmla="*/ 65 h 253"/>
                <a:gd name="T32" fmla="*/ 6 w 139"/>
                <a:gd name="T33" fmla="*/ 63 h 253"/>
                <a:gd name="T34" fmla="*/ 5 w 139"/>
                <a:gd name="T35" fmla="*/ 57 h 253"/>
                <a:gd name="T36" fmla="*/ 3 w 139"/>
                <a:gd name="T37" fmla="*/ 51 h 253"/>
                <a:gd name="T38" fmla="*/ 2 w 139"/>
                <a:gd name="T39" fmla="*/ 41 h 253"/>
                <a:gd name="T40" fmla="*/ 2 w 139"/>
                <a:gd name="T41" fmla="*/ 34 h 253"/>
                <a:gd name="T42" fmla="*/ 2 w 139"/>
                <a:gd name="T43" fmla="*/ 25 h 253"/>
                <a:gd name="T44" fmla="*/ 2 w 139"/>
                <a:gd name="T45" fmla="*/ 19 h 253"/>
                <a:gd name="T46" fmla="*/ 1 w 139"/>
                <a:gd name="T47" fmla="*/ 11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2" name="Freeform 312"/>
            <p:cNvSpPr>
              <a:spLocks/>
            </p:cNvSpPr>
            <p:nvPr/>
          </p:nvSpPr>
          <p:spPr bwMode="auto">
            <a:xfrm rot="-3749698">
              <a:off x="3511" y="1953"/>
              <a:ext cx="111" cy="226"/>
            </a:xfrm>
            <a:custGeom>
              <a:avLst/>
              <a:gdLst>
                <a:gd name="T0" fmla="*/ 1 w 139"/>
                <a:gd name="T1" fmla="*/ 11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3 w 139"/>
                <a:gd name="T9" fmla="*/ 4 h 253"/>
                <a:gd name="T10" fmla="*/ 3 w 139"/>
                <a:gd name="T11" fmla="*/ 11 h 253"/>
                <a:gd name="T12" fmla="*/ 3 w 139"/>
                <a:gd name="T13" fmla="*/ 19 h 253"/>
                <a:gd name="T14" fmla="*/ 4 w 139"/>
                <a:gd name="T15" fmla="*/ 29 h 253"/>
                <a:gd name="T16" fmla="*/ 5 w 139"/>
                <a:gd name="T17" fmla="*/ 37 h 253"/>
                <a:gd name="T18" fmla="*/ 6 w 139"/>
                <a:gd name="T19" fmla="*/ 45 h 253"/>
                <a:gd name="T20" fmla="*/ 8 w 139"/>
                <a:gd name="T21" fmla="*/ 53 h 253"/>
                <a:gd name="T22" fmla="*/ 9 w 139"/>
                <a:gd name="T23" fmla="*/ 56 h 253"/>
                <a:gd name="T24" fmla="*/ 10 w 139"/>
                <a:gd name="T25" fmla="*/ 61 h 253"/>
                <a:gd name="T26" fmla="*/ 9 w 139"/>
                <a:gd name="T27" fmla="*/ 63 h 253"/>
                <a:gd name="T28" fmla="*/ 9 w 139"/>
                <a:gd name="T29" fmla="*/ 65 h 253"/>
                <a:gd name="T30" fmla="*/ 7 w 139"/>
                <a:gd name="T31" fmla="*/ 65 h 253"/>
                <a:gd name="T32" fmla="*/ 6 w 139"/>
                <a:gd name="T33" fmla="*/ 63 h 253"/>
                <a:gd name="T34" fmla="*/ 5 w 139"/>
                <a:gd name="T35" fmla="*/ 57 h 253"/>
                <a:gd name="T36" fmla="*/ 4 w 139"/>
                <a:gd name="T37" fmla="*/ 51 h 253"/>
                <a:gd name="T38" fmla="*/ 2 w 139"/>
                <a:gd name="T39" fmla="*/ 41 h 253"/>
                <a:gd name="T40" fmla="*/ 2 w 139"/>
                <a:gd name="T41" fmla="*/ 34 h 253"/>
                <a:gd name="T42" fmla="*/ 2 w 139"/>
                <a:gd name="T43" fmla="*/ 25 h 253"/>
                <a:gd name="T44" fmla="*/ 2 w 139"/>
                <a:gd name="T45" fmla="*/ 19 h 253"/>
                <a:gd name="T46" fmla="*/ 1 w 139"/>
                <a:gd name="T47" fmla="*/ 11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3" name="Freeform 313"/>
            <p:cNvSpPr>
              <a:spLocks/>
            </p:cNvSpPr>
            <p:nvPr/>
          </p:nvSpPr>
          <p:spPr bwMode="auto">
            <a:xfrm rot="-4651190">
              <a:off x="3847" y="1874"/>
              <a:ext cx="111" cy="227"/>
            </a:xfrm>
            <a:custGeom>
              <a:avLst/>
              <a:gdLst>
                <a:gd name="T0" fmla="*/ 1 w 139"/>
                <a:gd name="T1" fmla="*/ 12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3 w 139"/>
                <a:gd name="T9" fmla="*/ 4 h 253"/>
                <a:gd name="T10" fmla="*/ 3 w 139"/>
                <a:gd name="T11" fmla="*/ 11 h 253"/>
                <a:gd name="T12" fmla="*/ 3 w 139"/>
                <a:gd name="T13" fmla="*/ 20 h 253"/>
                <a:gd name="T14" fmla="*/ 4 w 139"/>
                <a:gd name="T15" fmla="*/ 31 h 253"/>
                <a:gd name="T16" fmla="*/ 5 w 139"/>
                <a:gd name="T17" fmla="*/ 39 h 253"/>
                <a:gd name="T18" fmla="*/ 6 w 139"/>
                <a:gd name="T19" fmla="*/ 48 h 253"/>
                <a:gd name="T20" fmla="*/ 8 w 139"/>
                <a:gd name="T21" fmla="*/ 55 h 253"/>
                <a:gd name="T22" fmla="*/ 9 w 139"/>
                <a:gd name="T23" fmla="*/ 59 h 253"/>
                <a:gd name="T24" fmla="*/ 10 w 139"/>
                <a:gd name="T25" fmla="*/ 64 h 253"/>
                <a:gd name="T26" fmla="*/ 9 w 139"/>
                <a:gd name="T27" fmla="*/ 66 h 253"/>
                <a:gd name="T28" fmla="*/ 9 w 139"/>
                <a:gd name="T29" fmla="*/ 68 h 253"/>
                <a:gd name="T30" fmla="*/ 7 w 139"/>
                <a:gd name="T31" fmla="*/ 68 h 253"/>
                <a:gd name="T32" fmla="*/ 6 w 139"/>
                <a:gd name="T33" fmla="*/ 66 h 253"/>
                <a:gd name="T34" fmla="*/ 5 w 139"/>
                <a:gd name="T35" fmla="*/ 60 h 253"/>
                <a:gd name="T36" fmla="*/ 4 w 139"/>
                <a:gd name="T37" fmla="*/ 53 h 253"/>
                <a:gd name="T38" fmla="*/ 2 w 139"/>
                <a:gd name="T39" fmla="*/ 43 h 253"/>
                <a:gd name="T40" fmla="*/ 2 w 139"/>
                <a:gd name="T41" fmla="*/ 35 h 253"/>
                <a:gd name="T42" fmla="*/ 2 w 139"/>
                <a:gd name="T43" fmla="*/ 26 h 253"/>
                <a:gd name="T44" fmla="*/ 2 w 139"/>
                <a:gd name="T45" fmla="*/ 20 h 253"/>
                <a:gd name="T46" fmla="*/ 1 w 139"/>
                <a:gd name="T47" fmla="*/ 12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4" name="Freeform 314"/>
            <p:cNvSpPr>
              <a:spLocks/>
            </p:cNvSpPr>
            <p:nvPr/>
          </p:nvSpPr>
          <p:spPr bwMode="auto">
            <a:xfrm rot="-2409692">
              <a:off x="3897" y="1885"/>
              <a:ext cx="124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1 w 139"/>
                <a:gd name="T9" fmla="*/ 2 h 253"/>
                <a:gd name="T10" fmla="*/ 11 w 139"/>
                <a:gd name="T11" fmla="*/ 2 h 253"/>
                <a:gd name="T12" fmla="*/ 12 w 139"/>
                <a:gd name="T13" fmla="*/ 5 h 253"/>
                <a:gd name="T14" fmla="*/ 15 w 139"/>
                <a:gd name="T15" fmla="*/ 8 h 253"/>
                <a:gd name="T16" fmla="*/ 18 w 139"/>
                <a:gd name="T17" fmla="*/ 10 h 253"/>
                <a:gd name="T18" fmla="*/ 23 w 139"/>
                <a:gd name="T19" fmla="*/ 12 h 253"/>
                <a:gd name="T20" fmla="*/ 30 w 139"/>
                <a:gd name="T21" fmla="*/ 14 h 253"/>
                <a:gd name="T22" fmla="*/ 35 w 139"/>
                <a:gd name="T23" fmla="*/ 15 h 253"/>
                <a:gd name="T24" fmla="*/ 35 w 139"/>
                <a:gd name="T25" fmla="*/ 16 h 253"/>
                <a:gd name="T26" fmla="*/ 34 w 139"/>
                <a:gd name="T27" fmla="*/ 17 h 253"/>
                <a:gd name="T28" fmla="*/ 31 w 139"/>
                <a:gd name="T29" fmla="*/ 18 h 253"/>
                <a:gd name="T30" fmla="*/ 28 w 139"/>
                <a:gd name="T31" fmla="*/ 18 h 253"/>
                <a:gd name="T32" fmla="*/ 23 w 139"/>
                <a:gd name="T33" fmla="*/ 17 h 253"/>
                <a:gd name="T34" fmla="*/ 19 w 139"/>
                <a:gd name="T35" fmla="*/ 15 h 253"/>
                <a:gd name="T36" fmla="*/ 15 w 139"/>
                <a:gd name="T37" fmla="*/ 14 h 253"/>
                <a:gd name="T38" fmla="*/ 9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5" name="Freeform 315"/>
            <p:cNvSpPr>
              <a:spLocks/>
            </p:cNvSpPr>
            <p:nvPr/>
          </p:nvSpPr>
          <p:spPr bwMode="auto">
            <a:xfrm rot="-3700471">
              <a:off x="3630" y="1917"/>
              <a:ext cx="111" cy="226"/>
            </a:xfrm>
            <a:custGeom>
              <a:avLst/>
              <a:gdLst>
                <a:gd name="T0" fmla="*/ 1 w 139"/>
                <a:gd name="T1" fmla="*/ 11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3 w 139"/>
                <a:gd name="T9" fmla="*/ 4 h 253"/>
                <a:gd name="T10" fmla="*/ 3 w 139"/>
                <a:gd name="T11" fmla="*/ 11 h 253"/>
                <a:gd name="T12" fmla="*/ 3 w 139"/>
                <a:gd name="T13" fmla="*/ 19 h 253"/>
                <a:gd name="T14" fmla="*/ 4 w 139"/>
                <a:gd name="T15" fmla="*/ 29 h 253"/>
                <a:gd name="T16" fmla="*/ 5 w 139"/>
                <a:gd name="T17" fmla="*/ 37 h 253"/>
                <a:gd name="T18" fmla="*/ 6 w 139"/>
                <a:gd name="T19" fmla="*/ 45 h 253"/>
                <a:gd name="T20" fmla="*/ 8 w 139"/>
                <a:gd name="T21" fmla="*/ 53 h 253"/>
                <a:gd name="T22" fmla="*/ 9 w 139"/>
                <a:gd name="T23" fmla="*/ 56 h 253"/>
                <a:gd name="T24" fmla="*/ 10 w 139"/>
                <a:gd name="T25" fmla="*/ 61 h 253"/>
                <a:gd name="T26" fmla="*/ 9 w 139"/>
                <a:gd name="T27" fmla="*/ 63 h 253"/>
                <a:gd name="T28" fmla="*/ 9 w 139"/>
                <a:gd name="T29" fmla="*/ 65 h 253"/>
                <a:gd name="T30" fmla="*/ 7 w 139"/>
                <a:gd name="T31" fmla="*/ 65 h 253"/>
                <a:gd name="T32" fmla="*/ 6 w 139"/>
                <a:gd name="T33" fmla="*/ 63 h 253"/>
                <a:gd name="T34" fmla="*/ 5 w 139"/>
                <a:gd name="T35" fmla="*/ 57 h 253"/>
                <a:gd name="T36" fmla="*/ 4 w 139"/>
                <a:gd name="T37" fmla="*/ 51 h 253"/>
                <a:gd name="T38" fmla="*/ 2 w 139"/>
                <a:gd name="T39" fmla="*/ 41 h 253"/>
                <a:gd name="T40" fmla="*/ 2 w 139"/>
                <a:gd name="T41" fmla="*/ 34 h 253"/>
                <a:gd name="T42" fmla="*/ 2 w 139"/>
                <a:gd name="T43" fmla="*/ 25 h 253"/>
                <a:gd name="T44" fmla="*/ 2 w 139"/>
                <a:gd name="T45" fmla="*/ 19 h 253"/>
                <a:gd name="T46" fmla="*/ 1 w 139"/>
                <a:gd name="T47" fmla="*/ 11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6" name="Freeform 316"/>
            <p:cNvSpPr>
              <a:spLocks/>
            </p:cNvSpPr>
            <p:nvPr/>
          </p:nvSpPr>
          <p:spPr bwMode="auto">
            <a:xfrm rot="-3102642">
              <a:off x="4457" y="1917"/>
              <a:ext cx="111" cy="227"/>
            </a:xfrm>
            <a:custGeom>
              <a:avLst/>
              <a:gdLst>
                <a:gd name="T0" fmla="*/ 1 w 139"/>
                <a:gd name="T1" fmla="*/ 12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3 w 139"/>
                <a:gd name="T9" fmla="*/ 4 h 253"/>
                <a:gd name="T10" fmla="*/ 3 w 139"/>
                <a:gd name="T11" fmla="*/ 11 h 253"/>
                <a:gd name="T12" fmla="*/ 3 w 139"/>
                <a:gd name="T13" fmla="*/ 20 h 253"/>
                <a:gd name="T14" fmla="*/ 4 w 139"/>
                <a:gd name="T15" fmla="*/ 31 h 253"/>
                <a:gd name="T16" fmla="*/ 5 w 139"/>
                <a:gd name="T17" fmla="*/ 39 h 253"/>
                <a:gd name="T18" fmla="*/ 6 w 139"/>
                <a:gd name="T19" fmla="*/ 48 h 253"/>
                <a:gd name="T20" fmla="*/ 8 w 139"/>
                <a:gd name="T21" fmla="*/ 55 h 253"/>
                <a:gd name="T22" fmla="*/ 9 w 139"/>
                <a:gd name="T23" fmla="*/ 59 h 253"/>
                <a:gd name="T24" fmla="*/ 10 w 139"/>
                <a:gd name="T25" fmla="*/ 64 h 253"/>
                <a:gd name="T26" fmla="*/ 9 w 139"/>
                <a:gd name="T27" fmla="*/ 66 h 253"/>
                <a:gd name="T28" fmla="*/ 9 w 139"/>
                <a:gd name="T29" fmla="*/ 68 h 253"/>
                <a:gd name="T30" fmla="*/ 7 w 139"/>
                <a:gd name="T31" fmla="*/ 68 h 253"/>
                <a:gd name="T32" fmla="*/ 6 w 139"/>
                <a:gd name="T33" fmla="*/ 66 h 253"/>
                <a:gd name="T34" fmla="*/ 5 w 139"/>
                <a:gd name="T35" fmla="*/ 60 h 253"/>
                <a:gd name="T36" fmla="*/ 4 w 139"/>
                <a:gd name="T37" fmla="*/ 53 h 253"/>
                <a:gd name="T38" fmla="*/ 2 w 139"/>
                <a:gd name="T39" fmla="*/ 43 h 253"/>
                <a:gd name="T40" fmla="*/ 2 w 139"/>
                <a:gd name="T41" fmla="*/ 35 h 253"/>
                <a:gd name="T42" fmla="*/ 2 w 139"/>
                <a:gd name="T43" fmla="*/ 26 h 253"/>
                <a:gd name="T44" fmla="*/ 2 w 139"/>
                <a:gd name="T45" fmla="*/ 20 h 253"/>
                <a:gd name="T46" fmla="*/ 1 w 139"/>
                <a:gd name="T47" fmla="*/ 12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7" name="Freeform 317"/>
            <p:cNvSpPr>
              <a:spLocks/>
            </p:cNvSpPr>
            <p:nvPr/>
          </p:nvSpPr>
          <p:spPr bwMode="auto">
            <a:xfrm rot="-2602881">
              <a:off x="4629" y="1945"/>
              <a:ext cx="125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2 w 139"/>
                <a:gd name="T9" fmla="*/ 2 h 253"/>
                <a:gd name="T10" fmla="*/ 12 w 139"/>
                <a:gd name="T11" fmla="*/ 2 h 253"/>
                <a:gd name="T12" fmla="*/ 13 w 139"/>
                <a:gd name="T13" fmla="*/ 5 h 253"/>
                <a:gd name="T14" fmla="*/ 16 w 139"/>
                <a:gd name="T15" fmla="*/ 8 h 253"/>
                <a:gd name="T16" fmla="*/ 20 w 139"/>
                <a:gd name="T17" fmla="*/ 10 h 253"/>
                <a:gd name="T18" fmla="*/ 26 w 139"/>
                <a:gd name="T19" fmla="*/ 12 h 253"/>
                <a:gd name="T20" fmla="*/ 32 w 139"/>
                <a:gd name="T21" fmla="*/ 14 h 253"/>
                <a:gd name="T22" fmla="*/ 38 w 139"/>
                <a:gd name="T23" fmla="*/ 15 h 253"/>
                <a:gd name="T24" fmla="*/ 40 w 139"/>
                <a:gd name="T25" fmla="*/ 16 h 253"/>
                <a:gd name="T26" fmla="*/ 38 w 139"/>
                <a:gd name="T27" fmla="*/ 17 h 253"/>
                <a:gd name="T28" fmla="*/ 36 w 139"/>
                <a:gd name="T29" fmla="*/ 18 h 253"/>
                <a:gd name="T30" fmla="*/ 31 w 139"/>
                <a:gd name="T31" fmla="*/ 18 h 253"/>
                <a:gd name="T32" fmla="*/ 26 w 139"/>
                <a:gd name="T33" fmla="*/ 17 h 253"/>
                <a:gd name="T34" fmla="*/ 21 w 139"/>
                <a:gd name="T35" fmla="*/ 15 h 253"/>
                <a:gd name="T36" fmla="*/ 16 w 139"/>
                <a:gd name="T37" fmla="*/ 14 h 253"/>
                <a:gd name="T38" fmla="*/ 10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8" name="Freeform 318"/>
            <p:cNvSpPr>
              <a:spLocks/>
            </p:cNvSpPr>
            <p:nvPr/>
          </p:nvSpPr>
          <p:spPr bwMode="auto">
            <a:xfrm rot="-142229">
              <a:off x="4678" y="1963"/>
              <a:ext cx="125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2 w 139"/>
                <a:gd name="T9" fmla="*/ 2 h 253"/>
                <a:gd name="T10" fmla="*/ 12 w 139"/>
                <a:gd name="T11" fmla="*/ 2 h 253"/>
                <a:gd name="T12" fmla="*/ 13 w 139"/>
                <a:gd name="T13" fmla="*/ 5 h 253"/>
                <a:gd name="T14" fmla="*/ 16 w 139"/>
                <a:gd name="T15" fmla="*/ 8 h 253"/>
                <a:gd name="T16" fmla="*/ 20 w 139"/>
                <a:gd name="T17" fmla="*/ 10 h 253"/>
                <a:gd name="T18" fmla="*/ 26 w 139"/>
                <a:gd name="T19" fmla="*/ 12 h 253"/>
                <a:gd name="T20" fmla="*/ 32 w 139"/>
                <a:gd name="T21" fmla="*/ 14 h 253"/>
                <a:gd name="T22" fmla="*/ 38 w 139"/>
                <a:gd name="T23" fmla="*/ 15 h 253"/>
                <a:gd name="T24" fmla="*/ 40 w 139"/>
                <a:gd name="T25" fmla="*/ 16 h 253"/>
                <a:gd name="T26" fmla="*/ 38 w 139"/>
                <a:gd name="T27" fmla="*/ 17 h 253"/>
                <a:gd name="T28" fmla="*/ 36 w 139"/>
                <a:gd name="T29" fmla="*/ 18 h 253"/>
                <a:gd name="T30" fmla="*/ 31 w 139"/>
                <a:gd name="T31" fmla="*/ 18 h 253"/>
                <a:gd name="T32" fmla="*/ 26 w 139"/>
                <a:gd name="T33" fmla="*/ 17 h 253"/>
                <a:gd name="T34" fmla="*/ 21 w 139"/>
                <a:gd name="T35" fmla="*/ 15 h 253"/>
                <a:gd name="T36" fmla="*/ 16 w 139"/>
                <a:gd name="T37" fmla="*/ 14 h 253"/>
                <a:gd name="T38" fmla="*/ 10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79" name="Freeform 319"/>
            <p:cNvSpPr>
              <a:spLocks/>
            </p:cNvSpPr>
            <p:nvPr/>
          </p:nvSpPr>
          <p:spPr bwMode="auto">
            <a:xfrm rot="-2642468">
              <a:off x="4968" y="2125"/>
              <a:ext cx="124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1 w 139"/>
                <a:gd name="T9" fmla="*/ 2 h 253"/>
                <a:gd name="T10" fmla="*/ 11 w 139"/>
                <a:gd name="T11" fmla="*/ 2 h 253"/>
                <a:gd name="T12" fmla="*/ 12 w 139"/>
                <a:gd name="T13" fmla="*/ 5 h 253"/>
                <a:gd name="T14" fmla="*/ 15 w 139"/>
                <a:gd name="T15" fmla="*/ 8 h 253"/>
                <a:gd name="T16" fmla="*/ 18 w 139"/>
                <a:gd name="T17" fmla="*/ 10 h 253"/>
                <a:gd name="T18" fmla="*/ 23 w 139"/>
                <a:gd name="T19" fmla="*/ 12 h 253"/>
                <a:gd name="T20" fmla="*/ 30 w 139"/>
                <a:gd name="T21" fmla="*/ 14 h 253"/>
                <a:gd name="T22" fmla="*/ 35 w 139"/>
                <a:gd name="T23" fmla="*/ 15 h 253"/>
                <a:gd name="T24" fmla="*/ 35 w 139"/>
                <a:gd name="T25" fmla="*/ 16 h 253"/>
                <a:gd name="T26" fmla="*/ 34 w 139"/>
                <a:gd name="T27" fmla="*/ 17 h 253"/>
                <a:gd name="T28" fmla="*/ 31 w 139"/>
                <a:gd name="T29" fmla="*/ 18 h 253"/>
                <a:gd name="T30" fmla="*/ 28 w 139"/>
                <a:gd name="T31" fmla="*/ 18 h 253"/>
                <a:gd name="T32" fmla="*/ 23 w 139"/>
                <a:gd name="T33" fmla="*/ 17 h 253"/>
                <a:gd name="T34" fmla="*/ 19 w 139"/>
                <a:gd name="T35" fmla="*/ 15 h 253"/>
                <a:gd name="T36" fmla="*/ 15 w 139"/>
                <a:gd name="T37" fmla="*/ 14 h 253"/>
                <a:gd name="T38" fmla="*/ 9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80" name="Freeform 320"/>
            <p:cNvSpPr>
              <a:spLocks/>
            </p:cNvSpPr>
            <p:nvPr/>
          </p:nvSpPr>
          <p:spPr bwMode="auto">
            <a:xfrm rot="-2195493">
              <a:off x="5139" y="2229"/>
              <a:ext cx="124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1 w 139"/>
                <a:gd name="T9" fmla="*/ 2 h 253"/>
                <a:gd name="T10" fmla="*/ 11 w 139"/>
                <a:gd name="T11" fmla="*/ 2 h 253"/>
                <a:gd name="T12" fmla="*/ 12 w 139"/>
                <a:gd name="T13" fmla="*/ 5 h 253"/>
                <a:gd name="T14" fmla="*/ 15 w 139"/>
                <a:gd name="T15" fmla="*/ 8 h 253"/>
                <a:gd name="T16" fmla="*/ 18 w 139"/>
                <a:gd name="T17" fmla="*/ 10 h 253"/>
                <a:gd name="T18" fmla="*/ 23 w 139"/>
                <a:gd name="T19" fmla="*/ 12 h 253"/>
                <a:gd name="T20" fmla="*/ 30 w 139"/>
                <a:gd name="T21" fmla="*/ 14 h 253"/>
                <a:gd name="T22" fmla="*/ 35 w 139"/>
                <a:gd name="T23" fmla="*/ 15 h 253"/>
                <a:gd name="T24" fmla="*/ 35 w 139"/>
                <a:gd name="T25" fmla="*/ 16 h 253"/>
                <a:gd name="T26" fmla="*/ 34 w 139"/>
                <a:gd name="T27" fmla="*/ 17 h 253"/>
                <a:gd name="T28" fmla="*/ 31 w 139"/>
                <a:gd name="T29" fmla="*/ 18 h 253"/>
                <a:gd name="T30" fmla="*/ 28 w 139"/>
                <a:gd name="T31" fmla="*/ 18 h 253"/>
                <a:gd name="T32" fmla="*/ 23 w 139"/>
                <a:gd name="T33" fmla="*/ 17 h 253"/>
                <a:gd name="T34" fmla="*/ 19 w 139"/>
                <a:gd name="T35" fmla="*/ 15 h 253"/>
                <a:gd name="T36" fmla="*/ 15 w 139"/>
                <a:gd name="T37" fmla="*/ 14 h 253"/>
                <a:gd name="T38" fmla="*/ 9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81" name="Freeform 321"/>
            <p:cNvSpPr>
              <a:spLocks/>
            </p:cNvSpPr>
            <p:nvPr/>
          </p:nvSpPr>
          <p:spPr bwMode="auto">
            <a:xfrm rot="-2195493">
              <a:off x="5292" y="2343"/>
              <a:ext cx="124" cy="202"/>
            </a:xfrm>
            <a:custGeom>
              <a:avLst/>
              <a:gdLst>
                <a:gd name="T0" fmla="*/ 1 w 139"/>
                <a:gd name="T1" fmla="*/ 3 h 253"/>
                <a:gd name="T2" fmla="*/ 4 w 139"/>
                <a:gd name="T3" fmla="*/ 2 h 253"/>
                <a:gd name="T4" fmla="*/ 4 w 139"/>
                <a:gd name="T5" fmla="*/ 2 h 253"/>
                <a:gd name="T6" fmla="*/ 10 w 139"/>
                <a:gd name="T7" fmla="*/ 2 h 253"/>
                <a:gd name="T8" fmla="*/ 11 w 139"/>
                <a:gd name="T9" fmla="*/ 2 h 253"/>
                <a:gd name="T10" fmla="*/ 11 w 139"/>
                <a:gd name="T11" fmla="*/ 2 h 253"/>
                <a:gd name="T12" fmla="*/ 12 w 139"/>
                <a:gd name="T13" fmla="*/ 5 h 253"/>
                <a:gd name="T14" fmla="*/ 15 w 139"/>
                <a:gd name="T15" fmla="*/ 8 h 253"/>
                <a:gd name="T16" fmla="*/ 18 w 139"/>
                <a:gd name="T17" fmla="*/ 10 h 253"/>
                <a:gd name="T18" fmla="*/ 23 w 139"/>
                <a:gd name="T19" fmla="*/ 12 h 253"/>
                <a:gd name="T20" fmla="*/ 30 w 139"/>
                <a:gd name="T21" fmla="*/ 14 h 253"/>
                <a:gd name="T22" fmla="*/ 35 w 139"/>
                <a:gd name="T23" fmla="*/ 15 h 253"/>
                <a:gd name="T24" fmla="*/ 35 w 139"/>
                <a:gd name="T25" fmla="*/ 16 h 253"/>
                <a:gd name="T26" fmla="*/ 34 w 139"/>
                <a:gd name="T27" fmla="*/ 17 h 253"/>
                <a:gd name="T28" fmla="*/ 31 w 139"/>
                <a:gd name="T29" fmla="*/ 18 h 253"/>
                <a:gd name="T30" fmla="*/ 28 w 139"/>
                <a:gd name="T31" fmla="*/ 18 h 253"/>
                <a:gd name="T32" fmla="*/ 23 w 139"/>
                <a:gd name="T33" fmla="*/ 17 h 253"/>
                <a:gd name="T34" fmla="*/ 19 w 139"/>
                <a:gd name="T35" fmla="*/ 15 h 253"/>
                <a:gd name="T36" fmla="*/ 15 w 139"/>
                <a:gd name="T37" fmla="*/ 14 h 253"/>
                <a:gd name="T38" fmla="*/ 9 w 139"/>
                <a:gd name="T39" fmla="*/ 11 h 253"/>
                <a:gd name="T40" fmla="*/ 4 w 139"/>
                <a:gd name="T41" fmla="*/ 9 h 253"/>
                <a:gd name="T42" fmla="*/ 4 w 139"/>
                <a:gd name="T43" fmla="*/ 6 h 253"/>
                <a:gd name="T44" fmla="*/ 3 w 139"/>
                <a:gd name="T45" fmla="*/ 5 h 253"/>
                <a:gd name="T46" fmla="*/ 1 w 139"/>
                <a:gd name="T47" fmla="*/ 3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82" name="Freeform 322"/>
            <p:cNvSpPr>
              <a:spLocks/>
            </p:cNvSpPr>
            <p:nvPr/>
          </p:nvSpPr>
          <p:spPr bwMode="auto">
            <a:xfrm rot="-3381833">
              <a:off x="4844" y="2037"/>
              <a:ext cx="111" cy="227"/>
            </a:xfrm>
            <a:custGeom>
              <a:avLst/>
              <a:gdLst>
                <a:gd name="T0" fmla="*/ 1 w 139"/>
                <a:gd name="T1" fmla="*/ 12 h 253"/>
                <a:gd name="T2" fmla="*/ 2 w 139"/>
                <a:gd name="T3" fmla="*/ 4 h 253"/>
                <a:gd name="T4" fmla="*/ 2 w 139"/>
                <a:gd name="T5" fmla="*/ 2 h 253"/>
                <a:gd name="T6" fmla="*/ 2 w 139"/>
                <a:gd name="T7" fmla="*/ 4 h 253"/>
                <a:gd name="T8" fmla="*/ 3 w 139"/>
                <a:gd name="T9" fmla="*/ 4 h 253"/>
                <a:gd name="T10" fmla="*/ 3 w 139"/>
                <a:gd name="T11" fmla="*/ 11 h 253"/>
                <a:gd name="T12" fmla="*/ 3 w 139"/>
                <a:gd name="T13" fmla="*/ 20 h 253"/>
                <a:gd name="T14" fmla="*/ 4 w 139"/>
                <a:gd name="T15" fmla="*/ 31 h 253"/>
                <a:gd name="T16" fmla="*/ 5 w 139"/>
                <a:gd name="T17" fmla="*/ 39 h 253"/>
                <a:gd name="T18" fmla="*/ 6 w 139"/>
                <a:gd name="T19" fmla="*/ 48 h 253"/>
                <a:gd name="T20" fmla="*/ 8 w 139"/>
                <a:gd name="T21" fmla="*/ 55 h 253"/>
                <a:gd name="T22" fmla="*/ 9 w 139"/>
                <a:gd name="T23" fmla="*/ 59 h 253"/>
                <a:gd name="T24" fmla="*/ 10 w 139"/>
                <a:gd name="T25" fmla="*/ 64 h 253"/>
                <a:gd name="T26" fmla="*/ 9 w 139"/>
                <a:gd name="T27" fmla="*/ 66 h 253"/>
                <a:gd name="T28" fmla="*/ 9 w 139"/>
                <a:gd name="T29" fmla="*/ 68 h 253"/>
                <a:gd name="T30" fmla="*/ 7 w 139"/>
                <a:gd name="T31" fmla="*/ 68 h 253"/>
                <a:gd name="T32" fmla="*/ 6 w 139"/>
                <a:gd name="T33" fmla="*/ 66 h 253"/>
                <a:gd name="T34" fmla="*/ 5 w 139"/>
                <a:gd name="T35" fmla="*/ 60 h 253"/>
                <a:gd name="T36" fmla="*/ 4 w 139"/>
                <a:gd name="T37" fmla="*/ 53 h 253"/>
                <a:gd name="T38" fmla="*/ 2 w 139"/>
                <a:gd name="T39" fmla="*/ 43 h 253"/>
                <a:gd name="T40" fmla="*/ 2 w 139"/>
                <a:gd name="T41" fmla="*/ 35 h 253"/>
                <a:gd name="T42" fmla="*/ 2 w 139"/>
                <a:gd name="T43" fmla="*/ 26 h 253"/>
                <a:gd name="T44" fmla="*/ 2 w 139"/>
                <a:gd name="T45" fmla="*/ 20 h 253"/>
                <a:gd name="T46" fmla="*/ 1 w 139"/>
                <a:gd name="T47" fmla="*/ 12 h 25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39"/>
                <a:gd name="T73" fmla="*/ 0 h 253"/>
                <a:gd name="T74" fmla="*/ 139 w 139"/>
                <a:gd name="T75" fmla="*/ 253 h 25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39" h="253">
                  <a:moveTo>
                    <a:pt x="1" y="42"/>
                  </a:moveTo>
                  <a:cubicBezTo>
                    <a:pt x="2" y="33"/>
                    <a:pt x="3" y="22"/>
                    <a:pt x="6" y="15"/>
                  </a:cubicBezTo>
                  <a:cubicBezTo>
                    <a:pt x="9" y="8"/>
                    <a:pt x="14" y="4"/>
                    <a:pt x="19" y="2"/>
                  </a:cubicBezTo>
                  <a:cubicBezTo>
                    <a:pt x="24" y="0"/>
                    <a:pt x="32" y="2"/>
                    <a:pt x="36" y="5"/>
                  </a:cubicBezTo>
                  <a:cubicBezTo>
                    <a:pt x="40" y="8"/>
                    <a:pt x="41" y="12"/>
                    <a:pt x="42" y="18"/>
                  </a:cubicBezTo>
                  <a:cubicBezTo>
                    <a:pt x="43" y="24"/>
                    <a:pt x="42" y="30"/>
                    <a:pt x="43" y="39"/>
                  </a:cubicBezTo>
                  <a:cubicBezTo>
                    <a:pt x="44" y="48"/>
                    <a:pt x="44" y="59"/>
                    <a:pt x="46" y="71"/>
                  </a:cubicBezTo>
                  <a:cubicBezTo>
                    <a:pt x="48" y="83"/>
                    <a:pt x="53" y="99"/>
                    <a:pt x="57" y="111"/>
                  </a:cubicBezTo>
                  <a:cubicBezTo>
                    <a:pt x="61" y="123"/>
                    <a:pt x="64" y="133"/>
                    <a:pt x="70" y="144"/>
                  </a:cubicBezTo>
                  <a:cubicBezTo>
                    <a:pt x="76" y="155"/>
                    <a:pt x="83" y="166"/>
                    <a:pt x="91" y="176"/>
                  </a:cubicBezTo>
                  <a:cubicBezTo>
                    <a:pt x="99" y="186"/>
                    <a:pt x="111" y="197"/>
                    <a:pt x="118" y="204"/>
                  </a:cubicBezTo>
                  <a:cubicBezTo>
                    <a:pt x="125" y="211"/>
                    <a:pt x="133" y="216"/>
                    <a:pt x="136" y="221"/>
                  </a:cubicBezTo>
                  <a:cubicBezTo>
                    <a:pt x="139" y="226"/>
                    <a:pt x="139" y="230"/>
                    <a:pt x="139" y="234"/>
                  </a:cubicBezTo>
                  <a:cubicBezTo>
                    <a:pt x="139" y="238"/>
                    <a:pt x="138" y="243"/>
                    <a:pt x="135" y="246"/>
                  </a:cubicBezTo>
                  <a:cubicBezTo>
                    <a:pt x="132" y="249"/>
                    <a:pt x="128" y="251"/>
                    <a:pt x="124" y="252"/>
                  </a:cubicBezTo>
                  <a:cubicBezTo>
                    <a:pt x="120" y="253"/>
                    <a:pt x="114" y="253"/>
                    <a:pt x="109" y="252"/>
                  </a:cubicBezTo>
                  <a:cubicBezTo>
                    <a:pt x="104" y="251"/>
                    <a:pt x="99" y="248"/>
                    <a:pt x="93" y="243"/>
                  </a:cubicBezTo>
                  <a:cubicBezTo>
                    <a:pt x="87" y="238"/>
                    <a:pt x="81" y="231"/>
                    <a:pt x="75" y="224"/>
                  </a:cubicBezTo>
                  <a:cubicBezTo>
                    <a:pt x="69" y="217"/>
                    <a:pt x="64" y="210"/>
                    <a:pt x="57" y="200"/>
                  </a:cubicBezTo>
                  <a:cubicBezTo>
                    <a:pt x="50" y="190"/>
                    <a:pt x="39" y="172"/>
                    <a:pt x="33" y="161"/>
                  </a:cubicBezTo>
                  <a:cubicBezTo>
                    <a:pt x="27" y="150"/>
                    <a:pt x="23" y="143"/>
                    <a:pt x="19" y="132"/>
                  </a:cubicBezTo>
                  <a:cubicBezTo>
                    <a:pt x="15" y="121"/>
                    <a:pt x="10" y="106"/>
                    <a:pt x="7" y="96"/>
                  </a:cubicBezTo>
                  <a:cubicBezTo>
                    <a:pt x="4" y="86"/>
                    <a:pt x="4" y="80"/>
                    <a:pt x="3" y="71"/>
                  </a:cubicBezTo>
                  <a:cubicBezTo>
                    <a:pt x="2" y="62"/>
                    <a:pt x="0" y="51"/>
                    <a:pt x="1" y="42"/>
                  </a:cubicBezTo>
                  <a:close/>
                </a:path>
              </a:pathLst>
            </a:custGeom>
            <a:gradFill rotWithShape="0">
              <a:gsLst>
                <a:gs pos="0">
                  <a:srgbClr val="FF6699"/>
                </a:gs>
                <a:gs pos="100000">
                  <a:srgbClr val="4D1F2E"/>
                </a:gs>
              </a:gsLst>
              <a:lin ang="5400000" scaled="1"/>
            </a:gradFill>
            <a:ln w="12700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grpSp>
          <p:nvGrpSpPr>
            <p:cNvPr id="24683" name="Group 323"/>
            <p:cNvGrpSpPr>
              <a:grpSpLocks/>
            </p:cNvGrpSpPr>
            <p:nvPr/>
          </p:nvGrpSpPr>
          <p:grpSpPr bwMode="auto">
            <a:xfrm rot="-5718171">
              <a:off x="3893" y="291"/>
              <a:ext cx="1049" cy="2920"/>
              <a:chOff x="4251" y="610"/>
              <a:chExt cx="1313" cy="3257"/>
            </a:xfrm>
          </p:grpSpPr>
          <p:sp>
            <p:nvSpPr>
              <p:cNvPr id="24808" name="Freeform 324"/>
              <p:cNvSpPr>
                <a:spLocks/>
              </p:cNvSpPr>
              <p:nvPr/>
            </p:nvSpPr>
            <p:spPr bwMode="auto">
              <a:xfrm>
                <a:off x="5297" y="610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9" name="Freeform 325"/>
              <p:cNvSpPr>
                <a:spLocks/>
              </p:cNvSpPr>
              <p:nvPr/>
            </p:nvSpPr>
            <p:spPr bwMode="auto">
              <a:xfrm rot="1202233">
                <a:off x="5360" y="734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0" name="Freeform 326"/>
              <p:cNvSpPr>
                <a:spLocks/>
              </p:cNvSpPr>
              <p:nvPr/>
            </p:nvSpPr>
            <p:spPr bwMode="auto">
              <a:xfrm rot="-406662">
                <a:off x="5468" y="865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1" name="Freeform 327"/>
              <p:cNvSpPr>
                <a:spLocks/>
              </p:cNvSpPr>
              <p:nvPr/>
            </p:nvSpPr>
            <p:spPr bwMode="auto">
              <a:xfrm>
                <a:off x="5416" y="967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2" name="Freeform 328"/>
              <p:cNvSpPr>
                <a:spLocks/>
              </p:cNvSpPr>
              <p:nvPr/>
            </p:nvSpPr>
            <p:spPr bwMode="auto">
              <a:xfrm rot="1132576">
                <a:off x="5487" y="1179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3" name="Freeform 329"/>
              <p:cNvSpPr>
                <a:spLocks/>
              </p:cNvSpPr>
              <p:nvPr/>
            </p:nvSpPr>
            <p:spPr bwMode="auto">
              <a:xfrm rot="15643">
                <a:off x="5414" y="1205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4" name="Freeform 330"/>
              <p:cNvSpPr>
                <a:spLocks/>
              </p:cNvSpPr>
              <p:nvPr/>
            </p:nvSpPr>
            <p:spPr bwMode="auto">
              <a:xfrm rot="1291211">
                <a:off x="5493" y="1395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5" name="Freeform 331"/>
              <p:cNvSpPr>
                <a:spLocks/>
              </p:cNvSpPr>
              <p:nvPr/>
            </p:nvSpPr>
            <p:spPr bwMode="auto">
              <a:xfrm rot="800357">
                <a:off x="5501" y="1624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6" name="Freeform 332"/>
              <p:cNvSpPr>
                <a:spLocks/>
              </p:cNvSpPr>
              <p:nvPr/>
            </p:nvSpPr>
            <p:spPr bwMode="auto">
              <a:xfrm rot="6328">
                <a:off x="5429" y="1610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7" name="Freeform 333"/>
              <p:cNvSpPr>
                <a:spLocks/>
              </p:cNvSpPr>
              <p:nvPr/>
            </p:nvSpPr>
            <p:spPr bwMode="auto">
              <a:xfrm rot="1093109">
                <a:off x="5481" y="1804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8" name="Freeform 334"/>
              <p:cNvSpPr>
                <a:spLocks/>
              </p:cNvSpPr>
              <p:nvPr/>
            </p:nvSpPr>
            <p:spPr bwMode="auto">
              <a:xfrm rot="1093109">
                <a:off x="5405" y="1936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19" name="Freeform 335"/>
              <p:cNvSpPr>
                <a:spLocks/>
              </p:cNvSpPr>
              <p:nvPr/>
            </p:nvSpPr>
            <p:spPr bwMode="auto">
              <a:xfrm rot="1093109">
                <a:off x="5444" y="2077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0" name="Freeform 336"/>
              <p:cNvSpPr>
                <a:spLocks/>
              </p:cNvSpPr>
              <p:nvPr/>
            </p:nvSpPr>
            <p:spPr bwMode="auto">
              <a:xfrm rot="111185">
                <a:off x="5346" y="2118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1" name="Freeform 337"/>
              <p:cNvSpPr>
                <a:spLocks/>
              </p:cNvSpPr>
              <p:nvPr/>
            </p:nvSpPr>
            <p:spPr bwMode="auto">
              <a:xfrm rot="1386754">
                <a:off x="5372" y="2329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2" name="Freeform 338"/>
              <p:cNvSpPr>
                <a:spLocks/>
              </p:cNvSpPr>
              <p:nvPr/>
            </p:nvSpPr>
            <p:spPr bwMode="auto">
              <a:xfrm rot="3080226">
                <a:off x="5334" y="2496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3" name="Freeform 339"/>
              <p:cNvSpPr>
                <a:spLocks/>
              </p:cNvSpPr>
              <p:nvPr/>
            </p:nvSpPr>
            <p:spPr bwMode="auto">
              <a:xfrm rot="1564308">
                <a:off x="5301" y="2657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4" name="Freeform 340"/>
              <p:cNvSpPr>
                <a:spLocks/>
              </p:cNvSpPr>
              <p:nvPr/>
            </p:nvSpPr>
            <p:spPr bwMode="auto">
              <a:xfrm rot="3103546">
                <a:off x="5185" y="2836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5" name="Freeform 341"/>
              <p:cNvSpPr>
                <a:spLocks/>
              </p:cNvSpPr>
              <p:nvPr/>
            </p:nvSpPr>
            <p:spPr bwMode="auto">
              <a:xfrm rot="3103546">
                <a:off x="5105" y="3010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6" name="Freeform 342"/>
              <p:cNvSpPr>
                <a:spLocks/>
              </p:cNvSpPr>
              <p:nvPr/>
            </p:nvSpPr>
            <p:spPr bwMode="auto">
              <a:xfrm rot="3103546">
                <a:off x="5008" y="3016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7" name="Freeform 343"/>
              <p:cNvSpPr>
                <a:spLocks/>
              </p:cNvSpPr>
              <p:nvPr/>
            </p:nvSpPr>
            <p:spPr bwMode="auto">
              <a:xfrm rot="3103546">
                <a:off x="4969" y="3162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8" name="Freeform 344"/>
              <p:cNvSpPr>
                <a:spLocks/>
              </p:cNvSpPr>
              <p:nvPr/>
            </p:nvSpPr>
            <p:spPr bwMode="auto">
              <a:xfrm rot="3103546">
                <a:off x="4882" y="3347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29" name="Freeform 345"/>
              <p:cNvSpPr>
                <a:spLocks/>
              </p:cNvSpPr>
              <p:nvPr/>
            </p:nvSpPr>
            <p:spPr bwMode="auto">
              <a:xfrm rot="3103546">
                <a:off x="4828" y="3289"/>
                <a:ext cx="63" cy="170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8 h 170"/>
                  <a:gd name="T10" fmla="*/ 12 w 63"/>
                  <a:gd name="T11" fmla="*/ 106 h 170"/>
                  <a:gd name="T12" fmla="*/ 13 w 63"/>
                  <a:gd name="T13" fmla="*/ 133 h 170"/>
                  <a:gd name="T14" fmla="*/ 19 w 63"/>
                  <a:gd name="T15" fmla="*/ 143 h 170"/>
                  <a:gd name="T16" fmla="*/ 37 w 63"/>
                  <a:gd name="T17" fmla="*/ 157 h 170"/>
                  <a:gd name="T18" fmla="*/ 61 w 63"/>
                  <a:gd name="T19" fmla="*/ 169 h 170"/>
                  <a:gd name="T20" fmla="*/ 46 w 63"/>
                  <a:gd name="T21" fmla="*/ 151 h 170"/>
                  <a:gd name="T22" fmla="*/ 43 w 63"/>
                  <a:gd name="T23" fmla="*/ 133 h 170"/>
                  <a:gd name="T24" fmla="*/ 46 w 63"/>
                  <a:gd name="T25" fmla="*/ 118 h 170"/>
                  <a:gd name="T26" fmla="*/ 51 w 63"/>
                  <a:gd name="T27" fmla="*/ 103 h 170"/>
                  <a:gd name="T28" fmla="*/ 58 w 63"/>
                  <a:gd name="T29" fmla="*/ 82 h 170"/>
                  <a:gd name="T30" fmla="*/ 63 w 63"/>
                  <a:gd name="T31" fmla="*/ 58 h 170"/>
                  <a:gd name="T32" fmla="*/ 58 w 63"/>
                  <a:gd name="T33" fmla="*/ 38 h 170"/>
                  <a:gd name="T34" fmla="*/ 42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30" name="Freeform 346"/>
              <p:cNvSpPr>
                <a:spLocks/>
              </p:cNvSpPr>
              <p:nvPr/>
            </p:nvSpPr>
            <p:spPr bwMode="auto">
              <a:xfrm rot="2005487">
                <a:off x="4738" y="3482"/>
                <a:ext cx="64" cy="169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5 h 170"/>
                  <a:gd name="T10" fmla="*/ 12 w 63"/>
                  <a:gd name="T11" fmla="*/ 94 h 170"/>
                  <a:gd name="T12" fmla="*/ 13 w 63"/>
                  <a:gd name="T13" fmla="*/ 121 h 170"/>
                  <a:gd name="T14" fmla="*/ 19 w 63"/>
                  <a:gd name="T15" fmla="*/ 131 h 170"/>
                  <a:gd name="T16" fmla="*/ 49 w 63"/>
                  <a:gd name="T17" fmla="*/ 145 h 170"/>
                  <a:gd name="T18" fmla="*/ 73 w 63"/>
                  <a:gd name="T19" fmla="*/ 157 h 170"/>
                  <a:gd name="T20" fmla="*/ 58 w 63"/>
                  <a:gd name="T21" fmla="*/ 139 h 170"/>
                  <a:gd name="T22" fmla="*/ 55 w 63"/>
                  <a:gd name="T23" fmla="*/ 121 h 170"/>
                  <a:gd name="T24" fmla="*/ 58 w 63"/>
                  <a:gd name="T25" fmla="*/ 106 h 170"/>
                  <a:gd name="T26" fmla="*/ 63 w 63"/>
                  <a:gd name="T27" fmla="*/ 91 h 170"/>
                  <a:gd name="T28" fmla="*/ 70 w 63"/>
                  <a:gd name="T29" fmla="*/ 82 h 170"/>
                  <a:gd name="T30" fmla="*/ 75 w 63"/>
                  <a:gd name="T31" fmla="*/ 58 h 170"/>
                  <a:gd name="T32" fmla="*/ 70 w 63"/>
                  <a:gd name="T33" fmla="*/ 38 h 170"/>
                  <a:gd name="T34" fmla="*/ 54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31" name="Freeform 347"/>
              <p:cNvSpPr>
                <a:spLocks/>
              </p:cNvSpPr>
              <p:nvPr/>
            </p:nvSpPr>
            <p:spPr bwMode="auto">
              <a:xfrm rot="4122122">
                <a:off x="4598" y="3515"/>
                <a:ext cx="64" cy="169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5 h 170"/>
                  <a:gd name="T10" fmla="*/ 12 w 63"/>
                  <a:gd name="T11" fmla="*/ 94 h 170"/>
                  <a:gd name="T12" fmla="*/ 13 w 63"/>
                  <a:gd name="T13" fmla="*/ 121 h 170"/>
                  <a:gd name="T14" fmla="*/ 19 w 63"/>
                  <a:gd name="T15" fmla="*/ 131 h 170"/>
                  <a:gd name="T16" fmla="*/ 49 w 63"/>
                  <a:gd name="T17" fmla="*/ 145 h 170"/>
                  <a:gd name="T18" fmla="*/ 73 w 63"/>
                  <a:gd name="T19" fmla="*/ 157 h 170"/>
                  <a:gd name="T20" fmla="*/ 58 w 63"/>
                  <a:gd name="T21" fmla="*/ 139 h 170"/>
                  <a:gd name="T22" fmla="*/ 55 w 63"/>
                  <a:gd name="T23" fmla="*/ 121 h 170"/>
                  <a:gd name="T24" fmla="*/ 58 w 63"/>
                  <a:gd name="T25" fmla="*/ 106 h 170"/>
                  <a:gd name="T26" fmla="*/ 63 w 63"/>
                  <a:gd name="T27" fmla="*/ 91 h 170"/>
                  <a:gd name="T28" fmla="*/ 70 w 63"/>
                  <a:gd name="T29" fmla="*/ 82 h 170"/>
                  <a:gd name="T30" fmla="*/ 75 w 63"/>
                  <a:gd name="T31" fmla="*/ 58 h 170"/>
                  <a:gd name="T32" fmla="*/ 70 w 63"/>
                  <a:gd name="T33" fmla="*/ 38 h 170"/>
                  <a:gd name="T34" fmla="*/ 54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32" name="Freeform 348"/>
              <p:cNvSpPr>
                <a:spLocks/>
              </p:cNvSpPr>
              <p:nvPr/>
            </p:nvSpPr>
            <p:spPr bwMode="auto">
              <a:xfrm rot="4831021">
                <a:off x="4563" y="3608"/>
                <a:ext cx="64" cy="169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5 h 170"/>
                  <a:gd name="T10" fmla="*/ 12 w 63"/>
                  <a:gd name="T11" fmla="*/ 94 h 170"/>
                  <a:gd name="T12" fmla="*/ 13 w 63"/>
                  <a:gd name="T13" fmla="*/ 121 h 170"/>
                  <a:gd name="T14" fmla="*/ 19 w 63"/>
                  <a:gd name="T15" fmla="*/ 131 h 170"/>
                  <a:gd name="T16" fmla="*/ 49 w 63"/>
                  <a:gd name="T17" fmla="*/ 145 h 170"/>
                  <a:gd name="T18" fmla="*/ 73 w 63"/>
                  <a:gd name="T19" fmla="*/ 157 h 170"/>
                  <a:gd name="T20" fmla="*/ 58 w 63"/>
                  <a:gd name="T21" fmla="*/ 139 h 170"/>
                  <a:gd name="T22" fmla="*/ 55 w 63"/>
                  <a:gd name="T23" fmla="*/ 121 h 170"/>
                  <a:gd name="T24" fmla="*/ 58 w 63"/>
                  <a:gd name="T25" fmla="*/ 106 h 170"/>
                  <a:gd name="T26" fmla="*/ 63 w 63"/>
                  <a:gd name="T27" fmla="*/ 91 h 170"/>
                  <a:gd name="T28" fmla="*/ 70 w 63"/>
                  <a:gd name="T29" fmla="*/ 82 h 170"/>
                  <a:gd name="T30" fmla="*/ 75 w 63"/>
                  <a:gd name="T31" fmla="*/ 58 h 170"/>
                  <a:gd name="T32" fmla="*/ 70 w 63"/>
                  <a:gd name="T33" fmla="*/ 38 h 170"/>
                  <a:gd name="T34" fmla="*/ 54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33" name="Freeform 349"/>
              <p:cNvSpPr>
                <a:spLocks/>
              </p:cNvSpPr>
              <p:nvPr/>
            </p:nvSpPr>
            <p:spPr bwMode="auto">
              <a:xfrm rot="4340166">
                <a:off x="4381" y="3750"/>
                <a:ext cx="64" cy="169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5 h 170"/>
                  <a:gd name="T10" fmla="*/ 12 w 63"/>
                  <a:gd name="T11" fmla="*/ 94 h 170"/>
                  <a:gd name="T12" fmla="*/ 13 w 63"/>
                  <a:gd name="T13" fmla="*/ 121 h 170"/>
                  <a:gd name="T14" fmla="*/ 19 w 63"/>
                  <a:gd name="T15" fmla="*/ 131 h 170"/>
                  <a:gd name="T16" fmla="*/ 49 w 63"/>
                  <a:gd name="T17" fmla="*/ 145 h 170"/>
                  <a:gd name="T18" fmla="*/ 73 w 63"/>
                  <a:gd name="T19" fmla="*/ 157 h 170"/>
                  <a:gd name="T20" fmla="*/ 58 w 63"/>
                  <a:gd name="T21" fmla="*/ 139 h 170"/>
                  <a:gd name="T22" fmla="*/ 55 w 63"/>
                  <a:gd name="T23" fmla="*/ 121 h 170"/>
                  <a:gd name="T24" fmla="*/ 58 w 63"/>
                  <a:gd name="T25" fmla="*/ 106 h 170"/>
                  <a:gd name="T26" fmla="*/ 63 w 63"/>
                  <a:gd name="T27" fmla="*/ 91 h 170"/>
                  <a:gd name="T28" fmla="*/ 70 w 63"/>
                  <a:gd name="T29" fmla="*/ 82 h 170"/>
                  <a:gd name="T30" fmla="*/ 75 w 63"/>
                  <a:gd name="T31" fmla="*/ 58 h 170"/>
                  <a:gd name="T32" fmla="*/ 70 w 63"/>
                  <a:gd name="T33" fmla="*/ 38 h 170"/>
                  <a:gd name="T34" fmla="*/ 54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34" name="Freeform 350"/>
              <p:cNvSpPr>
                <a:spLocks/>
              </p:cNvSpPr>
              <p:nvPr/>
            </p:nvSpPr>
            <p:spPr bwMode="auto">
              <a:xfrm rot="4340166">
                <a:off x="4304" y="3701"/>
                <a:ext cx="64" cy="169"/>
              </a:xfrm>
              <a:custGeom>
                <a:avLst/>
                <a:gdLst>
                  <a:gd name="T0" fmla="*/ 1 w 63"/>
                  <a:gd name="T1" fmla="*/ 2 h 170"/>
                  <a:gd name="T2" fmla="*/ 18 w 63"/>
                  <a:gd name="T3" fmla="*/ 25 h 170"/>
                  <a:gd name="T4" fmla="*/ 22 w 63"/>
                  <a:gd name="T5" fmla="*/ 44 h 170"/>
                  <a:gd name="T6" fmla="*/ 21 w 63"/>
                  <a:gd name="T7" fmla="*/ 62 h 170"/>
                  <a:gd name="T8" fmla="*/ 15 w 63"/>
                  <a:gd name="T9" fmla="*/ 85 h 170"/>
                  <a:gd name="T10" fmla="*/ 12 w 63"/>
                  <a:gd name="T11" fmla="*/ 94 h 170"/>
                  <a:gd name="T12" fmla="*/ 13 w 63"/>
                  <a:gd name="T13" fmla="*/ 121 h 170"/>
                  <a:gd name="T14" fmla="*/ 19 w 63"/>
                  <a:gd name="T15" fmla="*/ 131 h 170"/>
                  <a:gd name="T16" fmla="*/ 49 w 63"/>
                  <a:gd name="T17" fmla="*/ 145 h 170"/>
                  <a:gd name="T18" fmla="*/ 73 w 63"/>
                  <a:gd name="T19" fmla="*/ 157 h 170"/>
                  <a:gd name="T20" fmla="*/ 58 w 63"/>
                  <a:gd name="T21" fmla="*/ 139 h 170"/>
                  <a:gd name="T22" fmla="*/ 55 w 63"/>
                  <a:gd name="T23" fmla="*/ 121 h 170"/>
                  <a:gd name="T24" fmla="*/ 58 w 63"/>
                  <a:gd name="T25" fmla="*/ 106 h 170"/>
                  <a:gd name="T26" fmla="*/ 63 w 63"/>
                  <a:gd name="T27" fmla="*/ 91 h 170"/>
                  <a:gd name="T28" fmla="*/ 70 w 63"/>
                  <a:gd name="T29" fmla="*/ 82 h 170"/>
                  <a:gd name="T30" fmla="*/ 75 w 63"/>
                  <a:gd name="T31" fmla="*/ 58 h 170"/>
                  <a:gd name="T32" fmla="*/ 70 w 63"/>
                  <a:gd name="T33" fmla="*/ 38 h 170"/>
                  <a:gd name="T34" fmla="*/ 54 w 63"/>
                  <a:gd name="T35" fmla="*/ 20 h 170"/>
                  <a:gd name="T36" fmla="*/ 25 w 63"/>
                  <a:gd name="T37" fmla="*/ 10 h 170"/>
                  <a:gd name="T38" fmla="*/ 1 w 63"/>
                  <a:gd name="T39" fmla="*/ 2 h 17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63"/>
                  <a:gd name="T61" fmla="*/ 0 h 170"/>
                  <a:gd name="T62" fmla="*/ 63 w 63"/>
                  <a:gd name="T63" fmla="*/ 170 h 17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63" h="170">
                    <a:moveTo>
                      <a:pt x="1" y="2"/>
                    </a:moveTo>
                    <a:cubicBezTo>
                      <a:pt x="0" y="4"/>
                      <a:pt x="15" y="18"/>
                      <a:pt x="18" y="25"/>
                    </a:cubicBezTo>
                    <a:cubicBezTo>
                      <a:pt x="21" y="32"/>
                      <a:pt x="22" y="38"/>
                      <a:pt x="22" y="44"/>
                    </a:cubicBezTo>
                    <a:cubicBezTo>
                      <a:pt x="22" y="50"/>
                      <a:pt x="22" y="55"/>
                      <a:pt x="21" y="62"/>
                    </a:cubicBezTo>
                    <a:cubicBezTo>
                      <a:pt x="20" y="69"/>
                      <a:pt x="16" y="81"/>
                      <a:pt x="15" y="88"/>
                    </a:cubicBezTo>
                    <a:cubicBezTo>
                      <a:pt x="14" y="95"/>
                      <a:pt x="12" y="99"/>
                      <a:pt x="12" y="106"/>
                    </a:cubicBezTo>
                    <a:cubicBezTo>
                      <a:pt x="12" y="113"/>
                      <a:pt x="12" y="127"/>
                      <a:pt x="13" y="133"/>
                    </a:cubicBezTo>
                    <a:cubicBezTo>
                      <a:pt x="14" y="139"/>
                      <a:pt x="15" y="139"/>
                      <a:pt x="19" y="143"/>
                    </a:cubicBezTo>
                    <a:cubicBezTo>
                      <a:pt x="23" y="147"/>
                      <a:pt x="30" y="153"/>
                      <a:pt x="37" y="157"/>
                    </a:cubicBezTo>
                    <a:cubicBezTo>
                      <a:pt x="44" y="161"/>
                      <a:pt x="60" y="170"/>
                      <a:pt x="61" y="169"/>
                    </a:cubicBezTo>
                    <a:cubicBezTo>
                      <a:pt x="62" y="168"/>
                      <a:pt x="49" y="157"/>
                      <a:pt x="46" y="151"/>
                    </a:cubicBezTo>
                    <a:cubicBezTo>
                      <a:pt x="43" y="145"/>
                      <a:pt x="43" y="138"/>
                      <a:pt x="43" y="133"/>
                    </a:cubicBezTo>
                    <a:cubicBezTo>
                      <a:pt x="43" y="128"/>
                      <a:pt x="45" y="123"/>
                      <a:pt x="46" y="118"/>
                    </a:cubicBezTo>
                    <a:cubicBezTo>
                      <a:pt x="47" y="113"/>
                      <a:pt x="49" y="109"/>
                      <a:pt x="51" y="103"/>
                    </a:cubicBezTo>
                    <a:cubicBezTo>
                      <a:pt x="53" y="97"/>
                      <a:pt x="56" y="89"/>
                      <a:pt x="58" y="82"/>
                    </a:cubicBezTo>
                    <a:cubicBezTo>
                      <a:pt x="60" y="75"/>
                      <a:pt x="63" y="65"/>
                      <a:pt x="63" y="58"/>
                    </a:cubicBezTo>
                    <a:cubicBezTo>
                      <a:pt x="63" y="51"/>
                      <a:pt x="61" y="44"/>
                      <a:pt x="58" y="38"/>
                    </a:cubicBezTo>
                    <a:cubicBezTo>
                      <a:pt x="55" y="32"/>
                      <a:pt x="47" y="25"/>
                      <a:pt x="42" y="20"/>
                    </a:cubicBezTo>
                    <a:cubicBezTo>
                      <a:pt x="37" y="15"/>
                      <a:pt x="31" y="13"/>
                      <a:pt x="25" y="10"/>
                    </a:cubicBezTo>
                    <a:cubicBezTo>
                      <a:pt x="19" y="7"/>
                      <a:pt x="2" y="0"/>
                      <a:pt x="1" y="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7CA81"/>
                  </a:gs>
                  <a:gs pos="100000">
                    <a:srgbClr val="806236"/>
                  </a:gs>
                </a:gsLst>
                <a:lin ang="189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84" name="Group 351"/>
            <p:cNvGrpSpPr>
              <a:grpSpLocks/>
            </p:cNvGrpSpPr>
            <p:nvPr/>
          </p:nvGrpSpPr>
          <p:grpSpPr bwMode="auto">
            <a:xfrm rot="-5718171">
              <a:off x="4159" y="340"/>
              <a:ext cx="877" cy="2501"/>
              <a:chOff x="4540" y="1062"/>
              <a:chExt cx="1098" cy="2790"/>
            </a:xfrm>
          </p:grpSpPr>
          <p:sp>
            <p:nvSpPr>
              <p:cNvPr id="24799" name="Freeform 352"/>
              <p:cNvSpPr>
                <a:spLocks/>
              </p:cNvSpPr>
              <p:nvPr/>
            </p:nvSpPr>
            <p:spPr bwMode="auto">
              <a:xfrm>
                <a:off x="4540" y="3637"/>
                <a:ext cx="239" cy="215"/>
              </a:xfrm>
              <a:custGeom>
                <a:avLst/>
                <a:gdLst>
                  <a:gd name="T0" fmla="*/ 17 w 239"/>
                  <a:gd name="T1" fmla="*/ 34 h 215"/>
                  <a:gd name="T2" fmla="*/ 40 w 239"/>
                  <a:gd name="T3" fmla="*/ 13 h 215"/>
                  <a:gd name="T4" fmla="*/ 76 w 239"/>
                  <a:gd name="T5" fmla="*/ 2 h 215"/>
                  <a:gd name="T6" fmla="*/ 110 w 239"/>
                  <a:gd name="T7" fmla="*/ 2 h 215"/>
                  <a:gd name="T8" fmla="*/ 142 w 239"/>
                  <a:gd name="T9" fmla="*/ 8 h 215"/>
                  <a:gd name="T10" fmla="*/ 161 w 239"/>
                  <a:gd name="T11" fmla="*/ 20 h 215"/>
                  <a:gd name="T12" fmla="*/ 182 w 239"/>
                  <a:gd name="T13" fmla="*/ 44 h 215"/>
                  <a:gd name="T14" fmla="*/ 197 w 239"/>
                  <a:gd name="T15" fmla="*/ 79 h 215"/>
                  <a:gd name="T16" fmla="*/ 199 w 239"/>
                  <a:gd name="T17" fmla="*/ 104 h 215"/>
                  <a:gd name="T18" fmla="*/ 202 w 239"/>
                  <a:gd name="T19" fmla="*/ 127 h 215"/>
                  <a:gd name="T20" fmla="*/ 215 w 239"/>
                  <a:gd name="T21" fmla="*/ 137 h 215"/>
                  <a:gd name="T22" fmla="*/ 226 w 239"/>
                  <a:gd name="T23" fmla="*/ 149 h 215"/>
                  <a:gd name="T24" fmla="*/ 238 w 239"/>
                  <a:gd name="T25" fmla="*/ 169 h 215"/>
                  <a:gd name="T26" fmla="*/ 235 w 239"/>
                  <a:gd name="T27" fmla="*/ 193 h 215"/>
                  <a:gd name="T28" fmla="*/ 224 w 239"/>
                  <a:gd name="T29" fmla="*/ 209 h 215"/>
                  <a:gd name="T30" fmla="*/ 202 w 239"/>
                  <a:gd name="T31" fmla="*/ 215 h 215"/>
                  <a:gd name="T32" fmla="*/ 176 w 239"/>
                  <a:gd name="T33" fmla="*/ 206 h 215"/>
                  <a:gd name="T34" fmla="*/ 154 w 239"/>
                  <a:gd name="T35" fmla="*/ 191 h 215"/>
                  <a:gd name="T36" fmla="*/ 131 w 239"/>
                  <a:gd name="T37" fmla="*/ 188 h 215"/>
                  <a:gd name="T38" fmla="*/ 98 w 239"/>
                  <a:gd name="T39" fmla="*/ 188 h 215"/>
                  <a:gd name="T40" fmla="*/ 73 w 239"/>
                  <a:gd name="T41" fmla="*/ 179 h 215"/>
                  <a:gd name="T42" fmla="*/ 47 w 239"/>
                  <a:gd name="T43" fmla="*/ 164 h 215"/>
                  <a:gd name="T44" fmla="*/ 29 w 239"/>
                  <a:gd name="T45" fmla="*/ 145 h 215"/>
                  <a:gd name="T46" fmla="*/ 8 w 239"/>
                  <a:gd name="T47" fmla="*/ 113 h 215"/>
                  <a:gd name="T48" fmla="*/ 1 w 239"/>
                  <a:gd name="T49" fmla="*/ 76 h 215"/>
                  <a:gd name="T50" fmla="*/ 5 w 239"/>
                  <a:gd name="T51" fmla="*/ 49 h 215"/>
                  <a:gd name="T52" fmla="*/ 17 w 239"/>
                  <a:gd name="T53" fmla="*/ 34 h 21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39"/>
                  <a:gd name="T82" fmla="*/ 0 h 215"/>
                  <a:gd name="T83" fmla="*/ 239 w 239"/>
                  <a:gd name="T84" fmla="*/ 215 h 21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39" h="215">
                    <a:moveTo>
                      <a:pt x="17" y="34"/>
                    </a:moveTo>
                    <a:cubicBezTo>
                      <a:pt x="23" y="28"/>
                      <a:pt x="30" y="18"/>
                      <a:pt x="40" y="13"/>
                    </a:cubicBezTo>
                    <a:cubicBezTo>
                      <a:pt x="50" y="8"/>
                      <a:pt x="64" y="4"/>
                      <a:pt x="76" y="2"/>
                    </a:cubicBezTo>
                    <a:cubicBezTo>
                      <a:pt x="88" y="0"/>
                      <a:pt x="99" y="1"/>
                      <a:pt x="110" y="2"/>
                    </a:cubicBezTo>
                    <a:cubicBezTo>
                      <a:pt x="121" y="3"/>
                      <a:pt x="134" y="5"/>
                      <a:pt x="142" y="8"/>
                    </a:cubicBezTo>
                    <a:cubicBezTo>
                      <a:pt x="150" y="11"/>
                      <a:pt x="154" y="14"/>
                      <a:pt x="161" y="20"/>
                    </a:cubicBezTo>
                    <a:cubicBezTo>
                      <a:pt x="168" y="26"/>
                      <a:pt x="176" y="34"/>
                      <a:pt x="182" y="44"/>
                    </a:cubicBezTo>
                    <a:cubicBezTo>
                      <a:pt x="188" y="54"/>
                      <a:pt x="194" y="69"/>
                      <a:pt x="197" y="79"/>
                    </a:cubicBezTo>
                    <a:cubicBezTo>
                      <a:pt x="200" y="89"/>
                      <a:pt x="198" y="96"/>
                      <a:pt x="199" y="104"/>
                    </a:cubicBezTo>
                    <a:cubicBezTo>
                      <a:pt x="200" y="112"/>
                      <a:pt x="199" y="122"/>
                      <a:pt x="202" y="127"/>
                    </a:cubicBezTo>
                    <a:cubicBezTo>
                      <a:pt x="205" y="132"/>
                      <a:pt x="211" y="133"/>
                      <a:pt x="215" y="137"/>
                    </a:cubicBezTo>
                    <a:cubicBezTo>
                      <a:pt x="219" y="141"/>
                      <a:pt x="222" y="144"/>
                      <a:pt x="226" y="149"/>
                    </a:cubicBezTo>
                    <a:cubicBezTo>
                      <a:pt x="230" y="154"/>
                      <a:pt x="237" y="162"/>
                      <a:pt x="238" y="169"/>
                    </a:cubicBezTo>
                    <a:cubicBezTo>
                      <a:pt x="239" y="176"/>
                      <a:pt x="237" y="186"/>
                      <a:pt x="235" y="193"/>
                    </a:cubicBezTo>
                    <a:cubicBezTo>
                      <a:pt x="233" y="200"/>
                      <a:pt x="229" y="205"/>
                      <a:pt x="224" y="209"/>
                    </a:cubicBezTo>
                    <a:cubicBezTo>
                      <a:pt x="219" y="213"/>
                      <a:pt x="210" y="215"/>
                      <a:pt x="202" y="215"/>
                    </a:cubicBezTo>
                    <a:cubicBezTo>
                      <a:pt x="194" y="215"/>
                      <a:pt x="184" y="210"/>
                      <a:pt x="176" y="206"/>
                    </a:cubicBezTo>
                    <a:cubicBezTo>
                      <a:pt x="168" y="202"/>
                      <a:pt x="161" y="194"/>
                      <a:pt x="154" y="191"/>
                    </a:cubicBezTo>
                    <a:cubicBezTo>
                      <a:pt x="147" y="188"/>
                      <a:pt x="140" y="189"/>
                      <a:pt x="131" y="188"/>
                    </a:cubicBezTo>
                    <a:cubicBezTo>
                      <a:pt x="122" y="187"/>
                      <a:pt x="108" y="189"/>
                      <a:pt x="98" y="188"/>
                    </a:cubicBezTo>
                    <a:cubicBezTo>
                      <a:pt x="88" y="187"/>
                      <a:pt x="81" y="183"/>
                      <a:pt x="73" y="179"/>
                    </a:cubicBezTo>
                    <a:cubicBezTo>
                      <a:pt x="65" y="175"/>
                      <a:pt x="54" y="170"/>
                      <a:pt x="47" y="164"/>
                    </a:cubicBezTo>
                    <a:cubicBezTo>
                      <a:pt x="40" y="158"/>
                      <a:pt x="35" y="153"/>
                      <a:pt x="29" y="145"/>
                    </a:cubicBezTo>
                    <a:cubicBezTo>
                      <a:pt x="23" y="137"/>
                      <a:pt x="13" y="124"/>
                      <a:pt x="8" y="113"/>
                    </a:cubicBezTo>
                    <a:cubicBezTo>
                      <a:pt x="3" y="102"/>
                      <a:pt x="2" y="87"/>
                      <a:pt x="1" y="76"/>
                    </a:cubicBezTo>
                    <a:cubicBezTo>
                      <a:pt x="0" y="65"/>
                      <a:pt x="2" y="56"/>
                      <a:pt x="5" y="49"/>
                    </a:cubicBezTo>
                    <a:cubicBezTo>
                      <a:pt x="8" y="42"/>
                      <a:pt x="11" y="40"/>
                      <a:pt x="17" y="3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0" name="Freeform 353"/>
              <p:cNvSpPr>
                <a:spLocks/>
              </p:cNvSpPr>
              <p:nvPr/>
            </p:nvSpPr>
            <p:spPr bwMode="auto">
              <a:xfrm>
                <a:off x="4834" y="3497"/>
                <a:ext cx="92" cy="79"/>
              </a:xfrm>
              <a:custGeom>
                <a:avLst/>
                <a:gdLst>
                  <a:gd name="T0" fmla="*/ 5 w 92"/>
                  <a:gd name="T1" fmla="*/ 33 h 79"/>
                  <a:gd name="T2" fmla="*/ 8 w 92"/>
                  <a:gd name="T3" fmla="*/ 9 h 79"/>
                  <a:gd name="T4" fmla="*/ 17 w 92"/>
                  <a:gd name="T5" fmla="*/ 1 h 79"/>
                  <a:gd name="T6" fmla="*/ 35 w 92"/>
                  <a:gd name="T7" fmla="*/ 3 h 79"/>
                  <a:gd name="T8" fmla="*/ 47 w 92"/>
                  <a:gd name="T9" fmla="*/ 6 h 79"/>
                  <a:gd name="T10" fmla="*/ 59 w 92"/>
                  <a:gd name="T11" fmla="*/ 10 h 79"/>
                  <a:gd name="T12" fmla="*/ 76 w 92"/>
                  <a:gd name="T13" fmla="*/ 18 h 79"/>
                  <a:gd name="T14" fmla="*/ 88 w 92"/>
                  <a:gd name="T15" fmla="*/ 30 h 79"/>
                  <a:gd name="T16" fmla="*/ 91 w 92"/>
                  <a:gd name="T17" fmla="*/ 57 h 79"/>
                  <a:gd name="T18" fmla="*/ 79 w 92"/>
                  <a:gd name="T19" fmla="*/ 73 h 79"/>
                  <a:gd name="T20" fmla="*/ 56 w 92"/>
                  <a:gd name="T21" fmla="*/ 79 h 79"/>
                  <a:gd name="T22" fmla="*/ 31 w 92"/>
                  <a:gd name="T23" fmla="*/ 72 h 79"/>
                  <a:gd name="T24" fmla="*/ 11 w 92"/>
                  <a:gd name="T25" fmla="*/ 63 h 79"/>
                  <a:gd name="T26" fmla="*/ 1 w 92"/>
                  <a:gd name="T27" fmla="*/ 43 h 79"/>
                  <a:gd name="T28" fmla="*/ 5 w 92"/>
                  <a:gd name="T29" fmla="*/ 33 h 7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2"/>
                  <a:gd name="T46" fmla="*/ 0 h 79"/>
                  <a:gd name="T47" fmla="*/ 92 w 92"/>
                  <a:gd name="T48" fmla="*/ 79 h 7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2" h="79">
                    <a:moveTo>
                      <a:pt x="5" y="33"/>
                    </a:moveTo>
                    <a:cubicBezTo>
                      <a:pt x="6" y="27"/>
                      <a:pt x="6" y="14"/>
                      <a:pt x="8" y="9"/>
                    </a:cubicBezTo>
                    <a:cubicBezTo>
                      <a:pt x="10" y="4"/>
                      <a:pt x="13" y="2"/>
                      <a:pt x="17" y="1"/>
                    </a:cubicBezTo>
                    <a:cubicBezTo>
                      <a:pt x="21" y="0"/>
                      <a:pt x="30" y="2"/>
                      <a:pt x="35" y="3"/>
                    </a:cubicBezTo>
                    <a:cubicBezTo>
                      <a:pt x="40" y="4"/>
                      <a:pt x="43" y="5"/>
                      <a:pt x="47" y="6"/>
                    </a:cubicBezTo>
                    <a:cubicBezTo>
                      <a:pt x="51" y="7"/>
                      <a:pt x="54" y="8"/>
                      <a:pt x="59" y="10"/>
                    </a:cubicBezTo>
                    <a:cubicBezTo>
                      <a:pt x="64" y="12"/>
                      <a:pt x="71" y="15"/>
                      <a:pt x="76" y="18"/>
                    </a:cubicBezTo>
                    <a:cubicBezTo>
                      <a:pt x="81" y="21"/>
                      <a:pt x="86" y="24"/>
                      <a:pt x="88" y="30"/>
                    </a:cubicBezTo>
                    <a:cubicBezTo>
                      <a:pt x="90" y="36"/>
                      <a:pt x="92" y="50"/>
                      <a:pt x="91" y="57"/>
                    </a:cubicBezTo>
                    <a:cubicBezTo>
                      <a:pt x="90" y="64"/>
                      <a:pt x="85" y="69"/>
                      <a:pt x="79" y="73"/>
                    </a:cubicBezTo>
                    <a:cubicBezTo>
                      <a:pt x="73" y="77"/>
                      <a:pt x="64" y="79"/>
                      <a:pt x="56" y="79"/>
                    </a:cubicBezTo>
                    <a:cubicBezTo>
                      <a:pt x="48" y="79"/>
                      <a:pt x="38" y="75"/>
                      <a:pt x="31" y="72"/>
                    </a:cubicBezTo>
                    <a:cubicBezTo>
                      <a:pt x="24" y="69"/>
                      <a:pt x="16" y="68"/>
                      <a:pt x="11" y="63"/>
                    </a:cubicBezTo>
                    <a:cubicBezTo>
                      <a:pt x="6" y="58"/>
                      <a:pt x="2" y="49"/>
                      <a:pt x="1" y="43"/>
                    </a:cubicBezTo>
                    <a:cubicBezTo>
                      <a:pt x="0" y="37"/>
                      <a:pt x="4" y="39"/>
                      <a:pt x="5" y="3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1" name="Freeform 354"/>
              <p:cNvSpPr>
                <a:spLocks/>
              </p:cNvSpPr>
              <p:nvPr/>
            </p:nvSpPr>
            <p:spPr bwMode="auto">
              <a:xfrm>
                <a:off x="5009" y="3217"/>
                <a:ext cx="150" cy="139"/>
              </a:xfrm>
              <a:custGeom>
                <a:avLst/>
                <a:gdLst>
                  <a:gd name="T0" fmla="*/ 4 w 150"/>
                  <a:gd name="T1" fmla="*/ 56 h 139"/>
                  <a:gd name="T2" fmla="*/ 12 w 150"/>
                  <a:gd name="T3" fmla="*/ 73 h 139"/>
                  <a:gd name="T4" fmla="*/ 37 w 150"/>
                  <a:gd name="T5" fmla="*/ 86 h 139"/>
                  <a:gd name="T6" fmla="*/ 54 w 150"/>
                  <a:gd name="T7" fmla="*/ 98 h 139"/>
                  <a:gd name="T8" fmla="*/ 69 w 150"/>
                  <a:gd name="T9" fmla="*/ 115 h 139"/>
                  <a:gd name="T10" fmla="*/ 82 w 150"/>
                  <a:gd name="T11" fmla="*/ 127 h 139"/>
                  <a:gd name="T12" fmla="*/ 105 w 150"/>
                  <a:gd name="T13" fmla="*/ 139 h 139"/>
                  <a:gd name="T14" fmla="*/ 126 w 150"/>
                  <a:gd name="T15" fmla="*/ 124 h 139"/>
                  <a:gd name="T16" fmla="*/ 141 w 150"/>
                  <a:gd name="T17" fmla="*/ 100 h 139"/>
                  <a:gd name="T18" fmla="*/ 147 w 150"/>
                  <a:gd name="T19" fmla="*/ 71 h 139"/>
                  <a:gd name="T20" fmla="*/ 150 w 150"/>
                  <a:gd name="T21" fmla="*/ 46 h 139"/>
                  <a:gd name="T22" fmla="*/ 147 w 150"/>
                  <a:gd name="T23" fmla="*/ 25 h 139"/>
                  <a:gd name="T24" fmla="*/ 132 w 150"/>
                  <a:gd name="T25" fmla="*/ 11 h 139"/>
                  <a:gd name="T26" fmla="*/ 105 w 150"/>
                  <a:gd name="T27" fmla="*/ 4 h 139"/>
                  <a:gd name="T28" fmla="*/ 78 w 150"/>
                  <a:gd name="T29" fmla="*/ 4 h 139"/>
                  <a:gd name="T30" fmla="*/ 51 w 150"/>
                  <a:gd name="T31" fmla="*/ 2 h 139"/>
                  <a:gd name="T32" fmla="*/ 25 w 150"/>
                  <a:gd name="T33" fmla="*/ 1 h 139"/>
                  <a:gd name="T34" fmla="*/ 9 w 150"/>
                  <a:gd name="T35" fmla="*/ 10 h 139"/>
                  <a:gd name="T36" fmla="*/ 1 w 150"/>
                  <a:gd name="T37" fmla="*/ 28 h 139"/>
                  <a:gd name="T38" fmla="*/ 4 w 150"/>
                  <a:gd name="T39" fmla="*/ 56 h 139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50"/>
                  <a:gd name="T61" fmla="*/ 0 h 139"/>
                  <a:gd name="T62" fmla="*/ 150 w 150"/>
                  <a:gd name="T63" fmla="*/ 139 h 139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50" h="139">
                    <a:moveTo>
                      <a:pt x="4" y="56"/>
                    </a:moveTo>
                    <a:cubicBezTo>
                      <a:pt x="6" y="63"/>
                      <a:pt x="7" y="68"/>
                      <a:pt x="12" y="73"/>
                    </a:cubicBezTo>
                    <a:cubicBezTo>
                      <a:pt x="17" y="78"/>
                      <a:pt x="30" y="82"/>
                      <a:pt x="37" y="86"/>
                    </a:cubicBezTo>
                    <a:cubicBezTo>
                      <a:pt x="44" y="90"/>
                      <a:pt x="49" y="93"/>
                      <a:pt x="54" y="98"/>
                    </a:cubicBezTo>
                    <a:cubicBezTo>
                      <a:pt x="59" y="103"/>
                      <a:pt x="64" y="110"/>
                      <a:pt x="69" y="115"/>
                    </a:cubicBezTo>
                    <a:cubicBezTo>
                      <a:pt x="74" y="120"/>
                      <a:pt x="76" y="123"/>
                      <a:pt x="82" y="127"/>
                    </a:cubicBezTo>
                    <a:cubicBezTo>
                      <a:pt x="88" y="131"/>
                      <a:pt x="98" y="139"/>
                      <a:pt x="105" y="139"/>
                    </a:cubicBezTo>
                    <a:cubicBezTo>
                      <a:pt x="112" y="139"/>
                      <a:pt x="120" y="131"/>
                      <a:pt x="126" y="124"/>
                    </a:cubicBezTo>
                    <a:cubicBezTo>
                      <a:pt x="132" y="117"/>
                      <a:pt x="138" y="109"/>
                      <a:pt x="141" y="100"/>
                    </a:cubicBezTo>
                    <a:cubicBezTo>
                      <a:pt x="144" y="91"/>
                      <a:pt x="146" y="80"/>
                      <a:pt x="147" y="71"/>
                    </a:cubicBezTo>
                    <a:cubicBezTo>
                      <a:pt x="148" y="62"/>
                      <a:pt x="150" y="54"/>
                      <a:pt x="150" y="46"/>
                    </a:cubicBezTo>
                    <a:cubicBezTo>
                      <a:pt x="150" y="38"/>
                      <a:pt x="150" y="31"/>
                      <a:pt x="147" y="25"/>
                    </a:cubicBezTo>
                    <a:cubicBezTo>
                      <a:pt x="144" y="19"/>
                      <a:pt x="139" y="14"/>
                      <a:pt x="132" y="11"/>
                    </a:cubicBezTo>
                    <a:cubicBezTo>
                      <a:pt x="125" y="8"/>
                      <a:pt x="114" y="5"/>
                      <a:pt x="105" y="4"/>
                    </a:cubicBezTo>
                    <a:cubicBezTo>
                      <a:pt x="96" y="3"/>
                      <a:pt x="87" y="4"/>
                      <a:pt x="78" y="4"/>
                    </a:cubicBezTo>
                    <a:cubicBezTo>
                      <a:pt x="69" y="4"/>
                      <a:pt x="60" y="2"/>
                      <a:pt x="51" y="2"/>
                    </a:cubicBezTo>
                    <a:cubicBezTo>
                      <a:pt x="42" y="2"/>
                      <a:pt x="32" y="0"/>
                      <a:pt x="25" y="1"/>
                    </a:cubicBezTo>
                    <a:cubicBezTo>
                      <a:pt x="18" y="2"/>
                      <a:pt x="13" y="5"/>
                      <a:pt x="9" y="10"/>
                    </a:cubicBezTo>
                    <a:cubicBezTo>
                      <a:pt x="5" y="15"/>
                      <a:pt x="2" y="22"/>
                      <a:pt x="1" y="28"/>
                    </a:cubicBezTo>
                    <a:cubicBezTo>
                      <a:pt x="0" y="34"/>
                      <a:pt x="2" y="49"/>
                      <a:pt x="4" y="5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2" name="Freeform 355"/>
              <p:cNvSpPr>
                <a:spLocks/>
              </p:cNvSpPr>
              <p:nvPr/>
            </p:nvSpPr>
            <p:spPr bwMode="auto">
              <a:xfrm>
                <a:off x="5442" y="2230"/>
                <a:ext cx="86" cy="107"/>
              </a:xfrm>
              <a:custGeom>
                <a:avLst/>
                <a:gdLst>
                  <a:gd name="T0" fmla="*/ 17 w 86"/>
                  <a:gd name="T1" fmla="*/ 65 h 107"/>
                  <a:gd name="T2" fmla="*/ 23 w 86"/>
                  <a:gd name="T3" fmla="*/ 41 h 107"/>
                  <a:gd name="T4" fmla="*/ 27 w 86"/>
                  <a:gd name="T5" fmla="*/ 11 h 107"/>
                  <a:gd name="T6" fmla="*/ 45 w 86"/>
                  <a:gd name="T7" fmla="*/ 2 h 107"/>
                  <a:gd name="T8" fmla="*/ 63 w 86"/>
                  <a:gd name="T9" fmla="*/ 2 h 107"/>
                  <a:gd name="T10" fmla="*/ 77 w 86"/>
                  <a:gd name="T11" fmla="*/ 13 h 107"/>
                  <a:gd name="T12" fmla="*/ 84 w 86"/>
                  <a:gd name="T13" fmla="*/ 35 h 107"/>
                  <a:gd name="T14" fmla="*/ 84 w 86"/>
                  <a:gd name="T15" fmla="*/ 68 h 107"/>
                  <a:gd name="T16" fmla="*/ 69 w 86"/>
                  <a:gd name="T17" fmla="*/ 89 h 107"/>
                  <a:gd name="T18" fmla="*/ 51 w 86"/>
                  <a:gd name="T19" fmla="*/ 101 h 107"/>
                  <a:gd name="T20" fmla="*/ 20 w 86"/>
                  <a:gd name="T21" fmla="*/ 104 h 107"/>
                  <a:gd name="T22" fmla="*/ 2 w 86"/>
                  <a:gd name="T23" fmla="*/ 85 h 107"/>
                  <a:gd name="T24" fmla="*/ 17 w 86"/>
                  <a:gd name="T25" fmla="*/ 65 h 10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86"/>
                  <a:gd name="T40" fmla="*/ 0 h 107"/>
                  <a:gd name="T41" fmla="*/ 86 w 86"/>
                  <a:gd name="T42" fmla="*/ 107 h 10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86" h="107">
                    <a:moveTo>
                      <a:pt x="17" y="65"/>
                    </a:moveTo>
                    <a:cubicBezTo>
                      <a:pt x="20" y="58"/>
                      <a:pt x="21" y="50"/>
                      <a:pt x="23" y="41"/>
                    </a:cubicBezTo>
                    <a:cubicBezTo>
                      <a:pt x="25" y="32"/>
                      <a:pt x="23" y="17"/>
                      <a:pt x="27" y="11"/>
                    </a:cubicBezTo>
                    <a:cubicBezTo>
                      <a:pt x="31" y="5"/>
                      <a:pt x="39" y="3"/>
                      <a:pt x="45" y="2"/>
                    </a:cubicBezTo>
                    <a:cubicBezTo>
                      <a:pt x="51" y="1"/>
                      <a:pt x="58" y="0"/>
                      <a:pt x="63" y="2"/>
                    </a:cubicBezTo>
                    <a:cubicBezTo>
                      <a:pt x="68" y="4"/>
                      <a:pt x="74" y="8"/>
                      <a:pt x="77" y="13"/>
                    </a:cubicBezTo>
                    <a:cubicBezTo>
                      <a:pt x="80" y="18"/>
                      <a:pt x="83" y="26"/>
                      <a:pt x="84" y="35"/>
                    </a:cubicBezTo>
                    <a:cubicBezTo>
                      <a:pt x="85" y="44"/>
                      <a:pt x="86" y="59"/>
                      <a:pt x="84" y="68"/>
                    </a:cubicBezTo>
                    <a:cubicBezTo>
                      <a:pt x="82" y="77"/>
                      <a:pt x="74" y="84"/>
                      <a:pt x="69" y="89"/>
                    </a:cubicBezTo>
                    <a:cubicBezTo>
                      <a:pt x="64" y="94"/>
                      <a:pt x="59" y="99"/>
                      <a:pt x="51" y="101"/>
                    </a:cubicBezTo>
                    <a:cubicBezTo>
                      <a:pt x="43" y="103"/>
                      <a:pt x="28" y="107"/>
                      <a:pt x="20" y="104"/>
                    </a:cubicBezTo>
                    <a:cubicBezTo>
                      <a:pt x="12" y="101"/>
                      <a:pt x="4" y="91"/>
                      <a:pt x="2" y="85"/>
                    </a:cubicBezTo>
                    <a:cubicBezTo>
                      <a:pt x="0" y="79"/>
                      <a:pt x="14" y="72"/>
                      <a:pt x="17" y="6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3" name="Freeform 356"/>
              <p:cNvSpPr>
                <a:spLocks/>
              </p:cNvSpPr>
              <p:nvPr/>
            </p:nvSpPr>
            <p:spPr bwMode="auto">
              <a:xfrm>
                <a:off x="5418" y="2461"/>
                <a:ext cx="75" cy="112"/>
              </a:xfrm>
              <a:custGeom>
                <a:avLst/>
                <a:gdLst>
                  <a:gd name="T0" fmla="*/ 14 w 75"/>
                  <a:gd name="T1" fmla="*/ 40 h 112"/>
                  <a:gd name="T2" fmla="*/ 24 w 75"/>
                  <a:gd name="T3" fmla="*/ 16 h 112"/>
                  <a:gd name="T4" fmla="*/ 41 w 75"/>
                  <a:gd name="T5" fmla="*/ 1 h 112"/>
                  <a:gd name="T6" fmla="*/ 63 w 75"/>
                  <a:gd name="T7" fmla="*/ 8 h 112"/>
                  <a:gd name="T8" fmla="*/ 75 w 75"/>
                  <a:gd name="T9" fmla="*/ 43 h 112"/>
                  <a:gd name="T10" fmla="*/ 63 w 75"/>
                  <a:gd name="T11" fmla="*/ 77 h 112"/>
                  <a:gd name="T12" fmla="*/ 57 w 75"/>
                  <a:gd name="T13" fmla="*/ 97 h 112"/>
                  <a:gd name="T14" fmla="*/ 44 w 75"/>
                  <a:gd name="T15" fmla="*/ 110 h 112"/>
                  <a:gd name="T16" fmla="*/ 20 w 75"/>
                  <a:gd name="T17" fmla="*/ 106 h 112"/>
                  <a:gd name="T18" fmla="*/ 2 w 75"/>
                  <a:gd name="T19" fmla="*/ 73 h 112"/>
                  <a:gd name="T20" fmla="*/ 5 w 75"/>
                  <a:gd name="T21" fmla="*/ 47 h 112"/>
                  <a:gd name="T22" fmla="*/ 14 w 75"/>
                  <a:gd name="T23" fmla="*/ 40 h 1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5"/>
                  <a:gd name="T37" fmla="*/ 0 h 112"/>
                  <a:gd name="T38" fmla="*/ 75 w 75"/>
                  <a:gd name="T39" fmla="*/ 112 h 1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5" h="112">
                    <a:moveTo>
                      <a:pt x="14" y="40"/>
                    </a:moveTo>
                    <a:cubicBezTo>
                      <a:pt x="17" y="35"/>
                      <a:pt x="20" y="23"/>
                      <a:pt x="24" y="16"/>
                    </a:cubicBezTo>
                    <a:cubicBezTo>
                      <a:pt x="28" y="9"/>
                      <a:pt x="34" y="2"/>
                      <a:pt x="41" y="1"/>
                    </a:cubicBezTo>
                    <a:cubicBezTo>
                      <a:pt x="48" y="0"/>
                      <a:pt x="57" y="1"/>
                      <a:pt x="63" y="8"/>
                    </a:cubicBezTo>
                    <a:cubicBezTo>
                      <a:pt x="69" y="15"/>
                      <a:pt x="75" y="32"/>
                      <a:pt x="75" y="43"/>
                    </a:cubicBezTo>
                    <a:cubicBezTo>
                      <a:pt x="75" y="54"/>
                      <a:pt x="66" y="68"/>
                      <a:pt x="63" y="77"/>
                    </a:cubicBezTo>
                    <a:cubicBezTo>
                      <a:pt x="60" y="86"/>
                      <a:pt x="60" y="92"/>
                      <a:pt x="57" y="97"/>
                    </a:cubicBezTo>
                    <a:cubicBezTo>
                      <a:pt x="54" y="102"/>
                      <a:pt x="50" y="109"/>
                      <a:pt x="44" y="110"/>
                    </a:cubicBezTo>
                    <a:cubicBezTo>
                      <a:pt x="38" y="111"/>
                      <a:pt x="27" y="112"/>
                      <a:pt x="20" y="106"/>
                    </a:cubicBezTo>
                    <a:cubicBezTo>
                      <a:pt x="13" y="100"/>
                      <a:pt x="4" y="83"/>
                      <a:pt x="2" y="73"/>
                    </a:cubicBezTo>
                    <a:cubicBezTo>
                      <a:pt x="0" y="63"/>
                      <a:pt x="4" y="53"/>
                      <a:pt x="5" y="47"/>
                    </a:cubicBezTo>
                    <a:cubicBezTo>
                      <a:pt x="6" y="41"/>
                      <a:pt x="11" y="45"/>
                      <a:pt x="14" y="4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4" name="Freeform 357"/>
              <p:cNvSpPr>
                <a:spLocks/>
              </p:cNvSpPr>
              <p:nvPr/>
            </p:nvSpPr>
            <p:spPr bwMode="auto">
              <a:xfrm>
                <a:off x="5378" y="2615"/>
                <a:ext cx="63" cy="155"/>
              </a:xfrm>
              <a:custGeom>
                <a:avLst/>
                <a:gdLst>
                  <a:gd name="T0" fmla="*/ 10 w 63"/>
                  <a:gd name="T1" fmla="*/ 69 h 155"/>
                  <a:gd name="T2" fmla="*/ 18 w 63"/>
                  <a:gd name="T3" fmla="*/ 43 h 155"/>
                  <a:gd name="T4" fmla="*/ 22 w 63"/>
                  <a:gd name="T5" fmla="*/ 19 h 155"/>
                  <a:gd name="T6" fmla="*/ 30 w 63"/>
                  <a:gd name="T7" fmla="*/ 3 h 155"/>
                  <a:gd name="T8" fmla="*/ 40 w 63"/>
                  <a:gd name="T9" fmla="*/ 1 h 155"/>
                  <a:gd name="T10" fmla="*/ 51 w 63"/>
                  <a:gd name="T11" fmla="*/ 7 h 155"/>
                  <a:gd name="T12" fmla="*/ 61 w 63"/>
                  <a:gd name="T13" fmla="*/ 36 h 155"/>
                  <a:gd name="T14" fmla="*/ 61 w 63"/>
                  <a:gd name="T15" fmla="*/ 66 h 155"/>
                  <a:gd name="T16" fmla="*/ 57 w 63"/>
                  <a:gd name="T17" fmla="*/ 93 h 155"/>
                  <a:gd name="T18" fmla="*/ 46 w 63"/>
                  <a:gd name="T19" fmla="*/ 114 h 155"/>
                  <a:gd name="T20" fmla="*/ 33 w 63"/>
                  <a:gd name="T21" fmla="*/ 135 h 155"/>
                  <a:gd name="T22" fmla="*/ 21 w 63"/>
                  <a:gd name="T23" fmla="*/ 151 h 155"/>
                  <a:gd name="T24" fmla="*/ 9 w 63"/>
                  <a:gd name="T25" fmla="*/ 153 h 155"/>
                  <a:gd name="T26" fmla="*/ 1 w 63"/>
                  <a:gd name="T27" fmla="*/ 142 h 155"/>
                  <a:gd name="T28" fmla="*/ 1 w 63"/>
                  <a:gd name="T29" fmla="*/ 121 h 155"/>
                  <a:gd name="T30" fmla="*/ 3 w 63"/>
                  <a:gd name="T31" fmla="*/ 96 h 155"/>
                  <a:gd name="T32" fmla="*/ 6 w 63"/>
                  <a:gd name="T33" fmla="*/ 78 h 155"/>
                  <a:gd name="T34" fmla="*/ 10 w 63"/>
                  <a:gd name="T35" fmla="*/ 69 h 1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3"/>
                  <a:gd name="T55" fmla="*/ 0 h 155"/>
                  <a:gd name="T56" fmla="*/ 63 w 63"/>
                  <a:gd name="T57" fmla="*/ 155 h 1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3" h="155">
                    <a:moveTo>
                      <a:pt x="10" y="69"/>
                    </a:moveTo>
                    <a:cubicBezTo>
                      <a:pt x="12" y="63"/>
                      <a:pt x="16" y="51"/>
                      <a:pt x="18" y="43"/>
                    </a:cubicBezTo>
                    <a:cubicBezTo>
                      <a:pt x="20" y="35"/>
                      <a:pt x="20" y="26"/>
                      <a:pt x="22" y="19"/>
                    </a:cubicBezTo>
                    <a:cubicBezTo>
                      <a:pt x="24" y="12"/>
                      <a:pt x="27" y="6"/>
                      <a:pt x="30" y="3"/>
                    </a:cubicBezTo>
                    <a:cubicBezTo>
                      <a:pt x="33" y="0"/>
                      <a:pt x="37" y="0"/>
                      <a:pt x="40" y="1"/>
                    </a:cubicBezTo>
                    <a:cubicBezTo>
                      <a:pt x="43" y="2"/>
                      <a:pt x="48" y="1"/>
                      <a:pt x="51" y="7"/>
                    </a:cubicBezTo>
                    <a:cubicBezTo>
                      <a:pt x="54" y="13"/>
                      <a:pt x="59" y="26"/>
                      <a:pt x="61" y="36"/>
                    </a:cubicBezTo>
                    <a:cubicBezTo>
                      <a:pt x="63" y="46"/>
                      <a:pt x="62" y="57"/>
                      <a:pt x="61" y="66"/>
                    </a:cubicBezTo>
                    <a:cubicBezTo>
                      <a:pt x="60" y="75"/>
                      <a:pt x="60" y="85"/>
                      <a:pt x="57" y="93"/>
                    </a:cubicBezTo>
                    <a:cubicBezTo>
                      <a:pt x="54" y="101"/>
                      <a:pt x="50" y="107"/>
                      <a:pt x="46" y="114"/>
                    </a:cubicBezTo>
                    <a:cubicBezTo>
                      <a:pt x="42" y="121"/>
                      <a:pt x="37" y="129"/>
                      <a:pt x="33" y="135"/>
                    </a:cubicBezTo>
                    <a:cubicBezTo>
                      <a:pt x="29" y="141"/>
                      <a:pt x="25" y="148"/>
                      <a:pt x="21" y="151"/>
                    </a:cubicBezTo>
                    <a:cubicBezTo>
                      <a:pt x="17" y="154"/>
                      <a:pt x="12" y="155"/>
                      <a:pt x="9" y="153"/>
                    </a:cubicBezTo>
                    <a:cubicBezTo>
                      <a:pt x="6" y="151"/>
                      <a:pt x="2" y="147"/>
                      <a:pt x="1" y="142"/>
                    </a:cubicBezTo>
                    <a:cubicBezTo>
                      <a:pt x="0" y="137"/>
                      <a:pt x="1" y="129"/>
                      <a:pt x="1" y="121"/>
                    </a:cubicBezTo>
                    <a:cubicBezTo>
                      <a:pt x="1" y="113"/>
                      <a:pt x="2" y="103"/>
                      <a:pt x="3" y="96"/>
                    </a:cubicBezTo>
                    <a:cubicBezTo>
                      <a:pt x="4" y="89"/>
                      <a:pt x="5" y="83"/>
                      <a:pt x="6" y="78"/>
                    </a:cubicBezTo>
                    <a:cubicBezTo>
                      <a:pt x="7" y="73"/>
                      <a:pt x="8" y="75"/>
                      <a:pt x="10" y="6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5" name="Freeform 358"/>
              <p:cNvSpPr>
                <a:spLocks/>
              </p:cNvSpPr>
              <p:nvPr/>
            </p:nvSpPr>
            <p:spPr bwMode="auto">
              <a:xfrm>
                <a:off x="5530" y="1829"/>
                <a:ext cx="72" cy="124"/>
              </a:xfrm>
              <a:custGeom>
                <a:avLst/>
                <a:gdLst>
                  <a:gd name="T0" fmla="*/ 13 w 72"/>
                  <a:gd name="T1" fmla="*/ 42 h 124"/>
                  <a:gd name="T2" fmla="*/ 20 w 72"/>
                  <a:gd name="T3" fmla="*/ 15 h 124"/>
                  <a:gd name="T4" fmla="*/ 37 w 72"/>
                  <a:gd name="T5" fmla="*/ 3 h 124"/>
                  <a:gd name="T6" fmla="*/ 50 w 72"/>
                  <a:gd name="T7" fmla="*/ 0 h 124"/>
                  <a:gd name="T8" fmla="*/ 59 w 72"/>
                  <a:gd name="T9" fmla="*/ 4 h 124"/>
                  <a:gd name="T10" fmla="*/ 68 w 72"/>
                  <a:gd name="T11" fmla="*/ 19 h 124"/>
                  <a:gd name="T12" fmla="*/ 70 w 72"/>
                  <a:gd name="T13" fmla="*/ 46 h 124"/>
                  <a:gd name="T14" fmla="*/ 71 w 72"/>
                  <a:gd name="T15" fmla="*/ 75 h 124"/>
                  <a:gd name="T16" fmla="*/ 65 w 72"/>
                  <a:gd name="T17" fmla="*/ 103 h 124"/>
                  <a:gd name="T18" fmla="*/ 53 w 72"/>
                  <a:gd name="T19" fmla="*/ 120 h 124"/>
                  <a:gd name="T20" fmla="*/ 29 w 72"/>
                  <a:gd name="T21" fmla="*/ 123 h 124"/>
                  <a:gd name="T22" fmla="*/ 14 w 72"/>
                  <a:gd name="T23" fmla="*/ 115 h 124"/>
                  <a:gd name="T24" fmla="*/ 2 w 72"/>
                  <a:gd name="T25" fmla="*/ 84 h 124"/>
                  <a:gd name="T26" fmla="*/ 2 w 72"/>
                  <a:gd name="T27" fmla="*/ 58 h 124"/>
                  <a:gd name="T28" fmla="*/ 13 w 72"/>
                  <a:gd name="T29" fmla="*/ 42 h 1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72"/>
                  <a:gd name="T46" fmla="*/ 0 h 124"/>
                  <a:gd name="T47" fmla="*/ 72 w 72"/>
                  <a:gd name="T48" fmla="*/ 124 h 1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72" h="124">
                    <a:moveTo>
                      <a:pt x="13" y="42"/>
                    </a:moveTo>
                    <a:cubicBezTo>
                      <a:pt x="16" y="35"/>
                      <a:pt x="16" y="21"/>
                      <a:pt x="20" y="15"/>
                    </a:cubicBezTo>
                    <a:cubicBezTo>
                      <a:pt x="24" y="9"/>
                      <a:pt x="32" y="5"/>
                      <a:pt x="37" y="3"/>
                    </a:cubicBezTo>
                    <a:cubicBezTo>
                      <a:pt x="42" y="1"/>
                      <a:pt x="46" y="0"/>
                      <a:pt x="50" y="0"/>
                    </a:cubicBezTo>
                    <a:cubicBezTo>
                      <a:pt x="54" y="0"/>
                      <a:pt x="56" y="1"/>
                      <a:pt x="59" y="4"/>
                    </a:cubicBezTo>
                    <a:cubicBezTo>
                      <a:pt x="62" y="7"/>
                      <a:pt x="66" y="12"/>
                      <a:pt x="68" y="19"/>
                    </a:cubicBezTo>
                    <a:cubicBezTo>
                      <a:pt x="70" y="26"/>
                      <a:pt x="70" y="37"/>
                      <a:pt x="70" y="46"/>
                    </a:cubicBezTo>
                    <a:cubicBezTo>
                      <a:pt x="70" y="55"/>
                      <a:pt x="72" y="66"/>
                      <a:pt x="71" y="75"/>
                    </a:cubicBezTo>
                    <a:cubicBezTo>
                      <a:pt x="70" y="84"/>
                      <a:pt x="68" y="96"/>
                      <a:pt x="65" y="103"/>
                    </a:cubicBezTo>
                    <a:cubicBezTo>
                      <a:pt x="62" y="110"/>
                      <a:pt x="59" y="117"/>
                      <a:pt x="53" y="120"/>
                    </a:cubicBezTo>
                    <a:cubicBezTo>
                      <a:pt x="47" y="123"/>
                      <a:pt x="35" y="124"/>
                      <a:pt x="29" y="123"/>
                    </a:cubicBezTo>
                    <a:cubicBezTo>
                      <a:pt x="23" y="122"/>
                      <a:pt x="18" y="121"/>
                      <a:pt x="14" y="115"/>
                    </a:cubicBezTo>
                    <a:cubicBezTo>
                      <a:pt x="10" y="109"/>
                      <a:pt x="4" y="93"/>
                      <a:pt x="2" y="84"/>
                    </a:cubicBezTo>
                    <a:cubicBezTo>
                      <a:pt x="0" y="75"/>
                      <a:pt x="2" y="65"/>
                      <a:pt x="2" y="58"/>
                    </a:cubicBezTo>
                    <a:cubicBezTo>
                      <a:pt x="2" y="51"/>
                      <a:pt x="10" y="49"/>
                      <a:pt x="13" y="4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6" name="Freeform 359"/>
              <p:cNvSpPr>
                <a:spLocks/>
              </p:cNvSpPr>
              <p:nvPr/>
            </p:nvSpPr>
            <p:spPr bwMode="auto">
              <a:xfrm>
                <a:off x="5519" y="1563"/>
                <a:ext cx="119" cy="91"/>
              </a:xfrm>
              <a:custGeom>
                <a:avLst/>
                <a:gdLst>
                  <a:gd name="T0" fmla="*/ 0 w 119"/>
                  <a:gd name="T1" fmla="*/ 53 h 91"/>
                  <a:gd name="T2" fmla="*/ 6 w 119"/>
                  <a:gd name="T3" fmla="*/ 38 h 91"/>
                  <a:gd name="T4" fmla="*/ 25 w 119"/>
                  <a:gd name="T5" fmla="*/ 26 h 91"/>
                  <a:gd name="T6" fmla="*/ 43 w 119"/>
                  <a:gd name="T7" fmla="*/ 18 h 91"/>
                  <a:gd name="T8" fmla="*/ 61 w 119"/>
                  <a:gd name="T9" fmla="*/ 9 h 91"/>
                  <a:gd name="T10" fmla="*/ 76 w 119"/>
                  <a:gd name="T11" fmla="*/ 3 h 91"/>
                  <a:gd name="T12" fmla="*/ 96 w 119"/>
                  <a:gd name="T13" fmla="*/ 2 h 91"/>
                  <a:gd name="T14" fmla="*/ 111 w 119"/>
                  <a:gd name="T15" fmla="*/ 17 h 91"/>
                  <a:gd name="T16" fmla="*/ 118 w 119"/>
                  <a:gd name="T17" fmla="*/ 36 h 91"/>
                  <a:gd name="T18" fmla="*/ 115 w 119"/>
                  <a:gd name="T19" fmla="*/ 53 h 91"/>
                  <a:gd name="T20" fmla="*/ 106 w 119"/>
                  <a:gd name="T21" fmla="*/ 69 h 91"/>
                  <a:gd name="T22" fmla="*/ 93 w 119"/>
                  <a:gd name="T23" fmla="*/ 83 h 91"/>
                  <a:gd name="T24" fmla="*/ 70 w 119"/>
                  <a:gd name="T25" fmla="*/ 90 h 91"/>
                  <a:gd name="T26" fmla="*/ 42 w 119"/>
                  <a:gd name="T27" fmla="*/ 87 h 91"/>
                  <a:gd name="T28" fmla="*/ 19 w 119"/>
                  <a:gd name="T29" fmla="*/ 80 h 91"/>
                  <a:gd name="T30" fmla="*/ 7 w 119"/>
                  <a:gd name="T31" fmla="*/ 65 h 91"/>
                  <a:gd name="T32" fmla="*/ 0 w 119"/>
                  <a:gd name="T33" fmla="*/ 53 h 9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19"/>
                  <a:gd name="T52" fmla="*/ 0 h 91"/>
                  <a:gd name="T53" fmla="*/ 119 w 119"/>
                  <a:gd name="T54" fmla="*/ 91 h 9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19" h="91">
                    <a:moveTo>
                      <a:pt x="0" y="53"/>
                    </a:moveTo>
                    <a:cubicBezTo>
                      <a:pt x="0" y="49"/>
                      <a:pt x="2" y="42"/>
                      <a:pt x="6" y="38"/>
                    </a:cubicBezTo>
                    <a:cubicBezTo>
                      <a:pt x="10" y="34"/>
                      <a:pt x="19" y="29"/>
                      <a:pt x="25" y="26"/>
                    </a:cubicBezTo>
                    <a:cubicBezTo>
                      <a:pt x="31" y="23"/>
                      <a:pt x="37" y="21"/>
                      <a:pt x="43" y="18"/>
                    </a:cubicBezTo>
                    <a:cubicBezTo>
                      <a:pt x="49" y="15"/>
                      <a:pt x="56" y="11"/>
                      <a:pt x="61" y="9"/>
                    </a:cubicBezTo>
                    <a:cubicBezTo>
                      <a:pt x="66" y="7"/>
                      <a:pt x="70" y="4"/>
                      <a:pt x="76" y="3"/>
                    </a:cubicBezTo>
                    <a:cubicBezTo>
                      <a:pt x="82" y="2"/>
                      <a:pt x="90" y="0"/>
                      <a:pt x="96" y="2"/>
                    </a:cubicBezTo>
                    <a:cubicBezTo>
                      <a:pt x="102" y="4"/>
                      <a:pt x="107" y="11"/>
                      <a:pt x="111" y="17"/>
                    </a:cubicBezTo>
                    <a:cubicBezTo>
                      <a:pt x="115" y="23"/>
                      <a:pt x="117" y="30"/>
                      <a:pt x="118" y="36"/>
                    </a:cubicBezTo>
                    <a:cubicBezTo>
                      <a:pt x="119" y="42"/>
                      <a:pt x="117" y="48"/>
                      <a:pt x="115" y="53"/>
                    </a:cubicBezTo>
                    <a:cubicBezTo>
                      <a:pt x="113" y="58"/>
                      <a:pt x="110" y="64"/>
                      <a:pt x="106" y="69"/>
                    </a:cubicBezTo>
                    <a:cubicBezTo>
                      <a:pt x="102" y="74"/>
                      <a:pt x="99" y="80"/>
                      <a:pt x="93" y="83"/>
                    </a:cubicBezTo>
                    <a:cubicBezTo>
                      <a:pt x="87" y="86"/>
                      <a:pt x="78" y="89"/>
                      <a:pt x="70" y="90"/>
                    </a:cubicBezTo>
                    <a:cubicBezTo>
                      <a:pt x="62" y="91"/>
                      <a:pt x="50" y="89"/>
                      <a:pt x="42" y="87"/>
                    </a:cubicBezTo>
                    <a:cubicBezTo>
                      <a:pt x="34" y="85"/>
                      <a:pt x="25" y="84"/>
                      <a:pt x="19" y="80"/>
                    </a:cubicBezTo>
                    <a:cubicBezTo>
                      <a:pt x="13" y="76"/>
                      <a:pt x="10" y="70"/>
                      <a:pt x="7" y="65"/>
                    </a:cubicBezTo>
                    <a:cubicBezTo>
                      <a:pt x="4" y="60"/>
                      <a:pt x="0" y="57"/>
                      <a:pt x="0" y="5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807" name="Freeform 360"/>
              <p:cNvSpPr>
                <a:spLocks/>
              </p:cNvSpPr>
              <p:nvPr/>
            </p:nvSpPr>
            <p:spPr bwMode="auto">
              <a:xfrm>
                <a:off x="5470" y="1062"/>
                <a:ext cx="160" cy="124"/>
              </a:xfrm>
              <a:custGeom>
                <a:avLst/>
                <a:gdLst>
                  <a:gd name="T0" fmla="*/ 2 w 160"/>
                  <a:gd name="T1" fmla="*/ 53 h 124"/>
                  <a:gd name="T2" fmla="*/ 7 w 160"/>
                  <a:gd name="T3" fmla="*/ 26 h 124"/>
                  <a:gd name="T4" fmla="*/ 26 w 160"/>
                  <a:gd name="T5" fmla="*/ 5 h 124"/>
                  <a:gd name="T6" fmla="*/ 55 w 160"/>
                  <a:gd name="T7" fmla="*/ 0 h 124"/>
                  <a:gd name="T8" fmla="*/ 85 w 160"/>
                  <a:gd name="T9" fmla="*/ 5 h 124"/>
                  <a:gd name="T10" fmla="*/ 116 w 160"/>
                  <a:gd name="T11" fmla="*/ 20 h 124"/>
                  <a:gd name="T12" fmla="*/ 140 w 160"/>
                  <a:gd name="T13" fmla="*/ 33 h 124"/>
                  <a:gd name="T14" fmla="*/ 158 w 160"/>
                  <a:gd name="T15" fmla="*/ 59 h 124"/>
                  <a:gd name="T16" fmla="*/ 155 w 160"/>
                  <a:gd name="T17" fmla="*/ 86 h 124"/>
                  <a:gd name="T18" fmla="*/ 131 w 160"/>
                  <a:gd name="T19" fmla="*/ 113 h 124"/>
                  <a:gd name="T20" fmla="*/ 98 w 160"/>
                  <a:gd name="T21" fmla="*/ 123 h 124"/>
                  <a:gd name="T22" fmla="*/ 61 w 160"/>
                  <a:gd name="T23" fmla="*/ 122 h 124"/>
                  <a:gd name="T24" fmla="*/ 29 w 160"/>
                  <a:gd name="T25" fmla="*/ 111 h 124"/>
                  <a:gd name="T26" fmla="*/ 5 w 160"/>
                  <a:gd name="T27" fmla="*/ 81 h 124"/>
                  <a:gd name="T28" fmla="*/ 2 w 160"/>
                  <a:gd name="T29" fmla="*/ 53 h 12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60"/>
                  <a:gd name="T46" fmla="*/ 0 h 124"/>
                  <a:gd name="T47" fmla="*/ 160 w 160"/>
                  <a:gd name="T48" fmla="*/ 124 h 12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60" h="124">
                    <a:moveTo>
                      <a:pt x="2" y="53"/>
                    </a:moveTo>
                    <a:cubicBezTo>
                      <a:pt x="2" y="44"/>
                      <a:pt x="3" y="34"/>
                      <a:pt x="7" y="26"/>
                    </a:cubicBezTo>
                    <a:cubicBezTo>
                      <a:pt x="11" y="18"/>
                      <a:pt x="18" y="9"/>
                      <a:pt x="26" y="5"/>
                    </a:cubicBezTo>
                    <a:cubicBezTo>
                      <a:pt x="34" y="1"/>
                      <a:pt x="45" y="0"/>
                      <a:pt x="55" y="0"/>
                    </a:cubicBezTo>
                    <a:cubicBezTo>
                      <a:pt x="65" y="0"/>
                      <a:pt x="75" y="2"/>
                      <a:pt x="85" y="5"/>
                    </a:cubicBezTo>
                    <a:cubicBezTo>
                      <a:pt x="95" y="8"/>
                      <a:pt x="107" y="15"/>
                      <a:pt x="116" y="20"/>
                    </a:cubicBezTo>
                    <a:cubicBezTo>
                      <a:pt x="125" y="25"/>
                      <a:pt x="133" y="27"/>
                      <a:pt x="140" y="33"/>
                    </a:cubicBezTo>
                    <a:cubicBezTo>
                      <a:pt x="147" y="39"/>
                      <a:pt x="156" y="50"/>
                      <a:pt x="158" y="59"/>
                    </a:cubicBezTo>
                    <a:cubicBezTo>
                      <a:pt x="160" y="68"/>
                      <a:pt x="160" y="77"/>
                      <a:pt x="155" y="86"/>
                    </a:cubicBezTo>
                    <a:cubicBezTo>
                      <a:pt x="150" y="95"/>
                      <a:pt x="140" y="107"/>
                      <a:pt x="131" y="113"/>
                    </a:cubicBezTo>
                    <a:cubicBezTo>
                      <a:pt x="122" y="119"/>
                      <a:pt x="110" y="122"/>
                      <a:pt x="98" y="123"/>
                    </a:cubicBezTo>
                    <a:cubicBezTo>
                      <a:pt x="86" y="124"/>
                      <a:pt x="72" y="124"/>
                      <a:pt x="61" y="122"/>
                    </a:cubicBezTo>
                    <a:cubicBezTo>
                      <a:pt x="50" y="120"/>
                      <a:pt x="38" y="118"/>
                      <a:pt x="29" y="111"/>
                    </a:cubicBezTo>
                    <a:cubicBezTo>
                      <a:pt x="20" y="104"/>
                      <a:pt x="10" y="89"/>
                      <a:pt x="5" y="81"/>
                    </a:cubicBezTo>
                    <a:cubicBezTo>
                      <a:pt x="0" y="73"/>
                      <a:pt x="2" y="62"/>
                      <a:pt x="2" y="5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99FF"/>
                  </a:gs>
                  <a:gs pos="100000">
                    <a:srgbClr val="3B3B61"/>
                  </a:gs>
                </a:gsLst>
                <a:lin ang="2700000" scaled="1"/>
              </a:gradFill>
              <a:ln w="9525">
                <a:solidFill>
                  <a:srgbClr val="D1D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85" name="Group 361"/>
            <p:cNvGrpSpPr>
              <a:grpSpLocks/>
            </p:cNvGrpSpPr>
            <p:nvPr/>
          </p:nvGrpSpPr>
          <p:grpSpPr bwMode="auto">
            <a:xfrm rot="-5718171">
              <a:off x="3963" y="215"/>
              <a:ext cx="585" cy="2466"/>
              <a:chOff x="4934" y="718"/>
              <a:chExt cx="733" cy="2751"/>
            </a:xfrm>
          </p:grpSpPr>
          <p:sp>
            <p:nvSpPr>
              <p:cNvPr id="24794" name="Freeform 362"/>
              <p:cNvSpPr>
                <a:spLocks/>
              </p:cNvSpPr>
              <p:nvPr/>
            </p:nvSpPr>
            <p:spPr bwMode="auto">
              <a:xfrm>
                <a:off x="4934" y="3377"/>
                <a:ext cx="98" cy="92"/>
              </a:xfrm>
              <a:custGeom>
                <a:avLst/>
                <a:gdLst>
                  <a:gd name="T0" fmla="*/ 16 w 98"/>
                  <a:gd name="T1" fmla="*/ 70 h 92"/>
                  <a:gd name="T2" fmla="*/ 30 w 98"/>
                  <a:gd name="T3" fmla="*/ 88 h 92"/>
                  <a:gd name="T4" fmla="*/ 54 w 98"/>
                  <a:gd name="T5" fmla="*/ 91 h 92"/>
                  <a:gd name="T6" fmla="*/ 81 w 98"/>
                  <a:gd name="T7" fmla="*/ 87 h 92"/>
                  <a:gd name="T8" fmla="*/ 96 w 98"/>
                  <a:gd name="T9" fmla="*/ 63 h 92"/>
                  <a:gd name="T10" fmla="*/ 94 w 98"/>
                  <a:gd name="T11" fmla="*/ 33 h 92"/>
                  <a:gd name="T12" fmla="*/ 85 w 98"/>
                  <a:gd name="T13" fmla="*/ 18 h 92"/>
                  <a:gd name="T14" fmla="*/ 61 w 98"/>
                  <a:gd name="T15" fmla="*/ 6 h 92"/>
                  <a:gd name="T16" fmla="*/ 45 w 98"/>
                  <a:gd name="T17" fmla="*/ 1 h 92"/>
                  <a:gd name="T18" fmla="*/ 25 w 98"/>
                  <a:gd name="T19" fmla="*/ 1 h 92"/>
                  <a:gd name="T20" fmla="*/ 6 w 98"/>
                  <a:gd name="T21" fmla="*/ 10 h 92"/>
                  <a:gd name="T22" fmla="*/ 0 w 98"/>
                  <a:gd name="T23" fmla="*/ 27 h 92"/>
                  <a:gd name="T24" fmla="*/ 3 w 98"/>
                  <a:gd name="T25" fmla="*/ 48 h 92"/>
                  <a:gd name="T26" fmla="*/ 16 w 98"/>
                  <a:gd name="T27" fmla="*/ 70 h 9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98"/>
                  <a:gd name="T43" fmla="*/ 0 h 92"/>
                  <a:gd name="T44" fmla="*/ 98 w 98"/>
                  <a:gd name="T45" fmla="*/ 92 h 9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98" h="92">
                    <a:moveTo>
                      <a:pt x="16" y="70"/>
                    </a:moveTo>
                    <a:cubicBezTo>
                      <a:pt x="20" y="77"/>
                      <a:pt x="24" y="85"/>
                      <a:pt x="30" y="88"/>
                    </a:cubicBezTo>
                    <a:cubicBezTo>
                      <a:pt x="36" y="91"/>
                      <a:pt x="46" y="91"/>
                      <a:pt x="54" y="91"/>
                    </a:cubicBezTo>
                    <a:cubicBezTo>
                      <a:pt x="62" y="91"/>
                      <a:pt x="74" y="92"/>
                      <a:pt x="81" y="87"/>
                    </a:cubicBezTo>
                    <a:cubicBezTo>
                      <a:pt x="88" y="82"/>
                      <a:pt x="94" y="72"/>
                      <a:pt x="96" y="63"/>
                    </a:cubicBezTo>
                    <a:cubicBezTo>
                      <a:pt x="98" y="54"/>
                      <a:pt x="96" y="40"/>
                      <a:pt x="94" y="33"/>
                    </a:cubicBezTo>
                    <a:cubicBezTo>
                      <a:pt x="92" y="26"/>
                      <a:pt x="90" y="22"/>
                      <a:pt x="85" y="18"/>
                    </a:cubicBezTo>
                    <a:cubicBezTo>
                      <a:pt x="80" y="14"/>
                      <a:pt x="68" y="9"/>
                      <a:pt x="61" y="6"/>
                    </a:cubicBezTo>
                    <a:cubicBezTo>
                      <a:pt x="54" y="3"/>
                      <a:pt x="51" y="2"/>
                      <a:pt x="45" y="1"/>
                    </a:cubicBezTo>
                    <a:cubicBezTo>
                      <a:pt x="39" y="0"/>
                      <a:pt x="31" y="0"/>
                      <a:pt x="25" y="1"/>
                    </a:cubicBezTo>
                    <a:cubicBezTo>
                      <a:pt x="19" y="2"/>
                      <a:pt x="10" y="6"/>
                      <a:pt x="6" y="10"/>
                    </a:cubicBezTo>
                    <a:cubicBezTo>
                      <a:pt x="2" y="14"/>
                      <a:pt x="0" y="21"/>
                      <a:pt x="0" y="27"/>
                    </a:cubicBezTo>
                    <a:cubicBezTo>
                      <a:pt x="0" y="33"/>
                      <a:pt x="1" y="42"/>
                      <a:pt x="3" y="48"/>
                    </a:cubicBezTo>
                    <a:cubicBezTo>
                      <a:pt x="5" y="54"/>
                      <a:pt x="12" y="63"/>
                      <a:pt x="16" y="7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2D"/>
                  </a:gs>
                  <a:gs pos="100000">
                    <a:srgbClr val="5C5A00"/>
                  </a:gs>
                </a:gsLst>
                <a:lin ang="27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5" name="Freeform 363"/>
              <p:cNvSpPr>
                <a:spLocks/>
              </p:cNvSpPr>
              <p:nvPr/>
            </p:nvSpPr>
            <p:spPr bwMode="auto">
              <a:xfrm>
                <a:off x="5216" y="2924"/>
                <a:ext cx="139" cy="112"/>
              </a:xfrm>
              <a:custGeom>
                <a:avLst/>
                <a:gdLst>
                  <a:gd name="T0" fmla="*/ 3 w 139"/>
                  <a:gd name="T1" fmla="*/ 85 h 112"/>
                  <a:gd name="T2" fmla="*/ 3 w 139"/>
                  <a:gd name="T3" fmla="*/ 102 h 112"/>
                  <a:gd name="T4" fmla="*/ 22 w 139"/>
                  <a:gd name="T5" fmla="*/ 111 h 112"/>
                  <a:gd name="T6" fmla="*/ 58 w 139"/>
                  <a:gd name="T7" fmla="*/ 108 h 112"/>
                  <a:gd name="T8" fmla="*/ 85 w 139"/>
                  <a:gd name="T9" fmla="*/ 103 h 112"/>
                  <a:gd name="T10" fmla="*/ 117 w 139"/>
                  <a:gd name="T11" fmla="*/ 91 h 112"/>
                  <a:gd name="T12" fmla="*/ 132 w 139"/>
                  <a:gd name="T13" fmla="*/ 72 h 112"/>
                  <a:gd name="T14" fmla="*/ 138 w 139"/>
                  <a:gd name="T15" fmla="*/ 45 h 112"/>
                  <a:gd name="T16" fmla="*/ 138 w 139"/>
                  <a:gd name="T17" fmla="*/ 28 h 112"/>
                  <a:gd name="T18" fmla="*/ 132 w 139"/>
                  <a:gd name="T19" fmla="*/ 9 h 112"/>
                  <a:gd name="T20" fmla="*/ 112 w 139"/>
                  <a:gd name="T21" fmla="*/ 1 h 112"/>
                  <a:gd name="T22" fmla="*/ 91 w 139"/>
                  <a:gd name="T23" fmla="*/ 1 h 112"/>
                  <a:gd name="T24" fmla="*/ 69 w 139"/>
                  <a:gd name="T25" fmla="*/ 1 h 112"/>
                  <a:gd name="T26" fmla="*/ 46 w 139"/>
                  <a:gd name="T27" fmla="*/ 4 h 112"/>
                  <a:gd name="T28" fmla="*/ 25 w 139"/>
                  <a:gd name="T29" fmla="*/ 22 h 112"/>
                  <a:gd name="T30" fmla="*/ 12 w 139"/>
                  <a:gd name="T31" fmla="*/ 48 h 112"/>
                  <a:gd name="T32" fmla="*/ 3 w 139"/>
                  <a:gd name="T33" fmla="*/ 85 h 1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39"/>
                  <a:gd name="T52" fmla="*/ 0 h 112"/>
                  <a:gd name="T53" fmla="*/ 139 w 139"/>
                  <a:gd name="T54" fmla="*/ 112 h 11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39" h="112">
                    <a:moveTo>
                      <a:pt x="3" y="85"/>
                    </a:moveTo>
                    <a:cubicBezTo>
                      <a:pt x="2" y="94"/>
                      <a:pt x="0" y="98"/>
                      <a:pt x="3" y="102"/>
                    </a:cubicBezTo>
                    <a:cubicBezTo>
                      <a:pt x="6" y="106"/>
                      <a:pt x="13" y="110"/>
                      <a:pt x="22" y="111"/>
                    </a:cubicBezTo>
                    <a:cubicBezTo>
                      <a:pt x="31" y="112"/>
                      <a:pt x="48" y="109"/>
                      <a:pt x="58" y="108"/>
                    </a:cubicBezTo>
                    <a:cubicBezTo>
                      <a:pt x="68" y="107"/>
                      <a:pt x="75" y="106"/>
                      <a:pt x="85" y="103"/>
                    </a:cubicBezTo>
                    <a:cubicBezTo>
                      <a:pt x="95" y="100"/>
                      <a:pt x="109" y="96"/>
                      <a:pt x="117" y="91"/>
                    </a:cubicBezTo>
                    <a:cubicBezTo>
                      <a:pt x="125" y="86"/>
                      <a:pt x="129" y="80"/>
                      <a:pt x="132" y="72"/>
                    </a:cubicBezTo>
                    <a:cubicBezTo>
                      <a:pt x="135" y="64"/>
                      <a:pt x="137" y="52"/>
                      <a:pt x="138" y="45"/>
                    </a:cubicBezTo>
                    <a:cubicBezTo>
                      <a:pt x="139" y="38"/>
                      <a:pt x="139" y="34"/>
                      <a:pt x="138" y="28"/>
                    </a:cubicBezTo>
                    <a:cubicBezTo>
                      <a:pt x="137" y="22"/>
                      <a:pt x="136" y="14"/>
                      <a:pt x="132" y="9"/>
                    </a:cubicBezTo>
                    <a:cubicBezTo>
                      <a:pt x="128" y="4"/>
                      <a:pt x="119" y="2"/>
                      <a:pt x="112" y="1"/>
                    </a:cubicBezTo>
                    <a:cubicBezTo>
                      <a:pt x="105" y="0"/>
                      <a:pt x="98" y="1"/>
                      <a:pt x="91" y="1"/>
                    </a:cubicBezTo>
                    <a:cubicBezTo>
                      <a:pt x="84" y="1"/>
                      <a:pt x="76" y="1"/>
                      <a:pt x="69" y="1"/>
                    </a:cubicBezTo>
                    <a:cubicBezTo>
                      <a:pt x="62" y="1"/>
                      <a:pt x="53" y="1"/>
                      <a:pt x="46" y="4"/>
                    </a:cubicBezTo>
                    <a:cubicBezTo>
                      <a:pt x="39" y="7"/>
                      <a:pt x="31" y="15"/>
                      <a:pt x="25" y="22"/>
                    </a:cubicBezTo>
                    <a:cubicBezTo>
                      <a:pt x="19" y="29"/>
                      <a:pt x="16" y="39"/>
                      <a:pt x="12" y="48"/>
                    </a:cubicBezTo>
                    <a:cubicBezTo>
                      <a:pt x="8" y="57"/>
                      <a:pt x="4" y="76"/>
                      <a:pt x="3" y="8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2D"/>
                  </a:gs>
                  <a:gs pos="100000">
                    <a:srgbClr val="5C5A00"/>
                  </a:gs>
                </a:gsLst>
                <a:lin ang="27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6" name="Freeform 364"/>
              <p:cNvSpPr>
                <a:spLocks/>
              </p:cNvSpPr>
              <p:nvPr/>
            </p:nvSpPr>
            <p:spPr bwMode="auto">
              <a:xfrm>
                <a:off x="5466" y="1977"/>
                <a:ext cx="168" cy="104"/>
              </a:xfrm>
              <a:custGeom>
                <a:avLst/>
                <a:gdLst>
                  <a:gd name="T0" fmla="*/ 20 w 168"/>
                  <a:gd name="T1" fmla="*/ 29 h 104"/>
                  <a:gd name="T2" fmla="*/ 33 w 168"/>
                  <a:gd name="T3" fmla="*/ 29 h 104"/>
                  <a:gd name="T4" fmla="*/ 68 w 168"/>
                  <a:gd name="T5" fmla="*/ 21 h 104"/>
                  <a:gd name="T6" fmla="*/ 95 w 168"/>
                  <a:gd name="T7" fmla="*/ 14 h 104"/>
                  <a:gd name="T8" fmla="*/ 108 w 168"/>
                  <a:gd name="T9" fmla="*/ 8 h 104"/>
                  <a:gd name="T10" fmla="*/ 131 w 168"/>
                  <a:gd name="T11" fmla="*/ 0 h 104"/>
                  <a:gd name="T12" fmla="*/ 153 w 168"/>
                  <a:gd name="T13" fmla="*/ 9 h 104"/>
                  <a:gd name="T14" fmla="*/ 164 w 168"/>
                  <a:gd name="T15" fmla="*/ 26 h 104"/>
                  <a:gd name="T16" fmla="*/ 167 w 168"/>
                  <a:gd name="T17" fmla="*/ 60 h 104"/>
                  <a:gd name="T18" fmla="*/ 158 w 168"/>
                  <a:gd name="T19" fmla="*/ 87 h 104"/>
                  <a:gd name="T20" fmla="*/ 119 w 168"/>
                  <a:gd name="T21" fmla="*/ 102 h 104"/>
                  <a:gd name="T22" fmla="*/ 83 w 168"/>
                  <a:gd name="T23" fmla="*/ 99 h 104"/>
                  <a:gd name="T24" fmla="*/ 50 w 168"/>
                  <a:gd name="T25" fmla="*/ 84 h 104"/>
                  <a:gd name="T26" fmla="*/ 27 w 168"/>
                  <a:gd name="T27" fmla="*/ 68 h 104"/>
                  <a:gd name="T28" fmla="*/ 3 w 168"/>
                  <a:gd name="T29" fmla="*/ 51 h 104"/>
                  <a:gd name="T30" fmla="*/ 6 w 168"/>
                  <a:gd name="T31" fmla="*/ 29 h 104"/>
                  <a:gd name="T32" fmla="*/ 20 w 168"/>
                  <a:gd name="T33" fmla="*/ 29 h 10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8"/>
                  <a:gd name="T52" fmla="*/ 0 h 104"/>
                  <a:gd name="T53" fmla="*/ 168 w 168"/>
                  <a:gd name="T54" fmla="*/ 104 h 10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8" h="104">
                    <a:moveTo>
                      <a:pt x="20" y="29"/>
                    </a:moveTo>
                    <a:cubicBezTo>
                      <a:pt x="24" y="29"/>
                      <a:pt x="25" y="30"/>
                      <a:pt x="33" y="29"/>
                    </a:cubicBezTo>
                    <a:cubicBezTo>
                      <a:pt x="41" y="28"/>
                      <a:pt x="58" y="24"/>
                      <a:pt x="68" y="21"/>
                    </a:cubicBezTo>
                    <a:cubicBezTo>
                      <a:pt x="78" y="18"/>
                      <a:pt x="88" y="16"/>
                      <a:pt x="95" y="14"/>
                    </a:cubicBezTo>
                    <a:cubicBezTo>
                      <a:pt x="102" y="12"/>
                      <a:pt x="102" y="10"/>
                      <a:pt x="108" y="8"/>
                    </a:cubicBezTo>
                    <a:cubicBezTo>
                      <a:pt x="114" y="6"/>
                      <a:pt x="124" y="0"/>
                      <a:pt x="131" y="0"/>
                    </a:cubicBezTo>
                    <a:cubicBezTo>
                      <a:pt x="138" y="0"/>
                      <a:pt x="147" y="5"/>
                      <a:pt x="153" y="9"/>
                    </a:cubicBezTo>
                    <a:cubicBezTo>
                      <a:pt x="159" y="13"/>
                      <a:pt x="162" y="18"/>
                      <a:pt x="164" y="26"/>
                    </a:cubicBezTo>
                    <a:cubicBezTo>
                      <a:pt x="166" y="34"/>
                      <a:pt x="168" y="50"/>
                      <a:pt x="167" y="60"/>
                    </a:cubicBezTo>
                    <a:cubicBezTo>
                      <a:pt x="166" y="70"/>
                      <a:pt x="166" y="80"/>
                      <a:pt x="158" y="87"/>
                    </a:cubicBezTo>
                    <a:cubicBezTo>
                      <a:pt x="150" y="94"/>
                      <a:pt x="131" y="100"/>
                      <a:pt x="119" y="102"/>
                    </a:cubicBezTo>
                    <a:cubicBezTo>
                      <a:pt x="107" y="104"/>
                      <a:pt x="94" y="102"/>
                      <a:pt x="83" y="99"/>
                    </a:cubicBezTo>
                    <a:cubicBezTo>
                      <a:pt x="72" y="96"/>
                      <a:pt x="59" y="89"/>
                      <a:pt x="50" y="84"/>
                    </a:cubicBezTo>
                    <a:cubicBezTo>
                      <a:pt x="41" y="79"/>
                      <a:pt x="35" y="73"/>
                      <a:pt x="27" y="68"/>
                    </a:cubicBezTo>
                    <a:cubicBezTo>
                      <a:pt x="19" y="63"/>
                      <a:pt x="6" y="57"/>
                      <a:pt x="3" y="51"/>
                    </a:cubicBezTo>
                    <a:cubicBezTo>
                      <a:pt x="0" y="45"/>
                      <a:pt x="4" y="33"/>
                      <a:pt x="6" y="29"/>
                    </a:cubicBezTo>
                    <a:cubicBezTo>
                      <a:pt x="8" y="25"/>
                      <a:pt x="16" y="29"/>
                      <a:pt x="20" y="29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2D"/>
                  </a:gs>
                  <a:gs pos="100000">
                    <a:srgbClr val="5C5A00"/>
                  </a:gs>
                </a:gsLst>
                <a:lin ang="27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7" name="Freeform 365"/>
              <p:cNvSpPr>
                <a:spLocks/>
              </p:cNvSpPr>
              <p:nvPr/>
            </p:nvSpPr>
            <p:spPr bwMode="auto">
              <a:xfrm>
                <a:off x="5523" y="1301"/>
                <a:ext cx="144" cy="190"/>
              </a:xfrm>
              <a:custGeom>
                <a:avLst/>
                <a:gdLst>
                  <a:gd name="T0" fmla="*/ 92 w 144"/>
                  <a:gd name="T1" fmla="*/ 34 h 190"/>
                  <a:gd name="T2" fmla="*/ 84 w 144"/>
                  <a:gd name="T3" fmla="*/ 45 h 190"/>
                  <a:gd name="T4" fmla="*/ 83 w 144"/>
                  <a:gd name="T5" fmla="*/ 55 h 190"/>
                  <a:gd name="T6" fmla="*/ 98 w 144"/>
                  <a:gd name="T7" fmla="*/ 67 h 190"/>
                  <a:gd name="T8" fmla="*/ 110 w 144"/>
                  <a:gd name="T9" fmla="*/ 75 h 190"/>
                  <a:gd name="T10" fmla="*/ 126 w 144"/>
                  <a:gd name="T11" fmla="*/ 85 h 190"/>
                  <a:gd name="T12" fmla="*/ 137 w 144"/>
                  <a:gd name="T13" fmla="*/ 102 h 190"/>
                  <a:gd name="T14" fmla="*/ 143 w 144"/>
                  <a:gd name="T15" fmla="*/ 124 h 190"/>
                  <a:gd name="T16" fmla="*/ 141 w 144"/>
                  <a:gd name="T17" fmla="*/ 160 h 190"/>
                  <a:gd name="T18" fmla="*/ 131 w 144"/>
                  <a:gd name="T19" fmla="*/ 180 h 190"/>
                  <a:gd name="T20" fmla="*/ 113 w 144"/>
                  <a:gd name="T21" fmla="*/ 189 h 190"/>
                  <a:gd name="T22" fmla="*/ 92 w 144"/>
                  <a:gd name="T23" fmla="*/ 189 h 190"/>
                  <a:gd name="T24" fmla="*/ 65 w 144"/>
                  <a:gd name="T25" fmla="*/ 181 h 190"/>
                  <a:gd name="T26" fmla="*/ 39 w 144"/>
                  <a:gd name="T27" fmla="*/ 169 h 190"/>
                  <a:gd name="T28" fmla="*/ 24 w 144"/>
                  <a:gd name="T29" fmla="*/ 150 h 190"/>
                  <a:gd name="T30" fmla="*/ 5 w 144"/>
                  <a:gd name="T31" fmla="*/ 114 h 190"/>
                  <a:gd name="T32" fmla="*/ 2 w 144"/>
                  <a:gd name="T33" fmla="*/ 72 h 190"/>
                  <a:gd name="T34" fmla="*/ 15 w 144"/>
                  <a:gd name="T35" fmla="*/ 39 h 190"/>
                  <a:gd name="T36" fmla="*/ 33 w 144"/>
                  <a:gd name="T37" fmla="*/ 18 h 190"/>
                  <a:gd name="T38" fmla="*/ 56 w 144"/>
                  <a:gd name="T39" fmla="*/ 4 h 190"/>
                  <a:gd name="T40" fmla="*/ 80 w 144"/>
                  <a:gd name="T41" fmla="*/ 0 h 190"/>
                  <a:gd name="T42" fmla="*/ 98 w 144"/>
                  <a:gd name="T43" fmla="*/ 3 h 190"/>
                  <a:gd name="T44" fmla="*/ 104 w 144"/>
                  <a:gd name="T45" fmla="*/ 16 h 190"/>
                  <a:gd name="T46" fmla="*/ 92 w 144"/>
                  <a:gd name="T47" fmla="*/ 34 h 19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4"/>
                  <a:gd name="T73" fmla="*/ 0 h 190"/>
                  <a:gd name="T74" fmla="*/ 144 w 144"/>
                  <a:gd name="T75" fmla="*/ 190 h 19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4" h="190">
                    <a:moveTo>
                      <a:pt x="92" y="34"/>
                    </a:moveTo>
                    <a:cubicBezTo>
                      <a:pt x="89" y="39"/>
                      <a:pt x="85" y="42"/>
                      <a:pt x="84" y="45"/>
                    </a:cubicBezTo>
                    <a:cubicBezTo>
                      <a:pt x="83" y="48"/>
                      <a:pt x="81" y="51"/>
                      <a:pt x="83" y="55"/>
                    </a:cubicBezTo>
                    <a:cubicBezTo>
                      <a:pt x="85" y="59"/>
                      <a:pt x="93" y="64"/>
                      <a:pt x="98" y="67"/>
                    </a:cubicBezTo>
                    <a:cubicBezTo>
                      <a:pt x="103" y="70"/>
                      <a:pt x="105" y="72"/>
                      <a:pt x="110" y="75"/>
                    </a:cubicBezTo>
                    <a:cubicBezTo>
                      <a:pt x="115" y="78"/>
                      <a:pt x="122" y="81"/>
                      <a:pt x="126" y="85"/>
                    </a:cubicBezTo>
                    <a:cubicBezTo>
                      <a:pt x="130" y="89"/>
                      <a:pt x="134" y="96"/>
                      <a:pt x="137" y="102"/>
                    </a:cubicBezTo>
                    <a:cubicBezTo>
                      <a:pt x="140" y="108"/>
                      <a:pt x="142" y="114"/>
                      <a:pt x="143" y="124"/>
                    </a:cubicBezTo>
                    <a:cubicBezTo>
                      <a:pt x="144" y="134"/>
                      <a:pt x="143" y="151"/>
                      <a:pt x="141" y="160"/>
                    </a:cubicBezTo>
                    <a:cubicBezTo>
                      <a:pt x="139" y="169"/>
                      <a:pt x="136" y="175"/>
                      <a:pt x="131" y="180"/>
                    </a:cubicBezTo>
                    <a:cubicBezTo>
                      <a:pt x="126" y="185"/>
                      <a:pt x="119" y="188"/>
                      <a:pt x="113" y="189"/>
                    </a:cubicBezTo>
                    <a:cubicBezTo>
                      <a:pt x="107" y="190"/>
                      <a:pt x="100" y="190"/>
                      <a:pt x="92" y="189"/>
                    </a:cubicBezTo>
                    <a:cubicBezTo>
                      <a:pt x="84" y="188"/>
                      <a:pt x="74" y="184"/>
                      <a:pt x="65" y="181"/>
                    </a:cubicBezTo>
                    <a:cubicBezTo>
                      <a:pt x="56" y="178"/>
                      <a:pt x="46" y="174"/>
                      <a:pt x="39" y="169"/>
                    </a:cubicBezTo>
                    <a:cubicBezTo>
                      <a:pt x="32" y="164"/>
                      <a:pt x="30" y="159"/>
                      <a:pt x="24" y="150"/>
                    </a:cubicBezTo>
                    <a:cubicBezTo>
                      <a:pt x="18" y="141"/>
                      <a:pt x="9" y="127"/>
                      <a:pt x="5" y="114"/>
                    </a:cubicBezTo>
                    <a:cubicBezTo>
                      <a:pt x="1" y="101"/>
                      <a:pt x="0" y="84"/>
                      <a:pt x="2" y="72"/>
                    </a:cubicBezTo>
                    <a:cubicBezTo>
                      <a:pt x="4" y="60"/>
                      <a:pt x="10" y="48"/>
                      <a:pt x="15" y="39"/>
                    </a:cubicBezTo>
                    <a:cubicBezTo>
                      <a:pt x="20" y="30"/>
                      <a:pt x="26" y="24"/>
                      <a:pt x="33" y="18"/>
                    </a:cubicBezTo>
                    <a:cubicBezTo>
                      <a:pt x="40" y="12"/>
                      <a:pt x="48" y="7"/>
                      <a:pt x="56" y="4"/>
                    </a:cubicBezTo>
                    <a:cubicBezTo>
                      <a:pt x="64" y="1"/>
                      <a:pt x="73" y="0"/>
                      <a:pt x="80" y="0"/>
                    </a:cubicBezTo>
                    <a:cubicBezTo>
                      <a:pt x="87" y="0"/>
                      <a:pt x="94" y="0"/>
                      <a:pt x="98" y="3"/>
                    </a:cubicBezTo>
                    <a:cubicBezTo>
                      <a:pt x="102" y="6"/>
                      <a:pt x="104" y="11"/>
                      <a:pt x="104" y="16"/>
                    </a:cubicBezTo>
                    <a:cubicBezTo>
                      <a:pt x="104" y="21"/>
                      <a:pt x="95" y="29"/>
                      <a:pt x="92" y="3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2D"/>
                  </a:gs>
                  <a:gs pos="100000">
                    <a:srgbClr val="5C5A00"/>
                  </a:gs>
                </a:gsLst>
                <a:lin ang="27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8" name="Freeform 366"/>
              <p:cNvSpPr>
                <a:spLocks/>
              </p:cNvSpPr>
              <p:nvPr/>
            </p:nvSpPr>
            <p:spPr bwMode="auto">
              <a:xfrm>
                <a:off x="5407" y="718"/>
                <a:ext cx="140" cy="115"/>
              </a:xfrm>
              <a:custGeom>
                <a:avLst/>
                <a:gdLst>
                  <a:gd name="T0" fmla="*/ 19 w 140"/>
                  <a:gd name="T1" fmla="*/ 25 h 115"/>
                  <a:gd name="T2" fmla="*/ 46 w 140"/>
                  <a:gd name="T3" fmla="*/ 10 h 115"/>
                  <a:gd name="T4" fmla="*/ 79 w 140"/>
                  <a:gd name="T5" fmla="*/ 2 h 115"/>
                  <a:gd name="T6" fmla="*/ 100 w 140"/>
                  <a:gd name="T7" fmla="*/ 1 h 115"/>
                  <a:gd name="T8" fmla="*/ 127 w 140"/>
                  <a:gd name="T9" fmla="*/ 11 h 115"/>
                  <a:gd name="T10" fmla="*/ 131 w 140"/>
                  <a:gd name="T11" fmla="*/ 29 h 115"/>
                  <a:gd name="T12" fmla="*/ 128 w 140"/>
                  <a:gd name="T13" fmla="*/ 47 h 115"/>
                  <a:gd name="T14" fmla="*/ 136 w 140"/>
                  <a:gd name="T15" fmla="*/ 58 h 115"/>
                  <a:gd name="T16" fmla="*/ 140 w 140"/>
                  <a:gd name="T17" fmla="*/ 73 h 115"/>
                  <a:gd name="T18" fmla="*/ 136 w 140"/>
                  <a:gd name="T19" fmla="*/ 89 h 115"/>
                  <a:gd name="T20" fmla="*/ 118 w 140"/>
                  <a:gd name="T21" fmla="*/ 104 h 115"/>
                  <a:gd name="T22" fmla="*/ 95 w 140"/>
                  <a:gd name="T23" fmla="*/ 110 h 115"/>
                  <a:gd name="T24" fmla="*/ 61 w 140"/>
                  <a:gd name="T25" fmla="*/ 115 h 115"/>
                  <a:gd name="T26" fmla="*/ 34 w 140"/>
                  <a:gd name="T27" fmla="*/ 107 h 115"/>
                  <a:gd name="T28" fmla="*/ 13 w 140"/>
                  <a:gd name="T29" fmla="*/ 92 h 115"/>
                  <a:gd name="T30" fmla="*/ 1 w 140"/>
                  <a:gd name="T31" fmla="*/ 58 h 115"/>
                  <a:gd name="T32" fmla="*/ 5 w 140"/>
                  <a:gd name="T33" fmla="*/ 31 h 115"/>
                  <a:gd name="T34" fmla="*/ 19 w 140"/>
                  <a:gd name="T35" fmla="*/ 25 h 11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0"/>
                  <a:gd name="T55" fmla="*/ 0 h 115"/>
                  <a:gd name="T56" fmla="*/ 140 w 140"/>
                  <a:gd name="T57" fmla="*/ 115 h 11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0" h="115">
                    <a:moveTo>
                      <a:pt x="19" y="25"/>
                    </a:moveTo>
                    <a:cubicBezTo>
                      <a:pt x="26" y="22"/>
                      <a:pt x="36" y="14"/>
                      <a:pt x="46" y="10"/>
                    </a:cubicBezTo>
                    <a:cubicBezTo>
                      <a:pt x="56" y="6"/>
                      <a:pt x="70" y="3"/>
                      <a:pt x="79" y="2"/>
                    </a:cubicBezTo>
                    <a:cubicBezTo>
                      <a:pt x="88" y="1"/>
                      <a:pt x="92" y="0"/>
                      <a:pt x="100" y="1"/>
                    </a:cubicBezTo>
                    <a:cubicBezTo>
                      <a:pt x="108" y="2"/>
                      <a:pt x="122" y="6"/>
                      <a:pt x="127" y="11"/>
                    </a:cubicBezTo>
                    <a:cubicBezTo>
                      <a:pt x="132" y="16"/>
                      <a:pt x="131" y="23"/>
                      <a:pt x="131" y="29"/>
                    </a:cubicBezTo>
                    <a:cubicBezTo>
                      <a:pt x="131" y="35"/>
                      <a:pt x="127" y="42"/>
                      <a:pt x="128" y="47"/>
                    </a:cubicBezTo>
                    <a:cubicBezTo>
                      <a:pt x="129" y="52"/>
                      <a:pt x="134" y="54"/>
                      <a:pt x="136" y="58"/>
                    </a:cubicBezTo>
                    <a:cubicBezTo>
                      <a:pt x="138" y="62"/>
                      <a:pt x="140" y="68"/>
                      <a:pt x="140" y="73"/>
                    </a:cubicBezTo>
                    <a:cubicBezTo>
                      <a:pt x="140" y="78"/>
                      <a:pt x="140" y="84"/>
                      <a:pt x="136" y="89"/>
                    </a:cubicBezTo>
                    <a:cubicBezTo>
                      <a:pt x="132" y="94"/>
                      <a:pt x="125" y="101"/>
                      <a:pt x="118" y="104"/>
                    </a:cubicBezTo>
                    <a:cubicBezTo>
                      <a:pt x="111" y="107"/>
                      <a:pt x="104" y="108"/>
                      <a:pt x="95" y="110"/>
                    </a:cubicBezTo>
                    <a:cubicBezTo>
                      <a:pt x="86" y="112"/>
                      <a:pt x="71" y="115"/>
                      <a:pt x="61" y="115"/>
                    </a:cubicBezTo>
                    <a:cubicBezTo>
                      <a:pt x="51" y="115"/>
                      <a:pt x="42" y="111"/>
                      <a:pt x="34" y="107"/>
                    </a:cubicBezTo>
                    <a:cubicBezTo>
                      <a:pt x="26" y="103"/>
                      <a:pt x="18" y="100"/>
                      <a:pt x="13" y="92"/>
                    </a:cubicBezTo>
                    <a:cubicBezTo>
                      <a:pt x="8" y="84"/>
                      <a:pt x="2" y="68"/>
                      <a:pt x="1" y="58"/>
                    </a:cubicBezTo>
                    <a:cubicBezTo>
                      <a:pt x="0" y="48"/>
                      <a:pt x="1" y="37"/>
                      <a:pt x="5" y="31"/>
                    </a:cubicBezTo>
                    <a:cubicBezTo>
                      <a:pt x="9" y="25"/>
                      <a:pt x="12" y="28"/>
                      <a:pt x="19" y="2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2D"/>
                  </a:gs>
                  <a:gs pos="100000">
                    <a:srgbClr val="5C5A00"/>
                  </a:gs>
                </a:gsLst>
                <a:lin ang="2700000" scaled="1"/>
              </a:gra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86" name="Group 367"/>
            <p:cNvGrpSpPr>
              <a:grpSpLocks/>
            </p:cNvGrpSpPr>
            <p:nvPr/>
          </p:nvGrpSpPr>
          <p:grpSpPr bwMode="auto">
            <a:xfrm rot="3570105">
              <a:off x="3315" y="2829"/>
              <a:ext cx="134" cy="235"/>
              <a:chOff x="2816" y="2555"/>
              <a:chExt cx="167" cy="262"/>
            </a:xfrm>
          </p:grpSpPr>
          <p:sp>
            <p:nvSpPr>
              <p:cNvPr id="24792" name="Freeform 368"/>
              <p:cNvSpPr>
                <a:spLocks/>
              </p:cNvSpPr>
              <p:nvPr/>
            </p:nvSpPr>
            <p:spPr bwMode="auto">
              <a:xfrm>
                <a:off x="2816" y="2555"/>
                <a:ext cx="167" cy="262"/>
              </a:xfrm>
              <a:custGeom>
                <a:avLst/>
                <a:gdLst>
                  <a:gd name="T0" fmla="*/ 12 w 167"/>
                  <a:gd name="T1" fmla="*/ 25 h 262"/>
                  <a:gd name="T2" fmla="*/ 35 w 167"/>
                  <a:gd name="T3" fmla="*/ 9 h 262"/>
                  <a:gd name="T4" fmla="*/ 66 w 167"/>
                  <a:gd name="T5" fmla="*/ 1 h 262"/>
                  <a:gd name="T6" fmla="*/ 95 w 167"/>
                  <a:gd name="T7" fmla="*/ 4 h 262"/>
                  <a:gd name="T8" fmla="*/ 108 w 167"/>
                  <a:gd name="T9" fmla="*/ 19 h 262"/>
                  <a:gd name="T10" fmla="*/ 113 w 167"/>
                  <a:gd name="T11" fmla="*/ 43 h 262"/>
                  <a:gd name="T12" fmla="*/ 123 w 167"/>
                  <a:gd name="T13" fmla="*/ 78 h 262"/>
                  <a:gd name="T14" fmla="*/ 137 w 167"/>
                  <a:gd name="T15" fmla="*/ 115 h 262"/>
                  <a:gd name="T16" fmla="*/ 153 w 167"/>
                  <a:gd name="T17" fmla="*/ 151 h 262"/>
                  <a:gd name="T18" fmla="*/ 165 w 167"/>
                  <a:gd name="T19" fmla="*/ 186 h 262"/>
                  <a:gd name="T20" fmla="*/ 165 w 167"/>
                  <a:gd name="T21" fmla="*/ 222 h 262"/>
                  <a:gd name="T22" fmla="*/ 155 w 167"/>
                  <a:gd name="T23" fmla="*/ 243 h 262"/>
                  <a:gd name="T24" fmla="*/ 137 w 167"/>
                  <a:gd name="T25" fmla="*/ 256 h 262"/>
                  <a:gd name="T26" fmla="*/ 114 w 167"/>
                  <a:gd name="T27" fmla="*/ 262 h 262"/>
                  <a:gd name="T28" fmla="*/ 84 w 167"/>
                  <a:gd name="T29" fmla="*/ 253 h 262"/>
                  <a:gd name="T30" fmla="*/ 60 w 167"/>
                  <a:gd name="T31" fmla="*/ 228 h 262"/>
                  <a:gd name="T32" fmla="*/ 30 w 167"/>
                  <a:gd name="T33" fmla="*/ 186 h 262"/>
                  <a:gd name="T34" fmla="*/ 18 w 167"/>
                  <a:gd name="T35" fmla="*/ 147 h 262"/>
                  <a:gd name="T36" fmla="*/ 3 w 167"/>
                  <a:gd name="T37" fmla="*/ 114 h 262"/>
                  <a:gd name="T38" fmla="*/ 2 w 167"/>
                  <a:gd name="T39" fmla="*/ 72 h 262"/>
                  <a:gd name="T40" fmla="*/ 2 w 167"/>
                  <a:gd name="T41" fmla="*/ 45 h 262"/>
                  <a:gd name="T42" fmla="*/ 12 w 167"/>
                  <a:gd name="T43" fmla="*/ 25 h 2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7"/>
                  <a:gd name="T67" fmla="*/ 0 h 262"/>
                  <a:gd name="T68" fmla="*/ 167 w 167"/>
                  <a:gd name="T69" fmla="*/ 262 h 2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7" h="262">
                    <a:moveTo>
                      <a:pt x="12" y="25"/>
                    </a:moveTo>
                    <a:cubicBezTo>
                      <a:pt x="16" y="20"/>
                      <a:pt x="26" y="13"/>
                      <a:pt x="35" y="9"/>
                    </a:cubicBezTo>
                    <a:cubicBezTo>
                      <a:pt x="44" y="5"/>
                      <a:pt x="56" y="2"/>
                      <a:pt x="66" y="1"/>
                    </a:cubicBezTo>
                    <a:cubicBezTo>
                      <a:pt x="76" y="0"/>
                      <a:pt x="88" y="1"/>
                      <a:pt x="95" y="4"/>
                    </a:cubicBezTo>
                    <a:cubicBezTo>
                      <a:pt x="102" y="7"/>
                      <a:pt x="105" y="13"/>
                      <a:pt x="108" y="19"/>
                    </a:cubicBezTo>
                    <a:cubicBezTo>
                      <a:pt x="111" y="25"/>
                      <a:pt x="111" y="33"/>
                      <a:pt x="113" y="43"/>
                    </a:cubicBezTo>
                    <a:cubicBezTo>
                      <a:pt x="115" y="53"/>
                      <a:pt x="119" y="66"/>
                      <a:pt x="123" y="78"/>
                    </a:cubicBezTo>
                    <a:cubicBezTo>
                      <a:pt x="127" y="90"/>
                      <a:pt x="132" y="103"/>
                      <a:pt x="137" y="115"/>
                    </a:cubicBezTo>
                    <a:cubicBezTo>
                      <a:pt x="142" y="127"/>
                      <a:pt x="148" y="139"/>
                      <a:pt x="153" y="151"/>
                    </a:cubicBezTo>
                    <a:cubicBezTo>
                      <a:pt x="158" y="163"/>
                      <a:pt x="163" y="174"/>
                      <a:pt x="165" y="186"/>
                    </a:cubicBezTo>
                    <a:cubicBezTo>
                      <a:pt x="167" y="198"/>
                      <a:pt x="167" y="213"/>
                      <a:pt x="165" y="222"/>
                    </a:cubicBezTo>
                    <a:cubicBezTo>
                      <a:pt x="163" y="231"/>
                      <a:pt x="160" y="237"/>
                      <a:pt x="155" y="243"/>
                    </a:cubicBezTo>
                    <a:cubicBezTo>
                      <a:pt x="150" y="249"/>
                      <a:pt x="144" y="253"/>
                      <a:pt x="137" y="256"/>
                    </a:cubicBezTo>
                    <a:cubicBezTo>
                      <a:pt x="130" y="259"/>
                      <a:pt x="123" y="262"/>
                      <a:pt x="114" y="262"/>
                    </a:cubicBezTo>
                    <a:cubicBezTo>
                      <a:pt x="105" y="262"/>
                      <a:pt x="93" y="259"/>
                      <a:pt x="84" y="253"/>
                    </a:cubicBezTo>
                    <a:cubicBezTo>
                      <a:pt x="75" y="247"/>
                      <a:pt x="69" y="239"/>
                      <a:pt x="60" y="228"/>
                    </a:cubicBezTo>
                    <a:cubicBezTo>
                      <a:pt x="51" y="217"/>
                      <a:pt x="37" y="199"/>
                      <a:pt x="30" y="186"/>
                    </a:cubicBezTo>
                    <a:cubicBezTo>
                      <a:pt x="23" y="173"/>
                      <a:pt x="22" y="159"/>
                      <a:pt x="18" y="147"/>
                    </a:cubicBezTo>
                    <a:cubicBezTo>
                      <a:pt x="14" y="135"/>
                      <a:pt x="6" y="126"/>
                      <a:pt x="3" y="114"/>
                    </a:cubicBezTo>
                    <a:cubicBezTo>
                      <a:pt x="0" y="102"/>
                      <a:pt x="2" y="83"/>
                      <a:pt x="2" y="72"/>
                    </a:cubicBezTo>
                    <a:cubicBezTo>
                      <a:pt x="2" y="61"/>
                      <a:pt x="0" y="53"/>
                      <a:pt x="2" y="45"/>
                    </a:cubicBezTo>
                    <a:cubicBezTo>
                      <a:pt x="4" y="37"/>
                      <a:pt x="10" y="29"/>
                      <a:pt x="12" y="2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3CCFF"/>
                  </a:gs>
                  <a:gs pos="100000">
                    <a:srgbClr val="0C323E"/>
                  </a:gs>
                </a:gsLst>
                <a:lin ang="2700000" scaled="1"/>
              </a:gradFill>
              <a:ln w="12700">
                <a:solidFill>
                  <a:srgbClr val="91E2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3" name="Freeform 369"/>
              <p:cNvSpPr>
                <a:spLocks/>
              </p:cNvSpPr>
              <p:nvPr/>
            </p:nvSpPr>
            <p:spPr bwMode="auto">
              <a:xfrm>
                <a:off x="2843" y="2586"/>
                <a:ext cx="109" cy="204"/>
              </a:xfrm>
              <a:custGeom>
                <a:avLst/>
                <a:gdLst>
                  <a:gd name="T0" fmla="*/ 5 w 109"/>
                  <a:gd name="T1" fmla="*/ 17 h 204"/>
                  <a:gd name="T2" fmla="*/ 18 w 109"/>
                  <a:gd name="T3" fmla="*/ 6 h 204"/>
                  <a:gd name="T4" fmla="*/ 38 w 109"/>
                  <a:gd name="T5" fmla="*/ 2 h 204"/>
                  <a:gd name="T6" fmla="*/ 48 w 109"/>
                  <a:gd name="T7" fmla="*/ 2 h 204"/>
                  <a:gd name="T8" fmla="*/ 56 w 109"/>
                  <a:gd name="T9" fmla="*/ 12 h 204"/>
                  <a:gd name="T10" fmla="*/ 50 w 109"/>
                  <a:gd name="T11" fmla="*/ 27 h 204"/>
                  <a:gd name="T12" fmla="*/ 56 w 109"/>
                  <a:gd name="T13" fmla="*/ 39 h 204"/>
                  <a:gd name="T14" fmla="*/ 63 w 109"/>
                  <a:gd name="T15" fmla="*/ 48 h 204"/>
                  <a:gd name="T16" fmla="*/ 62 w 109"/>
                  <a:gd name="T17" fmla="*/ 60 h 204"/>
                  <a:gd name="T18" fmla="*/ 77 w 109"/>
                  <a:gd name="T19" fmla="*/ 77 h 204"/>
                  <a:gd name="T20" fmla="*/ 84 w 109"/>
                  <a:gd name="T21" fmla="*/ 87 h 204"/>
                  <a:gd name="T22" fmla="*/ 81 w 109"/>
                  <a:gd name="T23" fmla="*/ 98 h 204"/>
                  <a:gd name="T24" fmla="*/ 78 w 109"/>
                  <a:gd name="T25" fmla="*/ 111 h 204"/>
                  <a:gd name="T26" fmla="*/ 92 w 109"/>
                  <a:gd name="T27" fmla="*/ 116 h 204"/>
                  <a:gd name="T28" fmla="*/ 99 w 109"/>
                  <a:gd name="T29" fmla="*/ 128 h 204"/>
                  <a:gd name="T30" fmla="*/ 98 w 109"/>
                  <a:gd name="T31" fmla="*/ 138 h 204"/>
                  <a:gd name="T32" fmla="*/ 93 w 109"/>
                  <a:gd name="T33" fmla="*/ 149 h 204"/>
                  <a:gd name="T34" fmla="*/ 99 w 109"/>
                  <a:gd name="T35" fmla="*/ 159 h 204"/>
                  <a:gd name="T36" fmla="*/ 107 w 109"/>
                  <a:gd name="T37" fmla="*/ 168 h 204"/>
                  <a:gd name="T38" fmla="*/ 108 w 109"/>
                  <a:gd name="T39" fmla="*/ 185 h 204"/>
                  <a:gd name="T40" fmla="*/ 102 w 109"/>
                  <a:gd name="T41" fmla="*/ 198 h 204"/>
                  <a:gd name="T42" fmla="*/ 90 w 109"/>
                  <a:gd name="T43" fmla="*/ 204 h 204"/>
                  <a:gd name="T44" fmla="*/ 75 w 109"/>
                  <a:gd name="T45" fmla="*/ 198 h 204"/>
                  <a:gd name="T46" fmla="*/ 68 w 109"/>
                  <a:gd name="T47" fmla="*/ 186 h 204"/>
                  <a:gd name="T48" fmla="*/ 62 w 109"/>
                  <a:gd name="T49" fmla="*/ 173 h 204"/>
                  <a:gd name="T50" fmla="*/ 51 w 109"/>
                  <a:gd name="T51" fmla="*/ 165 h 204"/>
                  <a:gd name="T52" fmla="*/ 42 w 109"/>
                  <a:gd name="T53" fmla="*/ 158 h 204"/>
                  <a:gd name="T54" fmla="*/ 41 w 109"/>
                  <a:gd name="T55" fmla="*/ 146 h 204"/>
                  <a:gd name="T56" fmla="*/ 41 w 109"/>
                  <a:gd name="T57" fmla="*/ 134 h 204"/>
                  <a:gd name="T58" fmla="*/ 33 w 109"/>
                  <a:gd name="T59" fmla="*/ 125 h 204"/>
                  <a:gd name="T60" fmla="*/ 26 w 109"/>
                  <a:gd name="T61" fmla="*/ 116 h 204"/>
                  <a:gd name="T62" fmla="*/ 20 w 109"/>
                  <a:gd name="T63" fmla="*/ 99 h 204"/>
                  <a:gd name="T64" fmla="*/ 26 w 109"/>
                  <a:gd name="T65" fmla="*/ 90 h 204"/>
                  <a:gd name="T66" fmla="*/ 26 w 109"/>
                  <a:gd name="T67" fmla="*/ 75 h 204"/>
                  <a:gd name="T68" fmla="*/ 18 w 109"/>
                  <a:gd name="T69" fmla="*/ 62 h 204"/>
                  <a:gd name="T70" fmla="*/ 6 w 109"/>
                  <a:gd name="T71" fmla="*/ 51 h 204"/>
                  <a:gd name="T72" fmla="*/ 0 w 109"/>
                  <a:gd name="T73" fmla="*/ 35 h 204"/>
                  <a:gd name="T74" fmla="*/ 5 w 109"/>
                  <a:gd name="T75" fmla="*/ 17 h 2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9"/>
                  <a:gd name="T115" fmla="*/ 0 h 204"/>
                  <a:gd name="T116" fmla="*/ 109 w 109"/>
                  <a:gd name="T117" fmla="*/ 204 h 20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9" h="204">
                    <a:moveTo>
                      <a:pt x="5" y="17"/>
                    </a:moveTo>
                    <a:cubicBezTo>
                      <a:pt x="8" y="12"/>
                      <a:pt x="13" y="8"/>
                      <a:pt x="18" y="6"/>
                    </a:cubicBezTo>
                    <a:cubicBezTo>
                      <a:pt x="23" y="4"/>
                      <a:pt x="33" y="3"/>
                      <a:pt x="38" y="2"/>
                    </a:cubicBezTo>
                    <a:cubicBezTo>
                      <a:pt x="43" y="1"/>
                      <a:pt x="45" y="0"/>
                      <a:pt x="48" y="2"/>
                    </a:cubicBezTo>
                    <a:cubicBezTo>
                      <a:pt x="51" y="4"/>
                      <a:pt x="56" y="8"/>
                      <a:pt x="56" y="12"/>
                    </a:cubicBezTo>
                    <a:cubicBezTo>
                      <a:pt x="56" y="16"/>
                      <a:pt x="50" y="23"/>
                      <a:pt x="50" y="27"/>
                    </a:cubicBezTo>
                    <a:cubicBezTo>
                      <a:pt x="50" y="31"/>
                      <a:pt x="54" y="36"/>
                      <a:pt x="56" y="39"/>
                    </a:cubicBezTo>
                    <a:cubicBezTo>
                      <a:pt x="58" y="42"/>
                      <a:pt x="62" y="45"/>
                      <a:pt x="63" y="48"/>
                    </a:cubicBezTo>
                    <a:cubicBezTo>
                      <a:pt x="64" y="51"/>
                      <a:pt x="60" y="55"/>
                      <a:pt x="62" y="60"/>
                    </a:cubicBezTo>
                    <a:cubicBezTo>
                      <a:pt x="64" y="65"/>
                      <a:pt x="73" y="73"/>
                      <a:pt x="77" y="77"/>
                    </a:cubicBezTo>
                    <a:cubicBezTo>
                      <a:pt x="81" y="81"/>
                      <a:pt x="83" y="84"/>
                      <a:pt x="84" y="87"/>
                    </a:cubicBezTo>
                    <a:cubicBezTo>
                      <a:pt x="85" y="90"/>
                      <a:pt x="82" y="94"/>
                      <a:pt x="81" y="98"/>
                    </a:cubicBezTo>
                    <a:cubicBezTo>
                      <a:pt x="80" y="102"/>
                      <a:pt x="76" y="108"/>
                      <a:pt x="78" y="111"/>
                    </a:cubicBezTo>
                    <a:cubicBezTo>
                      <a:pt x="80" y="114"/>
                      <a:pt x="89" y="113"/>
                      <a:pt x="92" y="116"/>
                    </a:cubicBezTo>
                    <a:cubicBezTo>
                      <a:pt x="95" y="119"/>
                      <a:pt x="98" y="124"/>
                      <a:pt x="99" y="128"/>
                    </a:cubicBezTo>
                    <a:cubicBezTo>
                      <a:pt x="100" y="132"/>
                      <a:pt x="99" y="135"/>
                      <a:pt x="98" y="138"/>
                    </a:cubicBezTo>
                    <a:cubicBezTo>
                      <a:pt x="97" y="141"/>
                      <a:pt x="93" y="146"/>
                      <a:pt x="93" y="149"/>
                    </a:cubicBezTo>
                    <a:cubicBezTo>
                      <a:pt x="93" y="152"/>
                      <a:pt x="97" y="156"/>
                      <a:pt x="99" y="159"/>
                    </a:cubicBezTo>
                    <a:cubicBezTo>
                      <a:pt x="101" y="162"/>
                      <a:pt x="106" y="164"/>
                      <a:pt x="107" y="168"/>
                    </a:cubicBezTo>
                    <a:cubicBezTo>
                      <a:pt x="108" y="172"/>
                      <a:pt x="109" y="180"/>
                      <a:pt x="108" y="185"/>
                    </a:cubicBezTo>
                    <a:cubicBezTo>
                      <a:pt x="107" y="190"/>
                      <a:pt x="105" y="195"/>
                      <a:pt x="102" y="198"/>
                    </a:cubicBezTo>
                    <a:cubicBezTo>
                      <a:pt x="99" y="201"/>
                      <a:pt x="94" y="204"/>
                      <a:pt x="90" y="204"/>
                    </a:cubicBezTo>
                    <a:cubicBezTo>
                      <a:pt x="86" y="204"/>
                      <a:pt x="79" y="201"/>
                      <a:pt x="75" y="198"/>
                    </a:cubicBezTo>
                    <a:cubicBezTo>
                      <a:pt x="71" y="195"/>
                      <a:pt x="70" y="190"/>
                      <a:pt x="68" y="186"/>
                    </a:cubicBezTo>
                    <a:cubicBezTo>
                      <a:pt x="66" y="182"/>
                      <a:pt x="65" y="176"/>
                      <a:pt x="62" y="173"/>
                    </a:cubicBezTo>
                    <a:cubicBezTo>
                      <a:pt x="59" y="170"/>
                      <a:pt x="54" y="167"/>
                      <a:pt x="51" y="165"/>
                    </a:cubicBezTo>
                    <a:cubicBezTo>
                      <a:pt x="48" y="163"/>
                      <a:pt x="44" y="161"/>
                      <a:pt x="42" y="158"/>
                    </a:cubicBezTo>
                    <a:cubicBezTo>
                      <a:pt x="40" y="155"/>
                      <a:pt x="41" y="150"/>
                      <a:pt x="41" y="146"/>
                    </a:cubicBezTo>
                    <a:cubicBezTo>
                      <a:pt x="41" y="142"/>
                      <a:pt x="42" y="137"/>
                      <a:pt x="41" y="134"/>
                    </a:cubicBezTo>
                    <a:cubicBezTo>
                      <a:pt x="40" y="131"/>
                      <a:pt x="35" y="128"/>
                      <a:pt x="33" y="125"/>
                    </a:cubicBezTo>
                    <a:cubicBezTo>
                      <a:pt x="31" y="122"/>
                      <a:pt x="28" y="120"/>
                      <a:pt x="26" y="116"/>
                    </a:cubicBezTo>
                    <a:cubicBezTo>
                      <a:pt x="24" y="112"/>
                      <a:pt x="20" y="103"/>
                      <a:pt x="20" y="99"/>
                    </a:cubicBezTo>
                    <a:cubicBezTo>
                      <a:pt x="20" y="95"/>
                      <a:pt x="25" y="94"/>
                      <a:pt x="26" y="90"/>
                    </a:cubicBezTo>
                    <a:cubicBezTo>
                      <a:pt x="27" y="86"/>
                      <a:pt x="27" y="80"/>
                      <a:pt x="26" y="75"/>
                    </a:cubicBezTo>
                    <a:cubicBezTo>
                      <a:pt x="25" y="70"/>
                      <a:pt x="21" y="66"/>
                      <a:pt x="18" y="62"/>
                    </a:cubicBezTo>
                    <a:cubicBezTo>
                      <a:pt x="15" y="58"/>
                      <a:pt x="9" y="55"/>
                      <a:pt x="6" y="51"/>
                    </a:cubicBezTo>
                    <a:cubicBezTo>
                      <a:pt x="3" y="47"/>
                      <a:pt x="0" y="40"/>
                      <a:pt x="0" y="35"/>
                    </a:cubicBezTo>
                    <a:cubicBezTo>
                      <a:pt x="0" y="30"/>
                      <a:pt x="2" y="22"/>
                      <a:pt x="5" y="1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185E76"/>
                  </a:gs>
                  <a:gs pos="100000">
                    <a:srgbClr val="33CCFF"/>
                  </a:gs>
                </a:gsLst>
                <a:lin ang="2700000" scaled="1"/>
              </a:gradFill>
              <a:ln w="12700">
                <a:solidFill>
                  <a:srgbClr val="8DE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87" name="Group 370"/>
            <p:cNvGrpSpPr>
              <a:grpSpLocks/>
            </p:cNvGrpSpPr>
            <p:nvPr/>
          </p:nvGrpSpPr>
          <p:grpSpPr bwMode="auto">
            <a:xfrm rot="-2709581">
              <a:off x="4707" y="2829"/>
              <a:ext cx="133" cy="235"/>
              <a:chOff x="2816" y="2555"/>
              <a:chExt cx="167" cy="262"/>
            </a:xfrm>
          </p:grpSpPr>
          <p:sp>
            <p:nvSpPr>
              <p:cNvPr id="24790" name="Freeform 371"/>
              <p:cNvSpPr>
                <a:spLocks/>
              </p:cNvSpPr>
              <p:nvPr/>
            </p:nvSpPr>
            <p:spPr bwMode="auto">
              <a:xfrm>
                <a:off x="2816" y="2555"/>
                <a:ext cx="167" cy="262"/>
              </a:xfrm>
              <a:custGeom>
                <a:avLst/>
                <a:gdLst>
                  <a:gd name="T0" fmla="*/ 12 w 167"/>
                  <a:gd name="T1" fmla="*/ 25 h 262"/>
                  <a:gd name="T2" fmla="*/ 35 w 167"/>
                  <a:gd name="T3" fmla="*/ 9 h 262"/>
                  <a:gd name="T4" fmla="*/ 66 w 167"/>
                  <a:gd name="T5" fmla="*/ 1 h 262"/>
                  <a:gd name="T6" fmla="*/ 95 w 167"/>
                  <a:gd name="T7" fmla="*/ 4 h 262"/>
                  <a:gd name="T8" fmla="*/ 108 w 167"/>
                  <a:gd name="T9" fmla="*/ 19 h 262"/>
                  <a:gd name="T10" fmla="*/ 113 w 167"/>
                  <a:gd name="T11" fmla="*/ 43 h 262"/>
                  <a:gd name="T12" fmla="*/ 123 w 167"/>
                  <a:gd name="T13" fmla="*/ 78 h 262"/>
                  <a:gd name="T14" fmla="*/ 137 w 167"/>
                  <a:gd name="T15" fmla="*/ 115 h 262"/>
                  <a:gd name="T16" fmla="*/ 153 w 167"/>
                  <a:gd name="T17" fmla="*/ 151 h 262"/>
                  <a:gd name="T18" fmla="*/ 165 w 167"/>
                  <a:gd name="T19" fmla="*/ 186 h 262"/>
                  <a:gd name="T20" fmla="*/ 165 w 167"/>
                  <a:gd name="T21" fmla="*/ 222 h 262"/>
                  <a:gd name="T22" fmla="*/ 155 w 167"/>
                  <a:gd name="T23" fmla="*/ 243 h 262"/>
                  <a:gd name="T24" fmla="*/ 137 w 167"/>
                  <a:gd name="T25" fmla="*/ 256 h 262"/>
                  <a:gd name="T26" fmla="*/ 114 w 167"/>
                  <a:gd name="T27" fmla="*/ 262 h 262"/>
                  <a:gd name="T28" fmla="*/ 84 w 167"/>
                  <a:gd name="T29" fmla="*/ 253 h 262"/>
                  <a:gd name="T30" fmla="*/ 60 w 167"/>
                  <a:gd name="T31" fmla="*/ 228 h 262"/>
                  <a:gd name="T32" fmla="*/ 30 w 167"/>
                  <a:gd name="T33" fmla="*/ 186 h 262"/>
                  <a:gd name="T34" fmla="*/ 18 w 167"/>
                  <a:gd name="T35" fmla="*/ 147 h 262"/>
                  <a:gd name="T36" fmla="*/ 3 w 167"/>
                  <a:gd name="T37" fmla="*/ 114 h 262"/>
                  <a:gd name="T38" fmla="*/ 2 w 167"/>
                  <a:gd name="T39" fmla="*/ 72 h 262"/>
                  <a:gd name="T40" fmla="*/ 2 w 167"/>
                  <a:gd name="T41" fmla="*/ 45 h 262"/>
                  <a:gd name="T42" fmla="*/ 12 w 167"/>
                  <a:gd name="T43" fmla="*/ 25 h 26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67"/>
                  <a:gd name="T67" fmla="*/ 0 h 262"/>
                  <a:gd name="T68" fmla="*/ 167 w 167"/>
                  <a:gd name="T69" fmla="*/ 262 h 26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67" h="262">
                    <a:moveTo>
                      <a:pt x="12" y="25"/>
                    </a:moveTo>
                    <a:cubicBezTo>
                      <a:pt x="16" y="20"/>
                      <a:pt x="26" y="13"/>
                      <a:pt x="35" y="9"/>
                    </a:cubicBezTo>
                    <a:cubicBezTo>
                      <a:pt x="44" y="5"/>
                      <a:pt x="56" y="2"/>
                      <a:pt x="66" y="1"/>
                    </a:cubicBezTo>
                    <a:cubicBezTo>
                      <a:pt x="76" y="0"/>
                      <a:pt x="88" y="1"/>
                      <a:pt x="95" y="4"/>
                    </a:cubicBezTo>
                    <a:cubicBezTo>
                      <a:pt x="102" y="7"/>
                      <a:pt x="105" y="13"/>
                      <a:pt x="108" y="19"/>
                    </a:cubicBezTo>
                    <a:cubicBezTo>
                      <a:pt x="111" y="25"/>
                      <a:pt x="111" y="33"/>
                      <a:pt x="113" y="43"/>
                    </a:cubicBezTo>
                    <a:cubicBezTo>
                      <a:pt x="115" y="53"/>
                      <a:pt x="119" y="66"/>
                      <a:pt x="123" y="78"/>
                    </a:cubicBezTo>
                    <a:cubicBezTo>
                      <a:pt x="127" y="90"/>
                      <a:pt x="132" y="103"/>
                      <a:pt x="137" y="115"/>
                    </a:cubicBezTo>
                    <a:cubicBezTo>
                      <a:pt x="142" y="127"/>
                      <a:pt x="148" y="139"/>
                      <a:pt x="153" y="151"/>
                    </a:cubicBezTo>
                    <a:cubicBezTo>
                      <a:pt x="158" y="163"/>
                      <a:pt x="163" y="174"/>
                      <a:pt x="165" y="186"/>
                    </a:cubicBezTo>
                    <a:cubicBezTo>
                      <a:pt x="167" y="198"/>
                      <a:pt x="167" y="213"/>
                      <a:pt x="165" y="222"/>
                    </a:cubicBezTo>
                    <a:cubicBezTo>
                      <a:pt x="163" y="231"/>
                      <a:pt x="160" y="237"/>
                      <a:pt x="155" y="243"/>
                    </a:cubicBezTo>
                    <a:cubicBezTo>
                      <a:pt x="150" y="249"/>
                      <a:pt x="144" y="253"/>
                      <a:pt x="137" y="256"/>
                    </a:cubicBezTo>
                    <a:cubicBezTo>
                      <a:pt x="130" y="259"/>
                      <a:pt x="123" y="262"/>
                      <a:pt x="114" y="262"/>
                    </a:cubicBezTo>
                    <a:cubicBezTo>
                      <a:pt x="105" y="262"/>
                      <a:pt x="93" y="259"/>
                      <a:pt x="84" y="253"/>
                    </a:cubicBezTo>
                    <a:cubicBezTo>
                      <a:pt x="75" y="247"/>
                      <a:pt x="69" y="239"/>
                      <a:pt x="60" y="228"/>
                    </a:cubicBezTo>
                    <a:cubicBezTo>
                      <a:pt x="51" y="217"/>
                      <a:pt x="37" y="199"/>
                      <a:pt x="30" y="186"/>
                    </a:cubicBezTo>
                    <a:cubicBezTo>
                      <a:pt x="23" y="173"/>
                      <a:pt x="22" y="159"/>
                      <a:pt x="18" y="147"/>
                    </a:cubicBezTo>
                    <a:cubicBezTo>
                      <a:pt x="14" y="135"/>
                      <a:pt x="6" y="126"/>
                      <a:pt x="3" y="114"/>
                    </a:cubicBezTo>
                    <a:cubicBezTo>
                      <a:pt x="0" y="102"/>
                      <a:pt x="2" y="83"/>
                      <a:pt x="2" y="72"/>
                    </a:cubicBezTo>
                    <a:cubicBezTo>
                      <a:pt x="2" y="61"/>
                      <a:pt x="0" y="53"/>
                      <a:pt x="2" y="45"/>
                    </a:cubicBezTo>
                    <a:cubicBezTo>
                      <a:pt x="4" y="37"/>
                      <a:pt x="10" y="29"/>
                      <a:pt x="12" y="2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3CCFF"/>
                  </a:gs>
                  <a:gs pos="100000">
                    <a:srgbClr val="0C323E"/>
                  </a:gs>
                </a:gsLst>
                <a:lin ang="2700000" scaled="1"/>
              </a:gradFill>
              <a:ln w="12700">
                <a:solidFill>
                  <a:srgbClr val="91E2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24791" name="Freeform 372"/>
              <p:cNvSpPr>
                <a:spLocks/>
              </p:cNvSpPr>
              <p:nvPr/>
            </p:nvSpPr>
            <p:spPr bwMode="auto">
              <a:xfrm>
                <a:off x="2843" y="2586"/>
                <a:ext cx="109" cy="204"/>
              </a:xfrm>
              <a:custGeom>
                <a:avLst/>
                <a:gdLst>
                  <a:gd name="T0" fmla="*/ 5 w 109"/>
                  <a:gd name="T1" fmla="*/ 17 h 204"/>
                  <a:gd name="T2" fmla="*/ 18 w 109"/>
                  <a:gd name="T3" fmla="*/ 6 h 204"/>
                  <a:gd name="T4" fmla="*/ 38 w 109"/>
                  <a:gd name="T5" fmla="*/ 2 h 204"/>
                  <a:gd name="T6" fmla="*/ 48 w 109"/>
                  <a:gd name="T7" fmla="*/ 2 h 204"/>
                  <a:gd name="T8" fmla="*/ 56 w 109"/>
                  <a:gd name="T9" fmla="*/ 12 h 204"/>
                  <a:gd name="T10" fmla="*/ 50 w 109"/>
                  <a:gd name="T11" fmla="*/ 27 h 204"/>
                  <a:gd name="T12" fmla="*/ 56 w 109"/>
                  <a:gd name="T13" fmla="*/ 39 h 204"/>
                  <a:gd name="T14" fmla="*/ 63 w 109"/>
                  <a:gd name="T15" fmla="*/ 48 h 204"/>
                  <a:gd name="T16" fmla="*/ 62 w 109"/>
                  <a:gd name="T17" fmla="*/ 60 h 204"/>
                  <a:gd name="T18" fmla="*/ 77 w 109"/>
                  <a:gd name="T19" fmla="*/ 77 h 204"/>
                  <a:gd name="T20" fmla="*/ 84 w 109"/>
                  <a:gd name="T21" fmla="*/ 87 h 204"/>
                  <a:gd name="T22" fmla="*/ 81 w 109"/>
                  <a:gd name="T23" fmla="*/ 98 h 204"/>
                  <a:gd name="T24" fmla="*/ 78 w 109"/>
                  <a:gd name="T25" fmla="*/ 111 h 204"/>
                  <a:gd name="T26" fmla="*/ 92 w 109"/>
                  <a:gd name="T27" fmla="*/ 116 h 204"/>
                  <a:gd name="T28" fmla="*/ 99 w 109"/>
                  <a:gd name="T29" fmla="*/ 128 h 204"/>
                  <a:gd name="T30" fmla="*/ 98 w 109"/>
                  <a:gd name="T31" fmla="*/ 138 h 204"/>
                  <a:gd name="T32" fmla="*/ 93 w 109"/>
                  <a:gd name="T33" fmla="*/ 149 h 204"/>
                  <a:gd name="T34" fmla="*/ 99 w 109"/>
                  <a:gd name="T35" fmla="*/ 159 h 204"/>
                  <a:gd name="T36" fmla="*/ 107 w 109"/>
                  <a:gd name="T37" fmla="*/ 168 h 204"/>
                  <a:gd name="T38" fmla="*/ 108 w 109"/>
                  <a:gd name="T39" fmla="*/ 185 h 204"/>
                  <a:gd name="T40" fmla="*/ 102 w 109"/>
                  <a:gd name="T41" fmla="*/ 198 h 204"/>
                  <a:gd name="T42" fmla="*/ 90 w 109"/>
                  <a:gd name="T43" fmla="*/ 204 h 204"/>
                  <a:gd name="T44" fmla="*/ 75 w 109"/>
                  <a:gd name="T45" fmla="*/ 198 h 204"/>
                  <a:gd name="T46" fmla="*/ 68 w 109"/>
                  <a:gd name="T47" fmla="*/ 186 h 204"/>
                  <a:gd name="T48" fmla="*/ 62 w 109"/>
                  <a:gd name="T49" fmla="*/ 173 h 204"/>
                  <a:gd name="T50" fmla="*/ 51 w 109"/>
                  <a:gd name="T51" fmla="*/ 165 h 204"/>
                  <a:gd name="T52" fmla="*/ 42 w 109"/>
                  <a:gd name="T53" fmla="*/ 158 h 204"/>
                  <a:gd name="T54" fmla="*/ 41 w 109"/>
                  <a:gd name="T55" fmla="*/ 146 h 204"/>
                  <a:gd name="T56" fmla="*/ 41 w 109"/>
                  <a:gd name="T57" fmla="*/ 134 h 204"/>
                  <a:gd name="T58" fmla="*/ 33 w 109"/>
                  <a:gd name="T59" fmla="*/ 125 h 204"/>
                  <a:gd name="T60" fmla="*/ 26 w 109"/>
                  <a:gd name="T61" fmla="*/ 116 h 204"/>
                  <a:gd name="T62" fmla="*/ 20 w 109"/>
                  <a:gd name="T63" fmla="*/ 99 h 204"/>
                  <a:gd name="T64" fmla="*/ 26 w 109"/>
                  <a:gd name="T65" fmla="*/ 90 h 204"/>
                  <a:gd name="T66" fmla="*/ 26 w 109"/>
                  <a:gd name="T67" fmla="*/ 75 h 204"/>
                  <a:gd name="T68" fmla="*/ 18 w 109"/>
                  <a:gd name="T69" fmla="*/ 62 h 204"/>
                  <a:gd name="T70" fmla="*/ 6 w 109"/>
                  <a:gd name="T71" fmla="*/ 51 h 204"/>
                  <a:gd name="T72" fmla="*/ 0 w 109"/>
                  <a:gd name="T73" fmla="*/ 35 h 204"/>
                  <a:gd name="T74" fmla="*/ 5 w 109"/>
                  <a:gd name="T75" fmla="*/ 17 h 20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09"/>
                  <a:gd name="T115" fmla="*/ 0 h 204"/>
                  <a:gd name="T116" fmla="*/ 109 w 109"/>
                  <a:gd name="T117" fmla="*/ 204 h 20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09" h="204">
                    <a:moveTo>
                      <a:pt x="5" y="17"/>
                    </a:moveTo>
                    <a:cubicBezTo>
                      <a:pt x="8" y="12"/>
                      <a:pt x="13" y="8"/>
                      <a:pt x="18" y="6"/>
                    </a:cubicBezTo>
                    <a:cubicBezTo>
                      <a:pt x="23" y="4"/>
                      <a:pt x="33" y="3"/>
                      <a:pt x="38" y="2"/>
                    </a:cubicBezTo>
                    <a:cubicBezTo>
                      <a:pt x="43" y="1"/>
                      <a:pt x="45" y="0"/>
                      <a:pt x="48" y="2"/>
                    </a:cubicBezTo>
                    <a:cubicBezTo>
                      <a:pt x="51" y="4"/>
                      <a:pt x="56" y="8"/>
                      <a:pt x="56" y="12"/>
                    </a:cubicBezTo>
                    <a:cubicBezTo>
                      <a:pt x="56" y="16"/>
                      <a:pt x="50" y="23"/>
                      <a:pt x="50" y="27"/>
                    </a:cubicBezTo>
                    <a:cubicBezTo>
                      <a:pt x="50" y="31"/>
                      <a:pt x="54" y="36"/>
                      <a:pt x="56" y="39"/>
                    </a:cubicBezTo>
                    <a:cubicBezTo>
                      <a:pt x="58" y="42"/>
                      <a:pt x="62" y="45"/>
                      <a:pt x="63" y="48"/>
                    </a:cubicBezTo>
                    <a:cubicBezTo>
                      <a:pt x="64" y="51"/>
                      <a:pt x="60" y="55"/>
                      <a:pt x="62" y="60"/>
                    </a:cubicBezTo>
                    <a:cubicBezTo>
                      <a:pt x="64" y="65"/>
                      <a:pt x="73" y="73"/>
                      <a:pt x="77" y="77"/>
                    </a:cubicBezTo>
                    <a:cubicBezTo>
                      <a:pt x="81" y="81"/>
                      <a:pt x="83" y="84"/>
                      <a:pt x="84" y="87"/>
                    </a:cubicBezTo>
                    <a:cubicBezTo>
                      <a:pt x="85" y="90"/>
                      <a:pt x="82" y="94"/>
                      <a:pt x="81" y="98"/>
                    </a:cubicBezTo>
                    <a:cubicBezTo>
                      <a:pt x="80" y="102"/>
                      <a:pt x="76" y="108"/>
                      <a:pt x="78" y="111"/>
                    </a:cubicBezTo>
                    <a:cubicBezTo>
                      <a:pt x="80" y="114"/>
                      <a:pt x="89" y="113"/>
                      <a:pt x="92" y="116"/>
                    </a:cubicBezTo>
                    <a:cubicBezTo>
                      <a:pt x="95" y="119"/>
                      <a:pt x="98" y="124"/>
                      <a:pt x="99" y="128"/>
                    </a:cubicBezTo>
                    <a:cubicBezTo>
                      <a:pt x="100" y="132"/>
                      <a:pt x="99" y="135"/>
                      <a:pt x="98" y="138"/>
                    </a:cubicBezTo>
                    <a:cubicBezTo>
                      <a:pt x="97" y="141"/>
                      <a:pt x="93" y="146"/>
                      <a:pt x="93" y="149"/>
                    </a:cubicBezTo>
                    <a:cubicBezTo>
                      <a:pt x="93" y="152"/>
                      <a:pt x="97" y="156"/>
                      <a:pt x="99" y="159"/>
                    </a:cubicBezTo>
                    <a:cubicBezTo>
                      <a:pt x="101" y="162"/>
                      <a:pt x="106" y="164"/>
                      <a:pt x="107" y="168"/>
                    </a:cubicBezTo>
                    <a:cubicBezTo>
                      <a:pt x="108" y="172"/>
                      <a:pt x="109" y="180"/>
                      <a:pt x="108" y="185"/>
                    </a:cubicBezTo>
                    <a:cubicBezTo>
                      <a:pt x="107" y="190"/>
                      <a:pt x="105" y="195"/>
                      <a:pt x="102" y="198"/>
                    </a:cubicBezTo>
                    <a:cubicBezTo>
                      <a:pt x="99" y="201"/>
                      <a:pt x="94" y="204"/>
                      <a:pt x="90" y="204"/>
                    </a:cubicBezTo>
                    <a:cubicBezTo>
                      <a:pt x="86" y="204"/>
                      <a:pt x="79" y="201"/>
                      <a:pt x="75" y="198"/>
                    </a:cubicBezTo>
                    <a:cubicBezTo>
                      <a:pt x="71" y="195"/>
                      <a:pt x="70" y="190"/>
                      <a:pt x="68" y="186"/>
                    </a:cubicBezTo>
                    <a:cubicBezTo>
                      <a:pt x="66" y="182"/>
                      <a:pt x="65" y="176"/>
                      <a:pt x="62" y="173"/>
                    </a:cubicBezTo>
                    <a:cubicBezTo>
                      <a:pt x="59" y="170"/>
                      <a:pt x="54" y="167"/>
                      <a:pt x="51" y="165"/>
                    </a:cubicBezTo>
                    <a:cubicBezTo>
                      <a:pt x="48" y="163"/>
                      <a:pt x="44" y="161"/>
                      <a:pt x="42" y="158"/>
                    </a:cubicBezTo>
                    <a:cubicBezTo>
                      <a:pt x="40" y="155"/>
                      <a:pt x="41" y="150"/>
                      <a:pt x="41" y="146"/>
                    </a:cubicBezTo>
                    <a:cubicBezTo>
                      <a:pt x="41" y="142"/>
                      <a:pt x="42" y="137"/>
                      <a:pt x="41" y="134"/>
                    </a:cubicBezTo>
                    <a:cubicBezTo>
                      <a:pt x="40" y="131"/>
                      <a:pt x="35" y="128"/>
                      <a:pt x="33" y="125"/>
                    </a:cubicBezTo>
                    <a:cubicBezTo>
                      <a:pt x="31" y="122"/>
                      <a:pt x="28" y="120"/>
                      <a:pt x="26" y="116"/>
                    </a:cubicBezTo>
                    <a:cubicBezTo>
                      <a:pt x="24" y="112"/>
                      <a:pt x="20" y="103"/>
                      <a:pt x="20" y="99"/>
                    </a:cubicBezTo>
                    <a:cubicBezTo>
                      <a:pt x="20" y="95"/>
                      <a:pt x="25" y="94"/>
                      <a:pt x="26" y="90"/>
                    </a:cubicBezTo>
                    <a:cubicBezTo>
                      <a:pt x="27" y="86"/>
                      <a:pt x="27" y="80"/>
                      <a:pt x="26" y="75"/>
                    </a:cubicBezTo>
                    <a:cubicBezTo>
                      <a:pt x="25" y="70"/>
                      <a:pt x="21" y="66"/>
                      <a:pt x="18" y="62"/>
                    </a:cubicBezTo>
                    <a:cubicBezTo>
                      <a:pt x="15" y="58"/>
                      <a:pt x="9" y="55"/>
                      <a:pt x="6" y="51"/>
                    </a:cubicBezTo>
                    <a:cubicBezTo>
                      <a:pt x="3" y="47"/>
                      <a:pt x="0" y="40"/>
                      <a:pt x="0" y="35"/>
                    </a:cubicBezTo>
                    <a:cubicBezTo>
                      <a:pt x="0" y="30"/>
                      <a:pt x="2" y="22"/>
                      <a:pt x="5" y="17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185E76"/>
                  </a:gs>
                  <a:gs pos="100000">
                    <a:srgbClr val="33CCFF"/>
                  </a:gs>
                </a:gsLst>
                <a:lin ang="2700000" scaled="1"/>
              </a:gradFill>
              <a:ln w="12700">
                <a:solidFill>
                  <a:srgbClr val="8DE1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grpSp>
          <p:nvGrpSpPr>
            <p:cNvPr id="24688" name="Group 373"/>
            <p:cNvGrpSpPr>
              <a:grpSpLocks/>
            </p:cNvGrpSpPr>
            <p:nvPr/>
          </p:nvGrpSpPr>
          <p:grpSpPr bwMode="auto">
            <a:xfrm>
              <a:off x="3603" y="2993"/>
              <a:ext cx="946" cy="531"/>
              <a:chOff x="2274" y="3920"/>
              <a:chExt cx="1672" cy="1054"/>
            </a:xfrm>
          </p:grpSpPr>
          <p:sp>
            <p:nvSpPr>
              <p:cNvPr id="24728" name="Oval 374"/>
              <p:cNvSpPr>
                <a:spLocks noChangeAspect="1" noChangeArrowheads="1"/>
              </p:cNvSpPr>
              <p:nvPr/>
            </p:nvSpPr>
            <p:spPr bwMode="auto">
              <a:xfrm rot="-6653896">
                <a:off x="2274" y="446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29" name="Oval 375"/>
              <p:cNvSpPr>
                <a:spLocks noChangeAspect="1" noChangeArrowheads="1"/>
              </p:cNvSpPr>
              <p:nvPr/>
            </p:nvSpPr>
            <p:spPr bwMode="auto">
              <a:xfrm rot="-6653896">
                <a:off x="2296" y="4377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0" name="Oval 376"/>
              <p:cNvSpPr>
                <a:spLocks noChangeAspect="1" noChangeArrowheads="1"/>
              </p:cNvSpPr>
              <p:nvPr/>
            </p:nvSpPr>
            <p:spPr bwMode="auto">
              <a:xfrm rot="-6653896">
                <a:off x="2331" y="426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1" name="Oval 377"/>
              <p:cNvSpPr>
                <a:spLocks noChangeAspect="1" noChangeArrowheads="1"/>
              </p:cNvSpPr>
              <p:nvPr/>
            </p:nvSpPr>
            <p:spPr bwMode="auto">
              <a:xfrm rot="-6653896">
                <a:off x="2394" y="416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2" name="Oval 378"/>
              <p:cNvSpPr>
                <a:spLocks noChangeAspect="1" noChangeArrowheads="1"/>
              </p:cNvSpPr>
              <p:nvPr/>
            </p:nvSpPr>
            <p:spPr bwMode="auto">
              <a:xfrm rot="-6653896">
                <a:off x="2442" y="4067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3" name="Oval 379"/>
              <p:cNvSpPr>
                <a:spLocks noChangeAspect="1" noChangeArrowheads="1"/>
              </p:cNvSpPr>
              <p:nvPr/>
            </p:nvSpPr>
            <p:spPr bwMode="auto">
              <a:xfrm rot="-6653896">
                <a:off x="2530" y="399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4" name="Oval 380"/>
              <p:cNvSpPr>
                <a:spLocks noChangeAspect="1" noChangeArrowheads="1"/>
              </p:cNvSpPr>
              <p:nvPr/>
            </p:nvSpPr>
            <p:spPr bwMode="auto">
              <a:xfrm rot="-6653896">
                <a:off x="2635" y="393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5" name="Oval 381"/>
              <p:cNvSpPr>
                <a:spLocks noChangeAspect="1" noChangeArrowheads="1"/>
              </p:cNvSpPr>
              <p:nvPr/>
            </p:nvSpPr>
            <p:spPr bwMode="auto">
              <a:xfrm rot="-6653896">
                <a:off x="2766" y="3920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6" name="Oval 382"/>
              <p:cNvSpPr>
                <a:spLocks noChangeAspect="1" noChangeArrowheads="1"/>
              </p:cNvSpPr>
              <p:nvPr/>
            </p:nvSpPr>
            <p:spPr bwMode="auto">
              <a:xfrm rot="-6653896">
                <a:off x="2857" y="395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7" name="Oval 383"/>
              <p:cNvSpPr>
                <a:spLocks noChangeAspect="1" noChangeArrowheads="1"/>
              </p:cNvSpPr>
              <p:nvPr/>
            </p:nvSpPr>
            <p:spPr bwMode="auto">
              <a:xfrm rot="-6653896">
                <a:off x="2676" y="403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8" name="Oval 384"/>
              <p:cNvSpPr>
                <a:spLocks noChangeAspect="1" noChangeArrowheads="1"/>
              </p:cNvSpPr>
              <p:nvPr/>
            </p:nvSpPr>
            <p:spPr bwMode="auto">
              <a:xfrm rot="-6653896">
                <a:off x="2555" y="4112"/>
                <a:ext cx="45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39" name="Oval 385"/>
              <p:cNvSpPr>
                <a:spLocks noChangeAspect="1" noChangeArrowheads="1"/>
              </p:cNvSpPr>
              <p:nvPr/>
            </p:nvSpPr>
            <p:spPr bwMode="auto">
              <a:xfrm rot="-6653896">
                <a:off x="2478" y="421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0" name="Oval 386"/>
              <p:cNvSpPr>
                <a:spLocks noChangeAspect="1" noChangeArrowheads="1"/>
              </p:cNvSpPr>
              <p:nvPr/>
            </p:nvSpPr>
            <p:spPr bwMode="auto">
              <a:xfrm rot="-6653896">
                <a:off x="2414" y="432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1" name="Oval 387"/>
              <p:cNvSpPr>
                <a:spLocks noChangeAspect="1" noChangeArrowheads="1"/>
              </p:cNvSpPr>
              <p:nvPr/>
            </p:nvSpPr>
            <p:spPr bwMode="auto">
              <a:xfrm rot="-6653896">
                <a:off x="2386" y="447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2" name="Oval 388"/>
              <p:cNvSpPr>
                <a:spLocks noChangeAspect="1" noChangeArrowheads="1"/>
              </p:cNvSpPr>
              <p:nvPr/>
            </p:nvSpPr>
            <p:spPr bwMode="auto">
              <a:xfrm rot="-6653896">
                <a:off x="2450" y="454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3" name="Oval 389"/>
              <p:cNvSpPr>
                <a:spLocks noChangeAspect="1" noChangeArrowheads="1"/>
              </p:cNvSpPr>
              <p:nvPr/>
            </p:nvSpPr>
            <p:spPr bwMode="auto">
              <a:xfrm rot="-6653896">
                <a:off x="2445" y="441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4" name="Oval 390"/>
              <p:cNvSpPr>
                <a:spLocks noChangeAspect="1" noChangeArrowheads="1"/>
              </p:cNvSpPr>
              <p:nvPr/>
            </p:nvSpPr>
            <p:spPr bwMode="auto">
              <a:xfrm rot="-6653896">
                <a:off x="2507" y="4290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5" name="Oval 391"/>
              <p:cNvSpPr>
                <a:spLocks noChangeAspect="1" noChangeArrowheads="1"/>
              </p:cNvSpPr>
              <p:nvPr/>
            </p:nvSpPr>
            <p:spPr bwMode="auto">
              <a:xfrm rot="-6653896">
                <a:off x="2559" y="422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6" name="Oval 392"/>
              <p:cNvSpPr>
                <a:spLocks noChangeAspect="1" noChangeArrowheads="1"/>
              </p:cNvSpPr>
              <p:nvPr/>
            </p:nvSpPr>
            <p:spPr bwMode="auto">
              <a:xfrm rot="-6653896">
                <a:off x="2651" y="413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7" name="Oval 393"/>
              <p:cNvSpPr>
                <a:spLocks noChangeAspect="1" noChangeArrowheads="1"/>
              </p:cNvSpPr>
              <p:nvPr/>
            </p:nvSpPr>
            <p:spPr bwMode="auto">
              <a:xfrm rot="-6653896">
                <a:off x="2730" y="4076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8" name="Oval 394"/>
              <p:cNvSpPr>
                <a:spLocks noChangeAspect="1" noChangeArrowheads="1"/>
              </p:cNvSpPr>
              <p:nvPr/>
            </p:nvSpPr>
            <p:spPr bwMode="auto">
              <a:xfrm rot="-6653896">
                <a:off x="2809" y="404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49" name="Oval 395"/>
              <p:cNvSpPr>
                <a:spLocks noChangeAspect="1" noChangeArrowheads="1"/>
              </p:cNvSpPr>
              <p:nvPr/>
            </p:nvSpPr>
            <p:spPr bwMode="auto">
              <a:xfrm rot="-6653896">
                <a:off x="2901" y="403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0" name="Oval 396"/>
              <p:cNvSpPr>
                <a:spLocks noChangeAspect="1" noChangeArrowheads="1"/>
              </p:cNvSpPr>
              <p:nvPr/>
            </p:nvSpPr>
            <p:spPr bwMode="auto">
              <a:xfrm rot="-6653896">
                <a:off x="3016" y="402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1" name="Oval 397"/>
              <p:cNvSpPr>
                <a:spLocks noChangeAspect="1" noChangeArrowheads="1"/>
              </p:cNvSpPr>
              <p:nvPr/>
            </p:nvSpPr>
            <p:spPr bwMode="auto">
              <a:xfrm rot="-6653896">
                <a:off x="3112" y="4035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2" name="Oval 398"/>
              <p:cNvSpPr>
                <a:spLocks noChangeAspect="1" noChangeArrowheads="1"/>
              </p:cNvSpPr>
              <p:nvPr/>
            </p:nvSpPr>
            <p:spPr bwMode="auto">
              <a:xfrm rot="-6653896">
                <a:off x="3241" y="407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3" name="Oval 399"/>
              <p:cNvSpPr>
                <a:spLocks noChangeAspect="1" noChangeArrowheads="1"/>
              </p:cNvSpPr>
              <p:nvPr/>
            </p:nvSpPr>
            <p:spPr bwMode="auto">
              <a:xfrm rot="-6653896">
                <a:off x="3194" y="415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4" name="Oval 400"/>
              <p:cNvSpPr>
                <a:spLocks noChangeAspect="1" noChangeArrowheads="1"/>
              </p:cNvSpPr>
              <p:nvPr/>
            </p:nvSpPr>
            <p:spPr bwMode="auto">
              <a:xfrm rot="-6653896">
                <a:off x="3076" y="413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5" name="Oval 401"/>
              <p:cNvSpPr>
                <a:spLocks noChangeAspect="1" noChangeArrowheads="1"/>
              </p:cNvSpPr>
              <p:nvPr/>
            </p:nvSpPr>
            <p:spPr bwMode="auto">
              <a:xfrm rot="-6653896">
                <a:off x="2970" y="413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6" name="Oval 402"/>
              <p:cNvSpPr>
                <a:spLocks noChangeAspect="1" noChangeArrowheads="1"/>
              </p:cNvSpPr>
              <p:nvPr/>
            </p:nvSpPr>
            <p:spPr bwMode="auto">
              <a:xfrm rot="-6653896">
                <a:off x="2837" y="4168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7" name="Oval 403"/>
              <p:cNvSpPr>
                <a:spLocks noChangeAspect="1" noChangeArrowheads="1"/>
              </p:cNvSpPr>
              <p:nvPr/>
            </p:nvSpPr>
            <p:spPr bwMode="auto">
              <a:xfrm rot="-6653896">
                <a:off x="2739" y="422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8" name="Oval 404"/>
              <p:cNvSpPr>
                <a:spLocks noChangeAspect="1" noChangeArrowheads="1"/>
              </p:cNvSpPr>
              <p:nvPr/>
            </p:nvSpPr>
            <p:spPr bwMode="auto">
              <a:xfrm rot="-6653896">
                <a:off x="2664" y="425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59" name="Oval 405"/>
              <p:cNvSpPr>
                <a:spLocks noChangeAspect="1" noChangeArrowheads="1"/>
              </p:cNvSpPr>
              <p:nvPr/>
            </p:nvSpPr>
            <p:spPr bwMode="auto">
              <a:xfrm rot="-6653896">
                <a:off x="2652" y="433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0" name="Oval 406"/>
              <p:cNvSpPr>
                <a:spLocks noChangeAspect="1" noChangeArrowheads="1"/>
              </p:cNvSpPr>
              <p:nvPr/>
            </p:nvSpPr>
            <p:spPr bwMode="auto">
              <a:xfrm rot="-6653896">
                <a:off x="2594" y="4410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1" name="Oval 407"/>
              <p:cNvSpPr>
                <a:spLocks noChangeAspect="1" noChangeArrowheads="1"/>
              </p:cNvSpPr>
              <p:nvPr/>
            </p:nvSpPr>
            <p:spPr bwMode="auto">
              <a:xfrm rot="-6653896">
                <a:off x="2531" y="443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2" name="Oval 408"/>
              <p:cNvSpPr>
                <a:spLocks noChangeAspect="1" noChangeArrowheads="1"/>
              </p:cNvSpPr>
              <p:nvPr/>
            </p:nvSpPr>
            <p:spPr bwMode="auto">
              <a:xfrm rot="-6653896">
                <a:off x="2552" y="4490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3" name="Oval 409"/>
              <p:cNvSpPr>
                <a:spLocks noChangeAspect="1" noChangeArrowheads="1"/>
              </p:cNvSpPr>
              <p:nvPr/>
            </p:nvSpPr>
            <p:spPr bwMode="auto">
              <a:xfrm rot="-6653896">
                <a:off x="2493" y="4608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4" name="Oval 410"/>
              <p:cNvSpPr>
                <a:spLocks noChangeAspect="1" noChangeArrowheads="1"/>
              </p:cNvSpPr>
              <p:nvPr/>
            </p:nvSpPr>
            <p:spPr bwMode="auto">
              <a:xfrm rot="-6653896">
                <a:off x="2463" y="471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5" name="Oval 411"/>
              <p:cNvSpPr>
                <a:spLocks noChangeAspect="1" noChangeArrowheads="1"/>
              </p:cNvSpPr>
              <p:nvPr/>
            </p:nvSpPr>
            <p:spPr bwMode="auto">
              <a:xfrm rot="-6653896">
                <a:off x="2473" y="483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6" name="Oval 412"/>
              <p:cNvSpPr>
                <a:spLocks noChangeAspect="1" noChangeArrowheads="1"/>
              </p:cNvSpPr>
              <p:nvPr/>
            </p:nvSpPr>
            <p:spPr bwMode="auto">
              <a:xfrm rot="-6653896">
                <a:off x="2496" y="4928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7" name="Oval 413"/>
              <p:cNvSpPr>
                <a:spLocks noChangeAspect="1" noChangeArrowheads="1"/>
              </p:cNvSpPr>
              <p:nvPr/>
            </p:nvSpPr>
            <p:spPr bwMode="auto">
              <a:xfrm rot="-6653896">
                <a:off x="3346" y="422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8" name="Oval 414"/>
              <p:cNvSpPr>
                <a:spLocks noChangeAspect="1" noChangeArrowheads="1"/>
              </p:cNvSpPr>
              <p:nvPr/>
            </p:nvSpPr>
            <p:spPr bwMode="auto">
              <a:xfrm rot="-6653896">
                <a:off x="3325" y="412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69" name="Oval 415"/>
              <p:cNvSpPr>
                <a:spLocks noChangeAspect="1" noChangeArrowheads="1"/>
              </p:cNvSpPr>
              <p:nvPr/>
            </p:nvSpPr>
            <p:spPr bwMode="auto">
              <a:xfrm rot="-6653896">
                <a:off x="3344" y="3947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0" name="Oval 416"/>
              <p:cNvSpPr>
                <a:spLocks noChangeAspect="1" noChangeArrowheads="1"/>
              </p:cNvSpPr>
              <p:nvPr/>
            </p:nvSpPr>
            <p:spPr bwMode="auto">
              <a:xfrm rot="-6653896">
                <a:off x="3473" y="399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1" name="Oval 417"/>
              <p:cNvSpPr>
                <a:spLocks noChangeAspect="1" noChangeArrowheads="1"/>
              </p:cNvSpPr>
              <p:nvPr/>
            </p:nvSpPr>
            <p:spPr bwMode="auto">
              <a:xfrm rot="-6653896">
                <a:off x="3604" y="4058"/>
                <a:ext cx="46" cy="45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2" name="Oval 418"/>
              <p:cNvSpPr>
                <a:spLocks noChangeAspect="1" noChangeArrowheads="1"/>
              </p:cNvSpPr>
              <p:nvPr/>
            </p:nvSpPr>
            <p:spPr bwMode="auto">
              <a:xfrm rot="-6653896">
                <a:off x="3678" y="412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3" name="Oval 419"/>
              <p:cNvSpPr>
                <a:spLocks noChangeAspect="1" noChangeArrowheads="1"/>
              </p:cNvSpPr>
              <p:nvPr/>
            </p:nvSpPr>
            <p:spPr bwMode="auto">
              <a:xfrm rot="-6653896">
                <a:off x="3727" y="4180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4" name="Oval 420"/>
              <p:cNvSpPr>
                <a:spLocks noChangeAspect="1" noChangeArrowheads="1"/>
              </p:cNvSpPr>
              <p:nvPr/>
            </p:nvSpPr>
            <p:spPr bwMode="auto">
              <a:xfrm rot="-6653896">
                <a:off x="3782" y="4251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5" name="Oval 421"/>
              <p:cNvSpPr>
                <a:spLocks noChangeAspect="1" noChangeArrowheads="1"/>
              </p:cNvSpPr>
              <p:nvPr/>
            </p:nvSpPr>
            <p:spPr bwMode="auto">
              <a:xfrm rot="-6653896">
                <a:off x="3847" y="435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6" name="Oval 422"/>
              <p:cNvSpPr>
                <a:spLocks noChangeAspect="1" noChangeArrowheads="1"/>
              </p:cNvSpPr>
              <p:nvPr/>
            </p:nvSpPr>
            <p:spPr bwMode="auto">
              <a:xfrm rot="-6653896">
                <a:off x="3900" y="444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7" name="Oval 423"/>
              <p:cNvSpPr>
                <a:spLocks noChangeAspect="1" noChangeArrowheads="1"/>
              </p:cNvSpPr>
              <p:nvPr/>
            </p:nvSpPr>
            <p:spPr bwMode="auto">
              <a:xfrm rot="-6653896">
                <a:off x="3473" y="4179"/>
                <a:ext cx="45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8" name="Oval 424"/>
              <p:cNvSpPr>
                <a:spLocks noChangeAspect="1" noChangeArrowheads="1"/>
              </p:cNvSpPr>
              <p:nvPr/>
            </p:nvSpPr>
            <p:spPr bwMode="auto">
              <a:xfrm rot="-6653896">
                <a:off x="3591" y="424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79" name="Oval 425"/>
              <p:cNvSpPr>
                <a:spLocks noChangeAspect="1" noChangeArrowheads="1"/>
              </p:cNvSpPr>
              <p:nvPr/>
            </p:nvSpPr>
            <p:spPr bwMode="auto">
              <a:xfrm rot="-6653896">
                <a:off x="3656" y="431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0" name="Oval 426"/>
              <p:cNvSpPr>
                <a:spLocks noChangeAspect="1" noChangeArrowheads="1"/>
              </p:cNvSpPr>
              <p:nvPr/>
            </p:nvSpPr>
            <p:spPr bwMode="auto">
              <a:xfrm rot="-6653896">
                <a:off x="3719" y="4388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1" name="Oval 427"/>
              <p:cNvSpPr>
                <a:spLocks noChangeAspect="1" noChangeArrowheads="1"/>
              </p:cNvSpPr>
              <p:nvPr/>
            </p:nvSpPr>
            <p:spPr bwMode="auto">
              <a:xfrm rot="-6653896">
                <a:off x="3765" y="4472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2" name="Oval 428"/>
              <p:cNvSpPr>
                <a:spLocks noChangeAspect="1" noChangeArrowheads="1"/>
              </p:cNvSpPr>
              <p:nvPr/>
            </p:nvSpPr>
            <p:spPr bwMode="auto">
              <a:xfrm rot="-6653896">
                <a:off x="3801" y="4549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3" name="Oval 429"/>
              <p:cNvSpPr>
                <a:spLocks noChangeAspect="1" noChangeArrowheads="1"/>
              </p:cNvSpPr>
              <p:nvPr/>
            </p:nvSpPr>
            <p:spPr bwMode="auto">
              <a:xfrm rot="-6653896">
                <a:off x="3828" y="4675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4" name="Oval 430"/>
              <p:cNvSpPr>
                <a:spLocks noChangeAspect="1" noChangeArrowheads="1"/>
              </p:cNvSpPr>
              <p:nvPr/>
            </p:nvSpPr>
            <p:spPr bwMode="auto">
              <a:xfrm rot="-6653896">
                <a:off x="3654" y="4494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5" name="Oval 431"/>
              <p:cNvSpPr>
                <a:spLocks noChangeAspect="1" noChangeArrowheads="1"/>
              </p:cNvSpPr>
              <p:nvPr/>
            </p:nvSpPr>
            <p:spPr bwMode="auto">
              <a:xfrm rot="-6653896">
                <a:off x="3688" y="4565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6" name="Oval 432"/>
              <p:cNvSpPr>
                <a:spLocks noChangeAspect="1" noChangeArrowheads="1"/>
              </p:cNvSpPr>
              <p:nvPr/>
            </p:nvSpPr>
            <p:spPr bwMode="auto">
              <a:xfrm rot="-6653896">
                <a:off x="3709" y="4656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7" name="Oval 433"/>
              <p:cNvSpPr>
                <a:spLocks noChangeAspect="1" noChangeArrowheads="1"/>
              </p:cNvSpPr>
              <p:nvPr/>
            </p:nvSpPr>
            <p:spPr bwMode="auto">
              <a:xfrm rot="-6653896">
                <a:off x="3733" y="4745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8" name="Oval 434"/>
              <p:cNvSpPr>
                <a:spLocks noChangeAspect="1" noChangeArrowheads="1"/>
              </p:cNvSpPr>
              <p:nvPr/>
            </p:nvSpPr>
            <p:spPr bwMode="auto">
              <a:xfrm rot="-6653896">
                <a:off x="3741" y="4827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  <p:sp>
            <p:nvSpPr>
              <p:cNvPr id="24789" name="Oval 435"/>
              <p:cNvSpPr>
                <a:spLocks noChangeAspect="1" noChangeArrowheads="1"/>
              </p:cNvSpPr>
              <p:nvPr/>
            </p:nvSpPr>
            <p:spPr bwMode="auto">
              <a:xfrm rot="-6653896">
                <a:off x="3737" y="4923"/>
                <a:ext cx="46" cy="46"/>
              </a:xfrm>
              <a:prstGeom prst="ellipse">
                <a:avLst/>
              </a:prstGeom>
              <a:solidFill>
                <a:srgbClr val="C217FF"/>
              </a:solidFill>
              <a:ln w="9525">
                <a:solidFill>
                  <a:srgbClr val="CC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914400" eaLnBrk="1" hangingPunct="1"/>
                <a:endParaRPr lang="ar-SA">
                  <a:cs typeface="Arial" pitchFamily="34" charset="0"/>
                </a:endParaRPr>
              </a:p>
            </p:txBody>
          </p:sp>
        </p:grpSp>
        <p:grpSp>
          <p:nvGrpSpPr>
            <p:cNvPr id="24689" name="Group 436"/>
            <p:cNvGrpSpPr>
              <a:grpSpLocks/>
            </p:cNvGrpSpPr>
            <p:nvPr/>
          </p:nvGrpSpPr>
          <p:grpSpPr bwMode="auto">
            <a:xfrm rot="-6653896">
              <a:off x="3753" y="2775"/>
              <a:ext cx="656" cy="866"/>
              <a:chOff x="2054" y="1069"/>
              <a:chExt cx="821" cy="966"/>
            </a:xfrm>
          </p:grpSpPr>
          <p:grpSp>
            <p:nvGrpSpPr>
              <p:cNvPr id="24723" name="Group 437"/>
              <p:cNvGrpSpPr>
                <a:grpSpLocks/>
              </p:cNvGrpSpPr>
              <p:nvPr/>
            </p:nvGrpSpPr>
            <p:grpSpPr bwMode="auto">
              <a:xfrm>
                <a:off x="2225" y="1069"/>
                <a:ext cx="650" cy="966"/>
                <a:chOff x="2225" y="1069"/>
                <a:chExt cx="650" cy="966"/>
              </a:xfrm>
            </p:grpSpPr>
            <p:sp>
              <p:nvSpPr>
                <p:cNvPr id="24725" name="Freeform 438"/>
                <p:cNvSpPr>
                  <a:spLocks/>
                </p:cNvSpPr>
                <p:nvPr/>
              </p:nvSpPr>
              <p:spPr bwMode="auto">
                <a:xfrm>
                  <a:off x="2225" y="1718"/>
                  <a:ext cx="649" cy="317"/>
                </a:xfrm>
                <a:custGeom>
                  <a:avLst/>
                  <a:gdLst>
                    <a:gd name="T0" fmla="*/ 311 w 649"/>
                    <a:gd name="T1" fmla="*/ 202 h 317"/>
                    <a:gd name="T2" fmla="*/ 365 w 649"/>
                    <a:gd name="T3" fmla="*/ 162 h 317"/>
                    <a:gd name="T4" fmla="*/ 405 w 649"/>
                    <a:gd name="T5" fmla="*/ 116 h 317"/>
                    <a:gd name="T6" fmla="*/ 433 w 649"/>
                    <a:gd name="T7" fmla="*/ 78 h 317"/>
                    <a:gd name="T8" fmla="*/ 455 w 649"/>
                    <a:gd name="T9" fmla="*/ 52 h 317"/>
                    <a:gd name="T10" fmla="*/ 481 w 649"/>
                    <a:gd name="T11" fmla="*/ 32 h 317"/>
                    <a:gd name="T12" fmla="*/ 519 w 649"/>
                    <a:gd name="T13" fmla="*/ 14 h 317"/>
                    <a:gd name="T14" fmla="*/ 557 w 649"/>
                    <a:gd name="T15" fmla="*/ 6 h 317"/>
                    <a:gd name="T16" fmla="*/ 591 w 649"/>
                    <a:gd name="T17" fmla="*/ 0 h 317"/>
                    <a:gd name="T18" fmla="*/ 633 w 649"/>
                    <a:gd name="T19" fmla="*/ 6 h 317"/>
                    <a:gd name="T20" fmla="*/ 647 w 649"/>
                    <a:gd name="T21" fmla="*/ 34 h 317"/>
                    <a:gd name="T22" fmla="*/ 645 w 649"/>
                    <a:gd name="T23" fmla="*/ 48 h 317"/>
                    <a:gd name="T24" fmla="*/ 637 w 649"/>
                    <a:gd name="T25" fmla="*/ 70 h 317"/>
                    <a:gd name="T26" fmla="*/ 611 w 649"/>
                    <a:gd name="T27" fmla="*/ 82 h 317"/>
                    <a:gd name="T28" fmla="*/ 579 w 649"/>
                    <a:gd name="T29" fmla="*/ 80 h 317"/>
                    <a:gd name="T30" fmla="*/ 559 w 649"/>
                    <a:gd name="T31" fmla="*/ 72 h 317"/>
                    <a:gd name="T32" fmla="*/ 527 w 649"/>
                    <a:gd name="T33" fmla="*/ 66 h 317"/>
                    <a:gd name="T34" fmla="*/ 507 w 649"/>
                    <a:gd name="T35" fmla="*/ 68 h 317"/>
                    <a:gd name="T36" fmla="*/ 497 w 649"/>
                    <a:gd name="T37" fmla="*/ 82 h 317"/>
                    <a:gd name="T38" fmla="*/ 481 w 649"/>
                    <a:gd name="T39" fmla="*/ 108 h 317"/>
                    <a:gd name="T40" fmla="*/ 461 w 649"/>
                    <a:gd name="T41" fmla="*/ 134 h 317"/>
                    <a:gd name="T42" fmla="*/ 431 w 649"/>
                    <a:gd name="T43" fmla="*/ 164 h 317"/>
                    <a:gd name="T44" fmla="*/ 407 w 649"/>
                    <a:gd name="T45" fmla="*/ 194 h 317"/>
                    <a:gd name="T46" fmla="*/ 377 w 649"/>
                    <a:gd name="T47" fmla="*/ 220 h 317"/>
                    <a:gd name="T48" fmla="*/ 337 w 649"/>
                    <a:gd name="T49" fmla="*/ 248 h 317"/>
                    <a:gd name="T50" fmla="*/ 291 w 649"/>
                    <a:gd name="T51" fmla="*/ 272 h 317"/>
                    <a:gd name="T52" fmla="*/ 237 w 649"/>
                    <a:gd name="T53" fmla="*/ 292 h 317"/>
                    <a:gd name="T54" fmla="*/ 179 w 649"/>
                    <a:gd name="T55" fmla="*/ 302 h 317"/>
                    <a:gd name="T56" fmla="*/ 127 w 649"/>
                    <a:gd name="T57" fmla="*/ 312 h 317"/>
                    <a:gd name="T58" fmla="*/ 73 w 649"/>
                    <a:gd name="T59" fmla="*/ 316 h 317"/>
                    <a:gd name="T60" fmla="*/ 23 w 649"/>
                    <a:gd name="T61" fmla="*/ 308 h 317"/>
                    <a:gd name="T62" fmla="*/ 1 w 649"/>
                    <a:gd name="T63" fmla="*/ 296 h 317"/>
                    <a:gd name="T64" fmla="*/ 15 w 649"/>
                    <a:gd name="T65" fmla="*/ 282 h 317"/>
                    <a:gd name="T66" fmla="*/ 55 w 649"/>
                    <a:gd name="T67" fmla="*/ 274 h 317"/>
                    <a:gd name="T68" fmla="*/ 103 w 649"/>
                    <a:gd name="T69" fmla="*/ 266 h 317"/>
                    <a:gd name="T70" fmla="*/ 165 w 649"/>
                    <a:gd name="T71" fmla="*/ 254 h 317"/>
                    <a:gd name="T72" fmla="*/ 233 w 649"/>
                    <a:gd name="T73" fmla="*/ 238 h 317"/>
                    <a:gd name="T74" fmla="*/ 271 w 649"/>
                    <a:gd name="T75" fmla="*/ 224 h 317"/>
                    <a:gd name="T76" fmla="*/ 297 w 649"/>
                    <a:gd name="T77" fmla="*/ 210 h 317"/>
                    <a:gd name="T78" fmla="*/ 311 w 649"/>
                    <a:gd name="T79" fmla="*/ 202 h 31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649"/>
                    <a:gd name="T121" fmla="*/ 0 h 317"/>
                    <a:gd name="T122" fmla="*/ 649 w 649"/>
                    <a:gd name="T123" fmla="*/ 317 h 31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649" h="317">
                      <a:moveTo>
                        <a:pt x="311" y="202"/>
                      </a:moveTo>
                      <a:cubicBezTo>
                        <a:pt x="322" y="194"/>
                        <a:pt x="349" y="176"/>
                        <a:pt x="365" y="162"/>
                      </a:cubicBezTo>
                      <a:cubicBezTo>
                        <a:pt x="381" y="148"/>
                        <a:pt x="394" y="130"/>
                        <a:pt x="405" y="116"/>
                      </a:cubicBezTo>
                      <a:cubicBezTo>
                        <a:pt x="416" y="102"/>
                        <a:pt x="425" y="89"/>
                        <a:pt x="433" y="78"/>
                      </a:cubicBezTo>
                      <a:cubicBezTo>
                        <a:pt x="441" y="67"/>
                        <a:pt x="447" y="60"/>
                        <a:pt x="455" y="52"/>
                      </a:cubicBezTo>
                      <a:cubicBezTo>
                        <a:pt x="463" y="44"/>
                        <a:pt x="470" y="38"/>
                        <a:pt x="481" y="32"/>
                      </a:cubicBezTo>
                      <a:cubicBezTo>
                        <a:pt x="492" y="26"/>
                        <a:pt x="506" y="18"/>
                        <a:pt x="519" y="14"/>
                      </a:cubicBezTo>
                      <a:cubicBezTo>
                        <a:pt x="532" y="10"/>
                        <a:pt x="545" y="8"/>
                        <a:pt x="557" y="6"/>
                      </a:cubicBezTo>
                      <a:cubicBezTo>
                        <a:pt x="569" y="4"/>
                        <a:pt x="578" y="0"/>
                        <a:pt x="591" y="0"/>
                      </a:cubicBezTo>
                      <a:cubicBezTo>
                        <a:pt x="604" y="0"/>
                        <a:pt x="624" y="0"/>
                        <a:pt x="633" y="6"/>
                      </a:cubicBezTo>
                      <a:cubicBezTo>
                        <a:pt x="642" y="12"/>
                        <a:pt x="645" y="27"/>
                        <a:pt x="647" y="34"/>
                      </a:cubicBezTo>
                      <a:cubicBezTo>
                        <a:pt x="649" y="41"/>
                        <a:pt x="647" y="42"/>
                        <a:pt x="645" y="48"/>
                      </a:cubicBezTo>
                      <a:cubicBezTo>
                        <a:pt x="643" y="54"/>
                        <a:pt x="643" y="64"/>
                        <a:pt x="637" y="70"/>
                      </a:cubicBezTo>
                      <a:cubicBezTo>
                        <a:pt x="631" y="76"/>
                        <a:pt x="621" y="80"/>
                        <a:pt x="611" y="82"/>
                      </a:cubicBezTo>
                      <a:cubicBezTo>
                        <a:pt x="601" y="84"/>
                        <a:pt x="588" y="82"/>
                        <a:pt x="579" y="80"/>
                      </a:cubicBezTo>
                      <a:cubicBezTo>
                        <a:pt x="570" y="78"/>
                        <a:pt x="568" y="74"/>
                        <a:pt x="559" y="72"/>
                      </a:cubicBezTo>
                      <a:cubicBezTo>
                        <a:pt x="550" y="70"/>
                        <a:pt x="536" y="67"/>
                        <a:pt x="527" y="66"/>
                      </a:cubicBezTo>
                      <a:cubicBezTo>
                        <a:pt x="518" y="65"/>
                        <a:pt x="512" y="65"/>
                        <a:pt x="507" y="68"/>
                      </a:cubicBezTo>
                      <a:cubicBezTo>
                        <a:pt x="502" y="71"/>
                        <a:pt x="501" y="75"/>
                        <a:pt x="497" y="82"/>
                      </a:cubicBezTo>
                      <a:cubicBezTo>
                        <a:pt x="493" y="89"/>
                        <a:pt x="487" y="99"/>
                        <a:pt x="481" y="108"/>
                      </a:cubicBezTo>
                      <a:cubicBezTo>
                        <a:pt x="475" y="117"/>
                        <a:pt x="469" y="125"/>
                        <a:pt x="461" y="134"/>
                      </a:cubicBezTo>
                      <a:cubicBezTo>
                        <a:pt x="453" y="143"/>
                        <a:pt x="440" y="154"/>
                        <a:pt x="431" y="164"/>
                      </a:cubicBezTo>
                      <a:cubicBezTo>
                        <a:pt x="422" y="174"/>
                        <a:pt x="416" y="185"/>
                        <a:pt x="407" y="194"/>
                      </a:cubicBezTo>
                      <a:cubicBezTo>
                        <a:pt x="398" y="203"/>
                        <a:pt x="389" y="211"/>
                        <a:pt x="377" y="220"/>
                      </a:cubicBezTo>
                      <a:cubicBezTo>
                        <a:pt x="365" y="229"/>
                        <a:pt x="351" y="239"/>
                        <a:pt x="337" y="248"/>
                      </a:cubicBezTo>
                      <a:cubicBezTo>
                        <a:pt x="323" y="257"/>
                        <a:pt x="308" y="265"/>
                        <a:pt x="291" y="272"/>
                      </a:cubicBezTo>
                      <a:cubicBezTo>
                        <a:pt x="274" y="279"/>
                        <a:pt x="256" y="287"/>
                        <a:pt x="237" y="292"/>
                      </a:cubicBezTo>
                      <a:cubicBezTo>
                        <a:pt x="218" y="297"/>
                        <a:pt x="197" y="299"/>
                        <a:pt x="179" y="302"/>
                      </a:cubicBezTo>
                      <a:cubicBezTo>
                        <a:pt x="161" y="305"/>
                        <a:pt x="145" y="310"/>
                        <a:pt x="127" y="312"/>
                      </a:cubicBezTo>
                      <a:cubicBezTo>
                        <a:pt x="109" y="314"/>
                        <a:pt x="90" y="317"/>
                        <a:pt x="73" y="316"/>
                      </a:cubicBezTo>
                      <a:cubicBezTo>
                        <a:pt x="56" y="315"/>
                        <a:pt x="35" y="311"/>
                        <a:pt x="23" y="308"/>
                      </a:cubicBezTo>
                      <a:cubicBezTo>
                        <a:pt x="11" y="305"/>
                        <a:pt x="2" y="300"/>
                        <a:pt x="1" y="296"/>
                      </a:cubicBezTo>
                      <a:cubicBezTo>
                        <a:pt x="0" y="292"/>
                        <a:pt x="6" y="286"/>
                        <a:pt x="15" y="282"/>
                      </a:cubicBezTo>
                      <a:cubicBezTo>
                        <a:pt x="24" y="278"/>
                        <a:pt x="40" y="277"/>
                        <a:pt x="55" y="274"/>
                      </a:cubicBezTo>
                      <a:cubicBezTo>
                        <a:pt x="70" y="271"/>
                        <a:pt x="85" y="269"/>
                        <a:pt x="103" y="266"/>
                      </a:cubicBezTo>
                      <a:cubicBezTo>
                        <a:pt x="121" y="263"/>
                        <a:pt x="143" y="259"/>
                        <a:pt x="165" y="254"/>
                      </a:cubicBezTo>
                      <a:cubicBezTo>
                        <a:pt x="187" y="249"/>
                        <a:pt x="215" y="243"/>
                        <a:pt x="233" y="238"/>
                      </a:cubicBezTo>
                      <a:cubicBezTo>
                        <a:pt x="251" y="233"/>
                        <a:pt x="260" y="229"/>
                        <a:pt x="271" y="224"/>
                      </a:cubicBezTo>
                      <a:cubicBezTo>
                        <a:pt x="282" y="219"/>
                        <a:pt x="290" y="214"/>
                        <a:pt x="297" y="210"/>
                      </a:cubicBezTo>
                      <a:cubicBezTo>
                        <a:pt x="304" y="206"/>
                        <a:pt x="301" y="208"/>
                        <a:pt x="311" y="20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33CCFF"/>
                    </a:gs>
                    <a:gs pos="100000">
                      <a:srgbClr val="000000"/>
                    </a:gs>
                  </a:gsLst>
                  <a:lin ang="18900000" scaled="1"/>
                </a:gradFill>
                <a:ln w="12700">
                  <a:solidFill>
                    <a:srgbClr val="BBCB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24726" name="Freeform 439"/>
                <p:cNvSpPr>
                  <a:spLocks/>
                </p:cNvSpPr>
                <p:nvPr/>
              </p:nvSpPr>
              <p:spPr bwMode="auto">
                <a:xfrm>
                  <a:off x="2600" y="1069"/>
                  <a:ext cx="275" cy="461"/>
                </a:xfrm>
                <a:custGeom>
                  <a:avLst/>
                  <a:gdLst>
                    <a:gd name="T0" fmla="*/ 206 w 275"/>
                    <a:gd name="T1" fmla="*/ 161 h 461"/>
                    <a:gd name="T2" fmla="*/ 236 w 275"/>
                    <a:gd name="T3" fmla="*/ 195 h 461"/>
                    <a:gd name="T4" fmla="*/ 254 w 275"/>
                    <a:gd name="T5" fmla="*/ 229 h 461"/>
                    <a:gd name="T6" fmla="*/ 264 w 275"/>
                    <a:gd name="T7" fmla="*/ 253 h 461"/>
                    <a:gd name="T8" fmla="*/ 274 w 275"/>
                    <a:gd name="T9" fmla="*/ 297 h 461"/>
                    <a:gd name="T10" fmla="*/ 272 w 275"/>
                    <a:gd name="T11" fmla="*/ 357 h 461"/>
                    <a:gd name="T12" fmla="*/ 264 w 275"/>
                    <a:gd name="T13" fmla="*/ 395 h 461"/>
                    <a:gd name="T14" fmla="*/ 246 w 275"/>
                    <a:gd name="T15" fmla="*/ 433 h 461"/>
                    <a:gd name="T16" fmla="*/ 222 w 275"/>
                    <a:gd name="T17" fmla="*/ 461 h 461"/>
                    <a:gd name="T18" fmla="*/ 202 w 275"/>
                    <a:gd name="T19" fmla="*/ 433 h 461"/>
                    <a:gd name="T20" fmla="*/ 214 w 275"/>
                    <a:gd name="T21" fmla="*/ 377 h 461"/>
                    <a:gd name="T22" fmla="*/ 228 w 275"/>
                    <a:gd name="T23" fmla="*/ 315 h 461"/>
                    <a:gd name="T24" fmla="*/ 214 w 275"/>
                    <a:gd name="T25" fmla="*/ 255 h 461"/>
                    <a:gd name="T26" fmla="*/ 170 w 275"/>
                    <a:gd name="T27" fmla="*/ 195 h 461"/>
                    <a:gd name="T28" fmla="*/ 124 w 275"/>
                    <a:gd name="T29" fmla="*/ 147 h 461"/>
                    <a:gd name="T30" fmla="*/ 80 w 275"/>
                    <a:gd name="T31" fmla="*/ 111 h 461"/>
                    <a:gd name="T32" fmla="*/ 24 w 275"/>
                    <a:gd name="T33" fmla="*/ 69 h 461"/>
                    <a:gd name="T34" fmla="*/ 2 w 275"/>
                    <a:gd name="T35" fmla="*/ 31 h 461"/>
                    <a:gd name="T36" fmla="*/ 10 w 275"/>
                    <a:gd name="T37" fmla="*/ 7 h 461"/>
                    <a:gd name="T38" fmla="*/ 52 w 275"/>
                    <a:gd name="T39" fmla="*/ 11 h 461"/>
                    <a:gd name="T40" fmla="*/ 130 w 275"/>
                    <a:gd name="T41" fmla="*/ 75 h 461"/>
                    <a:gd name="T42" fmla="*/ 184 w 275"/>
                    <a:gd name="T43" fmla="*/ 133 h 461"/>
                    <a:gd name="T44" fmla="*/ 206 w 275"/>
                    <a:gd name="T45" fmla="*/ 161 h 461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275"/>
                    <a:gd name="T70" fmla="*/ 0 h 461"/>
                    <a:gd name="T71" fmla="*/ 275 w 275"/>
                    <a:gd name="T72" fmla="*/ 461 h 461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275" h="461">
                      <a:moveTo>
                        <a:pt x="206" y="161"/>
                      </a:moveTo>
                      <a:cubicBezTo>
                        <a:pt x="215" y="171"/>
                        <a:pt x="228" y="184"/>
                        <a:pt x="236" y="195"/>
                      </a:cubicBezTo>
                      <a:cubicBezTo>
                        <a:pt x="244" y="206"/>
                        <a:pt x="249" y="219"/>
                        <a:pt x="254" y="229"/>
                      </a:cubicBezTo>
                      <a:cubicBezTo>
                        <a:pt x="259" y="239"/>
                        <a:pt x="261" y="242"/>
                        <a:pt x="264" y="253"/>
                      </a:cubicBezTo>
                      <a:cubicBezTo>
                        <a:pt x="267" y="264"/>
                        <a:pt x="273" y="280"/>
                        <a:pt x="274" y="297"/>
                      </a:cubicBezTo>
                      <a:cubicBezTo>
                        <a:pt x="275" y="314"/>
                        <a:pt x="274" y="341"/>
                        <a:pt x="272" y="357"/>
                      </a:cubicBezTo>
                      <a:cubicBezTo>
                        <a:pt x="270" y="373"/>
                        <a:pt x="268" y="382"/>
                        <a:pt x="264" y="395"/>
                      </a:cubicBezTo>
                      <a:cubicBezTo>
                        <a:pt x="260" y="408"/>
                        <a:pt x="253" y="422"/>
                        <a:pt x="246" y="433"/>
                      </a:cubicBezTo>
                      <a:cubicBezTo>
                        <a:pt x="239" y="444"/>
                        <a:pt x="229" y="461"/>
                        <a:pt x="222" y="461"/>
                      </a:cubicBezTo>
                      <a:cubicBezTo>
                        <a:pt x="215" y="461"/>
                        <a:pt x="203" y="447"/>
                        <a:pt x="202" y="433"/>
                      </a:cubicBezTo>
                      <a:cubicBezTo>
                        <a:pt x="201" y="419"/>
                        <a:pt x="210" y="397"/>
                        <a:pt x="214" y="377"/>
                      </a:cubicBezTo>
                      <a:cubicBezTo>
                        <a:pt x="218" y="357"/>
                        <a:pt x="228" y="335"/>
                        <a:pt x="228" y="315"/>
                      </a:cubicBezTo>
                      <a:cubicBezTo>
                        <a:pt x="228" y="295"/>
                        <a:pt x="224" y="275"/>
                        <a:pt x="214" y="255"/>
                      </a:cubicBezTo>
                      <a:cubicBezTo>
                        <a:pt x="204" y="235"/>
                        <a:pt x="185" y="213"/>
                        <a:pt x="170" y="195"/>
                      </a:cubicBezTo>
                      <a:cubicBezTo>
                        <a:pt x="155" y="177"/>
                        <a:pt x="139" y="161"/>
                        <a:pt x="124" y="147"/>
                      </a:cubicBezTo>
                      <a:cubicBezTo>
                        <a:pt x="109" y="133"/>
                        <a:pt x="97" y="124"/>
                        <a:pt x="80" y="111"/>
                      </a:cubicBezTo>
                      <a:cubicBezTo>
                        <a:pt x="63" y="98"/>
                        <a:pt x="37" y="82"/>
                        <a:pt x="24" y="69"/>
                      </a:cubicBezTo>
                      <a:cubicBezTo>
                        <a:pt x="11" y="56"/>
                        <a:pt x="4" y="41"/>
                        <a:pt x="2" y="31"/>
                      </a:cubicBezTo>
                      <a:cubicBezTo>
                        <a:pt x="0" y="21"/>
                        <a:pt x="2" y="10"/>
                        <a:pt x="10" y="7"/>
                      </a:cubicBezTo>
                      <a:cubicBezTo>
                        <a:pt x="18" y="4"/>
                        <a:pt x="32" y="0"/>
                        <a:pt x="52" y="11"/>
                      </a:cubicBezTo>
                      <a:cubicBezTo>
                        <a:pt x="72" y="22"/>
                        <a:pt x="108" y="55"/>
                        <a:pt x="130" y="75"/>
                      </a:cubicBezTo>
                      <a:cubicBezTo>
                        <a:pt x="152" y="95"/>
                        <a:pt x="171" y="118"/>
                        <a:pt x="184" y="133"/>
                      </a:cubicBezTo>
                      <a:cubicBezTo>
                        <a:pt x="197" y="148"/>
                        <a:pt x="197" y="151"/>
                        <a:pt x="206" y="16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33CCFF"/>
                    </a:gs>
                    <a:gs pos="100000">
                      <a:srgbClr val="09252E"/>
                    </a:gs>
                  </a:gsLst>
                  <a:lin ang="2700000" scaled="1"/>
                </a:gradFill>
                <a:ln w="12700">
                  <a:solidFill>
                    <a:srgbClr val="BBCB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  <p:sp>
              <p:nvSpPr>
                <p:cNvPr id="24727" name="Freeform 440"/>
                <p:cNvSpPr>
                  <a:spLocks/>
                </p:cNvSpPr>
                <p:nvPr/>
              </p:nvSpPr>
              <p:spPr bwMode="auto">
                <a:xfrm>
                  <a:off x="2565" y="1166"/>
                  <a:ext cx="205" cy="614"/>
                </a:xfrm>
                <a:custGeom>
                  <a:avLst/>
                  <a:gdLst>
                    <a:gd name="T0" fmla="*/ 129 w 205"/>
                    <a:gd name="T1" fmla="*/ 94 h 614"/>
                    <a:gd name="T2" fmla="*/ 161 w 205"/>
                    <a:gd name="T3" fmla="*/ 146 h 614"/>
                    <a:gd name="T4" fmla="*/ 181 w 205"/>
                    <a:gd name="T5" fmla="*/ 190 h 614"/>
                    <a:gd name="T6" fmla="*/ 199 w 205"/>
                    <a:gd name="T7" fmla="*/ 240 h 614"/>
                    <a:gd name="T8" fmla="*/ 205 w 205"/>
                    <a:gd name="T9" fmla="*/ 290 h 614"/>
                    <a:gd name="T10" fmla="*/ 199 w 205"/>
                    <a:gd name="T11" fmla="*/ 358 h 614"/>
                    <a:gd name="T12" fmla="*/ 175 w 205"/>
                    <a:gd name="T13" fmla="*/ 436 h 614"/>
                    <a:gd name="T14" fmla="*/ 141 w 205"/>
                    <a:gd name="T15" fmla="*/ 508 h 614"/>
                    <a:gd name="T16" fmla="*/ 115 w 205"/>
                    <a:gd name="T17" fmla="*/ 540 h 614"/>
                    <a:gd name="T18" fmla="*/ 87 w 205"/>
                    <a:gd name="T19" fmla="*/ 584 h 614"/>
                    <a:gd name="T20" fmla="*/ 61 w 205"/>
                    <a:gd name="T21" fmla="*/ 610 h 614"/>
                    <a:gd name="T22" fmla="*/ 31 w 205"/>
                    <a:gd name="T23" fmla="*/ 606 h 614"/>
                    <a:gd name="T24" fmla="*/ 33 w 205"/>
                    <a:gd name="T25" fmla="*/ 568 h 614"/>
                    <a:gd name="T26" fmla="*/ 73 w 205"/>
                    <a:gd name="T27" fmla="*/ 526 h 614"/>
                    <a:gd name="T28" fmla="*/ 109 w 205"/>
                    <a:gd name="T29" fmla="*/ 470 h 614"/>
                    <a:gd name="T30" fmla="*/ 137 w 205"/>
                    <a:gd name="T31" fmla="*/ 408 h 614"/>
                    <a:gd name="T32" fmla="*/ 151 w 205"/>
                    <a:gd name="T33" fmla="*/ 334 h 614"/>
                    <a:gd name="T34" fmla="*/ 151 w 205"/>
                    <a:gd name="T35" fmla="*/ 252 h 614"/>
                    <a:gd name="T36" fmla="*/ 135 w 205"/>
                    <a:gd name="T37" fmla="*/ 194 h 614"/>
                    <a:gd name="T38" fmla="*/ 95 w 205"/>
                    <a:gd name="T39" fmla="*/ 118 h 614"/>
                    <a:gd name="T40" fmla="*/ 61 w 205"/>
                    <a:gd name="T41" fmla="*/ 74 h 614"/>
                    <a:gd name="T42" fmla="*/ 25 w 205"/>
                    <a:gd name="T43" fmla="*/ 38 h 614"/>
                    <a:gd name="T44" fmla="*/ 3 w 205"/>
                    <a:gd name="T45" fmla="*/ 18 h 614"/>
                    <a:gd name="T46" fmla="*/ 7 w 205"/>
                    <a:gd name="T47" fmla="*/ 2 h 614"/>
                    <a:gd name="T48" fmla="*/ 33 w 205"/>
                    <a:gd name="T49" fmla="*/ 4 h 614"/>
                    <a:gd name="T50" fmla="*/ 67 w 205"/>
                    <a:gd name="T51" fmla="*/ 26 h 614"/>
                    <a:gd name="T52" fmla="*/ 117 w 205"/>
                    <a:gd name="T53" fmla="*/ 76 h 614"/>
                    <a:gd name="T54" fmla="*/ 129 w 205"/>
                    <a:gd name="T55" fmla="*/ 94 h 61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205"/>
                    <a:gd name="T85" fmla="*/ 0 h 614"/>
                    <a:gd name="T86" fmla="*/ 205 w 205"/>
                    <a:gd name="T87" fmla="*/ 614 h 614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205" h="614">
                      <a:moveTo>
                        <a:pt x="129" y="94"/>
                      </a:moveTo>
                      <a:cubicBezTo>
                        <a:pt x="136" y="106"/>
                        <a:pt x="152" y="130"/>
                        <a:pt x="161" y="146"/>
                      </a:cubicBezTo>
                      <a:cubicBezTo>
                        <a:pt x="170" y="162"/>
                        <a:pt x="175" y="174"/>
                        <a:pt x="181" y="190"/>
                      </a:cubicBezTo>
                      <a:cubicBezTo>
                        <a:pt x="187" y="206"/>
                        <a:pt x="195" y="223"/>
                        <a:pt x="199" y="240"/>
                      </a:cubicBezTo>
                      <a:cubicBezTo>
                        <a:pt x="203" y="257"/>
                        <a:pt x="205" y="270"/>
                        <a:pt x="205" y="290"/>
                      </a:cubicBezTo>
                      <a:cubicBezTo>
                        <a:pt x="205" y="310"/>
                        <a:pt x="204" y="334"/>
                        <a:pt x="199" y="358"/>
                      </a:cubicBezTo>
                      <a:cubicBezTo>
                        <a:pt x="194" y="382"/>
                        <a:pt x="185" y="411"/>
                        <a:pt x="175" y="436"/>
                      </a:cubicBezTo>
                      <a:cubicBezTo>
                        <a:pt x="165" y="461"/>
                        <a:pt x="151" y="491"/>
                        <a:pt x="141" y="508"/>
                      </a:cubicBezTo>
                      <a:cubicBezTo>
                        <a:pt x="131" y="525"/>
                        <a:pt x="124" y="527"/>
                        <a:pt x="115" y="540"/>
                      </a:cubicBezTo>
                      <a:cubicBezTo>
                        <a:pt x="106" y="553"/>
                        <a:pt x="96" y="572"/>
                        <a:pt x="87" y="584"/>
                      </a:cubicBezTo>
                      <a:cubicBezTo>
                        <a:pt x="78" y="596"/>
                        <a:pt x="70" y="606"/>
                        <a:pt x="61" y="610"/>
                      </a:cubicBezTo>
                      <a:cubicBezTo>
                        <a:pt x="52" y="614"/>
                        <a:pt x="36" y="613"/>
                        <a:pt x="31" y="606"/>
                      </a:cubicBezTo>
                      <a:cubicBezTo>
                        <a:pt x="26" y="599"/>
                        <a:pt x="26" y="581"/>
                        <a:pt x="33" y="568"/>
                      </a:cubicBezTo>
                      <a:cubicBezTo>
                        <a:pt x="40" y="555"/>
                        <a:pt x="60" y="542"/>
                        <a:pt x="73" y="526"/>
                      </a:cubicBezTo>
                      <a:cubicBezTo>
                        <a:pt x="86" y="510"/>
                        <a:pt x="98" y="490"/>
                        <a:pt x="109" y="470"/>
                      </a:cubicBezTo>
                      <a:cubicBezTo>
                        <a:pt x="120" y="450"/>
                        <a:pt x="130" y="431"/>
                        <a:pt x="137" y="408"/>
                      </a:cubicBezTo>
                      <a:cubicBezTo>
                        <a:pt x="144" y="385"/>
                        <a:pt x="149" y="360"/>
                        <a:pt x="151" y="334"/>
                      </a:cubicBezTo>
                      <a:cubicBezTo>
                        <a:pt x="153" y="308"/>
                        <a:pt x="154" y="275"/>
                        <a:pt x="151" y="252"/>
                      </a:cubicBezTo>
                      <a:cubicBezTo>
                        <a:pt x="148" y="229"/>
                        <a:pt x="144" y="216"/>
                        <a:pt x="135" y="194"/>
                      </a:cubicBezTo>
                      <a:cubicBezTo>
                        <a:pt x="126" y="172"/>
                        <a:pt x="107" y="138"/>
                        <a:pt x="95" y="118"/>
                      </a:cubicBezTo>
                      <a:cubicBezTo>
                        <a:pt x="83" y="98"/>
                        <a:pt x="73" y="87"/>
                        <a:pt x="61" y="74"/>
                      </a:cubicBezTo>
                      <a:cubicBezTo>
                        <a:pt x="49" y="61"/>
                        <a:pt x="35" y="47"/>
                        <a:pt x="25" y="38"/>
                      </a:cubicBezTo>
                      <a:cubicBezTo>
                        <a:pt x="15" y="29"/>
                        <a:pt x="6" y="24"/>
                        <a:pt x="3" y="18"/>
                      </a:cubicBezTo>
                      <a:cubicBezTo>
                        <a:pt x="0" y="12"/>
                        <a:pt x="2" y="4"/>
                        <a:pt x="7" y="2"/>
                      </a:cubicBezTo>
                      <a:cubicBezTo>
                        <a:pt x="12" y="0"/>
                        <a:pt x="23" y="0"/>
                        <a:pt x="33" y="4"/>
                      </a:cubicBezTo>
                      <a:cubicBezTo>
                        <a:pt x="43" y="8"/>
                        <a:pt x="53" y="14"/>
                        <a:pt x="67" y="26"/>
                      </a:cubicBezTo>
                      <a:cubicBezTo>
                        <a:pt x="81" y="38"/>
                        <a:pt x="106" y="65"/>
                        <a:pt x="117" y="76"/>
                      </a:cubicBezTo>
                      <a:cubicBezTo>
                        <a:pt x="128" y="87"/>
                        <a:pt x="122" y="82"/>
                        <a:pt x="129" y="9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33CCFF"/>
                    </a:gs>
                    <a:gs pos="100000">
                      <a:srgbClr val="09252E"/>
                    </a:gs>
                  </a:gsLst>
                  <a:lin ang="2700000" scaled="1"/>
                </a:gradFill>
                <a:ln w="12700">
                  <a:solidFill>
                    <a:srgbClr val="BBCB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SA"/>
                </a:p>
              </p:txBody>
            </p:sp>
          </p:grpSp>
          <p:sp>
            <p:nvSpPr>
              <p:cNvPr id="24724" name="Freeform 441"/>
              <p:cNvSpPr>
                <a:spLocks/>
              </p:cNvSpPr>
              <p:nvPr/>
            </p:nvSpPr>
            <p:spPr bwMode="auto">
              <a:xfrm>
                <a:off x="2054" y="1113"/>
                <a:ext cx="640" cy="839"/>
              </a:xfrm>
              <a:custGeom>
                <a:avLst/>
                <a:gdLst>
                  <a:gd name="T0" fmla="*/ 400 w 640"/>
                  <a:gd name="T1" fmla="*/ 23 h 839"/>
                  <a:gd name="T2" fmla="*/ 518 w 640"/>
                  <a:gd name="T3" fmla="*/ 119 h 839"/>
                  <a:gd name="T4" fmla="*/ 610 w 640"/>
                  <a:gd name="T5" fmla="*/ 251 h 839"/>
                  <a:gd name="T6" fmla="*/ 638 w 640"/>
                  <a:gd name="T7" fmla="*/ 389 h 839"/>
                  <a:gd name="T8" fmla="*/ 582 w 640"/>
                  <a:gd name="T9" fmla="*/ 553 h 839"/>
                  <a:gd name="T10" fmla="*/ 488 w 640"/>
                  <a:gd name="T11" fmla="*/ 653 h 839"/>
                  <a:gd name="T12" fmla="*/ 424 w 640"/>
                  <a:gd name="T13" fmla="*/ 709 h 839"/>
                  <a:gd name="T14" fmla="*/ 432 w 640"/>
                  <a:gd name="T15" fmla="*/ 727 h 839"/>
                  <a:gd name="T16" fmla="*/ 476 w 640"/>
                  <a:gd name="T17" fmla="*/ 691 h 839"/>
                  <a:gd name="T18" fmla="*/ 512 w 640"/>
                  <a:gd name="T19" fmla="*/ 693 h 839"/>
                  <a:gd name="T20" fmla="*/ 480 w 640"/>
                  <a:gd name="T21" fmla="*/ 737 h 839"/>
                  <a:gd name="T22" fmla="*/ 390 w 640"/>
                  <a:gd name="T23" fmla="*/ 801 h 839"/>
                  <a:gd name="T24" fmla="*/ 310 w 640"/>
                  <a:gd name="T25" fmla="*/ 831 h 839"/>
                  <a:gd name="T26" fmla="*/ 190 w 640"/>
                  <a:gd name="T27" fmla="*/ 839 h 839"/>
                  <a:gd name="T28" fmla="*/ 128 w 640"/>
                  <a:gd name="T29" fmla="*/ 827 h 839"/>
                  <a:gd name="T30" fmla="*/ 170 w 640"/>
                  <a:gd name="T31" fmla="*/ 805 h 839"/>
                  <a:gd name="T32" fmla="*/ 296 w 640"/>
                  <a:gd name="T33" fmla="*/ 803 h 839"/>
                  <a:gd name="T34" fmla="*/ 376 w 640"/>
                  <a:gd name="T35" fmla="*/ 763 h 839"/>
                  <a:gd name="T36" fmla="*/ 336 w 640"/>
                  <a:gd name="T37" fmla="*/ 757 h 839"/>
                  <a:gd name="T38" fmla="*/ 224 w 640"/>
                  <a:gd name="T39" fmla="*/ 771 h 839"/>
                  <a:gd name="T40" fmla="*/ 90 w 640"/>
                  <a:gd name="T41" fmla="*/ 753 h 839"/>
                  <a:gd name="T42" fmla="*/ 6 w 640"/>
                  <a:gd name="T43" fmla="*/ 721 h 839"/>
                  <a:gd name="T44" fmla="*/ 40 w 640"/>
                  <a:gd name="T45" fmla="*/ 695 h 839"/>
                  <a:gd name="T46" fmla="*/ 124 w 640"/>
                  <a:gd name="T47" fmla="*/ 713 h 839"/>
                  <a:gd name="T48" fmla="*/ 272 w 640"/>
                  <a:gd name="T49" fmla="*/ 723 h 839"/>
                  <a:gd name="T50" fmla="*/ 376 w 640"/>
                  <a:gd name="T51" fmla="*/ 677 h 839"/>
                  <a:gd name="T52" fmla="*/ 492 w 640"/>
                  <a:gd name="T53" fmla="*/ 583 h 839"/>
                  <a:gd name="T54" fmla="*/ 562 w 640"/>
                  <a:gd name="T55" fmla="*/ 463 h 839"/>
                  <a:gd name="T56" fmla="*/ 572 w 640"/>
                  <a:gd name="T57" fmla="*/ 335 h 839"/>
                  <a:gd name="T58" fmla="*/ 540 w 640"/>
                  <a:gd name="T59" fmla="*/ 241 h 839"/>
                  <a:gd name="T60" fmla="*/ 478 w 640"/>
                  <a:gd name="T61" fmla="*/ 161 h 839"/>
                  <a:gd name="T62" fmla="*/ 418 w 640"/>
                  <a:gd name="T63" fmla="*/ 105 h 839"/>
                  <a:gd name="T64" fmla="*/ 320 w 640"/>
                  <a:gd name="T65" fmla="*/ 53 h 839"/>
                  <a:gd name="T66" fmla="*/ 236 w 640"/>
                  <a:gd name="T67" fmla="*/ 23 h 839"/>
                  <a:gd name="T68" fmla="*/ 288 w 640"/>
                  <a:gd name="T69" fmla="*/ 5 h 83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40"/>
                  <a:gd name="T106" fmla="*/ 0 h 839"/>
                  <a:gd name="T107" fmla="*/ 640 w 640"/>
                  <a:gd name="T108" fmla="*/ 839 h 83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40" h="839">
                    <a:moveTo>
                      <a:pt x="316" y="3"/>
                    </a:moveTo>
                    <a:cubicBezTo>
                      <a:pt x="335" y="6"/>
                      <a:pt x="373" y="11"/>
                      <a:pt x="400" y="23"/>
                    </a:cubicBezTo>
                    <a:cubicBezTo>
                      <a:pt x="427" y="35"/>
                      <a:pt x="458" y="57"/>
                      <a:pt x="478" y="73"/>
                    </a:cubicBezTo>
                    <a:cubicBezTo>
                      <a:pt x="498" y="89"/>
                      <a:pt x="503" y="100"/>
                      <a:pt x="518" y="119"/>
                    </a:cubicBezTo>
                    <a:cubicBezTo>
                      <a:pt x="533" y="138"/>
                      <a:pt x="553" y="167"/>
                      <a:pt x="568" y="189"/>
                    </a:cubicBezTo>
                    <a:cubicBezTo>
                      <a:pt x="583" y="211"/>
                      <a:pt x="599" y="227"/>
                      <a:pt x="610" y="251"/>
                    </a:cubicBezTo>
                    <a:cubicBezTo>
                      <a:pt x="621" y="275"/>
                      <a:pt x="629" y="312"/>
                      <a:pt x="634" y="335"/>
                    </a:cubicBezTo>
                    <a:cubicBezTo>
                      <a:pt x="639" y="358"/>
                      <a:pt x="640" y="368"/>
                      <a:pt x="638" y="389"/>
                    </a:cubicBezTo>
                    <a:cubicBezTo>
                      <a:pt x="636" y="410"/>
                      <a:pt x="633" y="434"/>
                      <a:pt x="624" y="461"/>
                    </a:cubicBezTo>
                    <a:cubicBezTo>
                      <a:pt x="615" y="488"/>
                      <a:pt x="599" y="527"/>
                      <a:pt x="582" y="553"/>
                    </a:cubicBezTo>
                    <a:cubicBezTo>
                      <a:pt x="565" y="579"/>
                      <a:pt x="540" y="602"/>
                      <a:pt x="524" y="619"/>
                    </a:cubicBezTo>
                    <a:cubicBezTo>
                      <a:pt x="508" y="636"/>
                      <a:pt x="502" y="641"/>
                      <a:pt x="488" y="653"/>
                    </a:cubicBezTo>
                    <a:cubicBezTo>
                      <a:pt x="474" y="665"/>
                      <a:pt x="453" y="684"/>
                      <a:pt x="442" y="693"/>
                    </a:cubicBezTo>
                    <a:cubicBezTo>
                      <a:pt x="431" y="702"/>
                      <a:pt x="428" y="704"/>
                      <a:pt x="424" y="709"/>
                    </a:cubicBezTo>
                    <a:cubicBezTo>
                      <a:pt x="420" y="714"/>
                      <a:pt x="417" y="720"/>
                      <a:pt x="418" y="723"/>
                    </a:cubicBezTo>
                    <a:cubicBezTo>
                      <a:pt x="419" y="726"/>
                      <a:pt x="426" y="730"/>
                      <a:pt x="432" y="727"/>
                    </a:cubicBezTo>
                    <a:cubicBezTo>
                      <a:pt x="438" y="724"/>
                      <a:pt x="449" y="711"/>
                      <a:pt x="456" y="705"/>
                    </a:cubicBezTo>
                    <a:cubicBezTo>
                      <a:pt x="463" y="699"/>
                      <a:pt x="469" y="694"/>
                      <a:pt x="476" y="691"/>
                    </a:cubicBezTo>
                    <a:cubicBezTo>
                      <a:pt x="483" y="688"/>
                      <a:pt x="492" y="685"/>
                      <a:pt x="498" y="685"/>
                    </a:cubicBezTo>
                    <a:cubicBezTo>
                      <a:pt x="504" y="685"/>
                      <a:pt x="510" y="688"/>
                      <a:pt x="512" y="693"/>
                    </a:cubicBezTo>
                    <a:cubicBezTo>
                      <a:pt x="514" y="698"/>
                      <a:pt x="515" y="708"/>
                      <a:pt x="510" y="715"/>
                    </a:cubicBezTo>
                    <a:cubicBezTo>
                      <a:pt x="505" y="722"/>
                      <a:pt x="492" y="728"/>
                      <a:pt x="480" y="737"/>
                    </a:cubicBezTo>
                    <a:cubicBezTo>
                      <a:pt x="468" y="746"/>
                      <a:pt x="455" y="760"/>
                      <a:pt x="440" y="771"/>
                    </a:cubicBezTo>
                    <a:cubicBezTo>
                      <a:pt x="425" y="782"/>
                      <a:pt x="405" y="793"/>
                      <a:pt x="390" y="801"/>
                    </a:cubicBezTo>
                    <a:cubicBezTo>
                      <a:pt x="375" y="809"/>
                      <a:pt x="363" y="816"/>
                      <a:pt x="350" y="821"/>
                    </a:cubicBezTo>
                    <a:cubicBezTo>
                      <a:pt x="337" y="826"/>
                      <a:pt x="326" y="828"/>
                      <a:pt x="310" y="831"/>
                    </a:cubicBezTo>
                    <a:cubicBezTo>
                      <a:pt x="294" y="834"/>
                      <a:pt x="272" y="836"/>
                      <a:pt x="252" y="837"/>
                    </a:cubicBezTo>
                    <a:cubicBezTo>
                      <a:pt x="232" y="838"/>
                      <a:pt x="207" y="839"/>
                      <a:pt x="190" y="839"/>
                    </a:cubicBezTo>
                    <a:cubicBezTo>
                      <a:pt x="173" y="839"/>
                      <a:pt x="158" y="839"/>
                      <a:pt x="148" y="837"/>
                    </a:cubicBezTo>
                    <a:cubicBezTo>
                      <a:pt x="138" y="835"/>
                      <a:pt x="130" y="832"/>
                      <a:pt x="128" y="827"/>
                    </a:cubicBezTo>
                    <a:cubicBezTo>
                      <a:pt x="126" y="822"/>
                      <a:pt x="129" y="811"/>
                      <a:pt x="136" y="807"/>
                    </a:cubicBezTo>
                    <a:cubicBezTo>
                      <a:pt x="143" y="803"/>
                      <a:pt x="157" y="805"/>
                      <a:pt x="170" y="805"/>
                    </a:cubicBezTo>
                    <a:cubicBezTo>
                      <a:pt x="183" y="805"/>
                      <a:pt x="195" y="809"/>
                      <a:pt x="216" y="809"/>
                    </a:cubicBezTo>
                    <a:cubicBezTo>
                      <a:pt x="237" y="809"/>
                      <a:pt x="272" y="808"/>
                      <a:pt x="296" y="803"/>
                    </a:cubicBezTo>
                    <a:cubicBezTo>
                      <a:pt x="320" y="798"/>
                      <a:pt x="347" y="786"/>
                      <a:pt x="360" y="779"/>
                    </a:cubicBezTo>
                    <a:cubicBezTo>
                      <a:pt x="373" y="772"/>
                      <a:pt x="374" y="768"/>
                      <a:pt x="376" y="763"/>
                    </a:cubicBezTo>
                    <a:cubicBezTo>
                      <a:pt x="378" y="758"/>
                      <a:pt x="377" y="752"/>
                      <a:pt x="370" y="751"/>
                    </a:cubicBezTo>
                    <a:cubicBezTo>
                      <a:pt x="363" y="750"/>
                      <a:pt x="349" y="755"/>
                      <a:pt x="336" y="757"/>
                    </a:cubicBezTo>
                    <a:cubicBezTo>
                      <a:pt x="323" y="759"/>
                      <a:pt x="309" y="761"/>
                      <a:pt x="290" y="763"/>
                    </a:cubicBezTo>
                    <a:cubicBezTo>
                      <a:pt x="271" y="765"/>
                      <a:pt x="246" y="770"/>
                      <a:pt x="224" y="771"/>
                    </a:cubicBezTo>
                    <a:cubicBezTo>
                      <a:pt x="202" y="772"/>
                      <a:pt x="182" y="772"/>
                      <a:pt x="160" y="769"/>
                    </a:cubicBezTo>
                    <a:cubicBezTo>
                      <a:pt x="138" y="766"/>
                      <a:pt x="110" y="758"/>
                      <a:pt x="90" y="753"/>
                    </a:cubicBezTo>
                    <a:cubicBezTo>
                      <a:pt x="70" y="748"/>
                      <a:pt x="56" y="746"/>
                      <a:pt x="42" y="741"/>
                    </a:cubicBezTo>
                    <a:cubicBezTo>
                      <a:pt x="28" y="736"/>
                      <a:pt x="12" y="728"/>
                      <a:pt x="6" y="721"/>
                    </a:cubicBezTo>
                    <a:cubicBezTo>
                      <a:pt x="0" y="714"/>
                      <a:pt x="2" y="703"/>
                      <a:pt x="8" y="699"/>
                    </a:cubicBezTo>
                    <a:cubicBezTo>
                      <a:pt x="14" y="695"/>
                      <a:pt x="29" y="695"/>
                      <a:pt x="40" y="695"/>
                    </a:cubicBezTo>
                    <a:cubicBezTo>
                      <a:pt x="51" y="695"/>
                      <a:pt x="58" y="696"/>
                      <a:pt x="72" y="699"/>
                    </a:cubicBezTo>
                    <a:cubicBezTo>
                      <a:pt x="86" y="702"/>
                      <a:pt x="104" y="709"/>
                      <a:pt x="124" y="713"/>
                    </a:cubicBezTo>
                    <a:cubicBezTo>
                      <a:pt x="144" y="717"/>
                      <a:pt x="169" y="721"/>
                      <a:pt x="194" y="723"/>
                    </a:cubicBezTo>
                    <a:cubicBezTo>
                      <a:pt x="219" y="725"/>
                      <a:pt x="248" y="727"/>
                      <a:pt x="272" y="723"/>
                    </a:cubicBezTo>
                    <a:cubicBezTo>
                      <a:pt x="296" y="719"/>
                      <a:pt x="319" y="707"/>
                      <a:pt x="336" y="699"/>
                    </a:cubicBezTo>
                    <a:cubicBezTo>
                      <a:pt x="353" y="691"/>
                      <a:pt x="358" y="688"/>
                      <a:pt x="376" y="677"/>
                    </a:cubicBezTo>
                    <a:cubicBezTo>
                      <a:pt x="394" y="666"/>
                      <a:pt x="423" y="649"/>
                      <a:pt x="442" y="633"/>
                    </a:cubicBezTo>
                    <a:cubicBezTo>
                      <a:pt x="461" y="617"/>
                      <a:pt x="477" y="601"/>
                      <a:pt x="492" y="583"/>
                    </a:cubicBezTo>
                    <a:cubicBezTo>
                      <a:pt x="507" y="565"/>
                      <a:pt x="518" y="545"/>
                      <a:pt x="530" y="525"/>
                    </a:cubicBezTo>
                    <a:cubicBezTo>
                      <a:pt x="542" y="505"/>
                      <a:pt x="554" y="482"/>
                      <a:pt x="562" y="463"/>
                    </a:cubicBezTo>
                    <a:cubicBezTo>
                      <a:pt x="570" y="444"/>
                      <a:pt x="574" y="430"/>
                      <a:pt x="576" y="409"/>
                    </a:cubicBezTo>
                    <a:cubicBezTo>
                      <a:pt x="578" y="388"/>
                      <a:pt x="575" y="356"/>
                      <a:pt x="572" y="335"/>
                    </a:cubicBezTo>
                    <a:cubicBezTo>
                      <a:pt x="569" y="314"/>
                      <a:pt x="565" y="301"/>
                      <a:pt x="560" y="285"/>
                    </a:cubicBezTo>
                    <a:cubicBezTo>
                      <a:pt x="555" y="269"/>
                      <a:pt x="548" y="256"/>
                      <a:pt x="540" y="241"/>
                    </a:cubicBezTo>
                    <a:cubicBezTo>
                      <a:pt x="532" y="226"/>
                      <a:pt x="520" y="206"/>
                      <a:pt x="510" y="193"/>
                    </a:cubicBezTo>
                    <a:cubicBezTo>
                      <a:pt x="500" y="180"/>
                      <a:pt x="488" y="172"/>
                      <a:pt x="478" y="161"/>
                    </a:cubicBezTo>
                    <a:cubicBezTo>
                      <a:pt x="468" y="150"/>
                      <a:pt x="458" y="136"/>
                      <a:pt x="448" y="127"/>
                    </a:cubicBezTo>
                    <a:cubicBezTo>
                      <a:pt x="438" y="118"/>
                      <a:pt x="429" y="113"/>
                      <a:pt x="418" y="105"/>
                    </a:cubicBezTo>
                    <a:cubicBezTo>
                      <a:pt x="407" y="97"/>
                      <a:pt x="396" y="86"/>
                      <a:pt x="380" y="77"/>
                    </a:cubicBezTo>
                    <a:cubicBezTo>
                      <a:pt x="364" y="68"/>
                      <a:pt x="338" y="59"/>
                      <a:pt x="320" y="53"/>
                    </a:cubicBezTo>
                    <a:cubicBezTo>
                      <a:pt x="302" y="47"/>
                      <a:pt x="286" y="44"/>
                      <a:pt x="272" y="39"/>
                    </a:cubicBezTo>
                    <a:cubicBezTo>
                      <a:pt x="258" y="34"/>
                      <a:pt x="239" y="29"/>
                      <a:pt x="236" y="23"/>
                    </a:cubicBezTo>
                    <a:cubicBezTo>
                      <a:pt x="233" y="17"/>
                      <a:pt x="247" y="8"/>
                      <a:pt x="256" y="5"/>
                    </a:cubicBezTo>
                    <a:cubicBezTo>
                      <a:pt x="265" y="2"/>
                      <a:pt x="279" y="5"/>
                      <a:pt x="288" y="5"/>
                    </a:cubicBezTo>
                    <a:cubicBezTo>
                      <a:pt x="297" y="5"/>
                      <a:pt x="297" y="0"/>
                      <a:pt x="316" y="3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33CCFF"/>
                  </a:gs>
                  <a:gs pos="100000">
                    <a:srgbClr val="09252E"/>
                  </a:gs>
                </a:gsLst>
                <a:lin ang="2700000" scaled="1"/>
              </a:gradFill>
              <a:ln w="12700">
                <a:solidFill>
                  <a:srgbClr val="BBCB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24690" name="AutoShape 442"/>
            <p:cNvSpPr>
              <a:spLocks noChangeArrowheads="1"/>
            </p:cNvSpPr>
            <p:nvPr/>
          </p:nvSpPr>
          <p:spPr bwMode="auto">
            <a:xfrm rot="-3072376">
              <a:off x="4919" y="2465"/>
              <a:ext cx="89" cy="42"/>
            </a:xfrm>
            <a:prstGeom prst="roundRect">
              <a:avLst>
                <a:gd name="adj" fmla="val 50000"/>
              </a:avLst>
            </a:prstGeom>
            <a:solidFill>
              <a:srgbClr val="FFCC99"/>
            </a:solidFill>
            <a:ln w="1270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691" name="Freeform 443"/>
            <p:cNvSpPr>
              <a:spLocks/>
            </p:cNvSpPr>
            <p:nvPr/>
          </p:nvSpPr>
          <p:spPr bwMode="auto">
            <a:xfrm rot="3892613">
              <a:off x="4153" y="2360"/>
              <a:ext cx="4" cy="16"/>
            </a:xfrm>
            <a:custGeom>
              <a:avLst/>
              <a:gdLst>
                <a:gd name="T0" fmla="*/ 0 w 9"/>
                <a:gd name="T1" fmla="*/ 1 h 27"/>
                <a:gd name="T2" fmla="*/ 0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2" name="Freeform 444"/>
            <p:cNvSpPr>
              <a:spLocks/>
            </p:cNvSpPr>
            <p:nvPr/>
          </p:nvSpPr>
          <p:spPr bwMode="auto">
            <a:xfrm rot="-1493069">
              <a:off x="4207" y="2410"/>
              <a:ext cx="5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3" name="Freeform 445"/>
            <p:cNvSpPr>
              <a:spLocks/>
            </p:cNvSpPr>
            <p:nvPr/>
          </p:nvSpPr>
          <p:spPr bwMode="auto">
            <a:xfrm rot="-2054248">
              <a:off x="4288" y="2410"/>
              <a:ext cx="5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4" name="Freeform 446"/>
            <p:cNvSpPr>
              <a:spLocks/>
            </p:cNvSpPr>
            <p:nvPr/>
          </p:nvSpPr>
          <p:spPr bwMode="auto">
            <a:xfrm rot="-1854604">
              <a:off x="4369" y="2434"/>
              <a:ext cx="6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5" name="Freeform 447"/>
            <p:cNvSpPr>
              <a:spLocks/>
            </p:cNvSpPr>
            <p:nvPr/>
          </p:nvSpPr>
          <p:spPr bwMode="auto">
            <a:xfrm rot="1026163">
              <a:off x="4342" y="2361"/>
              <a:ext cx="5" cy="14"/>
            </a:xfrm>
            <a:custGeom>
              <a:avLst/>
              <a:gdLst>
                <a:gd name="T0" fmla="*/ 0 w 9"/>
                <a:gd name="T1" fmla="*/ 1 h 27"/>
                <a:gd name="T2" fmla="*/ 1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6" name="Freeform 448"/>
            <p:cNvSpPr>
              <a:spLocks/>
            </p:cNvSpPr>
            <p:nvPr/>
          </p:nvSpPr>
          <p:spPr bwMode="auto">
            <a:xfrm rot="9875237">
              <a:off x="4233" y="2288"/>
              <a:ext cx="5" cy="14"/>
            </a:xfrm>
            <a:custGeom>
              <a:avLst/>
              <a:gdLst>
                <a:gd name="T0" fmla="*/ 0 w 9"/>
                <a:gd name="T1" fmla="*/ 1 h 27"/>
                <a:gd name="T2" fmla="*/ 1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7" name="Freeform 449"/>
            <p:cNvSpPr>
              <a:spLocks/>
            </p:cNvSpPr>
            <p:nvPr/>
          </p:nvSpPr>
          <p:spPr bwMode="auto">
            <a:xfrm rot="9875237">
              <a:off x="4245" y="2240"/>
              <a:ext cx="5" cy="14"/>
            </a:xfrm>
            <a:custGeom>
              <a:avLst/>
              <a:gdLst>
                <a:gd name="T0" fmla="*/ 0 w 9"/>
                <a:gd name="T1" fmla="*/ 1 h 27"/>
                <a:gd name="T2" fmla="*/ 1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8" name="Freeform 450"/>
            <p:cNvSpPr>
              <a:spLocks/>
            </p:cNvSpPr>
            <p:nvPr/>
          </p:nvSpPr>
          <p:spPr bwMode="auto">
            <a:xfrm rot="9875237">
              <a:off x="4221" y="2339"/>
              <a:ext cx="5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699" name="Freeform 451"/>
            <p:cNvSpPr>
              <a:spLocks/>
            </p:cNvSpPr>
            <p:nvPr/>
          </p:nvSpPr>
          <p:spPr bwMode="auto">
            <a:xfrm rot="2383355">
              <a:off x="4315" y="2458"/>
              <a:ext cx="5" cy="14"/>
            </a:xfrm>
            <a:custGeom>
              <a:avLst/>
              <a:gdLst>
                <a:gd name="T0" fmla="*/ 0 w 9"/>
                <a:gd name="T1" fmla="*/ 1 h 27"/>
                <a:gd name="T2" fmla="*/ 1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700" name="Freeform 452"/>
            <p:cNvSpPr>
              <a:spLocks/>
            </p:cNvSpPr>
            <p:nvPr/>
          </p:nvSpPr>
          <p:spPr bwMode="auto">
            <a:xfrm rot="3892613">
              <a:off x="4457" y="2428"/>
              <a:ext cx="4" cy="15"/>
            </a:xfrm>
            <a:custGeom>
              <a:avLst/>
              <a:gdLst>
                <a:gd name="T0" fmla="*/ 0 w 9"/>
                <a:gd name="T1" fmla="*/ 1 h 27"/>
                <a:gd name="T2" fmla="*/ 0 w 9"/>
                <a:gd name="T3" fmla="*/ 0 h 27"/>
                <a:gd name="T4" fmla="*/ 0 w 9"/>
                <a:gd name="T5" fmla="*/ 1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701" name="Freeform 453"/>
            <p:cNvSpPr>
              <a:spLocks/>
            </p:cNvSpPr>
            <p:nvPr/>
          </p:nvSpPr>
          <p:spPr bwMode="auto">
            <a:xfrm rot="-2054248">
              <a:off x="4098" y="2313"/>
              <a:ext cx="5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702" name="Freeform 454"/>
            <p:cNvSpPr>
              <a:spLocks/>
            </p:cNvSpPr>
            <p:nvPr/>
          </p:nvSpPr>
          <p:spPr bwMode="auto">
            <a:xfrm rot="9875237">
              <a:off x="4261" y="2144"/>
              <a:ext cx="5" cy="13"/>
            </a:xfrm>
            <a:custGeom>
              <a:avLst/>
              <a:gdLst>
                <a:gd name="T0" fmla="*/ 0 w 9"/>
                <a:gd name="T1" fmla="*/ 0 h 27"/>
                <a:gd name="T2" fmla="*/ 1 w 9"/>
                <a:gd name="T3" fmla="*/ 0 h 27"/>
                <a:gd name="T4" fmla="*/ 0 w 9"/>
                <a:gd name="T5" fmla="*/ 0 h 27"/>
                <a:gd name="T6" fmla="*/ 0 60000 65536"/>
                <a:gd name="T7" fmla="*/ 0 60000 65536"/>
                <a:gd name="T8" fmla="*/ 0 60000 65536"/>
                <a:gd name="T9" fmla="*/ 0 w 9"/>
                <a:gd name="T10" fmla="*/ 0 h 27"/>
                <a:gd name="T11" fmla="*/ 9 w 9"/>
                <a:gd name="T12" fmla="*/ 27 h 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27">
                  <a:moveTo>
                    <a:pt x="0" y="27"/>
                  </a:moveTo>
                  <a:cubicBezTo>
                    <a:pt x="3" y="18"/>
                    <a:pt x="9" y="0"/>
                    <a:pt x="9" y="0"/>
                  </a:cubicBezTo>
                  <a:cubicBezTo>
                    <a:pt x="9" y="0"/>
                    <a:pt x="3" y="18"/>
                    <a:pt x="0" y="27"/>
                  </a:cubicBezTo>
                  <a:close/>
                </a:path>
              </a:pathLst>
            </a:custGeom>
            <a:solidFill>
              <a:srgbClr val="FFCC66"/>
            </a:solidFill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703" name="Oval 455"/>
            <p:cNvSpPr>
              <a:spLocks noChangeArrowheads="1"/>
            </p:cNvSpPr>
            <p:nvPr/>
          </p:nvSpPr>
          <p:spPr bwMode="auto">
            <a:xfrm rot="413330">
              <a:off x="4153" y="2038"/>
              <a:ext cx="64" cy="232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5C4A25"/>
                </a:gs>
              </a:gsLst>
              <a:lin ang="2700000" scaled="1"/>
            </a:gradFill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704" name="Oval 456"/>
            <p:cNvSpPr>
              <a:spLocks noChangeArrowheads="1"/>
            </p:cNvSpPr>
            <p:nvPr/>
          </p:nvSpPr>
          <p:spPr bwMode="auto">
            <a:xfrm rot="413330">
              <a:off x="4174" y="2041"/>
              <a:ext cx="66" cy="232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5C4A25"/>
                </a:gs>
              </a:gsLst>
              <a:lin ang="2700000" scaled="1"/>
            </a:gradFill>
            <a:ln w="12700">
              <a:solidFill>
                <a:srgbClr val="F6BA24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705" name="Oval 457"/>
            <p:cNvSpPr>
              <a:spLocks noChangeArrowheads="1"/>
            </p:cNvSpPr>
            <p:nvPr/>
          </p:nvSpPr>
          <p:spPr bwMode="auto">
            <a:xfrm rot="413330">
              <a:off x="4304" y="2055"/>
              <a:ext cx="65" cy="232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5C4A25"/>
                </a:gs>
              </a:gsLst>
              <a:lin ang="2700000" scaled="1"/>
            </a:gradFill>
            <a:ln w="12700">
              <a:solidFill>
                <a:srgbClr val="F6BA24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706" name="Oval 458"/>
            <p:cNvSpPr>
              <a:spLocks noChangeArrowheads="1"/>
            </p:cNvSpPr>
            <p:nvPr/>
          </p:nvSpPr>
          <p:spPr bwMode="auto">
            <a:xfrm rot="413330">
              <a:off x="4282" y="2052"/>
              <a:ext cx="65" cy="233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5C4A25"/>
                </a:gs>
              </a:gsLst>
              <a:lin ang="2700000" scaled="1"/>
            </a:gradFill>
            <a:ln w="12700">
              <a:solidFill>
                <a:srgbClr val="F6BA24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707" name="Freeform 459"/>
            <p:cNvSpPr>
              <a:spLocks/>
            </p:cNvSpPr>
            <p:nvPr/>
          </p:nvSpPr>
          <p:spPr bwMode="auto">
            <a:xfrm rot="-1263093">
              <a:off x="4098" y="1491"/>
              <a:ext cx="814" cy="600"/>
            </a:xfrm>
            <a:custGeom>
              <a:avLst/>
              <a:gdLst>
                <a:gd name="T0" fmla="*/ 0 w 154"/>
                <a:gd name="T1" fmla="*/ 11400051 h 245"/>
                <a:gd name="T2" fmla="*/ 2147483647 w 154"/>
                <a:gd name="T3" fmla="*/ 6330838 h 245"/>
                <a:gd name="T4" fmla="*/ 2147483647 w 154"/>
                <a:gd name="T5" fmla="*/ 0 h 245"/>
                <a:gd name="T6" fmla="*/ 0 60000 65536"/>
                <a:gd name="T7" fmla="*/ 0 60000 65536"/>
                <a:gd name="T8" fmla="*/ 0 60000 65536"/>
                <a:gd name="T9" fmla="*/ 0 w 154"/>
                <a:gd name="T10" fmla="*/ 0 h 245"/>
                <a:gd name="T11" fmla="*/ 154 w 154"/>
                <a:gd name="T12" fmla="*/ 245 h 24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245">
                  <a:moveTo>
                    <a:pt x="0" y="245"/>
                  </a:moveTo>
                  <a:cubicBezTo>
                    <a:pt x="13" y="211"/>
                    <a:pt x="24" y="167"/>
                    <a:pt x="45" y="136"/>
                  </a:cubicBezTo>
                  <a:cubicBezTo>
                    <a:pt x="72" y="97"/>
                    <a:pt x="119" y="35"/>
                    <a:pt x="154" y="0"/>
                  </a:cubicBezTo>
                </a:path>
              </a:pathLst>
            </a:custGeom>
            <a:noFill/>
            <a:ln w="57150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24708" name="Line 460"/>
            <p:cNvSpPr>
              <a:spLocks noChangeShapeType="1"/>
            </p:cNvSpPr>
            <p:nvPr/>
          </p:nvSpPr>
          <p:spPr bwMode="auto">
            <a:xfrm rot="720000" flipV="1">
              <a:off x="2813" y="1628"/>
              <a:ext cx="277" cy="2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09" name="Text Box 461"/>
            <p:cNvSpPr txBox="1">
              <a:spLocks noChangeArrowheads="1"/>
            </p:cNvSpPr>
            <p:nvPr/>
          </p:nvSpPr>
          <p:spPr bwMode="auto">
            <a:xfrm>
              <a:off x="2293" y="1824"/>
              <a:ext cx="731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defRPr/>
              </a:pPr>
              <a:endParaRPr lang="en-US" dirty="0">
                <a:latin typeface="Arial" charset="0"/>
                <a:cs typeface="Arial" charset="0"/>
                <a:sym typeface="Symbol" pitchFamily="18" charset="2"/>
              </a:endParaRPr>
            </a:p>
            <a:p>
              <a:pPr algn="ctr" defTabSz="914400">
                <a:defRPr/>
              </a:pPr>
              <a:r>
                <a:rPr lang="en-US" dirty="0">
                  <a:latin typeface="Symbol" pitchFamily="18" charset="2"/>
                  <a:cs typeface="Arial" charset="0"/>
                  <a:sym typeface="Symbol" pitchFamily="18" charset="2"/>
                </a:rPr>
                <a:t>b</a:t>
              </a:r>
              <a:r>
                <a:rPr lang="en-US" dirty="0">
                  <a:latin typeface="Arial" charset="0"/>
                  <a:cs typeface="Arial" charset="0"/>
                  <a:sym typeface="Symbol" pitchFamily="18" charset="2"/>
                </a:rPr>
                <a:t>1,6</a:t>
              </a:r>
            </a:p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</a:rPr>
                <a:t>glucans</a:t>
              </a:r>
            </a:p>
            <a:p>
              <a:pPr algn="ctr" defTabSz="914400">
                <a:defRPr/>
              </a:pPr>
              <a:endParaRPr lang="en-US" dirty="0">
                <a:latin typeface="Arial" charset="0"/>
                <a:cs typeface="Arial" charset="0"/>
                <a:sym typeface="Symbol" pitchFamily="18" charset="2"/>
              </a:endParaRPr>
            </a:p>
          </p:txBody>
        </p:sp>
        <p:sp>
          <p:nvSpPr>
            <p:cNvPr id="24710" name="Rectangle 462"/>
            <p:cNvSpPr>
              <a:spLocks noChangeArrowheads="1"/>
            </p:cNvSpPr>
            <p:nvPr/>
          </p:nvSpPr>
          <p:spPr bwMode="auto">
            <a:xfrm>
              <a:off x="2392" y="1776"/>
              <a:ext cx="410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/>
              <a:r>
                <a:rPr lang="en-US">
                  <a:latin typeface="Symbol" pitchFamily="18" charset="2"/>
                  <a:cs typeface="Arial" pitchFamily="34" charset="0"/>
                  <a:sym typeface="Symbol" pitchFamily="18" charset="2"/>
                </a:rPr>
                <a:t>b</a:t>
              </a:r>
              <a:r>
                <a:rPr lang="en-US">
                  <a:cs typeface="Arial" pitchFamily="34" charset="0"/>
                  <a:sym typeface="Symbol" pitchFamily="18" charset="2"/>
                </a:rPr>
                <a:t>1,3</a:t>
              </a:r>
            </a:p>
          </p:txBody>
        </p:sp>
        <p:sp>
          <p:nvSpPr>
            <p:cNvPr id="24711" name="Line 463"/>
            <p:cNvSpPr>
              <a:spLocks noChangeShapeType="1"/>
            </p:cNvSpPr>
            <p:nvPr/>
          </p:nvSpPr>
          <p:spPr bwMode="auto">
            <a:xfrm rot="720000" flipV="1">
              <a:off x="2864" y="1750"/>
              <a:ext cx="364" cy="3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2" name="AutoShape 464"/>
            <p:cNvSpPr>
              <a:spLocks/>
            </p:cNvSpPr>
            <p:nvPr/>
          </p:nvSpPr>
          <p:spPr bwMode="auto">
            <a:xfrm rot="10007893">
              <a:off x="3202" y="2240"/>
              <a:ext cx="90" cy="210"/>
            </a:xfrm>
            <a:prstGeom prst="rightBrace">
              <a:avLst>
                <a:gd name="adj1" fmla="val 28054"/>
                <a:gd name="adj2" fmla="val 44495"/>
              </a:avLst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defTabSz="914400"/>
              <a:endParaRPr lang="en-GB" sz="2400" b="1"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24713" name="Line 465"/>
            <p:cNvSpPr>
              <a:spLocks noChangeShapeType="1"/>
            </p:cNvSpPr>
            <p:nvPr/>
          </p:nvSpPr>
          <p:spPr bwMode="auto">
            <a:xfrm flipH="1">
              <a:off x="2951" y="2367"/>
              <a:ext cx="261" cy="6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4" name="Freeform 466"/>
            <p:cNvSpPr>
              <a:spLocks/>
            </p:cNvSpPr>
            <p:nvPr/>
          </p:nvSpPr>
          <p:spPr bwMode="auto">
            <a:xfrm>
              <a:off x="5555" y="1468"/>
              <a:ext cx="200" cy="275"/>
            </a:xfrm>
            <a:custGeom>
              <a:avLst/>
              <a:gdLst>
                <a:gd name="T0" fmla="*/ 0 w 315"/>
                <a:gd name="T1" fmla="*/ 1 h 546"/>
                <a:gd name="T2" fmla="*/ 1 w 315"/>
                <a:gd name="T3" fmla="*/ 0 h 546"/>
                <a:gd name="T4" fmla="*/ 1 w 315"/>
                <a:gd name="T5" fmla="*/ 1 h 546"/>
                <a:gd name="T6" fmla="*/ 0 60000 65536"/>
                <a:gd name="T7" fmla="*/ 0 60000 65536"/>
                <a:gd name="T8" fmla="*/ 0 60000 65536"/>
                <a:gd name="T9" fmla="*/ 0 w 315"/>
                <a:gd name="T10" fmla="*/ 0 h 546"/>
                <a:gd name="T11" fmla="*/ 315 w 315"/>
                <a:gd name="T12" fmla="*/ 546 h 5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5" h="546">
                  <a:moveTo>
                    <a:pt x="0" y="277"/>
                  </a:moveTo>
                  <a:lnTo>
                    <a:pt x="231" y="0"/>
                  </a:lnTo>
                  <a:lnTo>
                    <a:pt x="315" y="54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ar-SA"/>
            </a:p>
          </p:txBody>
        </p:sp>
        <p:sp>
          <p:nvSpPr>
            <p:cNvPr id="24715" name="Line 467"/>
            <p:cNvSpPr>
              <a:spLocks noChangeShapeType="1"/>
            </p:cNvSpPr>
            <p:nvPr/>
          </p:nvSpPr>
          <p:spPr bwMode="auto">
            <a:xfrm>
              <a:off x="5445" y="2467"/>
              <a:ext cx="171" cy="1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16" name="Text Box 468"/>
            <p:cNvSpPr txBox="1">
              <a:spLocks noChangeArrowheads="1"/>
            </p:cNvSpPr>
            <p:nvPr/>
          </p:nvSpPr>
          <p:spPr bwMode="auto">
            <a:xfrm>
              <a:off x="5559" y="2448"/>
              <a:ext cx="57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</a:rPr>
                <a:t>chitin</a:t>
              </a:r>
            </a:p>
          </p:txBody>
        </p:sp>
        <p:sp>
          <p:nvSpPr>
            <p:cNvPr id="24717" name="Text Box 469"/>
            <p:cNvSpPr txBox="1">
              <a:spLocks noChangeArrowheads="1"/>
            </p:cNvSpPr>
            <p:nvPr/>
          </p:nvSpPr>
          <p:spPr bwMode="auto">
            <a:xfrm>
              <a:off x="4789" y="2764"/>
              <a:ext cx="1067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</a:rPr>
                <a:t>ergosterol</a:t>
              </a:r>
            </a:p>
          </p:txBody>
        </p:sp>
        <p:sp>
          <p:nvSpPr>
            <p:cNvPr id="24718" name="Line 470"/>
            <p:cNvSpPr>
              <a:spLocks noChangeShapeType="1"/>
            </p:cNvSpPr>
            <p:nvPr/>
          </p:nvSpPr>
          <p:spPr bwMode="auto">
            <a:xfrm flipV="1">
              <a:off x="5021" y="2651"/>
              <a:ext cx="66" cy="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19" name="Oval 471"/>
            <p:cNvSpPr>
              <a:spLocks noChangeArrowheads="1"/>
            </p:cNvSpPr>
            <p:nvPr/>
          </p:nvSpPr>
          <p:spPr bwMode="auto">
            <a:xfrm rot="413330">
              <a:off x="4224" y="2064"/>
              <a:ext cx="112" cy="232"/>
            </a:xfrm>
            <a:prstGeom prst="ellipse">
              <a:avLst/>
            </a:prstGeom>
            <a:gradFill rotWithShape="0">
              <a:gsLst>
                <a:gs pos="0">
                  <a:srgbClr val="FFCC66"/>
                </a:gs>
                <a:gs pos="100000">
                  <a:srgbClr val="5C4A25"/>
                </a:gs>
              </a:gsLst>
              <a:lin ang="2700000" scaled="1"/>
            </a:gradFill>
            <a:ln w="12700">
              <a:solidFill>
                <a:srgbClr val="F6BA24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400" eaLnBrk="1" hangingPunct="1"/>
              <a:endParaRPr lang="ar-SA">
                <a:cs typeface="Arial" pitchFamily="34" charset="0"/>
              </a:endParaRPr>
            </a:p>
          </p:txBody>
        </p:sp>
        <p:sp>
          <p:nvSpPr>
            <p:cNvPr id="24720" name="Text Box 472"/>
            <p:cNvSpPr txBox="1">
              <a:spLocks noChangeArrowheads="1"/>
            </p:cNvSpPr>
            <p:nvPr/>
          </p:nvSpPr>
          <p:spPr bwMode="auto">
            <a:xfrm>
              <a:off x="3312" y="2448"/>
              <a:ext cx="1248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  <a:sym typeface="Symbol" pitchFamily="18" charset="2"/>
                </a:rPr>
                <a:t>b1,3 glucan</a:t>
              </a:r>
            </a:p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  <a:sym typeface="Symbol" pitchFamily="18" charset="2"/>
                </a:rPr>
                <a:t>synthase</a:t>
              </a:r>
            </a:p>
          </p:txBody>
        </p:sp>
        <p:sp>
          <p:nvSpPr>
            <p:cNvPr id="24721" name="Line 473"/>
            <p:cNvSpPr>
              <a:spLocks noChangeShapeType="1"/>
            </p:cNvSpPr>
            <p:nvPr/>
          </p:nvSpPr>
          <p:spPr bwMode="auto">
            <a:xfrm rot="720000" flipV="1">
              <a:off x="4080" y="2185"/>
              <a:ext cx="124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722" name="Text Box 474"/>
            <p:cNvSpPr txBox="1">
              <a:spLocks noChangeArrowheads="1"/>
            </p:cNvSpPr>
            <p:nvPr/>
          </p:nvSpPr>
          <p:spPr bwMode="auto">
            <a:xfrm>
              <a:off x="1861" y="2386"/>
              <a:ext cx="1145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defRPr/>
              </a:pPr>
              <a:r>
                <a:rPr lang="en-US" sz="2400" dirty="0">
                  <a:latin typeface="+mn-lt"/>
                  <a:cs typeface="Arial" charset="0"/>
                </a:rPr>
                <a:t>Cell membrane</a:t>
              </a:r>
            </a:p>
          </p:txBody>
        </p:sp>
      </p:grpSp>
      <p:sp>
        <p:nvSpPr>
          <p:cNvPr id="24579" name="Rectangle 477"/>
          <p:cNvSpPr>
            <a:spLocks noChangeArrowheads="1"/>
          </p:cNvSpPr>
          <p:nvPr/>
        </p:nvSpPr>
        <p:spPr bwMode="auto">
          <a:xfrm>
            <a:off x="1897063" y="533400"/>
            <a:ext cx="5349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defTabSz="914400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The Fungal Cell Wall</a:t>
            </a:r>
          </a:p>
        </p:txBody>
      </p:sp>
      <p:sp>
        <p:nvSpPr>
          <p:cNvPr id="24580" name="Text Box 480"/>
          <p:cNvSpPr txBox="1">
            <a:spLocks noChangeArrowheads="1"/>
          </p:cNvSpPr>
          <p:nvPr/>
        </p:nvSpPr>
        <p:spPr bwMode="auto">
          <a:xfrm>
            <a:off x="13716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en-US" sz="1500" dirty="0">
                <a:latin typeface="+mn-lt"/>
                <a:cs typeface="Arial" charset="0"/>
              </a:rPr>
              <a:t> Introduction to Medical Mycology. Merck and Co. 2001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33400" y="404812"/>
            <a:ext cx="7851648" cy="914401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300" b="1" kern="1200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Echinocandins</a:t>
            </a:r>
            <a:endParaRPr lang="en-US" sz="3300" b="1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600200"/>
            <a:ext cx="8610600" cy="4191000"/>
          </a:xfrm>
        </p:spPr>
        <p:txBody>
          <a:bodyPr lIns="0" rIns="18288"/>
          <a:lstStyle/>
          <a:p>
            <a:pPr marL="273050" indent="-273050" defTabSz="914400" eaLnBrk="1" hangingPunct="1">
              <a:lnSpc>
                <a:spcPct val="60000"/>
              </a:lnSpc>
              <a:buFont typeface="Wingdings" pitchFamily="2" charset="2"/>
              <a:buNone/>
            </a:pPr>
            <a:r>
              <a:rPr lang="en-US" sz="3700" dirty="0" smtClean="0"/>
              <a:t>	</a:t>
            </a:r>
            <a:r>
              <a:rPr lang="en-US" sz="2600" b="1" dirty="0" smtClean="0"/>
              <a:t>MOA</a:t>
            </a:r>
          </a:p>
          <a:p>
            <a:pPr marL="273050" indent="-273050" defTabSz="914400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z="2400" b="1" u="sng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r>
              <a:rPr lang="en-US" sz="2400" dirty="0" smtClean="0"/>
              <a:t>Inhibits B-1,3 –D </a:t>
            </a:r>
            <a:r>
              <a:rPr lang="en-US" sz="2400" dirty="0" err="1" smtClean="0"/>
              <a:t>glucan</a:t>
            </a:r>
            <a:r>
              <a:rPr lang="en-US" sz="2400" dirty="0" smtClean="0"/>
              <a:t> </a:t>
            </a:r>
            <a:r>
              <a:rPr lang="en-US" sz="2400" dirty="0" err="1" smtClean="0"/>
              <a:t>synthase</a:t>
            </a:r>
            <a:r>
              <a:rPr lang="en-US" sz="2400" dirty="0" smtClean="0"/>
              <a:t>, the enzyme complex that forms </a:t>
            </a:r>
            <a:r>
              <a:rPr lang="en-US" sz="2400" dirty="0" err="1" smtClean="0"/>
              <a:t>glucan</a:t>
            </a:r>
            <a:r>
              <a:rPr lang="en-US" sz="2400" dirty="0" smtClean="0"/>
              <a:t> polymers in the fungal cell wall.  </a:t>
            </a:r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r>
              <a:rPr lang="en-US" sz="2400" dirty="0" err="1" smtClean="0"/>
              <a:t>Glucan</a:t>
            </a:r>
            <a:r>
              <a:rPr lang="en-US" sz="2400" dirty="0" smtClean="0"/>
              <a:t> polymers are responsible for providing rigidity to the cell wall.</a:t>
            </a:r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defTabSz="914400" eaLnBrk="1" hangingPunct="1">
              <a:defRPr/>
            </a:pPr>
            <a:r>
              <a:rPr lang="en-US" sz="2400" b="1" dirty="0" smtClean="0"/>
              <a:t>Good activity against</a:t>
            </a:r>
          </a:p>
          <a:p>
            <a:pPr lvl="1" defTabSz="914400" eaLnBrk="1" hangingPunct="1">
              <a:buNone/>
              <a:defRPr/>
            </a:pPr>
            <a:r>
              <a:rPr lang="en-US" sz="2000" i="1" dirty="0" smtClean="0">
                <a:cs typeface="+mn-cs"/>
              </a:rPr>
              <a:t>Candida </a:t>
            </a:r>
            <a:r>
              <a:rPr lang="en-US" sz="2000" i="1" dirty="0" err="1" smtClean="0">
                <a:cs typeface="+mn-cs"/>
              </a:rPr>
              <a:t>spp</a:t>
            </a:r>
            <a:endParaRPr lang="en-US" sz="2000" i="1" dirty="0" smtClean="0">
              <a:cs typeface="+mn-cs"/>
            </a:endParaRPr>
          </a:p>
          <a:p>
            <a:pPr lvl="1" defTabSz="914400" eaLnBrk="1" hangingPunct="1">
              <a:buNone/>
              <a:defRPr/>
            </a:pPr>
            <a:r>
              <a:rPr lang="en-US" sz="2000" i="1" dirty="0" err="1" smtClean="0">
                <a:cs typeface="+mn-cs"/>
              </a:rPr>
              <a:t>Aspergillus</a:t>
            </a:r>
            <a:r>
              <a:rPr lang="en-US" sz="2000" i="1" dirty="0" smtClean="0">
                <a:cs typeface="+mn-cs"/>
              </a:rPr>
              <a:t> </a:t>
            </a:r>
            <a:r>
              <a:rPr lang="en-US" sz="2000" i="1" dirty="0" err="1" smtClean="0">
                <a:cs typeface="+mn-cs"/>
              </a:rPr>
              <a:t>spp</a:t>
            </a:r>
            <a:endParaRPr lang="en-US" sz="2000" i="1" dirty="0" smtClean="0">
              <a:cs typeface="+mn-cs"/>
            </a:endParaRPr>
          </a:p>
          <a:p>
            <a:pPr defTabSz="914400" eaLnBrk="1" hangingPunct="1">
              <a:defRPr/>
            </a:pPr>
            <a:r>
              <a:rPr lang="en-US" sz="2400" b="1" dirty="0" smtClean="0"/>
              <a:t>Not active against</a:t>
            </a:r>
          </a:p>
          <a:p>
            <a:pPr lvl="1" defTabSz="914400" eaLnBrk="1" hangingPunct="1">
              <a:buNone/>
              <a:defRPr/>
            </a:pPr>
            <a:r>
              <a:rPr lang="en-US" sz="2000" i="1" dirty="0" smtClean="0">
                <a:cs typeface="+mn-cs"/>
              </a:rPr>
              <a:t>Cryptococcus                         </a:t>
            </a:r>
            <a:r>
              <a:rPr lang="en-US" sz="2000" i="1" dirty="0" err="1" smtClean="0">
                <a:cs typeface="+mn-cs"/>
              </a:rPr>
              <a:t>Zygomycetes</a:t>
            </a:r>
            <a:endParaRPr lang="en-US" sz="2000" i="1" dirty="0" smtClean="0">
              <a:cs typeface="+mn-cs"/>
            </a:endParaRPr>
          </a:p>
          <a:p>
            <a:pPr lvl="1" defTabSz="914400" eaLnBrk="1" hangingPunct="1">
              <a:buNone/>
              <a:defRPr/>
            </a:pPr>
            <a:r>
              <a:rPr lang="en-US" sz="2000" i="1" dirty="0" err="1" smtClean="0">
                <a:cs typeface="+mn-cs"/>
              </a:rPr>
              <a:t>Fusarium</a:t>
            </a:r>
            <a:r>
              <a:rPr lang="en-US" sz="2000" i="1" dirty="0" smtClean="0">
                <a:cs typeface="+mn-cs"/>
              </a:rPr>
              <a:t>                               </a:t>
            </a:r>
            <a:r>
              <a:rPr lang="en-US" sz="2000" i="1" dirty="0" err="1" smtClean="0">
                <a:cs typeface="+mn-cs"/>
              </a:rPr>
              <a:t>Scedosporidium</a:t>
            </a:r>
            <a:endParaRPr lang="en-US" sz="2000" i="1" dirty="0" smtClean="0">
              <a:cs typeface="+mn-cs"/>
            </a:endParaRPr>
          </a:p>
          <a:p>
            <a:pPr lvl="1" defTabSz="914400" eaLnBrk="1" hangingPunct="1">
              <a:buNone/>
              <a:defRPr/>
            </a:pPr>
            <a:endParaRPr lang="en-US" sz="2000" dirty="0" smtClean="0">
              <a:cs typeface="+mn-cs"/>
            </a:endParaRPr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273050" indent="-273050" defTabSz="914400" eaLnBrk="1" hangingPunct="1">
              <a:lnSpc>
                <a:spcPct val="60000"/>
              </a:lnSpc>
              <a:buFont typeface="Arial" pitchFamily="34" charset="0"/>
              <a:buNone/>
            </a:pPr>
            <a:r>
              <a:rPr lang="en-US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685800" y="2057400"/>
            <a:ext cx="8077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FontTx/>
              <a:buChar char="•"/>
            </a:pPr>
            <a:r>
              <a:rPr lang="en-US" sz="2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MOA</a:t>
            </a:r>
            <a:endParaRPr lang="en-US" sz="2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defTabSz="914400" eaLnBrk="1" hangingPunct="1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Inhibits 14-α-sterol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demethylase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which is a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microsomal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CYP450 enzyme.</a:t>
            </a:r>
          </a:p>
          <a:p>
            <a:pPr marL="342900" indent="-342900" algn="just" defTabSz="914400" eaLnBrk="1" hangingPunct="1">
              <a:spcBef>
                <a:spcPct val="20000"/>
              </a:spcBef>
            </a:pP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just" defTabSz="914400" eaLnBrk="1" hangingPunct="1">
              <a:spcBef>
                <a:spcPct val="2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 This enzyme is responsible for conversion of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lanosterol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to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ergosterol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the major sterol of most fungal cell membranes.</a:t>
            </a:r>
          </a:p>
          <a:p>
            <a:pPr marL="342900" indent="-342900" defTabSz="914400" eaLnBrk="1" hangingPunct="1">
              <a:spcBef>
                <a:spcPct val="20000"/>
              </a:spcBef>
              <a:buFontTx/>
              <a:buChar char="•"/>
            </a:pPr>
            <a:endParaRPr lang="en-US" sz="2400" dirty="0">
              <a:latin typeface="Constantia" pitchFamily="18" charset="0"/>
              <a:cs typeface="Arial" pitchFamily="34" charset="0"/>
            </a:endParaRPr>
          </a:p>
          <a:p>
            <a:pPr marL="342900" indent="-342900" defTabSz="9144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 idx="4294967295"/>
          </p:nvPr>
        </p:nvSpPr>
        <p:spPr>
          <a:xfrm>
            <a:off x="685800" y="228600"/>
            <a:ext cx="7851649" cy="18288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3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AZOLES</a:t>
            </a:r>
            <a:r>
              <a:rPr lang="en-US" sz="60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sz="60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en-US" sz="5600" b="1" kern="1200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202" name="Group 98"/>
          <p:cNvGraphicFramePr>
            <a:graphicFrameLocks noGrp="1"/>
          </p:cNvGraphicFramePr>
          <p:nvPr/>
        </p:nvGraphicFramePr>
        <p:xfrm>
          <a:off x="304800" y="1222375"/>
          <a:ext cx="8229600" cy="5227320"/>
        </p:xfrm>
        <a:graphic>
          <a:graphicData uri="http://schemas.openxmlformats.org/drawingml/2006/table">
            <a:tbl>
              <a:tblPr/>
              <a:tblGrid>
                <a:gridCol w="2087563"/>
                <a:gridCol w="1417637"/>
                <a:gridCol w="1524000"/>
                <a:gridCol w="1600200"/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Fluconazole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Itraconazole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Voriconazole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Posaconazole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albicans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glabrata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krusei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tropicalis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parapsilosis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Cryptococcus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Aspergillus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Coccidioides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Blastomyces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Histoplasma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Fusarium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Scedosporium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+/-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Zygomycetes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66" name="Rectangle 11"/>
          <p:cNvSpPr>
            <a:spLocks noChangeArrowheads="1"/>
          </p:cNvSpPr>
          <p:nvPr/>
        </p:nvSpPr>
        <p:spPr bwMode="auto">
          <a:xfrm>
            <a:off x="1752600" y="638175"/>
            <a:ext cx="5327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rtl="1" eaLnBrk="1" hangingPunct="1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itchFamily="34" charset="0"/>
              </a:rPr>
              <a:t>Azoles—Spectrum of Activity</a:t>
            </a:r>
            <a:endParaRPr lang="en-US" sz="3200" dirty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ChangeArrowheads="1"/>
          </p:cNvSpPr>
          <p:nvPr/>
        </p:nvSpPr>
        <p:spPr bwMode="auto">
          <a:xfrm>
            <a:off x="381000" y="1828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Common Adverse Effects</a:t>
            </a:r>
          </a:p>
          <a:p>
            <a:pPr marL="639763" lvl="1" indent="-246063" defTabSz="9144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Examples: Rash, Hepatotoxicity, Visual disturbance, Fever</a:t>
            </a:r>
          </a:p>
        </p:txBody>
      </p:sp>
      <p:sp>
        <p:nvSpPr>
          <p:cNvPr id="29699" name="Rectangle 4"/>
          <p:cNvSpPr txBox="1">
            <a:spLocks noChangeArrowheads="1"/>
          </p:cNvSpPr>
          <p:nvPr/>
        </p:nvSpPr>
        <p:spPr bwMode="auto">
          <a:xfrm>
            <a:off x="381000" y="26670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Serious Adverse Events</a:t>
            </a:r>
          </a:p>
          <a:p>
            <a:pPr marL="639763" lvl="1" indent="-246063"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endParaRPr lang="en-US" sz="2000" dirty="0">
              <a:latin typeface="Constantia" pitchFamily="18" charset="0"/>
              <a:cs typeface="Arial" charset="0"/>
            </a:endParaRPr>
          </a:p>
        </p:txBody>
      </p:sp>
      <p:sp>
        <p:nvSpPr>
          <p:cNvPr id="29700" name="Rectangle 5"/>
          <p:cNvSpPr txBox="1">
            <a:spLocks noChangeArrowheads="1"/>
          </p:cNvSpPr>
          <p:nvPr/>
        </p:nvSpPr>
        <p:spPr bwMode="auto">
          <a:xfrm>
            <a:off x="381000" y="33528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Drug Interactions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81000" y="636588"/>
            <a:ext cx="5943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 eaLnBrk="1" hangingPunct="1">
              <a:spcBef>
                <a:spcPct val="50000"/>
              </a:spcBef>
              <a:defRPr/>
            </a:pPr>
            <a:r>
              <a:rPr lang="en-US" sz="3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Azoles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1887538" y="38322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defTabSz="914400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ar-SA" sz="2400">
              <a:latin typeface="Constant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657600" y="39624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Dr. Ahmed M. Albarrag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Oct-2011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(Foundation Block, Microbiology) 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idx="4294967295"/>
          </p:nvPr>
        </p:nvSpPr>
        <p:spPr>
          <a:xfrm>
            <a:off x="-990600" y="762000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T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>hank You 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  <a:sym typeface="Wingdings"/>
              </a:rPr>
              <a:t></a:t>
            </a:r>
            <a: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  <a:t/>
            </a:r>
            <a:br>
              <a:rPr lang="en-US" sz="66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ea typeface="+mj-ea"/>
                <a:cs typeface="Century Gothic"/>
              </a:rPr>
            </a:br>
            <a:endParaRPr lang="en-US" sz="6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ea typeface="+mj-ea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5152" y="520700"/>
            <a:ext cx="7851648" cy="838200"/>
          </a:xfrm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b="1" kern="1200" dirty="0"/>
              <a:t>Mycotic </a:t>
            </a:r>
            <a:r>
              <a:rPr lang="en-US" b="1" kern="1200" dirty="0" smtClean="0"/>
              <a:t>Diseases</a:t>
            </a:r>
            <a:endParaRPr lang="en-US" b="1" kern="12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831850" y="2133600"/>
            <a:ext cx="7854950" cy="2943225"/>
          </a:xfrm>
        </p:spPr>
        <p:txBody>
          <a:bodyPr lIns="0" rIns="18288"/>
          <a:lstStyle/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smtClean="0"/>
              <a:t>Hypersensitivity (Allergy)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err="1" smtClean="0"/>
              <a:t>Mycotoxicoses</a:t>
            </a: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dirty="0" smtClean="0"/>
          </a:p>
          <a:p>
            <a:pPr marL="0" indent="0" defTabSz="914400" eaLnBrk="1" hangingPunct="1">
              <a:buFont typeface="Arial" pitchFamily="34" charset="0"/>
              <a:buNone/>
            </a:pPr>
            <a:r>
              <a:rPr lang="en-US" dirty="0" smtClean="0"/>
              <a:t>Infections</a:t>
            </a:r>
          </a:p>
          <a:p>
            <a:pPr marL="0" indent="0" defTabSz="914400" eaLnBrk="1" hangingPunct="1">
              <a:buFont typeface="Arial" pitchFamily="34" charset="0"/>
              <a:buNone/>
            </a:pPr>
            <a:endParaRPr lang="en-US" sz="3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28600"/>
            <a:ext cx="7851648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( Mycoses)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Superficial 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Cutaneous mycosis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Subcutaneous 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Systemic  mycoses</a:t>
            </a: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9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  <a:cs typeface="Calibri" pitchFamily="34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  <a:cs typeface="Calibri" pitchFamily="34" charset="0"/>
              </a:rPr>
              <a:t>Opportunistic mycoses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Constantia" pitchFamily="18" charset="0"/>
              <a:cs typeface="Arial" charset="0"/>
            </a:endParaRPr>
          </a:p>
          <a:p>
            <a:pPr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endParaRPr lang="en-US" sz="2000" dirty="0">
              <a:latin typeface="Constantia" pitchFamily="18" charset="0"/>
              <a:cs typeface="Arial" charset="0"/>
            </a:endParaRPr>
          </a:p>
          <a:p>
            <a:pPr marL="1187450" lvl="3" indent="-2095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/>
            </a:pPr>
            <a:endParaRPr lang="en-US" dirty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28600"/>
            <a:ext cx="7851648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304800" y="1752600"/>
            <a:ext cx="8610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800" b="1" dirty="0">
                <a:latin typeface="+mn-lt"/>
              </a:rPr>
              <a:t>Superficial Mycoses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Affect the outer layer of the skin or hair shaft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No immune response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+mn-lt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 smtClean="0">
                <a:latin typeface="+mn-lt"/>
              </a:rPr>
              <a:t>Examples</a:t>
            </a:r>
            <a:endParaRPr lang="en-US" sz="2400" dirty="0">
              <a:latin typeface="+mn-lt"/>
            </a:endParaRP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Tinea versicolor  </a:t>
            </a: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Tinea nigra</a:t>
            </a: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Black Piadra</a:t>
            </a: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400" dirty="0">
                <a:latin typeface="+mn-lt"/>
              </a:rPr>
              <a:t>White piedra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Constantia" pitchFamily="18" charset="0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dirty="0">
              <a:latin typeface="Constantia" pitchFamily="18" charset="0"/>
            </a:endParaRPr>
          </a:p>
          <a:p>
            <a:pPr marL="273050" indent="-273050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Constantia" pitchFamily="18" charset="0"/>
            </a:endParaRP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85000"/>
              <a:buFont typeface="Wingdings 2" pitchFamily="18" charset="2"/>
              <a:buChar char=""/>
              <a:defRPr/>
            </a:pPr>
            <a:endParaRPr lang="en-US" sz="2400" b="1" dirty="0">
              <a:latin typeface="Constantia" pitchFamily="18" charset="0"/>
            </a:endParaRPr>
          </a:p>
          <a:p>
            <a:pPr marL="1096963" lvl="2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/>
            </a:pPr>
            <a:endParaRPr lang="en-US" sz="2000" dirty="0">
              <a:latin typeface="Constantia" pitchFamily="18" charset="0"/>
            </a:endParaRPr>
          </a:p>
          <a:p>
            <a:pPr marL="1187450" lvl="3" indent="-209550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/>
            </a:pPr>
            <a:endParaRPr lang="en-US" dirty="0">
              <a:latin typeface="Constantia" pitchFamily="18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572000" y="3352800"/>
            <a:ext cx="45720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dirty="0">
                <a:latin typeface="+mn-lt"/>
                <a:cs typeface="Arial" charset="0"/>
              </a:rPr>
              <a:t>Etiology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i="1" dirty="0">
                <a:latin typeface="+mn-lt"/>
                <a:cs typeface="Arial" charset="0"/>
              </a:rPr>
              <a:t>Malassezia furfur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i="1" dirty="0">
                <a:latin typeface="+mn-lt"/>
                <a:cs typeface="Arial" charset="0"/>
              </a:rPr>
              <a:t>Exophiala spp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i="1" dirty="0">
                <a:latin typeface="+mn-lt"/>
                <a:cs typeface="Arial" charset="0"/>
              </a:rPr>
              <a:t>Piedraia hortae</a:t>
            </a:r>
          </a:p>
          <a:p>
            <a:pPr marL="639763" lvl="1" indent="-246063" defTabSz="9144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2400" i="1" dirty="0">
                <a:latin typeface="+mn-lt"/>
                <a:cs typeface="Arial" charset="0"/>
              </a:rPr>
              <a:t>Trichosporon beigelii</a:t>
            </a:r>
          </a:p>
        </p:txBody>
      </p:sp>
      <p:sp>
        <p:nvSpPr>
          <p:cNvPr id="6149" name="Right Arrow 4"/>
          <p:cNvSpPr>
            <a:spLocks noChangeArrowheads="1"/>
          </p:cNvSpPr>
          <p:nvPr/>
        </p:nvSpPr>
        <p:spPr bwMode="auto">
          <a:xfrm>
            <a:off x="3810000" y="3886200"/>
            <a:ext cx="762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ar-SA"/>
          </a:p>
        </p:txBody>
      </p:sp>
      <p:sp>
        <p:nvSpPr>
          <p:cNvPr id="6150" name="Right Arrow 5"/>
          <p:cNvSpPr>
            <a:spLocks noChangeArrowheads="1"/>
          </p:cNvSpPr>
          <p:nvPr/>
        </p:nvSpPr>
        <p:spPr bwMode="auto">
          <a:xfrm>
            <a:off x="3810000" y="4343400"/>
            <a:ext cx="762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ar-SA"/>
          </a:p>
        </p:txBody>
      </p:sp>
      <p:sp>
        <p:nvSpPr>
          <p:cNvPr id="6151" name="Right Arrow 8"/>
          <p:cNvSpPr>
            <a:spLocks noChangeArrowheads="1"/>
          </p:cNvSpPr>
          <p:nvPr/>
        </p:nvSpPr>
        <p:spPr bwMode="auto">
          <a:xfrm>
            <a:off x="3810000" y="4724400"/>
            <a:ext cx="762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ar-SA"/>
          </a:p>
        </p:txBody>
      </p:sp>
      <p:sp>
        <p:nvSpPr>
          <p:cNvPr id="6152" name="Right Arrow 9"/>
          <p:cNvSpPr>
            <a:spLocks noChangeArrowheads="1"/>
          </p:cNvSpPr>
          <p:nvPr/>
        </p:nvSpPr>
        <p:spPr bwMode="auto">
          <a:xfrm>
            <a:off x="3810000" y="5151438"/>
            <a:ext cx="7620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28600"/>
            <a:ext cx="7851648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981200"/>
            <a:ext cx="8610600" cy="4876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182880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4200" b="1" dirty="0">
                <a:latin typeface="+mn-lt"/>
              </a:rPr>
              <a:t>Cutaneous Mycoses</a:t>
            </a: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600" dirty="0">
              <a:latin typeface="+mn-lt"/>
            </a:endParaRP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900" dirty="0">
                <a:latin typeface="+mn-lt"/>
              </a:rPr>
              <a:t>Dermatophytosis</a:t>
            </a:r>
          </a:p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AU" sz="2900" b="1" dirty="0">
              <a:latin typeface="+mn-lt"/>
            </a:endParaRP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Infection of the skin, hair or nails caused by a group of keratinophilic fungi, called dermatophytes</a:t>
            </a: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Primary pathogens</a:t>
            </a: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Contagious </a:t>
            </a: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Tinea or Ringworm</a:t>
            </a:r>
          </a:p>
          <a:p>
            <a:pPr marL="1097280"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r>
              <a:rPr lang="en-AU" sz="2900" dirty="0">
                <a:latin typeface="+mn-lt"/>
              </a:rPr>
              <a:t>Examples</a:t>
            </a:r>
          </a:p>
          <a:p>
            <a:pPr marL="2011680" lvl="4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900" dirty="0">
                <a:latin typeface="+mn-lt"/>
              </a:rPr>
              <a:t>Tinea capitis                          Scalp</a:t>
            </a:r>
          </a:p>
          <a:p>
            <a:pPr marL="2011680" lvl="4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900" dirty="0">
                <a:latin typeface="+mn-lt"/>
              </a:rPr>
              <a:t>Tinea pedis                            Foot (Athlete's foot)</a:t>
            </a:r>
          </a:p>
          <a:p>
            <a:pPr marL="2011680" lvl="4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defRPr/>
            </a:pPr>
            <a:r>
              <a:rPr lang="en-AU" sz="2900" dirty="0">
                <a:latin typeface="+mn-lt"/>
              </a:rPr>
              <a:t>Tinea manuum                     Hand</a:t>
            </a:r>
          </a:p>
          <a:p>
            <a:pPr defTabSz="914400" rtl="1" eaLnBrk="1" hangingPunct="1">
              <a:lnSpc>
                <a:spcPct val="90000"/>
              </a:lnSpc>
              <a:buClr>
                <a:schemeClr val="tx2"/>
              </a:buClr>
              <a:defRPr/>
            </a:pPr>
            <a:endParaRPr lang="ar-SA" sz="3500" i="1" dirty="0">
              <a:latin typeface="+mn-lt"/>
            </a:endParaRPr>
          </a:p>
          <a:p>
            <a:pPr lvl="2" defTabSz="914400" rtl="1"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3500" dirty="0">
                <a:latin typeface="+mn-lt"/>
              </a:rPr>
              <a:t>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3550" y="231775"/>
            <a:ext cx="7851648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17526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US" sz="2400" b="1" dirty="0">
              <a:latin typeface="+mn-lt"/>
            </a:endParaRPr>
          </a:p>
          <a:p>
            <a:pPr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defRPr/>
            </a:pPr>
            <a:endParaRPr lang="en-US" sz="2000" dirty="0">
              <a:latin typeface="+mn-lt"/>
            </a:endParaRPr>
          </a:p>
          <a:p>
            <a:pPr marL="1188720" lvl="3" indent="-210312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Char char=""/>
              <a:defRPr/>
            </a:pPr>
            <a:endParaRPr lang="en-US" dirty="0">
              <a:latin typeface="+mn-lt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63550" y="1752600"/>
            <a:ext cx="8534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rtl="1" eaLnBrk="1" hangingPunct="1">
              <a:defRPr/>
            </a:pPr>
            <a:r>
              <a:rPr lang="en-US" sz="2600" b="1" dirty="0">
                <a:latin typeface="+mn-lt"/>
                <a:cs typeface="Arial" charset="0"/>
              </a:rPr>
              <a:t>Subcutaneous Mycoses</a:t>
            </a:r>
          </a:p>
          <a:p>
            <a:pPr defTabSz="914400" rtl="1" eaLnBrk="1" hangingPunct="1"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Fungal infections involving the dermis, subcutaneous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tissues, muscle and may extend to bone.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Usually they are initiated by trauma to the skin. 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Are difficult to treat and surgical intervention (excision or amputation) is frequently required.</a:t>
            </a:r>
          </a:p>
          <a:p>
            <a:pPr defTabSz="914400" eaLnBrk="1" hangingPunct="1">
              <a:buFont typeface="Wingdings" pitchFamily="2" charset="2"/>
              <a:buChar char="Ø"/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cs typeface="Arial" charset="0"/>
              </a:rPr>
              <a:t>Disease in healthy host, more severe in immunocompromised </a:t>
            </a:r>
            <a:r>
              <a:rPr lang="en-US" sz="2400" dirty="0">
                <a:latin typeface="Constantia" pitchFamily="18" charset="0"/>
                <a:cs typeface="Arial" charset="0"/>
              </a:rPr>
              <a:t>host.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defTabSz="914400" rtl="1" eaLnBrk="1" hangingPunct="1">
              <a:defRPr/>
            </a:pPr>
            <a:fld id="{408536D4-61B5-4C05-A56A-1ACE0C9865F2}" type="slidenum">
              <a:rPr lang="ar-SA" sz="1200">
                <a:cs typeface="Arial" pitchFamily="34" charset="0"/>
              </a:rPr>
              <a:pPr algn="r" defTabSz="914400" rtl="1" eaLnBrk="1" hangingPunct="1">
                <a:defRPr/>
              </a:pPr>
              <a:t>8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381000" y="974725"/>
            <a:ext cx="7680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defTabSz="914400" rtl="1" eaLnBrk="1" hangingPunct="1">
              <a:defRPr/>
            </a:pPr>
            <a:endParaRPr lang="en-AU" sz="2600" b="1" dirty="0">
              <a:latin typeface="+mn-lt"/>
              <a:cs typeface="Arial" pitchFamily="34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762000" y="1889125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defRPr/>
            </a:pPr>
            <a:endParaRPr lang="en-US" sz="2000" b="1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defRPr/>
            </a:pPr>
            <a:r>
              <a:rPr lang="en-AU" sz="2400" b="1" dirty="0">
                <a:cs typeface="Arial" pitchFamily="34" charset="0"/>
              </a:rPr>
              <a:t>Primary Systemic </a:t>
            </a:r>
            <a:r>
              <a:rPr lang="en-AU" sz="2400" b="1" dirty="0" smtClean="0">
                <a:cs typeface="Arial" pitchFamily="34" charset="0"/>
              </a:rPr>
              <a:t>Mycoses</a:t>
            </a:r>
          </a:p>
          <a:p>
            <a:pPr defTabSz="914400" eaLnBrk="1" hangingPunct="1">
              <a:defRPr/>
            </a:pPr>
            <a:endParaRPr lang="en-AU" sz="2400" b="1" dirty="0">
              <a:cs typeface="Arial" pitchFamily="34" charset="0"/>
            </a:endParaRP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 smtClean="0">
                <a:latin typeface="+mn-lt"/>
                <a:cs typeface="Arial" charset="0"/>
              </a:rPr>
              <a:t>Caused </a:t>
            </a:r>
            <a:r>
              <a:rPr lang="en-US" sz="2400" dirty="0">
                <a:latin typeface="+mn-lt"/>
                <a:cs typeface="Arial" charset="0"/>
              </a:rPr>
              <a:t>by primary pathogens</a:t>
            </a: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Contracted by inhalation, Start as respiratory disease </a:t>
            </a: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Geographically restricted (endemic), north and south America</a:t>
            </a:r>
          </a:p>
          <a:p>
            <a:pPr defTabSz="914400" eaLnBrk="1" hangingPunct="1">
              <a:defRPr/>
            </a:pPr>
            <a:endParaRPr lang="en-US" sz="2400" b="1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defRPr/>
            </a:pPr>
            <a:endParaRPr lang="en-US" sz="2400" b="1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defRPr/>
            </a:pPr>
            <a:endParaRPr lang="en-US" sz="3200" dirty="0">
              <a:latin typeface="Arial" charset="0"/>
              <a:cs typeface="Arial" charset="0"/>
            </a:endParaRPr>
          </a:p>
          <a:p>
            <a:pPr lvl="1" defTabSz="914400" eaLnBrk="1" hangingPunct="1">
              <a:defRPr/>
            </a:pPr>
            <a:endParaRPr lang="en-US" sz="3200" i="1" dirty="0">
              <a:latin typeface="Arial" charset="0"/>
              <a:cs typeface="Arial" charset="0"/>
            </a:endParaRPr>
          </a:p>
          <a:p>
            <a:pPr algn="r" defTabSz="914400" rt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AU" sz="2800" b="1" dirty="0"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292100"/>
            <a:ext cx="785164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Types of  fungal infections - Mycoses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35152" y="228600"/>
            <a:ext cx="7851648" cy="1066800"/>
          </a:xfrm>
        </p:spPr>
        <p:txBody>
          <a:bodyPr lIns="0" tIns="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l" defTabSz="914400" eaLnBrk="1" fontAlgn="auto" hangingPunct="1">
              <a:spcAft>
                <a:spcPts val="0"/>
              </a:spcAft>
              <a:defRPr/>
            </a:pPr>
            <a:r>
              <a:rPr lang="en-US" sz="3200" b="1" kern="1200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Types of  fungal infections - Mycoses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1752600"/>
            <a:ext cx="8610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lvl="1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5000"/>
              <a:buFont typeface="Wingdings 2"/>
              <a:buChar char=""/>
              <a:defRPr/>
            </a:pPr>
            <a:endParaRPr lang="en-US" sz="2400" b="1" dirty="0">
              <a:latin typeface="+mn-lt"/>
            </a:endParaRPr>
          </a:p>
          <a:p>
            <a:pPr lvl="2" indent="-246888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defRPr/>
            </a:pPr>
            <a:endParaRPr lang="en-US" sz="2000" dirty="0">
              <a:latin typeface="+mn-lt"/>
            </a:endParaRPr>
          </a:p>
          <a:p>
            <a:pPr marL="1188720" lvl="3" indent="-210312" defTabSz="914400" eaLnBrk="1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Char char=""/>
              <a:defRPr/>
            </a:pPr>
            <a:endParaRPr lang="en-US" dirty="0">
              <a:latin typeface="+mn-lt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914400" y="1617107"/>
            <a:ext cx="7772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rtl="1" eaLnBrk="1" hangingPunct="1">
              <a:defRPr/>
            </a:pPr>
            <a:r>
              <a:rPr lang="en-US" sz="2600" b="1" dirty="0">
                <a:latin typeface="+mn-lt"/>
                <a:cs typeface="Calibri" pitchFamily="34" charset="0"/>
              </a:rPr>
              <a:t>Opportunistic fungal infections</a:t>
            </a: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Diseases in immunocompromised host </a:t>
            </a:r>
          </a:p>
          <a:p>
            <a:pPr defTabSz="914400" rtl="1" eaLnBrk="1" hangingPunct="1">
              <a:defRPr/>
            </a:pPr>
            <a:endParaRPr lang="en-US" sz="2400" dirty="0">
              <a:latin typeface="+mn-lt"/>
              <a:cs typeface="Arial" charset="0"/>
            </a:endParaRPr>
          </a:p>
          <a:p>
            <a:pPr defTabSz="914400" eaLnBrk="1" hangingPunct="1">
              <a:buFont typeface="Arial" charset="0"/>
              <a:buChar char="•"/>
              <a:defRPr/>
            </a:pPr>
            <a:r>
              <a:rPr lang="en-US" sz="2400" dirty="0">
                <a:latin typeface="+mn-lt"/>
                <a:cs typeface="Arial" charset="0"/>
              </a:rPr>
              <a:t>Risk factors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HIV/AIDS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Hematopoietic stem cell transplant (HSCT)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Solid organs transplantation</a:t>
            </a:r>
          </a:p>
          <a:p>
            <a:pPr lvl="2" defTabSz="914400" eaLnBrk="1" hangingPunct="1">
              <a:defRPr/>
            </a:pPr>
            <a:r>
              <a:rPr lang="en-US" sz="2400" dirty="0">
                <a:latin typeface="+mn-lt"/>
              </a:rPr>
              <a:t>Malignancies</a:t>
            </a:r>
          </a:p>
          <a:p>
            <a:pPr lvl="2" defTabSz="914400" eaLnBrk="1" hangingPunct="1">
              <a:defRPr/>
            </a:pPr>
            <a:r>
              <a:rPr lang="en-US" sz="2400" dirty="0" err="1" smtClean="0">
                <a:latin typeface="+mn-lt"/>
              </a:rPr>
              <a:t>Neutropenia</a:t>
            </a:r>
            <a:r>
              <a:rPr lang="en-US" sz="2400" dirty="0" smtClean="0">
                <a:latin typeface="Constantia" pitchFamily="18" charset="0"/>
                <a:cs typeface="Arial" charset="0"/>
              </a:rPr>
              <a:t>           </a:t>
            </a: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  <a:p>
            <a:pPr defTabSz="914400" rtl="1" eaLnBrk="1" hangingPunct="1">
              <a:defRPr/>
            </a:pPr>
            <a:endParaRPr lang="en-US" sz="2400" dirty="0">
              <a:latin typeface="Constantia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898</Words>
  <Application>Microsoft Office PowerPoint</Application>
  <PresentationFormat>On-screen Show (4:3)</PresentationFormat>
  <Paragraphs>392</Paragraphs>
  <Slides>25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1_Office Theme</vt:lpstr>
      <vt:lpstr>2_Office Theme</vt:lpstr>
      <vt:lpstr>Slide 1</vt:lpstr>
      <vt:lpstr>Slide 2</vt:lpstr>
      <vt:lpstr>Mycotic Diseases</vt:lpstr>
      <vt:lpstr>Types of  fungal infections ( Mycoses)</vt:lpstr>
      <vt:lpstr>Types of  fungal infections - Mycoses</vt:lpstr>
      <vt:lpstr>Types of  fungal infections - Mycoses</vt:lpstr>
      <vt:lpstr>Types of  fungal infections - Mycoses</vt:lpstr>
      <vt:lpstr>Slide 8</vt:lpstr>
      <vt:lpstr>Types of  fungal infections - Mycoses</vt:lpstr>
      <vt:lpstr>Slide 10</vt:lpstr>
      <vt:lpstr>Diagnosis of fungal infection</vt:lpstr>
      <vt:lpstr>Lab Diagnosis </vt:lpstr>
      <vt:lpstr>Slide 13</vt:lpstr>
      <vt:lpstr>Antifungal agents </vt:lpstr>
      <vt:lpstr>Targets for antifungal agents</vt:lpstr>
      <vt:lpstr>Targets for antifungal agents</vt:lpstr>
      <vt:lpstr>Polyenes—Amphotericin B</vt:lpstr>
      <vt:lpstr>Amphotericin B - Clinical Uses</vt:lpstr>
      <vt:lpstr>Flucytosine</vt:lpstr>
      <vt:lpstr>Slide 20</vt:lpstr>
      <vt:lpstr>Echinocandins</vt:lpstr>
      <vt:lpstr>AZOLES </vt:lpstr>
      <vt:lpstr>Slide 23</vt:lpstr>
      <vt:lpstr>Slide 24</vt:lpstr>
      <vt:lpstr>Thank You 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Prof. Al-Hedaithy</cp:lastModifiedBy>
  <cp:revision>171</cp:revision>
  <dcterms:created xsi:type="dcterms:W3CDTF">2011-06-14T17:07:28Z</dcterms:created>
  <dcterms:modified xsi:type="dcterms:W3CDTF">2011-10-23T11:32:24Z</dcterms:modified>
</cp:coreProperties>
</file>