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sldIdLst>
    <p:sldId id="424" r:id="rId2"/>
    <p:sldId id="427" r:id="rId3"/>
    <p:sldId id="301" r:id="rId4"/>
    <p:sldId id="304" r:id="rId5"/>
    <p:sldId id="305" r:id="rId6"/>
    <p:sldId id="268" r:id="rId7"/>
    <p:sldId id="317" r:id="rId8"/>
    <p:sldId id="257" r:id="rId9"/>
    <p:sldId id="400" r:id="rId10"/>
    <p:sldId id="409" r:id="rId11"/>
    <p:sldId id="410" r:id="rId12"/>
    <p:sldId id="414" r:id="rId13"/>
    <p:sldId id="423" r:id="rId14"/>
    <p:sldId id="415" r:id="rId15"/>
    <p:sldId id="416" r:id="rId16"/>
    <p:sldId id="417" r:id="rId17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Times New Roman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Times New Roman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Times New Roman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Times New Roman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BCD"/>
    <a:srgbClr val="99FF99"/>
    <a:srgbClr val="CC6600"/>
    <a:srgbClr val="BAD113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074" autoAdjust="0"/>
    <p:restoredTop sz="78947" autoAdjust="0"/>
  </p:normalViewPr>
  <p:slideViewPr>
    <p:cSldViewPr>
      <p:cViewPr>
        <p:scale>
          <a:sx n="63" d="100"/>
          <a:sy n="63" d="100"/>
        </p:scale>
        <p:origin x="-93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  <a:cs typeface="Times New Roman" pitchFamily="18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  <a:ea typeface="+mn-ea"/>
                  <a:cs typeface="Times New Roman" pitchFamily="18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198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98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8CD1DC6-7A0D-C249-89F0-AD3D6EC816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4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2D756-AF7C-3043-A9A2-02357BB5FF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9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07F19-D7D1-A640-A5FE-406A52E45D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79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617538"/>
            <a:ext cx="7804150" cy="5514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7CD00-050A-0C4E-B24A-6449DC0846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1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85F16-AA46-4645-B4A5-39BC6442E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90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4193A-3BEB-984C-8F9B-D7DE5AFA82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51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BA087-C9AA-3347-93F0-DE0FC4655B7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4E9AE-AD51-BB49-9413-822852C80C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1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4F245-9C31-3B4B-8EA2-917BADD766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5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2677D-19F0-B847-9E4E-F314AF2696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03FB1-8BE6-C049-91EF-D2898D037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1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6704A-76E9-3949-AE8B-67DD1BD70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2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E9345-F39E-A84F-AB30-CE41CD410B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3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53E51-B772-0345-BD3F-4760DB3695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17568-67DA-C640-B111-98C22C06F4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0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GB">
              <a:latin typeface="Tahoma" pitchFamily="34" charset="0"/>
              <a:ea typeface="+mn-ea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87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fld id="{F4E561F1-5C6D-AE43-BCCC-DD97A98A4B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Tahoma" charset="0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Tahoma" charset="0"/>
          <a:ea typeface="Times New Roman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Tahoma" charset="0"/>
          <a:ea typeface="Times New Roman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Tahoma" charset="0"/>
          <a:ea typeface="Times New Roman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Tahoma" charset="0"/>
          <a:ea typeface="Times New Roman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jpeg"/><Relationship Id="rId5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057400" y="1600200"/>
            <a:ext cx="533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 sz="3600"/>
              <a:t>Parasitic Helminths </a:t>
            </a:r>
          </a:p>
          <a:p>
            <a:pPr algn="ctr" eaLnBrk="1" hangingPunct="1"/>
            <a:r>
              <a:rPr lang="en-US" sz="3600"/>
              <a:t>and </a:t>
            </a:r>
          </a:p>
          <a:p>
            <a:pPr algn="ctr" eaLnBrk="1" hangingPunct="1"/>
            <a:r>
              <a:rPr lang="en-US" sz="3600"/>
              <a:t>Arthropod  Agents and Vectors of Diseases </a:t>
            </a:r>
            <a:endParaRPr lang="ar-sa" sz="3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105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i="1">
                <a:solidFill>
                  <a:schemeClr val="tx1"/>
                </a:solidFill>
                <a:cs typeface="Times New Roman" charset="0"/>
              </a:rPr>
              <a:t>Taenia saginata</a:t>
            </a:r>
          </a:p>
        </p:txBody>
      </p:sp>
      <p:pic>
        <p:nvPicPr>
          <p:cNvPr id="27651" name="Picture 3" descr="Taenia_sagina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400"/>
            <a:ext cx="39497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 descr="Taenia_saginata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37592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 descr="Taenia_saginataH_v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352800"/>
            <a:ext cx="18542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 descr="tae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276600"/>
            <a:ext cx="20161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cs typeface="Times New Roman" charset="0"/>
              </a:rPr>
              <a:t>MEDICAL IMPORTANCE OF ARTHROPODS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u="sng">
                <a:latin typeface="Arial" charset="0"/>
                <a:cs typeface="Times New Roman" charset="0"/>
              </a:rPr>
              <a:t>1)As aetiologic agents (causes) of diseases.</a:t>
            </a:r>
            <a:endParaRPr lang="en-US" sz="2000" b="1">
              <a:latin typeface="Arial" charset="0"/>
              <a:cs typeface="Times New Roman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latin typeface="Arial" charset="0"/>
                <a:cs typeface="Times New Roman" charset="0"/>
              </a:rPr>
              <a:t>Tissue damage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latin typeface="Arial" charset="0"/>
                <a:cs typeface="Times New Roman" charset="0"/>
              </a:rPr>
              <a:t>Induction of hypersensitivity reactions.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latin typeface="Arial" charset="0"/>
                <a:cs typeface="Times New Roman" charset="0"/>
              </a:rPr>
              <a:t>Injection of poisons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latin typeface="Arial" charset="0"/>
                <a:cs typeface="Times New Roman" charset="0"/>
              </a:rPr>
              <a:t>Entomophobia (acarophobia)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u="sng">
                <a:latin typeface="Arial" charset="0"/>
                <a:cs typeface="Times New Roman" charset="0"/>
              </a:rPr>
              <a:t>2) As vectors of diseases: </a:t>
            </a:r>
            <a:endParaRPr lang="en-US" sz="2000" b="1">
              <a:latin typeface="Arial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>
                <a:latin typeface="Arial" charset="0"/>
                <a:cs typeface="Times New Roman" charset="0"/>
              </a:rPr>
              <a:t>     I: Mechanical transmission - simple carriage of pathogens.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>
                <a:latin typeface="Arial" charset="0"/>
                <a:cs typeface="Times New Roman" charset="0"/>
              </a:rPr>
              <a:t>    II: Biological transmission: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  <a:cs typeface="Times New Roman" charset="0"/>
              </a:rPr>
              <a:t>             - cyclical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  <a:cs typeface="Times New Roman" charset="0"/>
              </a:rPr>
              <a:t>             - propagative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>
                <a:latin typeface="Arial" charset="0"/>
                <a:cs typeface="Times New Roman" charset="0"/>
              </a:rPr>
              <a:t>             - cyclopropagative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>
                <a:latin typeface="Arial" charset="0"/>
                <a:cs typeface="Times New Roman" charset="0"/>
              </a:rPr>
              <a:t>    III: Transovarian transmission</a:t>
            </a:r>
            <a:r>
              <a:rPr lang="en-US" sz="2000">
                <a:latin typeface="Arial" charset="0"/>
                <a:cs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625" y="214313"/>
          <a:ext cx="8215313" cy="648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8105097" imgH="6359635" progId="Word.Document.8">
                  <p:embed/>
                </p:oleObj>
              </mc:Choice>
              <mc:Fallback>
                <p:oleObj name="Document" r:id="rId3" imgW="8105097" imgH="63596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14313"/>
                        <a:ext cx="8215313" cy="648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cs typeface="Times New Roman" charset="0"/>
              </a:rPr>
              <a:t>Important arthropod vectors for </a:t>
            </a:r>
            <a:br>
              <a:rPr lang="en-US" sz="4000">
                <a:cs typeface="Times New Roman" charset="0"/>
              </a:rPr>
            </a:br>
            <a:r>
              <a:rPr lang="en-US" sz="4000">
                <a:cs typeface="Times New Roman" charset="0"/>
              </a:rPr>
              <a:t>human diseases</a:t>
            </a:r>
          </a:p>
        </p:txBody>
      </p:sp>
      <p:graphicFrame>
        <p:nvGraphicFramePr>
          <p:cNvPr id="263412" name="Group 244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446589"/>
        </p:xfrm>
        <a:graphic>
          <a:graphicData uri="http://schemas.openxmlformats.org/drawingml/2006/table">
            <a:tbl>
              <a:tblPr/>
              <a:tblGrid>
                <a:gridCol w="2957513"/>
                <a:gridCol w="4814887"/>
              </a:tblGrid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House fly</a:t>
                      </a: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(Musca domestica)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Mechanical transmission of  many viruses, bacteria and parasites.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Mosquitoes </a:t>
                      </a:r>
                      <a:r>
                        <a:rPr kumimoji="0" lang="ar-sa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البعوض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Anopheles :malaria filariasis Culex: filariasis, viruses                Aedes: yellow fever, dengue fever, Rift Valley Fever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Lice</a:t>
                      </a:r>
                      <a:r>
                        <a:rPr kumimoji="0" lang="ar-sa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القمل   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Body louse: vector for: Relapsing fever, typhus and trench fever.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Fleas </a:t>
                      </a:r>
                      <a:r>
                        <a:rPr kumimoji="0" lang="ar-sa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 البراغيث       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Rat flea is vector for plague due to Yersinia pestis.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Ticks</a:t>
                      </a:r>
                      <a:r>
                        <a:rPr kumimoji="0" lang="ar-sa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 القراد      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Soft ticks , some are vestors for : Borrela duttoni         Hard ticks Include vectors for Babesiosis (protozoa), Q fever, and Rocky mountain spotted fever :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Tse tse fly</a:t>
                      </a: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(Glossina) </a:t>
                      </a:r>
                      <a:r>
                        <a:rPr kumimoji="0" lang="ar-sa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ذبابة التسي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Vector for African Trynanosomiasis (African sleeping sickness)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Black fly </a:t>
                      </a: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(Simulium)</a:t>
                      </a:r>
                      <a:r>
                        <a:rPr kumimoji="0" lang="ar-sa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ا</a:t>
                      </a:r>
                      <a:r>
                        <a:rPr kumimoji="0" lang="ar-sa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لذبابة السوداء </a:t>
                      </a:r>
                      <a:r>
                        <a:rPr kumimoji="0" lang="ar-sa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</a:t>
                      </a: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  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Vector for Onchocerca (river blindness)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Sand fly </a:t>
                      </a:r>
                      <a:r>
                        <a:rPr kumimoji="0" lang="en-US" sz="12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(Phlebotomus) </a:t>
                      </a: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ذبابة الرمل</a:t>
                      </a:r>
                      <a:r>
                        <a:rPr kumimoji="0" lang="ar-sa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Vectors for leishmania and sandfly fever virus.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Cyclops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Vector for Dracunculus medinensis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 descr="louse38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786063"/>
            <a:ext cx="5286375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529013" y="428625"/>
            <a:ext cx="1095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/>
              <a:t>LICE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2214563" y="928688"/>
            <a:ext cx="4043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Louse(singular) , Lice (pleural)</a:t>
            </a:r>
            <a:endParaRPr lang="ar-sa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357313"/>
            <a:ext cx="8458200" cy="661987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600" b="1" i="1" kern="0">
                <a:latin typeface="+mn-lt"/>
                <a:ea typeface="+mn-ea"/>
                <a:cs typeface="+mn-cs"/>
              </a:rPr>
              <a:t>Pediculus humanus</a:t>
            </a:r>
            <a:endParaRPr lang="en-US" sz="3600" b="1" i="1" kern="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Ae_albo_30Ap01_P43002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7200"/>
            <a:ext cx="2338388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 descr="Ae_albo_Pb2307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33400"/>
            <a:ext cx="156051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525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/>
              <a:t>Mosquitoes :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33400" y="1371600"/>
            <a:ext cx="32766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Cosmopolitan , more than 3000 species.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Larval and pupal stages always aquatic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Mouth parts in female adapted to piercing and sucking blood.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Genus and species distinguished by morphology of adult and deveopmetal stages.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31750" name="Picture 6" descr="mosquit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14600"/>
            <a:ext cx="3070225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sandfly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14400"/>
            <a:ext cx="3040063" cy="261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 descr="sandfly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3200400" cy="270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 descr="Sandfly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14800"/>
            <a:ext cx="3352800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5" descr="sandflyreserve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86200"/>
            <a:ext cx="396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066800" y="38100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i="1">
                <a:latin typeface="Arial" charset="0"/>
              </a:rPr>
              <a:t>Phlebotomus</a:t>
            </a:r>
            <a:r>
              <a:rPr lang="en-US" sz="3600" b="1">
                <a:latin typeface="Arial" charset="0"/>
              </a:rPr>
              <a:t> ( sand fly)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457200" y="304800"/>
            <a:ext cx="838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Parasitic Helminths </a:t>
            </a:r>
          </a:p>
          <a:p>
            <a:pPr algn="ctr"/>
            <a:r>
              <a:rPr lang="en-US"/>
              <a:t>and </a:t>
            </a:r>
          </a:p>
          <a:p>
            <a:pPr algn="ctr"/>
            <a:r>
              <a:rPr lang="en-US"/>
              <a:t>Arthropod  Agents and Vectors of Diseases </a:t>
            </a:r>
            <a:endParaRPr lang="ar-sa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914400" y="2057400"/>
            <a:ext cx="7391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b="1">
                <a:latin typeface="Calibri" charset="0"/>
                <a:cs typeface="Calibri" charset="0"/>
              </a:rPr>
              <a:t>Objectives:</a:t>
            </a:r>
            <a:endParaRPr lang="en-US" b="1"/>
          </a:p>
          <a:p>
            <a:pPr eaLnBrk="0" hangingPunct="0"/>
            <a:r>
              <a:rPr lang="en-US" b="1">
                <a:latin typeface="Calibri" charset="0"/>
                <a:cs typeface="Calibri" charset="0"/>
              </a:rPr>
              <a:t>By the end of this lecture the student should be able to :</a:t>
            </a:r>
            <a:endParaRPr lang="en-US" b="1"/>
          </a:p>
          <a:p>
            <a:pPr eaLnBrk="0" hangingPunct="0">
              <a:buFontTx/>
              <a:buChar char="•"/>
            </a:pPr>
            <a:r>
              <a:rPr lang="en-US" b="1">
                <a:latin typeface="Calibri" charset="0"/>
                <a:cs typeface="Calibri" charset="0"/>
              </a:rPr>
              <a:t>Name the three main groups of parasitic helminths and their characteristic  morphological features .</a:t>
            </a:r>
            <a:endParaRPr lang="en-US" b="1"/>
          </a:p>
          <a:p>
            <a:pPr eaLnBrk="0" hangingPunct="0">
              <a:buFontTx/>
              <a:buChar char="•"/>
            </a:pPr>
            <a:r>
              <a:rPr lang="en-US" b="1">
                <a:latin typeface="Calibri" charset="0"/>
                <a:cs typeface="Calibri" charset="0"/>
              </a:rPr>
              <a:t>Describe the life cycle of </a:t>
            </a:r>
            <a:r>
              <a:rPr lang="en-US" b="1" i="1" u="sng">
                <a:latin typeface="Calibri" charset="0"/>
                <a:cs typeface="Calibri" charset="0"/>
              </a:rPr>
              <a:t>Ascaris lumbricoides</a:t>
            </a:r>
            <a:r>
              <a:rPr lang="en-US" b="1">
                <a:latin typeface="Calibri" charset="0"/>
                <a:cs typeface="Calibri" charset="0"/>
              </a:rPr>
              <a:t> as an example of parasitic heminths .</a:t>
            </a:r>
            <a:endParaRPr lang="en-US" b="1"/>
          </a:p>
          <a:p>
            <a:pPr eaLnBrk="0" hangingPunct="0">
              <a:buFontTx/>
              <a:buChar char="•"/>
            </a:pPr>
            <a:r>
              <a:rPr lang="en-US" b="1">
                <a:latin typeface="Calibri" charset="0"/>
                <a:cs typeface="Calibri" charset="0"/>
              </a:rPr>
              <a:t>Discuss the role of arthropods as agents and as vectors of diseases  in humans.</a:t>
            </a:r>
            <a:endParaRPr lang="en-US" b="1"/>
          </a:p>
          <a:p>
            <a:pPr eaLnBrk="0" hangingPunct="0">
              <a:buFontTx/>
              <a:buChar char="•"/>
            </a:pPr>
            <a:r>
              <a:rPr lang="en-US" b="1">
                <a:latin typeface="Calibri" charset="0"/>
                <a:cs typeface="Calibri" charset="0"/>
              </a:rPr>
              <a:t>Give examples of the main arthropod vectors of diseases.</a:t>
            </a:r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82688" y="2017713"/>
            <a:ext cx="3814762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800">
                <a:cs typeface="Times New Roman" charset="0"/>
              </a:rPr>
              <a:t>	</a:t>
            </a:r>
          </a:p>
        </p:txBody>
      </p:sp>
      <p:graphicFrame>
        <p:nvGraphicFramePr>
          <p:cNvPr id="55335" name="Group 39"/>
          <p:cNvGraphicFramePr>
            <a:graphicFrameLocks noGrp="1"/>
          </p:cNvGraphicFramePr>
          <p:nvPr>
            <p:ph sz="half" idx="4294967295"/>
          </p:nvPr>
        </p:nvGraphicFramePr>
        <p:xfrm>
          <a:off x="0" y="1066800"/>
          <a:ext cx="9144000" cy="5410200"/>
        </p:xfrm>
        <a:graphic>
          <a:graphicData uri="http://schemas.openxmlformats.org/drawingml/2006/table">
            <a:tbl>
              <a:tblPr rtl="1"/>
              <a:tblGrid>
                <a:gridCol w="4629150"/>
                <a:gridCol w="451485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Helminths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     Protozoa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1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Mulicellular</a:t>
                      </a:r>
                      <a:endParaRPr kumimoji="0" lang="ar-sa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Specialized cells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 Unicellular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Single cell for all  function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  <a:tr h="403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 Round worms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(Nematodes) cylindrical,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 unsegmented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 Flat worms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1-Trematodes: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leaf-like, unsegmented.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2-Cestodes: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tape-like, segmented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Amoebae: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move by psudobodia.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Flagellates: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move by flagella.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Ciliates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move by cilia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Apicomplexa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(sporozoa) Tissue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     parasites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7" name="Text Box 38"/>
          <p:cNvSpPr txBox="1">
            <a:spLocks noChangeArrowheads="1"/>
          </p:cNvSpPr>
          <p:nvPr/>
        </p:nvSpPr>
        <p:spPr bwMode="auto">
          <a:xfrm>
            <a:off x="609600" y="457200"/>
            <a:ext cx="815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/>
              <a:t>Classification of Parasites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31838"/>
            <a:ext cx="8229600" cy="6126162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 sz="4000" b="1">
                <a:solidFill>
                  <a:srgbClr val="CC0066"/>
                </a:solidFill>
                <a:cs typeface="Times New Roman" charset="0"/>
              </a:rPr>
              <a:t>      </a:t>
            </a:r>
            <a:r>
              <a:rPr lang="en-US" sz="4400" b="1">
                <a:solidFill>
                  <a:srgbClr val="CC0066"/>
                </a:solidFill>
                <a:cs typeface="Times New Roman" charset="0"/>
              </a:rPr>
              <a:t>Nematodes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>
                <a:cs typeface="Times New Roman" charset="0"/>
              </a:rPr>
              <a:t> </a:t>
            </a:r>
            <a:r>
              <a:rPr lang="en-US" sz="4000" b="1">
                <a:solidFill>
                  <a:srgbClr val="000099"/>
                </a:solidFill>
                <a:cs typeface="Times New Roman" charset="0"/>
              </a:rPr>
              <a:t>General features</a:t>
            </a:r>
            <a:r>
              <a:rPr lang="en-US" b="1">
                <a:solidFill>
                  <a:srgbClr val="000099"/>
                </a:solidFill>
                <a:cs typeface="Times New Roman" charset="0"/>
              </a:rPr>
              <a:t>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>
                <a:cs typeface="Times New Roman" charset="0"/>
              </a:rPr>
              <a:t>Elongated worm, cylindrical, unsegmented and tapering at both ends.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>
                <a:cs typeface="Times New Roman" charset="0"/>
              </a:rPr>
              <a:t> Variable in size, measure &lt;1 cm to  about 100cm</a:t>
            </a:r>
            <a:r>
              <a:rPr lang="en-US" sz="2400" b="1">
                <a:solidFill>
                  <a:srgbClr val="CC0066"/>
                </a:solidFill>
                <a:cs typeface="Times New Roman" charset="0"/>
              </a:rPr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400" b="1">
                <a:cs typeface="Times New Roman" charset="0"/>
              </a:rPr>
              <a:t> Sex separate and male is smaller than female</a:t>
            </a:r>
          </a:p>
        </p:txBody>
      </p:sp>
      <p:pic>
        <p:nvPicPr>
          <p:cNvPr id="21507" name="Picture 5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19600"/>
            <a:ext cx="2971800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05000"/>
            <a:ext cx="8229600" cy="2590800"/>
          </a:xfrm>
        </p:spPr>
        <p:txBody>
          <a:bodyPr/>
          <a:lstStyle/>
          <a:p>
            <a:pPr marL="609600" indent="-609600" eaLnBrk="1" hangingPunct="1">
              <a:buFont typeface="Wingdings" charset="0"/>
              <a:buNone/>
            </a:pPr>
            <a:r>
              <a:rPr lang="en-US" sz="4000" b="1">
                <a:solidFill>
                  <a:srgbClr val="CC0066"/>
                </a:solidFill>
                <a:cs typeface="Times New Roman" charset="0"/>
              </a:rPr>
              <a:t>  Location of helminths in the body: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b="1">
                <a:solidFill>
                  <a:srgbClr val="CC00CC"/>
                </a:solidFill>
                <a:cs typeface="Times New Roman" charset="0"/>
              </a:rPr>
              <a:t>    </a:t>
            </a:r>
            <a:r>
              <a:rPr lang="en-US" sz="4000" b="1">
                <a:solidFill>
                  <a:srgbClr val="CC00CC"/>
                </a:solidFill>
                <a:cs typeface="Times New Roman" charset="0"/>
              </a:rPr>
              <a:t>Intestinal helminths </a:t>
            </a:r>
          </a:p>
          <a:p>
            <a:pPr marL="609600" indent="-609600" eaLnBrk="1" hangingPunct="1">
              <a:buFont typeface="Wingdings" charset="0"/>
              <a:buNone/>
            </a:pPr>
            <a:r>
              <a:rPr lang="en-US" sz="4000" b="1">
                <a:solidFill>
                  <a:srgbClr val="CC00CC"/>
                </a:solidFill>
                <a:cs typeface="Times New Roman" charset="0"/>
              </a:rPr>
              <a:t>   Tissue helminths</a:t>
            </a:r>
            <a:endParaRPr lang="en-US" b="1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Ascarisalumb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19200"/>
            <a:ext cx="6426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4000" b="1" i="1">
                <a:solidFill>
                  <a:srgbClr val="CC0066"/>
                </a:solidFill>
              </a:rPr>
              <a:t>Ascaris lumbricoides</a:t>
            </a:r>
            <a:r>
              <a:rPr lang="en-US" sz="4000" b="1">
                <a:solidFill>
                  <a:srgbClr val="CC0066"/>
                </a:solidFill>
              </a:rPr>
              <a:t>                        (roundworm)</a:t>
            </a:r>
            <a:endParaRPr lang="en-US" sz="3200" b="1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6705600" cy="21336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cs typeface="Times New Roman" charset="0"/>
              </a:rPr>
              <a:t>The commonest human helminthes infection.</a:t>
            </a:r>
          </a:p>
          <a:p>
            <a:pPr eaLnBrk="1" hangingPunct="1"/>
            <a:r>
              <a:rPr lang="en-US" sz="2400">
                <a:cs typeface="Times New Roman" charset="0"/>
              </a:rPr>
              <a:t>Found in</a:t>
            </a:r>
            <a:r>
              <a:rPr lang="en-US" sz="2400" b="1">
                <a:solidFill>
                  <a:srgbClr val="000099"/>
                </a:solidFill>
                <a:cs typeface="Times New Roman" charset="0"/>
              </a:rPr>
              <a:t> jejunum</a:t>
            </a:r>
            <a:r>
              <a:rPr lang="en-US" sz="2400">
                <a:solidFill>
                  <a:srgbClr val="000099"/>
                </a:solidFill>
                <a:cs typeface="Times New Roman" charset="0"/>
              </a:rPr>
              <a:t> </a:t>
            </a:r>
            <a:r>
              <a:rPr lang="en-US" sz="2400">
                <a:cs typeface="Times New Roman" charset="0"/>
              </a:rPr>
              <a:t>and upper part of </a:t>
            </a:r>
            <a:r>
              <a:rPr lang="en-US" sz="2400" b="1">
                <a:solidFill>
                  <a:srgbClr val="000099"/>
                </a:solidFill>
                <a:cs typeface="Times New Roman" charset="0"/>
              </a:rPr>
              <a:t>ileum.</a:t>
            </a:r>
          </a:p>
          <a:p>
            <a:pPr eaLnBrk="1" hangingPunct="1"/>
            <a:r>
              <a:rPr lang="en-US" sz="2400">
                <a:cs typeface="Times New Roman" charset="0"/>
              </a:rPr>
              <a:t>Female </a:t>
            </a:r>
            <a:r>
              <a:rPr lang="en-US" sz="2400" b="1">
                <a:solidFill>
                  <a:srgbClr val="CC0066"/>
                </a:solidFill>
                <a:cs typeface="Times New Roman" charset="0"/>
              </a:rPr>
              <a:t>± 20</a:t>
            </a:r>
            <a:r>
              <a:rPr lang="en-US" sz="2400">
                <a:cs typeface="Times New Roman" charset="0"/>
              </a:rPr>
              <a:t> cm longer than male </a:t>
            </a:r>
            <a:r>
              <a:rPr lang="en-US" sz="2400" b="1">
                <a:solidFill>
                  <a:srgbClr val="CC0066"/>
                </a:solidFill>
                <a:cs typeface="Times New Roman" charset="0"/>
              </a:rPr>
              <a:t>± 10 </a:t>
            </a:r>
            <a:r>
              <a:rPr lang="en-US" sz="2400" b="1">
                <a:cs typeface="Times New Roman" charset="0"/>
              </a:rPr>
              <a:t>cm</a:t>
            </a:r>
          </a:p>
          <a:p>
            <a:pPr eaLnBrk="1" hangingPunct="1"/>
            <a:r>
              <a:rPr lang="en-US" sz="2400">
                <a:cs typeface="Times New Roman" charset="0"/>
              </a:rPr>
              <a:t>Feed on semi digested food.</a:t>
            </a:r>
          </a:p>
        </p:txBody>
      </p:sp>
      <p:sp>
        <p:nvSpPr>
          <p:cNvPr id="24579" name="Text Box 1028"/>
          <p:cNvSpPr txBox="1"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Times New Roman" charset="0"/>
                <a:cs typeface="Times New Roman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4000" b="1" i="1">
                <a:solidFill>
                  <a:srgbClr val="CC0066"/>
                </a:solidFill>
              </a:rPr>
              <a:t>Ascaris lumbricoides</a:t>
            </a:r>
            <a:r>
              <a:rPr lang="en-US" sz="4000" b="1">
                <a:solidFill>
                  <a:srgbClr val="CC0066"/>
                </a:solidFill>
              </a:rPr>
              <a:t>                        (roundworm)</a:t>
            </a:r>
            <a:endParaRPr lang="en-US" sz="3200" b="1">
              <a:solidFill>
                <a:srgbClr val="CC0066"/>
              </a:solidFill>
            </a:endParaRPr>
          </a:p>
        </p:txBody>
      </p:sp>
      <p:pic>
        <p:nvPicPr>
          <p:cNvPr id="24580" name="Picture 1029" descr="1Ascaris_adult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24200"/>
            <a:ext cx="4191000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cs typeface="Times New Roman" charset="0"/>
            </a:endParaRPr>
          </a:p>
        </p:txBody>
      </p:sp>
      <p:sp>
        <p:nvSpPr>
          <p:cNvPr id="25603" name="Rectangle 3" descr="ascaris"/>
          <p:cNvSpPr>
            <a:spLocks noGrp="1" noChangeAspect="1" noChangeArrowheads="1"/>
          </p:cNvSpPr>
          <p:nvPr isPhoto="1"/>
        </p:nvSpPr>
        <p:spPr bwMode="auto">
          <a:xfrm>
            <a:off x="1066800" y="0"/>
            <a:ext cx="6510338" cy="66294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14600" y="5943600"/>
            <a:ext cx="37338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rtl="1"/>
            <a:r>
              <a:rPr lang="en-US" i="1">
                <a:latin typeface="Arial" charset="0"/>
                <a:cs typeface="Arial" charset="0"/>
              </a:rPr>
              <a:t>Ascaris lumbricoides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isiolahepatica-c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25"/>
            <a:ext cx="8763000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2" descr="Fisiolahepatica-c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00063"/>
            <a:ext cx="8763000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000125" y="4143375"/>
            <a:ext cx="774382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6000" b="1" kern="0" dirty="0"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The </a:t>
            </a:r>
            <a:r>
              <a:rPr lang="en-US" sz="6000" b="1" kern="0" dirty="0" err="1"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Trematodes</a:t>
            </a: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x-non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2564</TotalTime>
  <Words>549</Words>
  <Application>Microsoft Macintosh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Tahoma</vt:lpstr>
      <vt:lpstr>Times New Roman</vt:lpstr>
      <vt:lpstr>Arial</vt:lpstr>
      <vt:lpstr>Wingdings</vt:lpstr>
      <vt:lpstr>Calibri</vt:lpstr>
      <vt:lpstr>Arial Black</vt:lpstr>
      <vt:lpstr>Blends</vt:lpstr>
      <vt:lpstr>Microsoft Office Word 97 - 2003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Taenia saginata</vt:lpstr>
      <vt:lpstr>MEDICAL IMPORTANCE OF ARTHROPODS</vt:lpstr>
      <vt:lpstr>PowerPoint Presentation</vt:lpstr>
      <vt:lpstr>Important arthropod vectors for  human diseases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Prof.Adeel</dc:creator>
  <cp:lastModifiedBy>User</cp:lastModifiedBy>
  <cp:revision>64</cp:revision>
  <dcterms:created xsi:type="dcterms:W3CDTF">2000-02-03T14:58:24Z</dcterms:created>
  <dcterms:modified xsi:type="dcterms:W3CDTF">2011-11-13T08:27:29Z</dcterms:modified>
</cp:coreProperties>
</file>