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302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2" r:id="rId18"/>
    <p:sldId id="274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308" r:id="rId28"/>
    <p:sldId id="307" r:id="rId29"/>
    <p:sldId id="306" r:id="rId30"/>
    <p:sldId id="305" r:id="rId31"/>
    <p:sldId id="304" r:id="rId32"/>
    <p:sldId id="303" r:id="rId33"/>
    <p:sldId id="263" r:id="rId34"/>
    <p:sldId id="309" r:id="rId35"/>
    <p:sldId id="260" r:id="rId36"/>
    <p:sldId id="261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4E552FD-8C76-494D-AA0B-CAAE687BD766}" type="datetimeFigureOut">
              <a:rPr lang="ar-sa"/>
              <a:pPr/>
              <a:t>11/16/11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C7F875E-2DEA-9749-B161-A9E5FBE65811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FE7DF-D019-584F-9765-5CCA2F64C4D8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6D2B9-8D03-014B-8431-AA04EE9D9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33D04-13CF-F941-B857-0BF747C689B7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6C55-9DF4-5C4E-A48B-765DB241D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423C-A4DE-6F49-BEE3-B3255E635C3B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EBF55-55F6-7347-8CE7-539029A66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19810-DE40-BE45-923E-C27807A4DE65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B877C-D59E-AF42-8A03-5B4644CB2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9293B-32F6-6843-A98B-C7B38057DE52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45222-AFEE-AF46-A51E-58653E4EE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18CD9-396A-084F-9212-1A7C92E5D154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8EE2-634E-3942-B242-4C5F9FF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215FB-E36F-2349-90A0-9C92CDE4B009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4FDA-B3DD-CA47-90FE-599DD249F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8A5CC-442F-A74F-9B6B-DA9688C07D56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B1EA-71E2-CF4A-90F7-4DBA56EE7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D4116-F746-9846-BD9C-E20D25F410FA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64C8-F326-0346-A23F-160A07CF1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E6B7C-65BA-C44C-ACE2-338FD4A99924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1739-5951-2143-A45D-4ECD8690F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8FE81-EC5B-5D42-AF93-00BC560166B3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8DB6-252D-0F4D-9F83-4D6308E09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57B99D1F-A9D5-DE44-A493-D00F3F88696B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AF6E13E5-D52D-0D4A-9549-E0BB09AFE0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en.wikipedia.org/wiki/Ceftobiprol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Fsynthesispathway.png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en.wikipedia.org/wiki/Pyridoxin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>
                <a:solidFill>
                  <a:srgbClr val="898989"/>
                </a:solidFill>
                <a:latin typeface="Footlight MT Light" pitchFamily="-112" charset="0"/>
              </a:rPr>
              <a:t>Department of  Pathology, Microbiology Unit</a:t>
            </a:r>
          </a:p>
          <a:p>
            <a:pPr eaLnBrk="1" hangingPunct="1"/>
            <a:endParaRPr lang="en-US">
              <a:solidFill>
                <a:srgbClr val="D9D9D9"/>
              </a:solidFill>
              <a:latin typeface="Footlight MT Light" pitchFamily="-112" charset="0"/>
            </a:endParaRPr>
          </a:p>
          <a:p>
            <a:pPr eaLnBrk="1" hangingPunct="1"/>
            <a:endParaRPr lang="en-US">
              <a:solidFill>
                <a:srgbClr val="D9D9D9"/>
              </a:solidFill>
              <a:latin typeface="Footlight MT Light" pitchFamily="-112" charset="0"/>
            </a:endParaRPr>
          </a:p>
          <a:p>
            <a:pPr eaLnBrk="1" hangingPunct="1"/>
            <a:endParaRPr lang="en-US">
              <a:solidFill>
                <a:srgbClr val="898989"/>
              </a:solidFill>
              <a:latin typeface="Footlight MT Light" pitchFamily="-11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DCE6F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>Lecture Title:</a:t>
            </a:r>
          </a:p>
          <a:p>
            <a:pPr>
              <a:lnSpc>
                <a:spcPct val="80000"/>
              </a:lnSpc>
            </a:pPr>
            <a:r>
              <a:rPr lang="en-US" altLang="zh-CN" sz="4400" u="sng">
                <a:solidFill>
                  <a:srgbClr val="FDEADA"/>
                </a:solidFill>
                <a:latin typeface="Footlight MT Light" pitchFamily="-112" charset="0"/>
                <a:ea typeface="SimSun" charset="-122"/>
                <a:cs typeface="SimSun" charset="-122"/>
              </a:rPr>
              <a:t>ANTIBIOTICS</a:t>
            </a:r>
            <a:r>
              <a:rPr lang="en-US" sz="3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/>
            </a:r>
            <a:br>
              <a:rPr lang="en-US" sz="3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</a:br>
            <a:endParaRPr lang="en-US" sz="3600" b="1">
              <a:solidFill>
                <a:srgbClr val="BFBFB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ootlight MT Light" pitchFamily="-112" charset="0"/>
              <a:ea typeface="Century Gothic" pitchFamily="-112" charset="0"/>
              <a:cs typeface="Century Gothic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  <a:sym typeface="Symbol" pitchFamily="-112" charset="2"/>
              </a:rPr>
              <a:t> -</a:t>
            </a:r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 LACTAM ANTIBIOTICS: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Contain : 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Beta- Lactam ring </a:t>
            </a:r>
            <a:r>
              <a:rPr lang="en-US" sz="2400">
                <a:latin typeface="Footlight MT Light" pitchFamily="-112" charset="0"/>
              </a:rPr>
              <a:t>&amp; organic acid.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Natural &amp; Semi-synthetic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Bactericidal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Bind to </a:t>
            </a:r>
            <a:r>
              <a:rPr lang="en-US" sz="2400" i="1">
                <a:latin typeface="Footlight MT Light" pitchFamily="-112" charset="0"/>
              </a:rPr>
              <a:t>PBP</a:t>
            </a:r>
            <a:r>
              <a:rPr lang="en-US" sz="2400">
                <a:latin typeface="Footlight MT Light" pitchFamily="-112" charset="0"/>
              </a:rPr>
              <a:t>, interfere with trans-peptidation reaction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 u="sng">
                <a:solidFill>
                  <a:srgbClr val="FF3399"/>
                </a:solidFill>
                <a:latin typeface="Footlight MT Light" pitchFamily="-112" charset="0"/>
              </a:rPr>
              <a:t>Toxicity</a:t>
            </a:r>
            <a:r>
              <a:rPr lang="en-US" sz="2400" u="sng">
                <a:solidFill>
                  <a:srgbClr val="FF3399"/>
                </a:solidFill>
                <a:latin typeface="Footlight MT Light" pitchFamily="-112" charset="0"/>
              </a:rPr>
              <a:t>:</a:t>
            </a:r>
            <a:r>
              <a:rPr lang="en-US" sz="2400">
                <a:latin typeface="Footlight MT Light" pitchFamily="-112" charset="0"/>
              </a:rPr>
              <a:t> mainly; </a:t>
            </a:r>
          </a:p>
          <a:p>
            <a:pPr marL="742950" lvl="1" indent="-285750" algn="just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000">
                <a:latin typeface="Footlight MT Light" pitchFamily="-112" charset="0"/>
              </a:rPr>
              <a:t>hypersensitivity </a:t>
            </a:r>
          </a:p>
          <a:p>
            <a:pPr marL="742950" lvl="1" indent="-285750" algn="just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000">
                <a:latin typeface="Footlight MT Light" pitchFamily="-112" charset="0"/>
              </a:rPr>
              <a:t>Anaphylaxis , </a:t>
            </a:r>
          </a:p>
          <a:p>
            <a:pPr marL="742950" lvl="1" indent="-285750" algn="just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000">
                <a:latin typeface="Footlight MT Light" pitchFamily="-112" charset="0"/>
              </a:rPr>
              <a:t>Diarrhea, ..etc</a:t>
            </a:r>
          </a:p>
          <a:p>
            <a:pPr marL="742950" lvl="1" indent="-285750" algn="just">
              <a:spcBef>
                <a:spcPct val="20000"/>
              </a:spcBef>
              <a:buFont typeface="Wingdings" pitchFamily="-112" charset="2"/>
              <a:buChar char="§"/>
            </a:pPr>
            <a:endParaRPr lang="en-US" sz="2000">
              <a:latin typeface="Footlight MT Light" pitchFamily="-11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0" y="4267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200" b="1" u="sng">
                <a:solidFill>
                  <a:srgbClr val="FDEADA"/>
                </a:solidFill>
                <a:latin typeface="Footlight MT Light" pitchFamily="-112" charset="0"/>
              </a:rPr>
              <a:t>Penicillins: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3200" b="1" i="1">
                <a:solidFill>
                  <a:srgbClr val="FF3399"/>
                </a:solidFill>
                <a:latin typeface="Footlight MT Light" pitchFamily="-112" charset="0"/>
              </a:rPr>
              <a:t>Benzyl penicillin</a:t>
            </a:r>
            <a:r>
              <a:rPr lang="en-US" sz="3200" b="1" i="1">
                <a:solidFill>
                  <a:srgbClr val="FFFF99"/>
                </a:solidFill>
                <a:latin typeface="Footlight MT Light" pitchFamily="-112" charset="0"/>
              </a:rPr>
              <a:t> –</a:t>
            </a: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3200" b="1" i="1">
                <a:solidFill>
                  <a:srgbClr val="FFFF99"/>
                </a:solidFill>
                <a:latin typeface="Footlight MT Light" pitchFamily="-112" charset="0"/>
              </a:rPr>
              <a:t>    - </a:t>
            </a:r>
            <a:r>
              <a:rPr lang="en-US" sz="3200">
                <a:latin typeface="Footlight MT Light" pitchFamily="-112" charset="0"/>
              </a:rPr>
              <a:t>Penicillin V </a:t>
            </a:r>
          </a:p>
          <a:p>
            <a:pPr marL="742950" lvl="1" indent="-285750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800">
                <a:latin typeface="Footlight MT Light" pitchFamily="-112" charset="0"/>
              </a:rPr>
              <a:t> Procaine penicillin </a:t>
            </a:r>
          </a:p>
          <a:p>
            <a:pPr marL="742950" lvl="1" indent="-285750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800">
                <a:latin typeface="Footlight MT Light" pitchFamily="-112" charset="0"/>
              </a:rPr>
              <a:t>Benzathine penicillin</a:t>
            </a: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3200" b="1" i="1">
                <a:solidFill>
                  <a:srgbClr val="FF3399"/>
                </a:solidFill>
                <a:latin typeface="Footlight MT Light" pitchFamily="-112" charset="0"/>
              </a:rPr>
              <a:t>Isoxazolyl penicillins</a:t>
            </a:r>
            <a:r>
              <a:rPr lang="en-US" sz="3200" b="1">
                <a:latin typeface="Footlight MT Light" pitchFamily="-112" charset="0"/>
              </a:rPr>
              <a:t>	: </a:t>
            </a:r>
            <a:r>
              <a:rPr lang="en-US" sz="3200">
                <a:latin typeface="Footlight MT Light" pitchFamily="-112" charset="0"/>
              </a:rPr>
              <a:t>cloxacillin – </a:t>
            </a:r>
            <a:r>
              <a:rPr lang="en-US" sz="3200" i="1">
                <a:latin typeface="Footlight MT Light" pitchFamily="-112" charset="0"/>
              </a:rPr>
              <a:t>Staph.</a:t>
            </a:r>
            <a:endParaRPr lang="en-US" sz="3200" i="1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3200">
                <a:latin typeface="Footlight MT Light" pitchFamily="-112" charset="0"/>
              </a:rPr>
              <a:t>	</a:t>
            </a:r>
            <a:r>
              <a:rPr lang="en-US" sz="3200" b="1" i="1">
                <a:solidFill>
                  <a:srgbClr val="FFFF99"/>
                </a:solidFill>
                <a:latin typeface="Footlight MT Light" pitchFamily="-112" charset="0"/>
              </a:rPr>
              <a:t>Amino-penicillins</a:t>
            </a:r>
            <a:r>
              <a:rPr lang="en-US" sz="3200">
                <a:latin typeface="Footlight MT Light" pitchFamily="-112" charset="0"/>
              </a:rPr>
              <a:t> -ampicillin –</a:t>
            </a:r>
            <a:r>
              <a:rPr lang="en-US" sz="3200" i="1">
                <a:latin typeface="Footlight MT Light" pitchFamily="-112" charset="0"/>
              </a:rPr>
              <a:t>Enterobacteria</a:t>
            </a:r>
            <a:r>
              <a:rPr lang="en-US" sz="3200">
                <a:latin typeface="Footlight MT Light" pitchFamily="-112" charset="0"/>
              </a:rPr>
              <a:t>.	</a:t>
            </a:r>
            <a:endParaRPr lang="en-US" sz="3200" i="1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3200">
                <a:latin typeface="Footlight MT Light" pitchFamily="-112" charset="0"/>
              </a:rPr>
              <a:t>	</a:t>
            </a:r>
            <a:r>
              <a:rPr lang="en-US" sz="3200" i="1">
                <a:solidFill>
                  <a:srgbClr val="FDEADA"/>
                </a:solidFill>
                <a:latin typeface="Footlight MT Light" pitchFamily="-112" charset="0"/>
              </a:rPr>
              <a:t>Acylaminopenicillins</a:t>
            </a:r>
            <a:r>
              <a:rPr lang="en-US" sz="3200">
                <a:solidFill>
                  <a:srgbClr val="FDEADA"/>
                </a:solidFill>
                <a:latin typeface="Footlight MT Light" pitchFamily="-112" charset="0"/>
              </a:rPr>
              <a:t>: </a:t>
            </a:r>
            <a:r>
              <a:rPr lang="en-US" sz="3200">
                <a:latin typeface="Footlight MT Light" pitchFamily="-112" charset="0"/>
              </a:rPr>
              <a:t>piperacillin,mezlocillin-         </a:t>
            </a:r>
            <a:r>
              <a:rPr lang="en-US" sz="3200" i="1">
                <a:latin typeface="Footlight MT Light" pitchFamily="-112" charset="0"/>
              </a:rPr>
              <a:t>Psudomonas.</a:t>
            </a:r>
            <a:endParaRPr lang="en-US" sz="4400">
              <a:latin typeface="Footlight MT Light" pitchFamily="-112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124200" y="548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124200" y="586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124200" y="5029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1628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CEPHALOSPORINS: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 i="1" u="sng">
                <a:solidFill>
                  <a:srgbClr val="FFFF99"/>
                </a:solidFill>
                <a:latin typeface="Footlight MT Light" pitchFamily="-112" charset="0"/>
              </a:rPr>
              <a:t>First  Generation: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Cephradine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Ceohalexine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 b="1"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 i="1" u="sng">
                <a:solidFill>
                  <a:srgbClr val="FFFF99"/>
                </a:solidFill>
                <a:latin typeface="Footlight MT Light" pitchFamily="-112" charset="0"/>
              </a:rPr>
              <a:t>Second generation: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Cefuroxime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>
                <a:latin typeface="Footlight MT Light" pitchFamily="-112" charset="0"/>
              </a:rPr>
              <a:t>Cephamycin</a:t>
            </a: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 (Cefoxitin)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 b="1">
              <a:solidFill>
                <a:srgbClr val="FF3399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 i="1" u="sng">
                <a:solidFill>
                  <a:srgbClr val="FFFF99"/>
                </a:solidFill>
                <a:latin typeface="Footlight MT Light" pitchFamily="-112" charset="0"/>
              </a:rPr>
              <a:t>Third generation</a:t>
            </a: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: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>
                <a:solidFill>
                  <a:srgbClr val="FFFF99"/>
                </a:solidFill>
                <a:latin typeface="Footlight MT Light" pitchFamily="-112" charset="0"/>
              </a:rPr>
              <a:t>expanded spectrum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latin typeface="Footlight MT Light" pitchFamily="-112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1981200"/>
            <a:ext cx="3810000" cy="2895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eg.  </a:t>
            </a: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Ceftriaxone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       Ceftazidime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800"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 i="1" u="sng">
                <a:solidFill>
                  <a:srgbClr val="FFFF99"/>
                </a:solidFill>
                <a:latin typeface="Footlight MT Light" pitchFamily="-112" charset="0"/>
              </a:rPr>
              <a:t>Fourth generation: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      Cefepim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800" b="1">
              <a:solidFill>
                <a:srgbClr val="FF3399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b="1" i="1" u="sng">
                <a:solidFill>
                  <a:srgbClr val="FFFF99"/>
                </a:solidFill>
                <a:latin typeface="Footlight MT Light" pitchFamily="-112" charset="0"/>
              </a:rPr>
              <a:t>Fourth generation: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u="sng">
                <a:latin typeface="Footlight MT Light" pitchFamily="-112" charset="0"/>
                <a:hlinkClick r:id="rId3" action="ppaction://hlinkfile" tooltip="Ceftobiprole"/>
              </a:rPr>
              <a:t>      </a:t>
            </a:r>
            <a:r>
              <a:rPr lang="en-US" sz="2800">
                <a:latin typeface="Footlight MT Light" pitchFamily="-112" charset="0"/>
                <a:hlinkClick r:id="rId3" action="ppaction://hlinkfile" tooltip="Ceftobiprole"/>
              </a:rPr>
              <a:t> Ceftobiprole</a:t>
            </a:r>
            <a:endParaRPr lang="en-US" sz="2800">
              <a:latin typeface="Footlight MT Light" pitchFamily="-112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Char char="Ø"/>
            </a:pPr>
            <a:endParaRPr lang="en-US" sz="2800" b="1">
              <a:solidFill>
                <a:srgbClr val="FF3399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rgbClr val="FDEADA"/>
                </a:solidFill>
                <a:ea typeface="Arial" pitchFamily="-112" charset="0"/>
                <a:cs typeface="Arial" pitchFamily="-112" charset="0"/>
              </a:rPr>
              <a:t>β</a:t>
            </a:r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-Lactamase inhibitors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r>
              <a:rPr lang="el-GR" sz="3200">
                <a:latin typeface="Calibri" pitchFamily="-112" charset="0"/>
              </a:rPr>
              <a:t>β</a:t>
            </a:r>
            <a:r>
              <a:rPr lang="en-US" sz="3200">
                <a:latin typeface="Footlight MT Light" pitchFamily="-112" charset="0"/>
              </a:rPr>
              <a:t>-Lactams with no antibacterial activity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Irreversibly bind to </a:t>
            </a:r>
            <a:r>
              <a:rPr lang="el-GR" sz="3200">
                <a:latin typeface="Calibri" pitchFamily="-112" charset="0"/>
              </a:rPr>
              <a:t>β</a:t>
            </a:r>
            <a:r>
              <a:rPr lang="en-US" sz="3200">
                <a:latin typeface="Footlight MT Light" pitchFamily="-112" charset="0"/>
              </a:rPr>
              <a:t>-lactamase enzyme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solidFill>
                  <a:srgbClr val="FDEADA"/>
                </a:solidFill>
                <a:latin typeface="Footlight MT Light" pitchFamily="-112" charset="0"/>
              </a:rPr>
              <a:t>Clavulanic acid, Sulbactam, Tazobactam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Effective on staph. Penicillinases and broad spectrum </a:t>
            </a:r>
            <a:r>
              <a:rPr lang="el-GR" sz="3200">
                <a:latin typeface="Calibri" pitchFamily="-112" charset="0"/>
              </a:rPr>
              <a:t>β</a:t>
            </a:r>
            <a:r>
              <a:rPr lang="en-US" sz="3200">
                <a:latin typeface="Footlight MT Light" pitchFamily="-112" charset="0"/>
              </a:rPr>
              <a:t>-lactamases.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eg. amoxicillin/clavulanic acid, ticarcillin /clavulanic acid and piperacillin /tazobactam.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DEADA"/>
                </a:solidFill>
                <a:latin typeface="Footlight MT Light" pitchFamily="-112" charset="0"/>
              </a:rPr>
              <a:t>VANCOMYCIN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Glycopeptides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Bactericidal .Acts on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Gram positive bacteria only</a:t>
            </a:r>
            <a:r>
              <a:rPr lang="en-US" sz="2400">
                <a:latin typeface="Footlight MT Light" pitchFamily="-112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Inhibit cell wall synthesis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Given by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injection</a:t>
            </a:r>
            <a:r>
              <a:rPr lang="en-US" sz="2400">
                <a:latin typeface="Footlight MT Light" pitchFamily="-112" charset="0"/>
              </a:rPr>
              <a:t> only.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Used for  </a:t>
            </a:r>
            <a:r>
              <a:rPr lang="en-US" sz="2400" i="1">
                <a:solidFill>
                  <a:srgbClr val="FDEADA"/>
                </a:solidFill>
                <a:latin typeface="Footlight MT Light" pitchFamily="-112" charset="0"/>
              </a:rPr>
              <a:t>MRSA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,</a:t>
            </a:r>
            <a:r>
              <a:rPr lang="en-US" sz="2400" i="1">
                <a:solidFill>
                  <a:srgbClr val="FDEADA"/>
                </a:solidFill>
                <a:latin typeface="Footlight MT Light" pitchFamily="-112" charset="0"/>
              </a:rPr>
              <a:t>S.epidermidis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, pseudomembranous colitis.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Red man syndrome ,phlebitis, nephrotoxic &amp; ototoxic.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28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DEADA"/>
                </a:solidFill>
                <a:latin typeface="Footlight MT Light" pitchFamily="-112" charset="0"/>
              </a:rPr>
              <a:t>ANTIBIOTICS THAT ALTER CELL MEMBRANES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Polymyxin B and Colistin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 b="1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Polymyxin B </a:t>
            </a:r>
            <a:r>
              <a:rPr lang="en-US" sz="2400" b="1">
                <a:latin typeface="Footlight MT Light" pitchFamily="-112" charset="0"/>
              </a:rPr>
              <a:t>:a Peptide active against Gram </a:t>
            </a:r>
            <a:r>
              <a:rPr lang="en-US" sz="2400" b="1">
                <a:solidFill>
                  <a:srgbClr val="FF3399"/>
                </a:solidFill>
                <a:latin typeface="Footlight MT Light" pitchFamily="-112" charset="0"/>
              </a:rPr>
              <a:t>negative bacteria only</a:t>
            </a:r>
            <a:r>
              <a:rPr lang="en-US" sz="2400" b="1">
                <a:latin typeface="Footlight MT Light" pitchFamily="-112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latin typeface="Footlight MT Light" pitchFamily="-112" charset="0"/>
              </a:rPr>
              <a:t>Bactericidal.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latin typeface="Footlight MT Light" pitchFamily="-112" charset="0"/>
              </a:rPr>
              <a:t>Only used </a:t>
            </a:r>
            <a:r>
              <a:rPr lang="en-US" sz="2400" b="1" i="1">
                <a:solidFill>
                  <a:srgbClr val="FDEADA"/>
                </a:solidFill>
                <a:latin typeface="Footlight MT Light" pitchFamily="-112" charset="0"/>
              </a:rPr>
              <a:t>LOCALLY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 </a:t>
            </a:r>
            <a:r>
              <a:rPr lang="en-US" sz="2400" b="1">
                <a:latin typeface="Footlight MT Light" pitchFamily="-112" charset="0"/>
              </a:rPr>
              <a:t>due to serious 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nephrotoxicity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Colistin </a:t>
            </a:r>
            <a:r>
              <a:rPr lang="en-US" sz="2400" b="1">
                <a:latin typeface="Footlight MT Light" pitchFamily="-112" charset="0"/>
              </a:rPr>
              <a:t>used for the treatment of multi-resistant organisms (MRO) such as :</a:t>
            </a:r>
            <a:r>
              <a:rPr lang="en-US" sz="2400" b="1" i="1">
                <a:latin typeface="Footlight MT Light" pitchFamily="-112" charset="0"/>
              </a:rPr>
              <a:t>Pseudomonas</a:t>
            </a:r>
            <a:r>
              <a:rPr lang="en-US" sz="2400" b="1">
                <a:latin typeface="Footlight MT Light" pitchFamily="-112" charset="0"/>
              </a:rPr>
              <a:t> and </a:t>
            </a:r>
            <a:r>
              <a:rPr lang="en-US" sz="2400" b="1" i="1">
                <a:latin typeface="Footlight MT Light" pitchFamily="-112" charset="0"/>
              </a:rPr>
              <a:t>Acinetobacter </a:t>
            </a:r>
            <a:r>
              <a:rPr lang="en-US" sz="2400" b="1">
                <a:latin typeface="Footlight MT Light" pitchFamily="-112" charset="0"/>
              </a:rPr>
              <a:t>infections.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2400" b="1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DEADA"/>
                </a:solidFill>
                <a:latin typeface="Footlight MT Light" pitchFamily="-112" charset="0"/>
              </a:rPr>
              <a:t>ANTIBIOTICS  THAT INHIBIT PROTIEN SYNTHESIS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AMINOGLYCOSIDES S30S ribosomal subunit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TETRACYCLINE          S30S ribosomal subunit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CHLORAMPHENICOL  50 Sub Unit of 23 r RNA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MACROLIDES            50 Sub Unit of 23 r RNA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AMINOGLYCOSIDES:</a:t>
            </a:r>
            <a:r>
              <a:rPr lang="en-US" b="1">
                <a:solidFill>
                  <a:schemeClr val="folHlink"/>
                </a:solidFill>
                <a:latin typeface="Footlight MT Light" pitchFamily="-112" charset="0"/>
              </a:rPr>
              <a:t/>
            </a:r>
            <a:br>
              <a:rPr lang="en-US" b="1">
                <a:solidFill>
                  <a:schemeClr val="folHlink"/>
                </a:solidFill>
                <a:latin typeface="Footlight MT Light" pitchFamily="-112" charset="0"/>
              </a:rPr>
            </a:br>
            <a:endParaRPr lang="en-US" b="1">
              <a:solidFill>
                <a:schemeClr val="folHlink"/>
              </a:solidFill>
              <a:latin typeface="Footlight MT Light" pitchFamily="-11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Bactericidal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Acts only on 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Gram negative bacteria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solidFill>
                  <a:srgbClr val="FDEADA"/>
                </a:solidFill>
                <a:latin typeface="Footlight MT Light" pitchFamily="-112" charset="0"/>
              </a:rPr>
              <a:t>Streptococci &amp; anaerobes are naturally resistant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Examples: Gentamicin ,Amikacin , Neomycin ,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Given by 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injection</a:t>
            </a:r>
            <a:r>
              <a:rPr lang="en-US" sz="3200">
                <a:latin typeface="Footlight MT Light" pitchFamily="-112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Nephrotoxic &amp; Ototoxic</a:t>
            </a:r>
            <a:r>
              <a:rPr lang="en-US" sz="3200">
                <a:latin typeface="Footlight MT Light" pitchFamily="-112" charset="0"/>
              </a:rPr>
              <a:t>  - dose related.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</a:rPr>
              <a:t>TETRACYCLINES</a:t>
            </a:r>
            <a:r>
              <a:rPr lang="en-US" sz="2800" b="1" u="sng">
                <a:solidFill>
                  <a:schemeClr val="folHlink"/>
                </a:solidFill>
              </a:rPr>
              <a:t/>
            </a:r>
            <a:br>
              <a:rPr lang="en-US" sz="2800" b="1" u="sng">
                <a:solidFill>
                  <a:schemeClr val="folHlink"/>
                </a:solidFill>
              </a:rPr>
            </a:br>
            <a:endParaRPr lang="en-US" sz="2800" b="1" u="sng">
              <a:solidFill>
                <a:schemeClr val="folHlink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Broad spectrum , bacteriostatic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Oral absorption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Intracellular organisms eg. </a:t>
            </a:r>
            <a:r>
              <a:rPr lang="en-US" sz="2800" i="1">
                <a:solidFill>
                  <a:srgbClr val="FF3399"/>
                </a:solidFill>
                <a:latin typeface="Footlight MT Light" pitchFamily="-112" charset="0"/>
              </a:rPr>
              <a:t>Mycoplasma, Chlamydia ,Brucella</a:t>
            </a:r>
            <a:r>
              <a:rPr lang="en-US" sz="2800">
                <a:latin typeface="Footlight MT Light" pitchFamily="-112" charset="0"/>
              </a:rPr>
              <a:t> also for </a:t>
            </a:r>
            <a:r>
              <a:rPr lang="en-US" sz="2800" i="1">
                <a:solidFill>
                  <a:srgbClr val="FF3399"/>
                </a:solidFill>
                <a:latin typeface="Footlight MT Light" pitchFamily="-112" charset="0"/>
              </a:rPr>
              <a:t>V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. </a:t>
            </a:r>
            <a:r>
              <a:rPr lang="en-US" sz="2800" i="1">
                <a:solidFill>
                  <a:srgbClr val="FF3399"/>
                </a:solidFill>
                <a:latin typeface="Footlight MT Light" pitchFamily="-112" charset="0"/>
              </a:rPr>
              <a:t>cholera  &amp; Nocardia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Classes: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Short acting:   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Tetracycline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Long acting:   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Minocycline , </a:t>
            </a: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Doxycycline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</a:t>
            </a:r>
            <a:r>
              <a:rPr lang="en-US" sz="2800">
                <a:latin typeface="Footlight MT Light" pitchFamily="-112" charset="0"/>
              </a:rPr>
              <a:t>( CSF penetration).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New tetracycline : </a:t>
            </a:r>
            <a:r>
              <a:rPr lang="en-US" sz="2800" b="1" i="1" u="sng">
                <a:solidFill>
                  <a:srgbClr val="FDEADA"/>
                </a:solidFill>
                <a:latin typeface="Footlight MT Light" pitchFamily="-112" charset="0"/>
              </a:rPr>
              <a:t>Tigycycline</a:t>
            </a: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 </a:t>
            </a:r>
            <a:r>
              <a:rPr lang="en-US" sz="2800" i="1">
                <a:latin typeface="Footlight MT Light" pitchFamily="-112" charset="0"/>
              </a:rPr>
              <a:t>( MRSA,MSSA, some Gram negative bacteria  and anaerobes.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Side effects 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Teeth discoloration , GIT disturbance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44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DEADA"/>
                </a:solidFill>
                <a:latin typeface="Footlight MT Light" pitchFamily="-112" charset="0"/>
              </a:rPr>
              <a:t>CHLORAMPHENICOL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Broad spectrum ,bactericidal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solidFill>
                  <a:srgbClr val="FDEADA"/>
                </a:solidFill>
                <a:latin typeface="Footlight MT Light" pitchFamily="-112" charset="0"/>
              </a:rPr>
              <a:t>Affects bone marrow cells and cause a plastic anemia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3200">
              <a:solidFill>
                <a:schemeClr val="folHlink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Used for severe infections not responding to treatment , also for 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Rickettsial</a:t>
            </a:r>
            <a:r>
              <a:rPr lang="en-US" sz="3200">
                <a:latin typeface="Footlight MT Light" pitchFamily="-112" charset="0"/>
              </a:rPr>
              <a:t> diseases.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DEAD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>Lecture Objectives..</a:t>
            </a:r>
            <a:endParaRPr lang="en-US" sz="4800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DEADA"/>
                </a:solidFill>
                <a:latin typeface="Footlight MT Light" pitchFamily="-112" charset="0"/>
              </a:rPr>
              <a:t>By the end of this lecture the student should be able to:</a:t>
            </a:r>
            <a:endParaRPr lang="en-US">
              <a:solidFill>
                <a:srgbClr val="FDEADA"/>
              </a:solidFill>
              <a:latin typeface="Footlight MT Light" pitchFamily="-112" charset="0"/>
            </a:endParaRP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Define antibiotic ,chemotherapy and selective toxicity</a:t>
            </a: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Describe the difference between bactericidal  and bacteriostatic antibiotics</a:t>
            </a: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Recognize the narrow and broad spectrum antibiotics</a:t>
            </a: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Define the therapeutic index</a:t>
            </a:r>
          </a:p>
          <a:p>
            <a:pPr>
              <a:buFont typeface="Arial" pitchFamily="-112" charset="0"/>
              <a:buNone/>
            </a:pPr>
            <a:endParaRPr lang="en-US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MACROLIDES: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 b="1">
                <a:solidFill>
                  <a:srgbClr val="FDEADA"/>
                </a:solidFill>
                <a:latin typeface="Footlight MT Light" pitchFamily="-112" charset="0"/>
              </a:rPr>
              <a:t>Erythromycin &amp; Clindamycin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000" b="1">
              <a:solidFill>
                <a:schemeClr val="folHlink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>
                <a:latin typeface="Footlight MT Light" pitchFamily="-112" charset="0"/>
              </a:rPr>
              <a:t>Bacteriostatic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0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 b="1">
                <a:solidFill>
                  <a:schemeClr val="hlink"/>
                </a:solidFill>
                <a:latin typeface="Footlight MT Light" pitchFamily="-112" charset="0"/>
              </a:rPr>
              <a:t>Legionella, Camylobacter</a:t>
            </a:r>
            <a:r>
              <a:rPr lang="en-US" sz="2000">
                <a:latin typeface="Footlight MT Light" pitchFamily="-112" charset="0"/>
              </a:rPr>
              <a:t>, Gram negative and positive infections for patients allergic to Penicillins and Cephalosporins.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0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>
                <a:latin typeface="Footlight MT Light" pitchFamily="-112" charset="0"/>
              </a:rPr>
              <a:t>Clindamycin acts on </a:t>
            </a:r>
            <a:r>
              <a:rPr lang="en-US" sz="2000">
                <a:solidFill>
                  <a:schemeClr val="hlink"/>
                </a:solidFill>
                <a:latin typeface="Footlight MT Light" pitchFamily="-112" charset="0"/>
              </a:rPr>
              <a:t>anaerobes</a:t>
            </a:r>
            <a:r>
              <a:rPr lang="en-US" sz="2000">
                <a:latin typeface="Footlight MT Light" pitchFamily="-112" charset="0"/>
              </a:rPr>
              <a:t> as well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0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>
                <a:latin typeface="Footlight MT Light" pitchFamily="-112" charset="0"/>
              </a:rPr>
              <a:t>Cause GIT disturbance, </a:t>
            </a:r>
            <a:r>
              <a:rPr lang="en-US" sz="2000">
                <a:solidFill>
                  <a:srgbClr val="FDEADA"/>
                </a:solidFill>
                <a:latin typeface="Footlight MT Light" pitchFamily="-112" charset="0"/>
              </a:rPr>
              <a:t>Pseudomembraneous colitis.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0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 b="1" u="sng">
                <a:latin typeface="Footlight MT Light" pitchFamily="-112" charset="0"/>
              </a:rPr>
              <a:t>New Macrolides 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000">
                <a:latin typeface="Footlight MT Light" pitchFamily="-112" charset="0"/>
              </a:rPr>
              <a:t>     </a:t>
            </a:r>
            <a:r>
              <a:rPr lang="en-US" sz="2000">
                <a:solidFill>
                  <a:srgbClr val="FDEADA"/>
                </a:solidFill>
                <a:latin typeface="Footlight MT Light" pitchFamily="-112" charset="0"/>
              </a:rPr>
              <a:t>Azithromycin &amp; Clarithromycin .</a:t>
            </a: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  <a:t>ANTIMICROBIALS THAT ACT ON  NUCLEIC ACID</a:t>
            </a:r>
            <a:b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</a:br>
            <a:endParaRPr lang="en-US" sz="2400" b="1" u="sng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Rifampicin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Quinolones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Metronidazole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24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RIFAMPICIN: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Semi-synthetic, bactericidal , acts on Gram positive bacteria and selected Gram negative bacteria.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Reserved for Tuberculosis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chemeClr val="folHlink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Resistance develops quickly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Used in combination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Causes discoloration of body fluids &amp; hepatotoxicity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QUINOLONES</a:t>
            </a:r>
            <a:r>
              <a:rPr lang="en-US" b="1">
                <a:solidFill>
                  <a:srgbClr val="FDEADA"/>
                </a:solidFill>
                <a:latin typeface="Footlight MT Light" pitchFamily="-112" charset="0"/>
              </a:rPr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Synthetic, bactericidal, inhibit DNA </a:t>
            </a:r>
            <a:r>
              <a:rPr lang="en-US" sz="2800" i="1">
                <a:latin typeface="Footlight MT Light" pitchFamily="-112" charset="0"/>
              </a:rPr>
              <a:t>Gyrase</a:t>
            </a:r>
            <a:r>
              <a:rPr lang="en-US" sz="2800">
                <a:latin typeface="Footlight MT Light" pitchFamily="-112" charset="0"/>
              </a:rPr>
              <a:t> and /or topoisomerase.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b="1" u="sng">
                <a:latin typeface="Footlight MT Light" pitchFamily="-112" charset="0"/>
              </a:rPr>
              <a:t>Generations:</a:t>
            </a:r>
            <a:r>
              <a:rPr lang="en-US" sz="2800" u="sng">
                <a:latin typeface="Footlight MT Light" pitchFamily="-11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first generation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: 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nalidexic acid</a:t>
            </a:r>
            <a:r>
              <a:rPr lang="en-US" sz="2800">
                <a:latin typeface="Footlight MT Light" pitchFamily="-112" charset="0"/>
              </a:rPr>
              <a:t> –locally acting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Second generation</a:t>
            </a:r>
            <a:r>
              <a:rPr lang="en-US" sz="2800">
                <a:latin typeface="Footlight MT Light" pitchFamily="-112" charset="0"/>
              </a:rPr>
              <a:t>: 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fluoroquinolones </a:t>
            </a:r>
            <a:r>
              <a:rPr lang="en-US" sz="2800">
                <a:latin typeface="Footlight MT Light" pitchFamily="-112" charset="0"/>
              </a:rPr>
              <a:t>eg. ciprofloxacin, norfloxacin, ofloxacin,levofloxacin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Third generation</a:t>
            </a:r>
            <a:r>
              <a:rPr lang="en-US" sz="2800">
                <a:latin typeface="Footlight MT Light" pitchFamily="-112" charset="0"/>
              </a:rPr>
              <a:t>: 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sparfloxacin, gatifloxacin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Fourth generation</a:t>
            </a:r>
            <a:r>
              <a:rPr lang="en-US" sz="2800">
                <a:latin typeface="Footlight MT Light" pitchFamily="-112" charset="0"/>
              </a:rPr>
              <a:t>: 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moxifloxacin, trovafloxacin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400" b="1">
                <a:latin typeface="Footlight MT Light" pitchFamily="-112" charset="0"/>
              </a:rPr>
              <a:t>Side effects:</a:t>
            </a:r>
            <a:r>
              <a:rPr lang="en-US" sz="3600">
                <a:latin typeface="Footlight MT Light" pitchFamily="-112" charset="0"/>
              </a:rPr>
              <a:t> on </a:t>
            </a:r>
            <a:r>
              <a:rPr lang="en-US" sz="3200">
                <a:latin typeface="Footlight MT Light" pitchFamily="-112" charset="0"/>
              </a:rPr>
              <a:t>cartilage &amp;  heart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Metronidazole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Nitroimidazole active on 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anaerobic bacteria, and parasite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Caused DNA breakage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3200">
                <a:latin typeface="Footlight MT Light" pitchFamily="-112" charset="0"/>
              </a:rPr>
              <a:t>Used for </a:t>
            </a:r>
            <a:r>
              <a:rPr lang="en-US" sz="3200" i="1">
                <a:latin typeface="Footlight MT Light" pitchFamily="-112" charset="0"/>
              </a:rPr>
              <a:t>B.fragilis , Trichomonas vaginalis</a:t>
            </a:r>
            <a:r>
              <a:rPr lang="en-US" sz="3200">
                <a:latin typeface="Footlight MT Light" pitchFamily="-112" charset="0"/>
              </a:rPr>
              <a:t> , amoebiasis and giardiasis.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  <a:t>ANTIMETABOLITES ( folate inhibitor s):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Trimethoprim-Sulfamethoxazole ( TMP-SMX)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i="1" u="sng">
                <a:latin typeface="Footlight MT Light" pitchFamily="-112" charset="0"/>
              </a:rPr>
              <a:t>Combination of TMP-SMX called </a:t>
            </a:r>
            <a:r>
              <a:rPr lang="en-US" sz="2400">
                <a:latin typeface="Footlight MT Light" pitchFamily="-112" charset="0"/>
              </a:rPr>
              <a:t>:  Bactrim / Septrin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Block sequential steps in folic acid synthesis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i="1">
                <a:latin typeface="Footlight MT Light" pitchFamily="-112" charset="0"/>
              </a:rPr>
              <a:t>Used to treat</a:t>
            </a:r>
            <a:r>
              <a:rPr lang="en-US" sz="2400" i="1">
                <a:solidFill>
                  <a:srgbClr val="FF3399"/>
                </a:solidFill>
                <a:latin typeface="Footlight MT Light" pitchFamily="-112" charset="0"/>
              </a:rPr>
              <a:t> :Nocardia, Chlamydia, Protozoa &amp; P.cranii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 i="1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UTI,  LRTI, OM., Sinusitis, infectious diarrhea.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Side effects:   GIT, hepatitis , bone marrow depression, hypersensitivity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27651" name="Picture 3" descr="http://upload.wikimedia.org/wikipedia/en/e/e9/THFsynthesispathway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000250"/>
            <a:ext cx="7572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ANTITUBERCULOUS AGENTS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3200" b="1">
                <a:solidFill>
                  <a:srgbClr val="FF3399"/>
                </a:solidFill>
                <a:latin typeface="Footlight MT Light" pitchFamily="-112" charset="0"/>
              </a:rPr>
              <a:t>First line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3200">
                <a:latin typeface="Footlight MT Light" pitchFamily="-112" charset="0"/>
              </a:rPr>
              <a:t> -  INH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RIFAMPICIN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ETHAMBUTOL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PYRAZINAMIDE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3200" b="1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41910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-112" charset="2"/>
              <a:buNone/>
            </a:pPr>
            <a:r>
              <a:rPr lang="en-US" sz="3200" b="1">
                <a:solidFill>
                  <a:srgbClr val="FF3399"/>
                </a:solidFill>
                <a:latin typeface="Footlight MT Light" pitchFamily="-112" charset="0"/>
              </a:rPr>
              <a:t>Second line</a:t>
            </a:r>
            <a:r>
              <a:rPr lang="en-US" sz="3200">
                <a:solidFill>
                  <a:srgbClr val="FF3399"/>
                </a:solidFill>
                <a:latin typeface="Footlight MT Light" pitchFamily="-112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STREPTOMYCIN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PASA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CYCLOSERINE,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CAPREOMYCIN</a:t>
            </a:r>
          </a:p>
          <a:p>
            <a:pPr>
              <a:spcBef>
                <a:spcPct val="50000"/>
              </a:spcBef>
            </a:pPr>
            <a:endParaRPr lang="en-US" sz="3200">
              <a:latin typeface="Footlight MT Light" pitchFamily="-112" charset="0"/>
            </a:endParaRP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3962400" y="1752600"/>
            <a:ext cx="0" cy="2133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u="sng">
                <a:solidFill>
                  <a:srgbClr val="FDEADA"/>
                </a:solidFill>
                <a:latin typeface="Footlight MT Light" pitchFamily="-112" charset="0"/>
              </a:rPr>
              <a:t>ISONIAZIDE  (INH)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Bactericidal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Affects mycobacteria at different sites of lung tissues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Used for the treatment &amp; prophylaxis of tuberculosis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32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3200">
                <a:latin typeface="Footlight MT Light" pitchFamily="-112" charset="0"/>
              </a:rPr>
              <a:t>Cause peripheral neuritis(</a:t>
            </a:r>
            <a:r>
              <a:rPr lang="en-US" sz="3200">
                <a:latin typeface="Footlight MT Light" pitchFamily="-112" charset="0"/>
                <a:hlinkClick r:id="rId3" action="ppaction://hlinkfile" tooltip="Pyridoxine"/>
              </a:rPr>
              <a:t> pyridoxine</a:t>
            </a:r>
            <a:r>
              <a:rPr lang="en-US" sz="3200">
                <a:latin typeface="Footlight MT Light" pitchFamily="-112" charset="0"/>
              </a:rPr>
              <a:t> (vitamin B6)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>
                <a:solidFill>
                  <a:srgbClr val="FF3399"/>
                </a:solidFill>
                <a:latin typeface="Footlight MT Light" pitchFamily="-112" charset="0"/>
              </a:rPr>
              <a:t>Ethambutol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BACTERICIDAL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CONCENTRATED IN PHAGOLYSOSOME OF ALVEOLI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OPTIC NEURITIS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 b="1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3200" b="1">
              <a:latin typeface="Footlight MT Light" pitchFamily="-112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105400" y="1752600"/>
            <a:ext cx="3810000" cy="41148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Pyrazinamide</a:t>
            </a:r>
          </a:p>
          <a:p>
            <a:pPr marL="742950" lvl="1" indent="-285750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ACID ENVIRONMENT OF MACROPHAGES</a:t>
            </a:r>
          </a:p>
          <a:p>
            <a:pPr marL="742950" lvl="1" indent="-285750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HEPATITIS &amp; ARTHRALGIA </a:t>
            </a:r>
          </a:p>
          <a:p>
            <a:pPr marL="742950" lvl="1" indent="-285750">
              <a:spcBef>
                <a:spcPct val="20000"/>
              </a:spcBef>
              <a:buFont typeface="Wingdings" pitchFamily="-112" charset="2"/>
              <a:buChar char="§"/>
            </a:pPr>
            <a:endParaRPr lang="en-US" sz="28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DEAD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>Lecture Objectives..</a:t>
            </a:r>
            <a:endParaRPr lang="en-US" sz="4800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Know the mechanism of action of antimicrobial agents.</a:t>
            </a: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Recognize the various classes of antimicrobial agents(action, spectrum and side effects)</a:t>
            </a:r>
          </a:p>
          <a:p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Explain the criteria for an ideal antimicrobial</a:t>
            </a:r>
          </a:p>
          <a:p>
            <a:pPr>
              <a:buFont typeface="Arial" pitchFamily="-112" charset="0"/>
              <a:buNone/>
            </a:pPr>
            <a:endParaRPr lang="en-US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ANTIBIOTIC RESISTANCE IN BACTERIA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latin typeface="Footlight MT Light" pitchFamily="-112" charset="0"/>
              </a:rPr>
              <a:t>INDISCRIMINATE USE OF ANTIMICROBIALS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SELECTIVE ADVANTAGE OF ANTIBIOTICS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800" b="1" u="sng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800" b="1" u="sng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TYPES OF RESISTANCE: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>
                <a:latin typeface="Footlight MT Light" pitchFamily="-112" charset="0"/>
              </a:rPr>
              <a:t>PRIMARY</a:t>
            </a:r>
            <a:r>
              <a:rPr lang="en-US" sz="2800">
                <a:latin typeface="Footlight MT Light" pitchFamily="-112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chemeClr val="folHlink"/>
                </a:solidFill>
                <a:latin typeface="Footlight MT Light" pitchFamily="-112" charset="0"/>
              </a:rPr>
              <a:t>Innate</a:t>
            </a:r>
            <a:r>
              <a:rPr lang="en-US" sz="2800">
                <a:latin typeface="Footlight MT Light" pitchFamily="-112" charset="0"/>
              </a:rPr>
              <a:t>  eg. </a:t>
            </a:r>
            <a:r>
              <a:rPr lang="en-US" sz="2800" i="1">
                <a:latin typeface="Footlight MT Light" pitchFamily="-112" charset="0"/>
              </a:rPr>
              <a:t>Streptococcus</a:t>
            </a:r>
            <a:r>
              <a:rPr lang="en-US" sz="2800">
                <a:latin typeface="Footlight MT Light" pitchFamily="-112" charset="0"/>
              </a:rPr>
              <a:t> &amp; anaerobes are resistant to gentamicin.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8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8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ANTIBIOTIC RESISTANCE IN BACTERIA (Continue</a:t>
            </a:r>
            <a: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Acquired resistance 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>
                <a:latin typeface="Footlight MT Light" pitchFamily="-112" charset="0"/>
              </a:rPr>
              <a:t>1-  </a:t>
            </a:r>
            <a:r>
              <a:rPr lang="en-US" b="1">
                <a:solidFill>
                  <a:srgbClr val="FF3399"/>
                </a:solidFill>
                <a:latin typeface="Footlight MT Light" pitchFamily="-112" charset="0"/>
              </a:rPr>
              <a:t>MUTATION</a:t>
            </a:r>
            <a:r>
              <a:rPr lang="en-US">
                <a:latin typeface="Footlight MT Light" pitchFamily="-112" charset="0"/>
              </a:rPr>
              <a:t>:   MTB RESISTANT  TO SRTEPTOMYCIN</a:t>
            </a:r>
            <a:endParaRPr lang="en-US" sz="2400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2- </a:t>
            </a:r>
            <a:r>
              <a:rPr lang="en-US" sz="2000" b="1">
                <a:solidFill>
                  <a:srgbClr val="FF3399"/>
                </a:solidFill>
                <a:latin typeface="Footlight MT Light" pitchFamily="-112" charset="0"/>
              </a:rPr>
              <a:t>GENE TRANSFER</a:t>
            </a:r>
            <a:r>
              <a:rPr lang="en-US" sz="2400">
                <a:latin typeface="Footlight MT Light" pitchFamily="-112" charset="0"/>
              </a:rPr>
              <a:t>:   plasmid mediated or through transposons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Cross resistance 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Resistance to one group confer resistance to  other drug of the same group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eg. Resistance to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erythromycin</a:t>
            </a:r>
            <a:r>
              <a:rPr lang="en-US" sz="2400">
                <a:latin typeface="Footlight MT Light" pitchFamily="-112" charset="0"/>
              </a:rPr>
              <a:t> and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clindamycin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Dissociate resistance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 resistance to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gentamicin</a:t>
            </a:r>
            <a:r>
              <a:rPr lang="en-US" sz="2400">
                <a:latin typeface="Footlight MT Light" pitchFamily="-112" charset="0"/>
              </a:rPr>
              <a:t> does not confer resistance to </a:t>
            </a:r>
            <a:r>
              <a:rPr lang="en-US" sz="2400">
                <a:solidFill>
                  <a:srgbClr val="FF3399"/>
                </a:solidFill>
                <a:latin typeface="Footlight MT Light" pitchFamily="-112" charset="0"/>
              </a:rPr>
              <a:t>tobramicin</a:t>
            </a:r>
            <a:r>
              <a:rPr lang="en-US" sz="2400">
                <a:latin typeface="Footlight MT Light" pitchFamily="-112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Font typeface="Arial" pitchFamily="-112" charset="0"/>
              <a:buChar char="•"/>
            </a:pPr>
            <a:endParaRPr lang="en-US" sz="24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  <a:t>MECHANISMS OR RESISTANCE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1- Permeability changed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2- modification of site of action, eg. </a:t>
            </a:r>
            <a:r>
              <a:rPr lang="en-US" sz="2800" b="1">
                <a:solidFill>
                  <a:srgbClr val="FDEADA"/>
                </a:solidFill>
                <a:latin typeface="Footlight MT Light" pitchFamily="-112" charset="0"/>
              </a:rPr>
              <a:t>MUTATION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3- inactivation by enzymes . eg. Beta- Lactamase &amp;  aminoglycoside inactivating enzymes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4- passing blocked metabolic reaction eg. </a:t>
            </a:r>
            <a:r>
              <a:rPr lang="en-US" sz="2800" i="1">
                <a:solidFill>
                  <a:srgbClr val="FDEADA"/>
                </a:solidFill>
                <a:latin typeface="Footlight MT Light" pitchFamily="-112" charset="0"/>
              </a:rPr>
              <a:t>PABA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	---------folic acid , plasmid mediated.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6850" y="5068888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PRINCIPLES OF ANTIMICROBIAL THERAPY:</a:t>
            </a: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INDICATION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CHOICE OF DRUG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ROUTE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DOSAGE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DURATION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DISTRIBUTION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EXCRETION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TOXICITY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COMBINATION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 b="1">
                <a:solidFill>
                  <a:srgbClr val="FF3399"/>
                </a:solidFill>
                <a:latin typeface="Footlight MT Light" pitchFamily="-112" charset="0"/>
              </a:rPr>
              <a:t>PROPHYLAXIS</a:t>
            </a: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: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191000" y="1981200"/>
            <a:ext cx="4267200" cy="2133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 u="sng">
                <a:solidFill>
                  <a:srgbClr val="FF3399"/>
                </a:solidFill>
                <a:latin typeface="Footlight MT Light" pitchFamily="-112" charset="0"/>
              </a:rPr>
              <a:t>SHORT TERM</a:t>
            </a:r>
            <a:r>
              <a:rPr lang="en-US" sz="2800" u="sng">
                <a:solidFill>
                  <a:srgbClr val="FFFF99"/>
                </a:solidFill>
                <a:latin typeface="Footlight MT Light" pitchFamily="-112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800" u="sng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MENINGITIS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endParaRPr lang="en-US" sz="2800"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800" b="1" u="sng">
                <a:solidFill>
                  <a:srgbClr val="FF3399"/>
                </a:solidFill>
                <a:latin typeface="Footlight MT Light" pitchFamily="-112" charset="0"/>
              </a:rPr>
              <a:t>LONG TERM</a:t>
            </a:r>
            <a:r>
              <a:rPr lang="en-US" sz="2800" u="sng">
                <a:solidFill>
                  <a:srgbClr val="FFFF99"/>
                </a:solidFill>
                <a:latin typeface="Footlight MT Light" pitchFamily="-112" charset="0"/>
              </a:rPr>
              <a:t>:</a:t>
            </a:r>
            <a:r>
              <a:rPr lang="en-US" sz="2800">
                <a:latin typeface="Footlight MT Light" pitchFamily="-112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800">
              <a:latin typeface="Footlight MT Light" pitchFamily="-112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TB, UTI , RHEUMATIC FEVER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§"/>
            </a:pPr>
            <a:endParaRPr lang="en-US" sz="28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838200"/>
          </a:xfrm>
        </p:spPr>
        <p:txBody>
          <a:bodyPr/>
          <a:lstStyle/>
          <a:p>
            <a:pPr algn="l" eaLnBrk="1" hangingPunct="1"/>
            <a:r>
              <a:rPr lang="en-US" sz="2400" b="1" u="sng">
                <a:solidFill>
                  <a:srgbClr val="FDEADA"/>
                </a:solidFill>
                <a:latin typeface="Footlight MT Light" pitchFamily="-112" charset="0"/>
              </a:rPr>
              <a:t>CRITERIA FOR IDEAL ANTIMICROBIAL: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SELECTIVE TOXICITY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NO HYPERSENSITIVITY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PENETERATE TISSUES QUICKLY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RESISTANCE NOT DEVELOP QUICKLY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NO EFFECT ON NORMAL FLORA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BROAD SPECTRUM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3200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638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pitchFamily="-112" charset="0"/>
                <a:ea typeface="Century Gothic" pitchFamily="-112" charset="0"/>
                <a:cs typeface="Century Gothic" pitchFamily="-112" charset="0"/>
              </a:rPr>
              <a:t>Reference book and the relevant page numbers..</a:t>
            </a:r>
            <a:endParaRPr lang="en-US" sz="3600">
              <a:solidFill>
                <a:schemeClr val="bg2"/>
              </a:solidFill>
              <a:latin typeface="Footlight MT Light" pitchFamily="-112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2027238"/>
            <a:ext cx="8458200" cy="4525962"/>
          </a:xfrm>
        </p:spPr>
        <p:txBody>
          <a:bodyPr/>
          <a:lstStyle/>
          <a:p>
            <a:r>
              <a:rPr lang="en-US" b="1">
                <a:solidFill>
                  <a:srgbClr val="FDEADA"/>
                </a:solidFill>
                <a:latin typeface="Footlight MT Light" pitchFamily="-112" charset="0"/>
              </a:rPr>
              <a:t>Sherries Medical Microbiology, an introduction to Infectious Diseases. </a:t>
            </a:r>
            <a:r>
              <a:rPr lang="en-US">
                <a:solidFill>
                  <a:srgbClr val="FDEADA"/>
                </a:solidFill>
                <a:latin typeface="Footlight MT Light" pitchFamily="-112" charset="0"/>
              </a:rPr>
              <a:t>Latest edition, Kenneth Ryan and George Ray. Publisher: Mc Graw Hill.</a:t>
            </a:r>
          </a:p>
          <a:p>
            <a:pPr eaLnBrk="1" hangingPunct="1">
              <a:buFont typeface="Arial" pitchFamily="-112" charset="0"/>
              <a:buNone/>
            </a:pPr>
            <a:endParaRPr lang="en-US">
              <a:solidFill>
                <a:srgbClr val="FDEADA"/>
              </a:solidFill>
              <a:latin typeface="Footlight MT Light" pitchFamily="-112" charset="0"/>
              <a:ea typeface="Century Gothic" pitchFamily="-112" charset="0"/>
              <a:cs typeface="Century Gothic" pitchFamily="-11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9624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>
                <a:solidFill>
                  <a:srgbClr val="E46C0A"/>
                </a:solidFill>
                <a:latin typeface="Footlight MT Light" pitchFamily="-112" charset="0"/>
              </a:rPr>
              <a:t>Prof Hanan Habib &amp; </a:t>
            </a:r>
          </a:p>
          <a:p>
            <a:pPr eaLnBrk="1" hangingPunct="1"/>
            <a:r>
              <a:rPr lang="en-US" i="1">
                <a:solidFill>
                  <a:srgbClr val="E46C0A"/>
                </a:solidFill>
                <a:latin typeface="Footlight MT Light" pitchFamily="-112" charset="0"/>
              </a:rPr>
              <a:t>Dr. Ali Somily</a:t>
            </a:r>
            <a:endParaRPr lang="en-US">
              <a:solidFill>
                <a:schemeClr val="bg2"/>
              </a:solidFill>
            </a:endParaRPr>
          </a:p>
          <a:p>
            <a:pPr eaLnBrk="1" hangingPunct="1"/>
            <a:endParaRPr lang="en-US">
              <a:solidFill>
                <a:schemeClr val="bg2"/>
              </a:solidFill>
            </a:endParaRPr>
          </a:p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1500" b="1" u="sng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T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hank You 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  <a:sym typeface="Wingdings" pitchFamily="-112" charset="2"/>
              </a:rPr>
              <a:t>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/>
            </a:r>
            <a:b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</a:br>
            <a:endParaRPr lang="en-US" sz="6600" b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pitchFamily="-112" charset="0"/>
              <a:ea typeface="Century Gothic" pitchFamily="-112" charset="0"/>
              <a:cs typeface="Century Gothic" pitchFamily="-11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DEADA"/>
                </a:solidFill>
                <a:latin typeface="Footlight MT Light" pitchFamily="-112" charset="0"/>
              </a:rPr>
              <a:t>ANTIMICROBIAL AGENTS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ANTIBIOTICS:</a:t>
            </a:r>
            <a:r>
              <a:rPr lang="en-US" sz="2800" b="1">
                <a:solidFill>
                  <a:srgbClr val="FFFF99"/>
                </a:solidFill>
                <a:latin typeface="Footlight MT Light" pitchFamily="-112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Natural compounds</a:t>
            </a:r>
            <a:r>
              <a:rPr lang="en-US" sz="2800">
                <a:latin typeface="Footlight MT Light" pitchFamily="-112" charset="0"/>
              </a:rPr>
              <a:t> </a:t>
            </a: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produced by microorganism  which inhibit the growth of other microorganism </a:t>
            </a:r>
            <a:r>
              <a:rPr lang="en-US" sz="2800">
                <a:latin typeface="Footlight MT Light" pitchFamily="-112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Wingdings" pitchFamily="-112" charset="2"/>
              <a:buNone/>
            </a:pPr>
            <a:endParaRPr lang="en-US" sz="2800" i="1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-112" charset="2"/>
              <a:buNone/>
            </a:pPr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CHEMOTHERAPY: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Synthetic compounds</a:t>
            </a:r>
            <a:r>
              <a:rPr lang="en-US" sz="2800">
                <a:latin typeface="Footlight MT Light" pitchFamily="-112" charset="0"/>
              </a:rPr>
              <a:t> 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800">
              <a:latin typeface="Footlight MT Light" pitchFamily="-112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F3399"/>
                </a:solidFill>
                <a:latin typeface="Footlight MT Light" pitchFamily="-112" charset="0"/>
              </a:rPr>
              <a:t>Antimicrobial agents</a:t>
            </a:r>
            <a:r>
              <a:rPr lang="en-US" sz="2800">
                <a:latin typeface="Footlight MT Light" pitchFamily="-112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endParaRPr lang="en-US" sz="3200"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39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DEADA"/>
                </a:solidFill>
                <a:latin typeface="Footlight MT Light" pitchFamily="-112" charset="0"/>
              </a:rPr>
              <a:t>SELECTIVE TOXICITY: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383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The ability to kill or inhibit the growth of a microorganism without harming the host cells.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400" b="1" i="1" u="sng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400" b="1" i="1" u="sng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 i="1" u="sng">
                <a:solidFill>
                  <a:srgbClr val="FFFF99"/>
                </a:solidFill>
                <a:latin typeface="Footlight MT Light" pitchFamily="-112" charset="0"/>
              </a:rPr>
              <a:t>Activity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 i="1" u="sng">
                <a:solidFill>
                  <a:srgbClr val="FF3399"/>
                </a:solidFill>
                <a:latin typeface="Footlight MT Light" pitchFamily="-112" charset="0"/>
              </a:rPr>
              <a:t>BACTERICIDAL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:    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kills bacteria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 i="1" u="sng">
                <a:solidFill>
                  <a:srgbClr val="FF3399"/>
                </a:solidFill>
                <a:latin typeface="Footlight MT Light" pitchFamily="-112" charset="0"/>
              </a:rPr>
              <a:t>BACTERIOSTATIC</a:t>
            </a:r>
            <a:r>
              <a:rPr lang="en-US" sz="2400" b="1" u="sng">
                <a:solidFill>
                  <a:srgbClr val="FFFF99"/>
                </a:solidFill>
                <a:latin typeface="Footlight MT Light" pitchFamily="-112" charset="0"/>
              </a:rPr>
              <a:t>:</a:t>
            </a:r>
            <a:r>
              <a:rPr lang="en-US" sz="2400" b="1">
                <a:latin typeface="Footlight MT Light" pitchFamily="-112" charset="0"/>
              </a:rPr>
              <a:t>  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prevents multiplication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400" b="1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endParaRPr lang="en-US" sz="2400" b="1"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 i="1" u="sng">
                <a:solidFill>
                  <a:srgbClr val="FFFF99"/>
                </a:solidFill>
                <a:latin typeface="Footlight MT Light" pitchFamily="-112" charset="0"/>
              </a:rPr>
              <a:t>Spectrum of activity</a:t>
            </a:r>
            <a:endParaRPr lang="en-US" sz="2400" b="1" u="sng">
              <a:solidFill>
                <a:srgbClr val="FFFF99"/>
              </a:solidFill>
              <a:latin typeface="Footlight MT Light" pitchFamily="-112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solidFill>
                  <a:srgbClr val="CC3399"/>
                </a:solidFill>
                <a:latin typeface="Footlight MT Light" pitchFamily="-112" charset="0"/>
              </a:rPr>
              <a:t>Broad spectrum</a:t>
            </a:r>
            <a:r>
              <a:rPr lang="en-US" sz="2400">
                <a:latin typeface="Footlight MT Light" pitchFamily="-112" charset="0"/>
              </a:rPr>
              <a:t> : 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Gram positive &amp; Gram negative  bacteria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>
                <a:solidFill>
                  <a:srgbClr val="CC3399"/>
                </a:solidFill>
                <a:latin typeface="Footlight MT Light" pitchFamily="-112" charset="0"/>
              </a:rPr>
              <a:t>Narrow spectrum</a:t>
            </a:r>
            <a:r>
              <a:rPr lang="en-US" sz="2400">
                <a:latin typeface="Footlight MT Light" pitchFamily="-112" charset="0"/>
              </a:rPr>
              <a:t> :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selected organism.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u="sng">
                <a:solidFill>
                  <a:srgbClr val="FFFF99"/>
                </a:solidFill>
                <a:latin typeface="Footlight MT Light" pitchFamily="-112" charset="0"/>
              </a:rPr>
              <a:t>THERAPEUTIC INDEX: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latin typeface="Footlight MT Light" pitchFamily="-112" charset="0"/>
              </a:rPr>
              <a:t>The </a:t>
            </a:r>
            <a:r>
              <a:rPr lang="en-US" sz="2400" b="1">
                <a:solidFill>
                  <a:srgbClr val="FF3399"/>
                </a:solidFill>
                <a:latin typeface="Footlight MT Light" pitchFamily="-112" charset="0"/>
              </a:rPr>
              <a:t>RATIO</a:t>
            </a:r>
            <a:r>
              <a:rPr lang="en-US" sz="2400">
                <a:latin typeface="Footlight MT Light" pitchFamily="-112" charset="0"/>
              </a:rPr>
              <a:t> of the dose toxic to the host to the effective therapeutic dose.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 i="1" u="sng">
                <a:solidFill>
                  <a:srgbClr val="FFFF99"/>
                </a:solidFill>
                <a:latin typeface="Footlight MT Light" pitchFamily="-112" charset="0"/>
              </a:rPr>
              <a:t>Examples: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 b="1">
                <a:solidFill>
                  <a:srgbClr val="FF3399"/>
                </a:solidFill>
                <a:latin typeface="Footlight MT Light" pitchFamily="-112" charset="0"/>
              </a:rPr>
              <a:t>         </a:t>
            </a:r>
            <a:r>
              <a:rPr lang="en-US" sz="2400" b="1">
                <a:solidFill>
                  <a:srgbClr val="FFFF00"/>
                </a:solidFill>
                <a:latin typeface="Footlight MT Light" pitchFamily="-112" charset="0"/>
              </a:rPr>
              <a:t>Penicillin</a:t>
            </a:r>
            <a:r>
              <a:rPr lang="en-US" sz="2400">
                <a:latin typeface="Footlight MT Light" pitchFamily="-112" charset="0"/>
              </a:rPr>
              <a:t>:  High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>
                <a:latin typeface="Footlight MT Light" pitchFamily="-112" charset="0"/>
              </a:rPr>
              <a:t>         </a:t>
            </a:r>
            <a:r>
              <a:rPr lang="en-US" sz="2400">
                <a:solidFill>
                  <a:srgbClr val="FFFF00"/>
                </a:solidFill>
                <a:latin typeface="Footlight MT Light" pitchFamily="-112" charset="0"/>
              </a:rPr>
              <a:t>Aminoglycosides </a:t>
            </a:r>
            <a:r>
              <a:rPr lang="en-US" sz="2400">
                <a:latin typeface="Footlight MT Light" pitchFamily="-112" charset="0"/>
              </a:rPr>
              <a:t>: low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>
                <a:latin typeface="Footlight MT Light" pitchFamily="-112" charset="0"/>
              </a:rPr>
              <a:t>         </a:t>
            </a:r>
            <a:r>
              <a:rPr lang="en-US" sz="2400" b="1">
                <a:solidFill>
                  <a:schemeClr val="hlink"/>
                </a:solidFill>
                <a:latin typeface="Footlight MT Light" pitchFamily="-112" charset="0"/>
              </a:rPr>
              <a:t>Polymyxin B</a:t>
            </a:r>
            <a:r>
              <a:rPr lang="en-US" sz="2400">
                <a:latin typeface="Footlight MT Light" pitchFamily="-112" charset="0"/>
              </a:rPr>
              <a:t> :   the lowest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DEADA"/>
                </a:solidFill>
                <a:latin typeface="Footlight MT Light" pitchFamily="-112" charset="0"/>
              </a:rPr>
              <a:t>MECHANISMS OF ACTION OF ANTIMICROBIALS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891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1)  Inhibition of cell wall synthesis.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2)  alteration of cell membrane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3)  Inhibition of protein synthesis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4)  Inhibition of nucleic acid synthesis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5)  Anti-metabolite OR competitive antagonism.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-112" charset="0"/>
              <a:buChar char="•"/>
            </a:pPr>
            <a:endParaRPr lang="en-US" sz="2800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DEADA"/>
                </a:solidFill>
                <a:latin typeface="Footlight MT Light" pitchFamily="-112" charset="0"/>
              </a:rPr>
              <a:t>ANTIMICROBIALS THAT  INHIBIT CELL WALL SYNTHESIS</a:t>
            </a:r>
            <a:r>
              <a:rPr lang="en-US" sz="3200">
                <a:solidFill>
                  <a:srgbClr val="FDEADA"/>
                </a:solidFill>
                <a:latin typeface="Footlight MT Light" pitchFamily="-112" charset="0"/>
              </a:rPr>
              <a:t/>
            </a:r>
            <a:br>
              <a:rPr lang="en-US" sz="3200">
                <a:solidFill>
                  <a:srgbClr val="FDEADA"/>
                </a:solidFill>
                <a:latin typeface="Footlight MT Light" pitchFamily="-112" charset="0"/>
              </a:rPr>
            </a:br>
            <a:endParaRPr lang="en-US" sz="3200">
              <a:solidFill>
                <a:srgbClr val="FDEADA"/>
              </a:solidFill>
              <a:latin typeface="Footlight MT Light" pitchFamily="-11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1- Beta –Lactam antimicrobial agents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 Penicillins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Cephalosporins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Cephamycin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Carbapenems ( imipenem &amp; meropenem)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Monobactam (aztreonam)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rgbClr val="FDEADA"/>
                </a:solidFill>
                <a:latin typeface="Footlight MT Light" pitchFamily="-112" charset="0"/>
              </a:rPr>
              <a:t>   Beta-lactamase inhibitors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   </a:t>
            </a:r>
            <a:r>
              <a:rPr lang="en-US" sz="2400" b="1">
                <a:solidFill>
                  <a:srgbClr val="FDEADA"/>
                </a:solidFill>
                <a:latin typeface="Footlight MT Light" pitchFamily="-112" charset="0"/>
              </a:rPr>
              <a:t>2-  Vancomycin</a:t>
            </a:r>
            <a:r>
              <a:rPr lang="en-US" sz="2400">
                <a:solidFill>
                  <a:srgbClr val="FDEADA"/>
                </a:solidFill>
                <a:latin typeface="Footlight MT Light" pitchFamily="-112" charset="0"/>
              </a:rPr>
              <a:t> ( Teicoplanin )</a:t>
            </a:r>
          </a:p>
          <a:p>
            <a:pPr marL="342900" indent="-342900">
              <a:spcBef>
                <a:spcPct val="20000"/>
              </a:spcBef>
              <a:buFont typeface="Wingdings" pitchFamily="-112" charset="2"/>
              <a:buNone/>
            </a:pPr>
            <a:endParaRPr lang="en-US" sz="2400">
              <a:solidFill>
                <a:srgbClr val="FDEADA"/>
              </a:solidFill>
              <a:latin typeface="Footlight MT Light" pitchFamily="-11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1266</Words>
  <Application>Microsoft Office PowerPoint</Application>
  <PresentationFormat>On-screen Show (4:3)</PresentationFormat>
  <Paragraphs>289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Footlight MT Light</vt:lpstr>
      <vt:lpstr>Century Gothic</vt:lpstr>
      <vt:lpstr>SimSun</vt:lpstr>
      <vt:lpstr>Wingdings</vt:lpstr>
      <vt:lpstr>Symbol</vt:lpstr>
      <vt:lpstr>Office Theme</vt:lpstr>
      <vt:lpstr>Slide 1</vt:lpstr>
      <vt:lpstr>Slide 2</vt:lpstr>
      <vt:lpstr>Slide 3</vt:lpstr>
      <vt:lpstr>ANTIMICROBIAL AGENTS</vt:lpstr>
      <vt:lpstr>SELECTIVE TOXICITY:</vt:lpstr>
      <vt:lpstr>Slide 6</vt:lpstr>
      <vt:lpstr>THERAPEUTIC INDEX:</vt:lpstr>
      <vt:lpstr>MECHANISMS OF ACTION OF ANTIMICROBIALS</vt:lpstr>
      <vt:lpstr>ANTIMICROBIALS THAT  INHIBIT CELL WALL SYNTHESIS </vt:lpstr>
      <vt:lpstr> - LACTAM ANTIBIOTICS:</vt:lpstr>
      <vt:lpstr>Penicillins:</vt:lpstr>
      <vt:lpstr>CEPHALOSPORINS:</vt:lpstr>
      <vt:lpstr>β-Lactamase inhibitors</vt:lpstr>
      <vt:lpstr>VANCOMYCIN</vt:lpstr>
      <vt:lpstr>ANTIBIOTICS THAT ALTER CELL MEMBRANES</vt:lpstr>
      <vt:lpstr>ANTIBIOTICS  THAT INHIBIT PROTIEN SYNTHESIS</vt:lpstr>
      <vt:lpstr>AMINOGLYCOSIDES: </vt:lpstr>
      <vt:lpstr>TETRACYCLINES </vt:lpstr>
      <vt:lpstr>CHLORAMPHENICOL</vt:lpstr>
      <vt:lpstr>MACROLIDES:</vt:lpstr>
      <vt:lpstr>ANTIMICROBIALS THAT ACT ON  NUCLEIC ACID </vt:lpstr>
      <vt:lpstr>RIFAMPICIN:</vt:lpstr>
      <vt:lpstr>QUINOLONES:</vt:lpstr>
      <vt:lpstr>Metronidazole</vt:lpstr>
      <vt:lpstr>ANTIMETABOLITES ( folate inhibitor s):</vt:lpstr>
      <vt:lpstr>Slide 26</vt:lpstr>
      <vt:lpstr>ANTITUBERCULOUS AGENTS</vt:lpstr>
      <vt:lpstr>ISONIAZIDE  (INH)</vt:lpstr>
      <vt:lpstr>Slide 29</vt:lpstr>
      <vt:lpstr>ANTIBIOTIC RESISTANCE IN BACTERIA</vt:lpstr>
      <vt:lpstr>ANTIBIOTIC RESISTANCE IN BACTERIA (Continue)</vt:lpstr>
      <vt:lpstr>MECHANISMS OR RESISTANCE</vt:lpstr>
      <vt:lpstr>PRINCIPLES OF ANTIMICROBIAL THERAPY:</vt:lpstr>
      <vt:lpstr>CRITERIA FOR IDEAL ANTIMICROBIAL:</vt:lpstr>
      <vt:lpstr>Reference book and the relevant page numbers..</vt:lpstr>
      <vt:lpstr>Thank You 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14</cp:revision>
  <dcterms:created xsi:type="dcterms:W3CDTF">2011-11-16T08:22:57Z</dcterms:created>
  <dcterms:modified xsi:type="dcterms:W3CDTF">2011-11-16T08:24:12Z</dcterms:modified>
</cp:coreProperties>
</file>