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8" r:id="rId3"/>
    <p:sldId id="262" r:id="rId4"/>
    <p:sldId id="263" r:id="rId5"/>
    <p:sldId id="266" r:id="rId6"/>
    <p:sldId id="287" r:id="rId7"/>
    <p:sldId id="288" r:id="rId8"/>
    <p:sldId id="289" r:id="rId9"/>
    <p:sldId id="268" r:id="rId10"/>
    <p:sldId id="264" r:id="rId11"/>
    <p:sldId id="270" r:id="rId12"/>
    <p:sldId id="271" r:id="rId13"/>
    <p:sldId id="290" r:id="rId14"/>
    <p:sldId id="293" r:id="rId15"/>
    <p:sldId id="260" r:id="rId16"/>
    <p:sldId id="275" r:id="rId17"/>
    <p:sldId id="276" r:id="rId18"/>
    <p:sldId id="279" r:id="rId19"/>
    <p:sldId id="259" r:id="rId20"/>
    <p:sldId id="292" r:id="rId21"/>
    <p:sldId id="294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046-B7F3-45D6-BD5A-985791325724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1876-1E00-4EB2-A55B-5363B219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D75B-AD38-439B-AB1C-A4995424E1D2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14A8F-4529-4ABD-9A9F-B47EC8FD36E5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52449-882C-4A93-94C6-5F3A72E58C86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8C4CA-7995-4F98-8B43-474E2CA8A06C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DB974-1E54-4566-99CC-CD3BBDFDFD13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AC0F4-49A9-4AEC-98DC-F1FD7FCF8C1F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84B15-AF95-4F33-85D4-157128918BC4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13E0D-104D-4211-91CB-A5E1769D0F97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10/16/2011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dirty="0" smtClean="0"/>
              <a:t>GRANULOMATOUS INFLAMMATION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 </a:t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80048" cy="1752600"/>
          </a:xfrm>
        </p:spPr>
        <p:txBody>
          <a:bodyPr/>
          <a:lstStyle/>
          <a:p>
            <a:pPr algn="l"/>
            <a:r>
              <a:rPr lang="en-US" dirty="0" smtClean="0"/>
              <a:t>Dr. Ahmed Al-</a:t>
            </a:r>
            <a:r>
              <a:rPr lang="en-US" dirty="0" err="1" smtClean="0"/>
              <a:t>Humaidi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Assistant Professor  and consultant of  histopathology</a:t>
            </a:r>
            <a:br>
              <a:rPr lang="en-US" dirty="0" smtClean="0"/>
            </a:br>
            <a:r>
              <a:rPr lang="en-US" dirty="0" smtClean="0"/>
              <a:t>Office phone number:  - 01-469265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7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u="sng" dirty="0" smtClean="0"/>
              <a:t>IL-2,</a:t>
            </a:r>
            <a:r>
              <a:rPr lang="en-US" dirty="0" smtClean="0"/>
              <a:t> and </a:t>
            </a:r>
            <a:r>
              <a:rPr lang="en-US" i="1" u="sng" dirty="0" smtClean="0"/>
              <a:t>IFN-γ,</a:t>
            </a:r>
            <a:r>
              <a:rPr lang="en-US" i="1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 dirty="0" err="1">
                  <a:solidFill>
                    <a:schemeClr val="bg2"/>
                  </a:solidFill>
                  <a:latin typeface="Times"/>
                </a:rPr>
                <a:t>Caseous</a:t>
              </a:r>
              <a:r>
                <a:rPr lang="en-US" altLang="en-US" sz="2400" dirty="0">
                  <a:solidFill>
                    <a:schemeClr val="bg2"/>
                  </a:solidFill>
                  <a:latin typeface="Times"/>
                </a:rPr>
                <a:t> Necrosis</a:t>
              </a: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9538" y="4414837"/>
            <a:ext cx="4919662" cy="461963"/>
            <a:chOff x="2928" y="1680"/>
            <a:chExt cx="3486" cy="291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Epithelioid Macrophage</a:t>
              </a:r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457200"/>
            <a:ext cx="3590925" cy="1219200"/>
            <a:chOff x="3696" y="288"/>
            <a:chExt cx="2544" cy="76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Langhans Giant Cell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Lymphocytic Rim</a:t>
              </a:r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11267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0"/>
            <a:ext cx="4040188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</a:rPr>
              <a:t>Immune granuloma: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11269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Non-immune granuloma</a:t>
            </a: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eaLnBrk="1" hangingPunct="1"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7252983" y="5552182"/>
            <a:ext cx="1738617" cy="107721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unknown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1800" b="1" dirty="0" err="1" smtClean="0">
                <a:solidFill>
                  <a:srgbClr val="FFFF00"/>
                </a:solidFill>
              </a:rPr>
              <a:t>Sarcoidosis</a:t>
            </a:r>
            <a:endParaRPr lang="en-US" altLang="en-US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Crohn’s</a:t>
            </a:r>
            <a:r>
              <a:rPr lang="en-US" b="1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  <a:t>Tuberculosis</a:t>
            </a:r>
            <a:b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LUNG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590800" cy="3918994"/>
          </a:xfrm>
        </p:spPr>
      </p:pic>
      <p:pic>
        <p:nvPicPr>
          <p:cNvPr id="8" name="Picture 2" descr="C:\Documents and Settings\Dr.AL-Humaidi\My Documents\211212-230802-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75903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Sputum , tuberculosis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NFEC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620000" cy="5004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514725"/>
          </a:xfrm>
          <a:prstGeom prst="rect">
            <a:avLst/>
          </a:prstGeom>
          <a:noFill/>
        </p:spPr>
      </p:pic>
      <p:pic>
        <p:nvPicPr>
          <p:cNvPr id="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</p:spPr>
      </p:pic>
      <p:pic>
        <p:nvPicPr>
          <p:cNvPr id="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</p:spPr>
      </p:pic>
      <p:pic>
        <p:nvPicPr>
          <p:cNvPr id="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1" y="0"/>
            <a:ext cx="2286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38200" y="0"/>
            <a:ext cx="2351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Leishmaniasis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5000" cy="2667000"/>
          </a:xfrm>
          <a:prstGeom prst="rect">
            <a:avLst/>
          </a:prstGeom>
          <a:noFill/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232234"/>
            <a:ext cx="3733800" cy="262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1"/>
          </a:xfrm>
          <a:prstGeom prst="rect">
            <a:avLst/>
          </a:prstGeom>
          <a:noFill/>
        </p:spPr>
      </p:pic>
      <p:pic>
        <p:nvPicPr>
          <p:cNvPr id="3080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0"/>
            <a:ext cx="99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Leprosy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3886200" y="3276600"/>
            <a:ext cx="5257800" cy="3237233"/>
          </a:xfrm>
          <a:prstGeom prst="rect">
            <a:avLst/>
          </a:prstGeom>
          <a:noFill/>
        </p:spPr>
      </p:pic>
      <p:pic>
        <p:nvPicPr>
          <p:cNvPr id="7172" name="Picture 4" descr="C:\Users\Maha\Downloads\250px-Sarcoidosis_signs_and_symptoms.png"/>
          <p:cNvPicPr>
            <a:picLocks noChangeAspect="1" noChangeArrowheads="1"/>
          </p:cNvPicPr>
          <p:nvPr/>
        </p:nvPicPr>
        <p:blipFill>
          <a:blip r:embed="rId4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0" y="457200"/>
            <a:ext cx="3827599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9216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Sarcoidosis</a:t>
            </a:r>
            <a:endParaRPr lang="en-US" sz="2800" b="1" dirty="0"/>
          </a:p>
        </p:txBody>
      </p:sp>
      <p:pic>
        <p:nvPicPr>
          <p:cNvPr id="7173" name="Picture 5" descr="C:\Users\Maha\Downloads\sarcoidos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1555"/>
            <a:ext cx="1219200" cy="183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lvl="0"/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lvl="0"/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lvl="0"/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lvl="1"/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0"/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Match A and B</a:t>
            </a:r>
          </a:p>
        </p:txBody>
      </p:sp>
      <p:sp>
        <p:nvSpPr>
          <p:cNvPr id="4710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mtClean="0"/>
              <a:t>A</a:t>
            </a:r>
          </a:p>
        </p:txBody>
      </p:sp>
      <p:sp>
        <p:nvSpPr>
          <p:cNvPr id="47108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6737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1800" dirty="0" smtClean="0"/>
              <a:t>The most important cell in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 cytokines  that is  important in activating macrophages and transforming them into </a:t>
            </a:r>
            <a:r>
              <a:rPr lang="en-US" sz="1800" dirty="0" err="1" smtClean="0"/>
              <a:t>epithelioid</a:t>
            </a:r>
            <a:r>
              <a:rPr lang="en-US" sz="1800" dirty="0" smtClean="0"/>
              <a:t>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Multinucleated cell in TB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Antigen presenting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pathogenesis of immune type 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Microscopic finding of TB</a:t>
            </a:r>
          </a:p>
          <a:p>
            <a:pPr marL="457200" indent="-457200">
              <a:buNone/>
            </a:pPr>
            <a:endParaRPr lang="en-US" sz="1800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7110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5064125"/>
          </a:xfrm>
        </p:spPr>
        <p:txBody>
          <a:bodyPr/>
          <a:lstStyle/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IFN-γ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Langhans</a:t>
            </a:r>
            <a:r>
              <a:rPr lang="en-US" sz="1800" dirty="0" smtClean="0">
                <a:solidFill>
                  <a:srgbClr val="FFFF00"/>
                </a:solidFill>
              </a:rPr>
              <a:t> cells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Epitheliod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histiocyes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Cord factor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Langerhan’s</a:t>
            </a:r>
            <a:r>
              <a:rPr lang="en-US" sz="1800" dirty="0" smtClean="0">
                <a:solidFill>
                  <a:srgbClr val="FFFF00"/>
                </a:solidFill>
              </a:rPr>
              <a:t> cells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Type IV hypersensitivity reaction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Caseating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granuloma</a:t>
            </a: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8382000" cy="394176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Which of the following diseases does not cause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granulomatous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inflammation</a:t>
            </a:r>
          </a:p>
          <a:p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smtClean="0">
                <a:solidFill>
                  <a:srgbClr val="FFFF00"/>
                </a:solidFill>
                <a:latin typeface="+mj-lt"/>
              </a:rPr>
              <a:t>Cat-scratch disease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Actinomycosis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b="1" dirty="0" err="1" smtClean="0">
                <a:solidFill>
                  <a:srgbClr val="FFFF00"/>
                </a:solidFill>
                <a:latin typeface="+mj-lt"/>
              </a:rPr>
              <a:t>Sarcoidosis</a:t>
            </a:r>
            <a:endParaRPr lang="en-US" altLang="en-US" sz="2000" b="1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Leishmaniasis</a:t>
            </a:r>
            <a:endParaRPr lang="en-US" alt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Staphylococcus infection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macrophages</a:t>
            </a:r>
          </a:p>
          <a:p>
            <a:pPr lvl="0"/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                                   </a:t>
            </a:r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lvl="2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lvl="2"/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lvl="2"/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lvl="2"/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Granulomatous</a:t>
            </a:r>
            <a:r>
              <a:rPr lang="en-US" b="1" dirty="0" smtClean="0">
                <a:solidFill>
                  <a:schemeClr val="bg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A form of </a:t>
            </a:r>
            <a:r>
              <a:rPr lang="en-US" sz="4000" dirty="0" smtClean="0">
                <a:solidFill>
                  <a:schemeClr val="accent1"/>
                </a:solidFill>
              </a:rPr>
              <a:t>chronic inflammation </a:t>
            </a:r>
            <a:r>
              <a:rPr lang="en-US" sz="4000" dirty="0">
                <a:solidFill>
                  <a:schemeClr val="accent1"/>
                </a:solidFill>
              </a:rPr>
              <a:t>characterized by the formation of </a:t>
            </a:r>
            <a:r>
              <a:rPr lang="en-US" sz="4000" dirty="0" err="1">
                <a:solidFill>
                  <a:schemeClr val="accent1"/>
                </a:solidFill>
              </a:rPr>
              <a:t>granulomas</a:t>
            </a:r>
            <a:r>
              <a:rPr lang="en-US" sz="4000" dirty="0">
                <a:solidFill>
                  <a:schemeClr val="accent1"/>
                </a:solidFill>
              </a:rPr>
              <a:t>.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u="sng" smtClean="0">
                <a:solidFill>
                  <a:srgbClr val="FFFF00"/>
                </a:solidFill>
              </a:rPr>
              <a:t>Granuloma</a:t>
            </a:r>
            <a:r>
              <a:rPr lang="en-US" altLang="en-US" sz="2400" smtClean="0"/>
              <a:t> = Nodular collection of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epithelioid macrophages </a:t>
            </a:r>
            <a:r>
              <a:rPr lang="en-US" altLang="en-US" sz="2400" smtClean="0"/>
              <a:t>surrounded by a rim of lymphocytes</a:t>
            </a:r>
          </a:p>
          <a:p>
            <a:pPr eaLnBrk="1" hangingPunct="1"/>
            <a:r>
              <a:rPr lang="en-US" altLang="en-US" sz="2400" i="1" u="sng" smtClean="0">
                <a:solidFill>
                  <a:srgbClr val="FFFF00"/>
                </a:solidFill>
              </a:rPr>
              <a:t>Epitheloid macrophages</a:t>
            </a:r>
            <a:r>
              <a:rPr lang="en-US" altLang="en-US" sz="2400" smtClean="0"/>
              <a:t>: squamous cell-like appearance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important?</a:t>
            </a: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Granulomas</a:t>
            </a:r>
            <a:r>
              <a:rPr lang="en-US" dirty="0" smtClean="0"/>
              <a:t> are encountered in certain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pathologic states.</a:t>
            </a:r>
          </a:p>
          <a:p>
            <a:r>
              <a:rPr lang="en-US" dirty="0" smtClean="0"/>
              <a:t> Recognition of the </a:t>
            </a:r>
            <a:r>
              <a:rPr lang="en-US" dirty="0" err="1" smtClean="0"/>
              <a:t>granulomatous</a:t>
            </a:r>
            <a:r>
              <a:rPr lang="en-US" dirty="0" smtClean="0"/>
              <a:t> pattern is important because of the </a:t>
            </a:r>
            <a:r>
              <a:rPr lang="en-US" dirty="0" smtClean="0">
                <a:solidFill>
                  <a:srgbClr val="FF0000"/>
                </a:solidFill>
              </a:rPr>
              <a:t>limited number of conditions</a:t>
            </a:r>
            <a:r>
              <a:rPr lang="en-US" dirty="0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Granulomatous Inflammation</a:t>
            </a:r>
            <a:br>
              <a:rPr lang="en-US" altLang="en-US" smtClean="0"/>
            </a:br>
            <a:r>
              <a:rPr lang="en-US" altLang="en-US" smtClean="0"/>
              <a:t>pathogenesis </a:t>
            </a:r>
            <a:endParaRPr lang="en-US" smtClean="0"/>
          </a:p>
        </p:txBody>
      </p:sp>
      <p:sp>
        <p:nvSpPr>
          <p:cNvPr id="8195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229600" cy="1939925"/>
          </a:xfrm>
        </p:spPr>
        <p:txBody>
          <a:bodyPr/>
          <a:lstStyle/>
          <a:p>
            <a:r>
              <a:rPr lang="en-US" smtClean="0"/>
              <a:t>Neutrophils ordinarily remove agents that incite an acute inflammatory response. However, there are circumstances in which reactive neutrophils </a:t>
            </a:r>
            <a:r>
              <a:rPr lang="en-US" b="1" i="1" smtClean="0">
                <a:solidFill>
                  <a:srgbClr val="FFFF00"/>
                </a:solidFill>
              </a:rPr>
              <a:t>cannot</a:t>
            </a:r>
            <a:r>
              <a:rPr lang="en-US" smtClean="0"/>
              <a:t> digest the substances that provoke acute inflammation. </a:t>
            </a:r>
          </a:p>
        </p:txBody>
      </p:sp>
      <p:sp>
        <p:nvSpPr>
          <p:cNvPr id="8197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41775" cy="39512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/>
              <a:t>Granulomatous Inflammation</a:t>
            </a:r>
            <a:br>
              <a:rPr lang="en-US" altLang="en-US" sz="3600" smtClean="0"/>
            </a:br>
            <a:r>
              <a:rPr lang="en-US" altLang="en-US" sz="3600" smtClean="0"/>
              <a:t>mechanism</a:t>
            </a:r>
            <a:endParaRPr lang="en-US" sz="3600" smtClean="0"/>
          </a:p>
        </p:txBody>
      </p:sp>
      <p:sp>
        <p:nvSpPr>
          <p:cNvPr id="102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00"/>
                </a:solidFill>
              </a:rPr>
              <a:t>What is the initiating event in granuloma formation? </a:t>
            </a:r>
          </a:p>
          <a:p>
            <a:endParaRPr lang="en-US" sz="1800" b="1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deposition of a </a:t>
            </a:r>
            <a:r>
              <a:rPr lang="en-US" sz="1800" b="1" i="1" u="sng" smtClean="0">
                <a:solidFill>
                  <a:srgbClr val="FFFF00"/>
                </a:solidFill>
              </a:rPr>
              <a:t>indigestible</a:t>
            </a:r>
            <a:r>
              <a:rPr lang="en-US" sz="1800" b="1" smtClean="0"/>
              <a:t> antigenic material</a:t>
            </a:r>
          </a:p>
          <a:p>
            <a:pPr>
              <a:buFontTx/>
              <a:buNone/>
            </a:pPr>
            <a:endParaRPr lang="en-US" sz="1800" i="1" smtClean="0"/>
          </a:p>
          <a:p>
            <a:pPr>
              <a:buFontTx/>
              <a:buNone/>
            </a:pPr>
            <a:endParaRPr lang="en-US" sz="1800" i="1" smtClean="0"/>
          </a:p>
          <a:p>
            <a:pPr>
              <a:buFontTx/>
              <a:buNone/>
            </a:pPr>
            <a:r>
              <a:rPr lang="en-US" sz="1800" i="1" smtClean="0">
                <a:solidFill>
                  <a:srgbClr val="FFFF00"/>
                </a:solidFill>
              </a:rPr>
              <a:t>IFN-</a:t>
            </a:r>
            <a:r>
              <a:rPr lang="en-US" sz="1800" smtClean="0">
                <a:solidFill>
                  <a:srgbClr val="FFFF00"/>
                </a:solidFill>
              </a:rPr>
              <a:t>γ</a:t>
            </a:r>
            <a:r>
              <a:rPr lang="en-US" sz="1800" smtClean="0"/>
              <a:t> </a:t>
            </a:r>
            <a:r>
              <a:rPr lang="en-US" sz="1800" i="1" smtClean="0"/>
              <a:t>released by the CD4</a:t>
            </a:r>
            <a:r>
              <a:rPr lang="en-US" sz="1800" smtClean="0"/>
              <a:t>+ </a:t>
            </a:r>
            <a:r>
              <a:rPr lang="en-US" sz="1800" i="1" smtClean="0"/>
              <a:t>T cells of the T</a:t>
            </a:r>
            <a:r>
              <a:rPr lang="en-US" sz="1800" i="1" baseline="-25000" smtClean="0"/>
              <a:t>H</a:t>
            </a:r>
            <a:r>
              <a:rPr lang="en-US" sz="1800" i="1" smtClean="0"/>
              <a:t>1 subset is crucial in activating macrophages.</a:t>
            </a:r>
            <a:r>
              <a:rPr lang="en-US" sz="1800" smtClean="0"/>
              <a:t> 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0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600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1" name="مستطيل 5"/>
          <p:cNvSpPr>
            <a:spLocks noChangeArrowheads="1"/>
          </p:cNvSpPr>
          <p:nvPr/>
        </p:nvSpPr>
        <p:spPr bwMode="auto">
          <a:xfrm>
            <a:off x="4572000" y="6334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/>
              <a:t>Type IV </a:t>
            </a:r>
            <a:r>
              <a:rPr lang="en-US" altLang="en-US" sz="2800" dirty="0" err="1"/>
              <a:t>hypersensitvity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macrophages have successfully phagocytosed the injurious agent but it survives inside them. </a:t>
            </a:r>
          </a:p>
          <a:p>
            <a:pPr>
              <a:buFontTx/>
              <a:buAutoNum type="arabicPeriod"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an active T lymphocyte-mediated cellular immune response occurs. Lymphokines produced by activated T lymphocytes inhibit migration of macrophages and cause them to aggregate in the area of injury and form granulomas.</a:t>
            </a:r>
          </a:p>
          <a:p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057400" y="1066800"/>
            <a:ext cx="44958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685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Foreign body granuloma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2000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800" dirty="0" smtClean="0"/>
              <a:t>Immune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are caused by insoluble particles, typically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398</TotalTime>
  <Words>512</Words>
  <Application>Microsoft Office PowerPoint</Application>
  <PresentationFormat>On-screen Show (4:3)</PresentationFormat>
  <Paragraphs>128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 1</vt:lpstr>
      <vt:lpstr>GRANULOMATOUS INFLAMMATION    </vt:lpstr>
      <vt:lpstr>OBJECTIVES AND KEY PRINCIPLES TO BE TAUGHT: </vt:lpstr>
      <vt:lpstr>Granulomatous inflammation</vt:lpstr>
      <vt:lpstr>Slide 4</vt:lpstr>
      <vt:lpstr>Why is it important?</vt:lpstr>
      <vt:lpstr>Granulomatous Inflammation pathogenesis </vt:lpstr>
      <vt:lpstr>Granulomatous Inflammation mechanism</vt:lpstr>
      <vt:lpstr>Slide 8</vt:lpstr>
      <vt:lpstr>Pathogenesis  There are two types of granulomas </vt:lpstr>
      <vt:lpstr>Slide 10</vt:lpstr>
      <vt:lpstr>Granuloma</vt:lpstr>
      <vt:lpstr>Granulomatous Inflammation  Causes</vt:lpstr>
      <vt:lpstr>Tuberculosis </vt:lpstr>
      <vt:lpstr>Sputum , tuberculosis </vt:lpstr>
      <vt:lpstr>Slide 15</vt:lpstr>
      <vt:lpstr>Slide 16</vt:lpstr>
      <vt:lpstr>Slide 17</vt:lpstr>
      <vt:lpstr>Slide 18</vt:lpstr>
      <vt:lpstr>Slide 19</vt:lpstr>
      <vt:lpstr>Match A and B</vt:lpstr>
      <vt:lpstr>Slide 21</vt:lpstr>
      <vt:lpstr> 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    </dc:title>
  <dc:creator>Dr.Maha Arafah</dc:creator>
  <cp:lastModifiedBy>Dr.AL-Humaidi</cp:lastModifiedBy>
  <cp:revision>44</cp:revision>
  <dcterms:created xsi:type="dcterms:W3CDTF">2010-10-07T12:49:56Z</dcterms:created>
  <dcterms:modified xsi:type="dcterms:W3CDTF">2011-10-16T08:06:02Z</dcterms:modified>
</cp:coreProperties>
</file>