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88" r:id="rId3"/>
    <p:sldId id="289" r:id="rId4"/>
    <p:sldId id="290" r:id="rId5"/>
    <p:sldId id="292" r:id="rId6"/>
    <p:sldId id="257" r:id="rId7"/>
    <p:sldId id="258" r:id="rId8"/>
    <p:sldId id="259" r:id="rId9"/>
    <p:sldId id="260" r:id="rId10"/>
    <p:sldId id="261" r:id="rId11"/>
    <p:sldId id="293" r:id="rId12"/>
    <p:sldId id="294" r:id="rId13"/>
    <p:sldId id="262" r:id="rId14"/>
    <p:sldId id="263" r:id="rId15"/>
    <p:sldId id="264" r:id="rId16"/>
    <p:sldId id="295" r:id="rId17"/>
    <p:sldId id="296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97" r:id="rId32"/>
    <p:sldId id="298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A2283-F427-4006-A655-B554605D7AF5}" type="datetimeFigureOut">
              <a:rPr lang="en-US" smtClean="0"/>
              <a:t>10/15/2011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AA49E-BB3E-4320-A580-D72DE28A502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B2694E2-9C6E-4C63-A287-3702CA113219}" type="datetime1">
              <a:rPr lang="ar-SA" smtClean="0"/>
              <a:pPr/>
              <a:t>18/11/1432</a:t>
            </a:fld>
            <a:endParaRPr lang="en-US" smtClean="0"/>
          </a:p>
        </p:txBody>
      </p:sp>
      <p:sp>
        <p:nvSpPr>
          <p:cNvPr id="1208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E5A3B3-AC13-4CA0-B1BB-EA944CD53C45}" type="slidenum">
              <a:rPr lang="ar-SA" smtClean="0"/>
              <a:pPr/>
              <a:t>2</a:t>
            </a:fld>
            <a:endParaRPr lang="en-US" smtClean="0"/>
          </a:p>
        </p:txBody>
      </p:sp>
      <p:sp>
        <p:nvSpPr>
          <p:cNvPr id="12083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FCC4456-24C1-4E58-AF11-CABF43EC7727}" type="datetime1">
              <a:rPr lang="ar-SA" smtClean="0"/>
              <a:pPr/>
              <a:t>18/11/1432</a:t>
            </a:fld>
            <a:endParaRPr lang="en-US" smtClean="0"/>
          </a:p>
        </p:txBody>
      </p:sp>
      <p:sp>
        <p:nvSpPr>
          <p:cNvPr id="1495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3A7C28-1036-4811-8AD1-0291EB5E3850}" type="slidenum">
              <a:rPr lang="ar-SA" smtClean="0"/>
              <a:pPr/>
              <a:t>12</a:t>
            </a:fld>
            <a:endParaRPr lang="en-US" smtClean="0"/>
          </a:p>
        </p:txBody>
      </p:sp>
      <p:sp>
        <p:nvSpPr>
          <p:cNvPr id="14950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3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8B5F71-0581-44A0-9BA8-4D93452CD8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5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5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E55A48-4B78-47E1-ADAD-8197F7F466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9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9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4CF247-A7F9-44D5-BA9D-6F4A5D6CD5F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930F5B-64AA-4905-A985-B6748151A0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ED039C-2185-4DD6-87F7-DEA20E452B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WEDGE SHAPED SCARRED INFARCT following the distribution of a end artery branch of the renal artery. FIBROSIS implies that it is old (months to years)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6B0299-636C-4B8D-8FAE-961FDDF1475F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7ED4F2-F32E-4142-9E79-6FDB72B2205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0B4171-2EAD-49A0-8275-C6D5676490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8586504-0E81-4FCA-8255-DAF1F13E0172}" type="datetime1">
              <a:rPr lang="ar-SA" smtClean="0"/>
              <a:pPr/>
              <a:t>18/11/1432</a:t>
            </a:fld>
            <a:endParaRPr lang="en-US" smtClean="0"/>
          </a:p>
        </p:txBody>
      </p:sp>
      <p:sp>
        <p:nvSpPr>
          <p:cNvPr id="1218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588EA5-D4D1-4CD9-8381-450FC029D6EF}" type="slidenum">
              <a:rPr lang="ar-SA" smtClean="0"/>
              <a:pPr/>
              <a:t>3</a:t>
            </a:fld>
            <a:endParaRPr lang="en-US" smtClean="0"/>
          </a:p>
        </p:txBody>
      </p:sp>
      <p:sp>
        <p:nvSpPr>
          <p:cNvPr id="12186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2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2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A1A7C9-9562-4781-9870-D3E8543B72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4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4D8397-B4C0-465A-88F0-926AA7FA0DF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D48D6E8-681C-4F5C-A5C0-B639B90C2DB9}" type="datetime1">
              <a:rPr lang="ar-SA" smtClean="0"/>
              <a:pPr/>
              <a:t>18/11/1432</a:t>
            </a:fld>
            <a:endParaRPr lang="en-US" smtClean="0"/>
          </a:p>
        </p:txBody>
      </p:sp>
      <p:sp>
        <p:nvSpPr>
          <p:cNvPr id="1095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C93BE-05DB-414A-BADA-70DA8ACD9EBE}" type="slidenum">
              <a:rPr lang="ar-SA" smtClean="0"/>
              <a:pPr/>
              <a:t>31</a:t>
            </a:fld>
            <a:endParaRPr lang="en-US" smtClean="0"/>
          </a:p>
        </p:txBody>
      </p:sp>
      <p:sp>
        <p:nvSpPr>
          <p:cNvPr id="10957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3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3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67EAB2-932F-4EEC-A74B-F89F9B8139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ADEF80-D0E7-4279-863B-9FEFD44F64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3C0C30-9734-4D18-A649-B6D35F1C6F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22FCEA6-7830-4F82-875C-ADDBB0FD5C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44F8F5-E9BB-43BD-A29F-7E1C5036B21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232748-FEDA-4797-B0B4-F036803BAA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88E01F-6629-4B69-8C6C-B25B426E914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DF354CF-13F6-463C-9365-64ED86A64AFD}" type="datetime1">
              <a:rPr lang="ar-SA" smtClean="0"/>
              <a:pPr/>
              <a:t>18/11/1432</a:t>
            </a:fld>
            <a:endParaRPr lang="en-US" smtClean="0"/>
          </a:p>
        </p:txBody>
      </p:sp>
      <p:sp>
        <p:nvSpPr>
          <p:cNvPr id="1392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D843C9-CB61-446A-A60F-CBA8C550642F}" type="slidenum">
              <a:rPr lang="ar-SA" smtClean="0"/>
              <a:pPr/>
              <a:t>4</a:t>
            </a:fld>
            <a:endParaRPr lang="en-US" smtClean="0"/>
          </a:p>
        </p:txBody>
      </p:sp>
      <p:sp>
        <p:nvSpPr>
          <p:cNvPr id="13926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F1F436-FDC8-4A8B-956A-E6DA277248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49A49CF-A34B-4EEE-A367-A472CEF3B146}" type="datetime1">
              <a:rPr lang="ar-SA" smtClean="0"/>
              <a:pPr/>
              <a:t>18/11/1432</a:t>
            </a:fld>
            <a:endParaRPr lang="en-US" smtClean="0"/>
          </a:p>
        </p:txBody>
      </p:sp>
      <p:sp>
        <p:nvSpPr>
          <p:cNvPr id="1454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B1D5E8-2A9E-4249-A0CE-FC24221C5A9E}" type="slidenum">
              <a:rPr lang="ar-SA" smtClean="0"/>
              <a:pPr/>
              <a:t>5</a:t>
            </a:fld>
            <a:endParaRPr lang="en-US" smtClean="0"/>
          </a:p>
        </p:txBody>
      </p:sp>
      <p:sp>
        <p:nvSpPr>
          <p:cNvPr id="14541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2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27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DD0523-5482-4ECF-A1A3-098647588B6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E8F760-FDFF-4165-80D1-0C12A7D662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4A2670-E1F7-4E20-9ACC-20CA1B8B63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Lines of </a:t>
            </a:r>
            <a:r>
              <a:rPr lang="en-US" dirty="0" err="1" smtClean="0"/>
              <a:t>Zahn</a:t>
            </a:r>
            <a:r>
              <a:rPr lang="en-US" dirty="0" smtClean="0"/>
              <a:t>, gross and microscopic, top, is evidence to prove a clot is PRE-mortem.</a:t>
            </a:r>
          </a:p>
          <a:p>
            <a:r>
              <a:rPr lang="en-US" dirty="0" smtClean="0"/>
              <a:t>Clots appearing like current jelly or chicken fat are said to be POST-mortem.</a:t>
            </a:r>
          </a:p>
          <a:p>
            <a:r>
              <a:rPr lang="en-US" dirty="0" smtClean="0"/>
              <a:t>In general, post mortem clots are rather AMORPHOUS and have no binding texture when you squeeze them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8193731-C18E-4FAC-AB13-23C91D1501C5}" type="datetime1">
              <a:rPr lang="ar-SA" smtClean="0"/>
              <a:pPr/>
              <a:t>18/11/1432</a:t>
            </a:fld>
            <a:endParaRPr lang="en-US" smtClean="0"/>
          </a:p>
        </p:txBody>
      </p:sp>
      <p:sp>
        <p:nvSpPr>
          <p:cNvPr id="148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41173-ABDB-4D7F-87CC-61E5C3926595}" type="slidenum">
              <a:rPr lang="ar-SA" smtClean="0"/>
              <a:pPr/>
              <a:t>11</a:t>
            </a:fld>
            <a:endParaRPr lang="en-US" smtClean="0"/>
          </a:p>
        </p:txBody>
      </p:sp>
      <p:sp>
        <p:nvSpPr>
          <p:cNvPr id="14848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t>10/15/2011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t>10/15/2011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t>10/15/2011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FC2E1-7835-4AB1-AB25-808770810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t>10/15/2011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t>10/15/2011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t>10/15/2011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t>10/15/2011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t>10/15/2011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t>10/15/2011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t>10/15/2011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t>10/15/2011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CD44C-AF97-42BA-9232-E140FAED83E5}" type="datetimeFigureOut">
              <a:rPr lang="en-US" smtClean="0"/>
              <a:t>10/15/2011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F1CFC-9000-40B8-AD2C-242E3DD055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Hemodynamic disorders</a:t>
            </a:r>
            <a:br>
              <a:rPr lang="en-US" dirty="0" smtClean="0"/>
            </a:br>
            <a:r>
              <a:rPr lang="en-US" dirty="0" smtClean="0"/>
              <a:t>practical session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716016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2798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2924944"/>
            <a:ext cx="447697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852936"/>
            <a:ext cx="47160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587727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Lines of </a:t>
            </a:r>
            <a:r>
              <a:rPr lang="en-US" dirty="0" err="1" smtClean="0"/>
              <a:t>Zahn</a:t>
            </a:r>
            <a:r>
              <a:rPr lang="en-US" dirty="0" smtClean="0"/>
              <a:t>, gross and microscopic, top, is evidence to prove a clot is PRE-mortem.</a:t>
            </a:r>
          </a:p>
          <a:p>
            <a:r>
              <a:rPr lang="en-US" dirty="0" smtClean="0"/>
              <a:t>Clots appearing like current jelly or chicken fat are said to be POST-mortem.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Embolism</a:t>
            </a:r>
            <a:endParaRPr lang="en-US" altLang="en-US" u="sng" smtClean="0">
              <a:solidFill>
                <a:srgbClr val="FF3399"/>
              </a:solidFill>
            </a:endParaRPr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125788"/>
            <a:ext cx="7086600" cy="3046412"/>
          </a:xfrm>
        </p:spPr>
        <p:txBody>
          <a:bodyPr/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altLang="en-US" b="1" i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 embolus is: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en-US" altLang="en-US" smtClean="0"/>
              <a:t>a detached </a:t>
            </a:r>
            <a:r>
              <a:rPr lang="en-US" altLang="en-US" b="1" i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intravascular</a:t>
            </a:r>
            <a:r>
              <a:rPr lang="en-US" altLang="en-US" b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mtClean="0"/>
              <a:t>solid, liquid or gaseous mass that is </a:t>
            </a:r>
            <a:r>
              <a:rPr lang="en-US" altLang="en-US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carried by the blood</a:t>
            </a:r>
            <a:r>
              <a:rPr lang="en-US" altLang="en-US" smtClean="0"/>
              <a:t> to a site distant from its point of origin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98438"/>
            <a:ext cx="7315200" cy="10207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Embolism</a:t>
            </a:r>
            <a:endParaRPr lang="en-US" altLang="en-US" u="sng" smtClean="0">
              <a:solidFill>
                <a:srgbClr val="FF3399"/>
              </a:solidFill>
            </a:endParaRP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752600"/>
            <a:ext cx="8489950" cy="4581525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en-US" altLang="en-US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Source: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99% are dislodged thrombus</a:t>
            </a:r>
            <a:r>
              <a:rPr lang="en-US" altLang="en-US" smtClean="0"/>
              <a:t>:</a:t>
            </a:r>
            <a:endParaRPr lang="en-US" altLang="en-US" smtClean="0">
              <a:sym typeface="Wingdings" pitchFamily="2" charset="2"/>
            </a:endParaRPr>
          </a:p>
          <a:p>
            <a:pPr lvl="2" eaLnBrk="1" hangingPunct="1">
              <a:lnSpc>
                <a:spcPct val="120000"/>
              </a:lnSpc>
              <a:defRPr/>
            </a:pPr>
            <a:r>
              <a:rPr lang="en-US" altLang="en-US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thromboembolism</a:t>
            </a:r>
            <a:endParaRPr lang="en-US" altLang="en-US" b="1" i="1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altLang="en-US" smtClean="0"/>
              <a:t>Rarely: 	</a:t>
            </a:r>
          </a:p>
          <a:p>
            <a:pPr lvl="2" eaLnBrk="1" hangingPunct="1">
              <a:lnSpc>
                <a:spcPct val="120000"/>
              </a:lnSpc>
              <a:defRPr/>
            </a:pPr>
            <a:r>
              <a:rPr lang="en-US" altLang="en-US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fat,  air,  atherosclerotic debris,   tumor fragments, bone marrow,  foreign bodies (bullets)</a:t>
            </a:r>
            <a:endParaRPr lang="en-US" altLang="en-US" b="1" i="1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2- Pulmonary embolus with infarction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85750"/>
            <a:ext cx="4384675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7188"/>
            <a:ext cx="8405813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Infarction</a:t>
            </a:r>
          </a:p>
        </p:txBody>
      </p:sp>
      <p:sp>
        <p:nvSpPr>
          <p:cNvPr id="457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581400"/>
            <a:ext cx="7239000" cy="236220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b="1" i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 area of  </a:t>
            </a:r>
            <a:r>
              <a:rPr lang="en-US" b="1" i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ischemic necrosis</a:t>
            </a:r>
            <a:r>
              <a:rPr lang="en-US" b="1" i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caused by occlusion of either the arterial supply or the venous drainage in a particular 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Infarction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82000" cy="5334000"/>
          </a:xfrm>
        </p:spPr>
        <p:txBody>
          <a:bodyPr/>
          <a:lstStyle/>
          <a:p>
            <a:pPr marL="571500" indent="-571500" eaLnBrk="1" hangingPunct="1">
              <a:lnSpc>
                <a:spcPct val="130000"/>
              </a:lnSpc>
              <a:defRPr/>
            </a:pPr>
            <a:r>
              <a:rPr lang="en-US" b="1" i="1" u="sng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Causes:</a:t>
            </a:r>
          </a:p>
          <a:p>
            <a:pPr marL="839788" lvl="1" indent="-495300" eaLnBrk="1" hangingPunct="1">
              <a:lnSpc>
                <a:spcPct val="130000"/>
              </a:lnSpc>
              <a:buFont typeface="Wingdings" pitchFamily="2" charset="2"/>
              <a:buAutoNum type="arabicPeriod"/>
              <a:defRPr/>
            </a:pPr>
            <a:r>
              <a:rPr lang="en-US" sz="2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Arterial occlusion due to </a:t>
            </a:r>
            <a:r>
              <a:rPr lang="en-US" sz="2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thrombotic or embolic</a:t>
            </a:r>
            <a:r>
              <a:rPr lang="en-US" sz="2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events (99%)</a:t>
            </a:r>
          </a:p>
          <a:p>
            <a:pPr marL="839788" lvl="1" indent="-495300" eaLnBrk="1" hangingPunct="1">
              <a:lnSpc>
                <a:spcPct val="130000"/>
              </a:lnSpc>
              <a:buFont typeface="Wingdings" pitchFamily="2" charset="2"/>
              <a:buAutoNum type="arabicPeriod"/>
              <a:defRPr/>
            </a:pPr>
            <a:r>
              <a:rPr lang="en-US" sz="2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Other arterial</a:t>
            </a:r>
            <a:r>
              <a:rPr lang="en-US" sz="2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causes:</a:t>
            </a:r>
          </a:p>
          <a:p>
            <a:pPr marL="1370013" lvl="3" indent="-381000" eaLnBrk="1" hangingPunct="1">
              <a:lnSpc>
                <a:spcPct val="130000"/>
              </a:lnSpc>
              <a:defRPr/>
            </a:pPr>
            <a:r>
              <a:rPr lang="en-US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Vasospasm</a:t>
            </a:r>
          </a:p>
          <a:p>
            <a:pPr marL="1370013" lvl="3" indent="-381000" eaLnBrk="1" hangingPunct="1">
              <a:lnSpc>
                <a:spcPct val="130000"/>
              </a:lnSpc>
              <a:defRPr/>
            </a:pPr>
            <a:r>
              <a:rPr lang="en-US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Swelling of atheroma</a:t>
            </a:r>
          </a:p>
          <a:p>
            <a:pPr marL="1370013" lvl="3" indent="-381000" eaLnBrk="1" hangingPunct="1">
              <a:lnSpc>
                <a:spcPct val="130000"/>
              </a:lnSpc>
              <a:defRPr/>
            </a:pPr>
            <a:r>
              <a:rPr lang="en-US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Extrinsic compression on vessel (by tumor …)</a:t>
            </a:r>
          </a:p>
          <a:p>
            <a:pPr marL="1370013" lvl="3" indent="-381000" eaLnBrk="1" hangingPunct="1">
              <a:lnSpc>
                <a:spcPct val="130000"/>
              </a:lnSpc>
              <a:defRPr/>
            </a:pPr>
            <a:r>
              <a:rPr lang="en-US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Twisting of vessels</a:t>
            </a:r>
          </a:p>
          <a:p>
            <a:pPr marL="1370013" lvl="3" indent="-381000" eaLnBrk="1" hangingPunct="1">
              <a:lnSpc>
                <a:spcPct val="130000"/>
              </a:lnSpc>
              <a:defRPr/>
            </a:pPr>
            <a:r>
              <a:rPr lang="en-US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Traumatic rupture</a:t>
            </a:r>
          </a:p>
          <a:p>
            <a:pPr marL="839788" lvl="1" indent="-495300" eaLnBrk="1" hangingPunct="1">
              <a:lnSpc>
                <a:spcPct val="130000"/>
              </a:lnSpc>
              <a:buFont typeface="Wingdings" pitchFamily="2" charset="2"/>
              <a:buAutoNum type="arabicPeriod"/>
              <a:defRPr/>
            </a:pPr>
            <a:r>
              <a:rPr lang="en-US" sz="2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Venous thrombosis</a:t>
            </a:r>
            <a:r>
              <a:rPr lang="en-US" sz="2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</a:p>
          <a:p>
            <a:pPr marL="839788" lvl="1" indent="-495300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en-US" sz="2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	in organs with single venous outflow e.g. testis, ovary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3- Myocardial infarction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357188"/>
            <a:ext cx="5800725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Thrombosis</a:t>
            </a:r>
            <a:endParaRPr lang="en-US" altLang="en-US" u="sng" smtClean="0">
              <a:solidFill>
                <a:srgbClr val="FF3399"/>
              </a:solidFill>
            </a:endParaRP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201988"/>
            <a:ext cx="6934200" cy="3122612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 typeface="Wingdings" pitchFamily="2" charset="2"/>
              <a:buChar char="l"/>
              <a:defRPr/>
            </a:pPr>
            <a:r>
              <a:rPr lang="en-US" sz="2800" smtClean="0"/>
              <a:t> The formation of a blood clot </a:t>
            </a:r>
            <a:r>
              <a:rPr lang="en-US" sz="2800" b="1" smtClean="0">
                <a:solidFill>
                  <a:srgbClr val="990033"/>
                </a:solidFill>
              </a:rPr>
              <a:t>(thrombus)</a:t>
            </a:r>
            <a:r>
              <a:rPr lang="en-US" sz="2800" smtClean="0"/>
              <a:t> </a:t>
            </a: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within the non-interrupted vascular system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Char char="l"/>
              <a:defRPr/>
            </a:pPr>
            <a:r>
              <a:rPr lang="en-US" sz="2800" smtClean="0"/>
              <a:t> due to inappropriate activation of normal hemostatic processes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458200" cy="2362200"/>
          </a:xfrm>
        </p:spPr>
        <p:txBody>
          <a:bodyPr lIns="90000" tIns="46800" rIns="90000" bIns="46800">
            <a:normAutofit/>
          </a:bodyPr>
          <a:lstStyle/>
          <a:p>
            <a:pPr defTabSz="457200" eaLnBrk="1" hangingPunct="1">
              <a:buClr>
                <a:srgbClr val="3333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FF"/>
                </a:solidFill>
                <a:ea typeface="Arial Unicode MS" pitchFamily="34" charset="-128"/>
                <a:cs typeface="Arial Unicode MS" pitchFamily="34" charset="-128"/>
              </a:rPr>
              <a:t>Myocardial infarction (recent stage)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971800"/>
            <a:ext cx="4800600" cy="3641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971800"/>
            <a:ext cx="3657600" cy="3581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MYOCARDIAL INFARCTION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(LATE STAGE)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2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Myocardial infarction: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myocardial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214313" y="2032000"/>
            <a:ext cx="864393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Patchy </a:t>
            </a:r>
            <a:r>
              <a:rPr lang="en-US" sz="2800" dirty="0" err="1">
                <a:latin typeface="Franklin Gothic Demi" pitchFamily="34" charset="0"/>
              </a:rPr>
              <a:t>coagulative</a:t>
            </a:r>
            <a:r>
              <a:rPr lang="en-US" sz="2800" dirty="0">
                <a:latin typeface="Franklin Gothic Demi" pitchFamily="34" charset="0"/>
              </a:rPr>
              <a:t> necrosis of myocardial </a:t>
            </a:r>
            <a:r>
              <a:rPr lang="en-US" sz="2800" dirty="0" err="1">
                <a:latin typeface="Franklin Gothic Demi" pitchFamily="34" charset="0"/>
              </a:rPr>
              <a:t>fibres</a:t>
            </a:r>
            <a:r>
              <a:rPr lang="en-US" sz="2800" dirty="0">
                <a:latin typeface="Franklin Gothic Demi" pitchFamily="34" charset="0"/>
              </a:rPr>
              <a:t>. The dead muscle </a:t>
            </a:r>
            <a:r>
              <a:rPr lang="en-US" sz="2800" dirty="0" err="1">
                <a:latin typeface="Franklin Gothic Demi" pitchFamily="34" charset="0"/>
              </a:rPr>
              <a:t>fibres</a:t>
            </a:r>
            <a:r>
              <a:rPr lang="en-US" sz="2800" dirty="0">
                <a:latin typeface="Franklin Gothic Demi" pitchFamily="34" charset="0"/>
              </a:rPr>
              <a:t> are </a:t>
            </a:r>
            <a:r>
              <a:rPr lang="en-US" sz="2800" dirty="0" err="1">
                <a:latin typeface="Franklin Gothic Demi" pitchFamily="34" charset="0"/>
              </a:rPr>
              <a:t>structureless</a:t>
            </a:r>
            <a:r>
              <a:rPr lang="en-US" sz="2800" dirty="0">
                <a:latin typeface="Franklin Gothic Demi" pitchFamily="34" charset="0"/>
              </a:rPr>
              <a:t> and hyaline.</a:t>
            </a:r>
          </a:p>
          <a:p>
            <a:pPr marL="534988" indent="-534988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necrotic muscle </a:t>
            </a:r>
            <a:r>
              <a:rPr lang="en-US" sz="2800" dirty="0" err="1">
                <a:latin typeface="Franklin Gothic Demi" pitchFamily="34" charset="0"/>
              </a:rPr>
              <a:t>fibres</a:t>
            </a:r>
            <a:r>
              <a:rPr lang="en-US" sz="2800" dirty="0">
                <a:latin typeface="Franklin Gothic Demi" pitchFamily="34" charset="0"/>
              </a:rPr>
              <a:t> are pale with loss of nuclei and striations</a:t>
            </a:r>
            <a:r>
              <a:rPr lang="en-US" sz="2800" dirty="0" smtClean="0">
                <a:latin typeface="Franklin Gothic Demi" pitchFamily="34" charset="0"/>
              </a:rPr>
              <a:t>. Infiltration of </a:t>
            </a:r>
            <a:r>
              <a:rPr lang="en-US" sz="2800" dirty="0" err="1" smtClean="0">
                <a:latin typeface="Franklin Gothic Demi" pitchFamily="34" charset="0"/>
              </a:rPr>
              <a:t>neutrophils</a:t>
            </a:r>
            <a:r>
              <a:rPr lang="en-US" sz="2800" dirty="0" smtClean="0">
                <a:latin typeface="Franklin Gothic Demi" pitchFamily="34" charset="0"/>
              </a:rPr>
              <a:t> in recent stage is seen .</a:t>
            </a:r>
            <a:endParaRPr lang="en-US" sz="2800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Later granulation tissue formation and fibrosis.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4- </a:t>
            </a:r>
            <a:r>
              <a:rPr lang="en-US" sz="3600" dirty="0" err="1" smtClean="0"/>
              <a:t>Infarcted</a:t>
            </a:r>
            <a:r>
              <a:rPr lang="en-US" sz="3600" dirty="0" smtClean="0"/>
              <a:t> kidney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4343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9938" y="0"/>
            <a:ext cx="329406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1219200"/>
            <a:ext cx="2708275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9" name="Object 7"/>
          <p:cNvGraphicFramePr>
            <a:graphicFrameLocks noChangeAspect="1"/>
          </p:cNvGraphicFramePr>
          <p:nvPr/>
        </p:nvGraphicFramePr>
        <p:xfrm>
          <a:off x="2143108" y="357166"/>
          <a:ext cx="3994150" cy="4714908"/>
        </p:xfrm>
        <a:graphic>
          <a:graphicData uri="http://schemas.openxmlformats.org/presentationml/2006/ole">
            <p:oleObj spid="_x0000_s1026" name="Photo Editor Photo" r:id="rId3" imgW="3142857" imgH="4800000" progId="">
              <p:embed/>
            </p:oleObj>
          </a:graphicData>
        </a:graphic>
      </p:graphicFrame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1214414" y="5572140"/>
            <a:ext cx="5815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latin typeface="Verdana" pitchFamily="34" charset="0"/>
              </a:rPr>
              <a:t>Organ: Kidney              </a:t>
            </a:r>
            <a:r>
              <a:rPr lang="en-US" dirty="0" err="1" smtClean="0">
                <a:latin typeface="Verdana" pitchFamily="34" charset="0"/>
              </a:rPr>
              <a:t>Dx:Coagulative</a:t>
            </a:r>
            <a:r>
              <a:rPr lang="en-US" dirty="0" smtClean="0">
                <a:latin typeface="Verdana" pitchFamily="34" charset="0"/>
              </a:rPr>
              <a:t> </a:t>
            </a:r>
            <a:r>
              <a:rPr lang="en-US" dirty="0">
                <a:latin typeface="Verdana" pitchFamily="34" charset="0"/>
              </a:rPr>
              <a:t>necrosis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INFARCTED KIDNEY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3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Infarcted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kidney: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0" y="1714500"/>
            <a:ext cx="87153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 cortical infarct showing coagulative necrosis of glomeruli, tubules and interstitial tissue with loss of cell nuclei.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haemorrhagic zone at the periphery of the infarct shows dilated and congested blood vessels and cellular infiltrate by neutrophils, red blood cells and lymphocytes.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5- Infarction of the small intestine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85750"/>
            <a:ext cx="4878387" cy="628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328988"/>
            <a:ext cx="510540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283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6781800" cy="1096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100" smtClean="0">
                <a:solidFill>
                  <a:schemeClr val="tx1"/>
                </a:solidFill>
              </a:rPr>
              <a:t>Thrombosis</a:t>
            </a:r>
            <a:br>
              <a:rPr lang="en-US" altLang="en-US" sz="3100" smtClean="0">
                <a:solidFill>
                  <a:schemeClr val="tx1"/>
                </a:solidFill>
              </a:rPr>
            </a:br>
            <a:r>
              <a:rPr lang="en-US" altLang="en-US" sz="3100" smtClean="0">
                <a:solidFill>
                  <a:schemeClr val="tx1"/>
                </a:solidFill>
              </a:rPr>
              <a:t>			</a:t>
            </a:r>
            <a:r>
              <a:rPr lang="en-US" altLang="en-US" sz="3100" smtClean="0">
                <a:solidFill>
                  <a:srgbClr val="0000CC"/>
                </a:solidFill>
              </a:rPr>
              <a:t>Pathogenesis:</a:t>
            </a:r>
          </a:p>
        </p:txBody>
      </p:sp>
      <p:sp>
        <p:nvSpPr>
          <p:cNvPr id="3532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7010400" cy="2895600"/>
          </a:xfrm>
        </p:spPr>
        <p:txBody>
          <a:bodyPr/>
          <a:lstStyle/>
          <a:p>
            <a:pPr marL="571500" indent="-571500" eaLnBrk="1" hangingPunct="1"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altLang="en-US" sz="2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Predisposing Factors:</a:t>
            </a:r>
            <a:endParaRPr lang="en-US" altLang="en-US" sz="2200" b="1" i="1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71500" indent="-571500" algn="ctr" eaLnBrk="1" hangingPunct="1">
              <a:lnSpc>
                <a:spcPct val="17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altLang="en-US" sz="2200" b="1" i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en-US" sz="2600" b="1" u="sng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Virchow’s Triad:</a:t>
            </a:r>
          </a:p>
          <a:p>
            <a:pPr marL="839788" lvl="1" indent="-495300" eaLnBrk="1" hangingPunct="1">
              <a:lnSpc>
                <a:spcPct val="13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en-US" altLang="en-US" sz="20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endothelial injury</a:t>
            </a:r>
          </a:p>
          <a:p>
            <a:pPr marL="839788" lvl="1" indent="-495300" eaLnBrk="1" hangingPunct="1">
              <a:lnSpc>
                <a:spcPct val="13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en-US" altLang="en-US" sz="2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stasis or turbulence of blood flow</a:t>
            </a:r>
          </a:p>
          <a:p>
            <a:pPr marL="839788" lvl="1" indent="-495300" eaLnBrk="1" hangingPunct="1">
              <a:lnSpc>
                <a:spcPct val="13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en-US" altLang="en-US" sz="2000" b="1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blood hypercoagulability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85750"/>
            <a:ext cx="5176838" cy="62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Hyperemia  &amp; 							Congestion</a:t>
            </a:r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200400"/>
            <a:ext cx="7086600" cy="3124200"/>
          </a:xfrm>
        </p:spPr>
        <p:txBody>
          <a:bodyPr/>
          <a:lstStyle/>
          <a:p>
            <a:pPr eaLnBrk="1" hangingPunct="1">
              <a:lnSpc>
                <a:spcPct val="200000"/>
              </a:lnSpc>
              <a:defRPr/>
            </a:pPr>
            <a:r>
              <a:rPr lang="en-US" altLang="en-US" sz="2800" b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Increased blood in an area 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altLang="en-US" sz="2800" b="1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(inside blood vessels)</a:t>
            </a:r>
            <a:r>
              <a:rPr lang="en-US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alt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	compared to normal</a:t>
            </a:r>
            <a:endParaRPr lang="en-US" sz="28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43800" cy="121920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sz="3100" smtClean="0"/>
              <a:t>Compare between:</a:t>
            </a:r>
            <a:br>
              <a:rPr lang="en-US" sz="3100" smtClean="0"/>
            </a:br>
            <a:r>
              <a:rPr lang="en-US" sz="3100" smtClean="0"/>
              <a:t>	“Hyperemia    &amp;    Congestion”</a:t>
            </a:r>
          </a:p>
        </p:txBody>
      </p:sp>
      <p:sp>
        <p:nvSpPr>
          <p:cNvPr id="532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600200"/>
            <a:ext cx="4076700" cy="4953000"/>
          </a:xfrm>
          <a:ln>
            <a:solidFill>
              <a:srgbClr val="993300"/>
            </a:solidFill>
          </a:ln>
        </p:spPr>
        <p:txBody>
          <a:bodyPr/>
          <a:lstStyle/>
          <a:p>
            <a:pPr eaLnBrk="1" hangingPunct="1">
              <a:lnSpc>
                <a:spcPct val="155000"/>
              </a:lnSpc>
              <a:buFont typeface="Wingdings" pitchFamily="2" charset="2"/>
              <a:buNone/>
              <a:defRPr/>
            </a:pPr>
            <a:r>
              <a:rPr lang="en-US" altLang="en-US" sz="3000" b="1" i="1" u="sng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Hyperemia:</a:t>
            </a:r>
          </a:p>
          <a:p>
            <a:pPr eaLnBrk="1" hangingPunct="1">
              <a:lnSpc>
                <a:spcPct val="155000"/>
              </a:lnSpc>
              <a:defRPr/>
            </a:pPr>
            <a:r>
              <a:rPr lang="en-US" altLang="en-US" sz="2600" smtClean="0"/>
              <a:t> is an   “</a:t>
            </a:r>
            <a:r>
              <a:rPr lang="en-US" altLang="en-US" sz="2600" smtClean="0">
                <a:solidFill>
                  <a:srgbClr val="993300"/>
                </a:solidFill>
              </a:rPr>
              <a:t>active process”</a:t>
            </a:r>
            <a:endParaRPr lang="en-US" altLang="en-US" sz="2600" smtClean="0"/>
          </a:p>
          <a:p>
            <a:pPr eaLnBrk="1" hangingPunct="1">
              <a:lnSpc>
                <a:spcPct val="155000"/>
              </a:lnSpc>
              <a:defRPr/>
            </a:pPr>
            <a:r>
              <a:rPr lang="en-US" altLang="en-US" sz="2600" smtClean="0"/>
              <a:t>resulting from augmented tissue </a:t>
            </a:r>
            <a:r>
              <a:rPr lang="en-US" altLang="en-US" sz="2600" smtClean="0">
                <a:solidFill>
                  <a:srgbClr val="993300"/>
                </a:solidFill>
              </a:rPr>
              <a:t>inflow</a:t>
            </a:r>
          </a:p>
          <a:p>
            <a:pPr eaLnBrk="1" hangingPunct="1">
              <a:lnSpc>
                <a:spcPct val="155000"/>
              </a:lnSpc>
              <a:defRPr/>
            </a:pPr>
            <a:r>
              <a:rPr lang="en-US" altLang="en-US" sz="2600" smtClean="0"/>
              <a:t>due to </a:t>
            </a:r>
            <a:r>
              <a:rPr lang="en-US" altLang="en-US" sz="2600" smtClean="0">
                <a:solidFill>
                  <a:srgbClr val="993300"/>
                </a:solidFill>
              </a:rPr>
              <a:t>arteriolar dilation</a:t>
            </a:r>
            <a:r>
              <a:rPr lang="en-US" altLang="en-US" sz="2600" smtClean="0"/>
              <a:t> </a:t>
            </a:r>
          </a:p>
          <a:p>
            <a:pPr eaLnBrk="1" hangingPunct="1">
              <a:lnSpc>
                <a:spcPct val="155000"/>
              </a:lnSpc>
              <a:defRPr/>
            </a:pPr>
            <a:r>
              <a:rPr lang="en-US" altLang="en-US" sz="2600" smtClean="0"/>
              <a:t>(e.g. acute inflammation)</a:t>
            </a:r>
            <a:endParaRPr lang="en-US" sz="22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24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076700" cy="5029200"/>
          </a:xfrm>
          <a:ln>
            <a:solidFill>
              <a:srgbClr val="0033CC"/>
            </a:solidFill>
          </a:ln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altLang="en-US" sz="3000" b="1" i="1" u="sng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Congestion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smtClean="0"/>
              <a:t>is a   “</a:t>
            </a:r>
            <a:r>
              <a:rPr lang="en-US" altLang="en-US" sz="2600" smtClean="0">
                <a:solidFill>
                  <a:srgbClr val="0033CC"/>
                </a:solidFill>
              </a:rPr>
              <a:t>passive process”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smtClean="0"/>
              <a:t>resulting from </a:t>
            </a:r>
            <a:r>
              <a:rPr lang="en-US" altLang="en-US" sz="2600" smtClean="0">
                <a:solidFill>
                  <a:srgbClr val="0033CC"/>
                </a:solidFill>
              </a:rPr>
              <a:t>impaired outflows</a:t>
            </a:r>
            <a:r>
              <a:rPr lang="en-US" altLang="en-US" sz="2600" smtClean="0"/>
              <a:t> from a tissue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smtClean="0"/>
              <a:t>Impaired </a:t>
            </a:r>
            <a:r>
              <a:rPr lang="en-US" altLang="en-US" sz="2600" smtClean="0">
                <a:solidFill>
                  <a:srgbClr val="0033CC"/>
                </a:solidFill>
              </a:rPr>
              <a:t>venous return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smtClean="0"/>
              <a:t>(e.g. cardiac failure or venous obstruction)</a:t>
            </a:r>
            <a:endParaRPr lang="en-US" sz="26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32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32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32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32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32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6- Chronic venous congestion of the liver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550" y="463550"/>
            <a:ext cx="785495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	CHRONIC VENOUS CONGESTION 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9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86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PASSIVE CONGESTION OF THE LIVER (NUTMEG LIVER)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PASSIVE CONGESTION OF THE LIVER (NUTMEG LIVER)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5" descr="Image_1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42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venous congestion of the liver: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liver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285750" y="2249488"/>
            <a:ext cx="85010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central portion of liver lobules shows congestion and dilatation of central veins and blood sinusoids, with atrophy and necrosis of liver cells.</a:t>
            </a:r>
          </a:p>
          <a:p>
            <a:pPr marL="534988" indent="-534988" algn="just"/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Kupffer cells contain few brown haemosiderin pigment granules.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7- Chronic venous congestion of the lung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solidFill>
                  <a:srgbClr val="0033CC"/>
                </a:solidFill>
              </a:rPr>
              <a:t>Fate  of  Thrombosis</a:t>
            </a:r>
            <a:endParaRPr lang="en-US" altLang="en-US" u="sng" smtClean="0">
              <a:solidFill>
                <a:srgbClr val="0033CC"/>
              </a:solidFill>
            </a:endParaRP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495800"/>
          </a:xfrm>
        </p:spPr>
        <p:txBody>
          <a:bodyPr/>
          <a:lstStyle/>
          <a:p>
            <a:pPr marL="571500" indent="-571500" eaLnBrk="1" hangingPunct="1">
              <a:lnSpc>
                <a:spcPct val="170000"/>
              </a:lnSpc>
              <a:buFont typeface="Wingdings" pitchFamily="2" charset="2"/>
              <a:buAutoNum type="arabicPeriod"/>
              <a:defRPr/>
            </a:pPr>
            <a:r>
              <a:rPr lang="en-US" altLang="en-US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Propagation and obstruction</a:t>
            </a:r>
          </a:p>
          <a:p>
            <a:pPr marL="571500" indent="-571500" eaLnBrk="1" hangingPunct="1">
              <a:lnSpc>
                <a:spcPct val="170000"/>
              </a:lnSpc>
              <a:buFont typeface="Wingdings" pitchFamily="2" charset="2"/>
              <a:buAutoNum type="arabicPeriod"/>
              <a:defRPr/>
            </a:pPr>
            <a:r>
              <a:rPr lang="en-US" altLang="en-US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Embolization</a:t>
            </a:r>
          </a:p>
          <a:p>
            <a:pPr marL="571500" indent="-571500" eaLnBrk="1" hangingPunct="1">
              <a:lnSpc>
                <a:spcPct val="170000"/>
              </a:lnSpc>
              <a:buFont typeface="Wingdings" pitchFamily="2" charset="2"/>
              <a:buAutoNum type="arabicPeriod"/>
              <a:defRPr/>
            </a:pPr>
            <a:r>
              <a:rPr lang="en-US" altLang="en-US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Dissolution  “nothing left”</a:t>
            </a:r>
          </a:p>
          <a:p>
            <a:pPr marL="571500" indent="-571500" eaLnBrk="1" hangingPunct="1">
              <a:lnSpc>
                <a:spcPct val="170000"/>
              </a:lnSpc>
              <a:buFont typeface="Wingdings" pitchFamily="2" charset="2"/>
              <a:buAutoNum type="arabicPeriod"/>
              <a:defRPr/>
            </a:pPr>
            <a:r>
              <a:rPr lang="en-US" altLang="en-US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Organization and recanalization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CHRONIC VENOUS CONGESTION  (LUNG)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0 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500188"/>
            <a:ext cx="9144000" cy="542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CHRONIC VENOUS CONGESTION (LUNG)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7" descr="10 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42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venous congestion of the lung:</a:t>
            </a:r>
            <a:r>
              <a:rPr lang="en-US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lung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285750" y="1785938"/>
            <a:ext cx="84296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alveolar walls are thickened by dilated and engorged capillaries.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</a:t>
            </a:r>
            <a:r>
              <a:rPr lang="en-US" sz="2800" dirty="0" smtClean="0">
                <a:latin typeface="Franklin Gothic Demi" pitchFamily="34" charset="0"/>
              </a:rPr>
              <a:t>alveoli </a:t>
            </a:r>
            <a:r>
              <a:rPr lang="en-US" sz="2800" dirty="0">
                <a:latin typeface="Franklin Gothic Demi" pitchFamily="34" charset="0"/>
              </a:rPr>
              <a:t>contain edema fluid, red blood cells and large alveolar macrophages (heart failure cells), which are filled with </a:t>
            </a:r>
            <a:r>
              <a:rPr lang="en-US" sz="2800" dirty="0" err="1">
                <a:latin typeface="Franklin Gothic Demi" pitchFamily="34" charset="0"/>
              </a:rPr>
              <a:t>haemosiderin</a:t>
            </a:r>
            <a:r>
              <a:rPr lang="en-US" sz="2800" dirty="0">
                <a:latin typeface="Franklin Gothic Demi" pitchFamily="34" charset="0"/>
              </a:rPr>
              <a:t> pigment derived from red cells breakdown.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In the late stage some fibrous tissue may also be seen.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ph idx="1"/>
          </p:nvPr>
        </p:nvGraphicFramePr>
        <p:xfrm>
          <a:off x="76200" y="250825"/>
          <a:ext cx="8915400" cy="6302375"/>
        </p:xfrm>
        <a:graphic>
          <a:graphicData uri="http://schemas.openxmlformats.org/presentationml/2006/ole">
            <p:oleObj spid="_x0000_s3074" name="Photo Editor Photo" r:id="rId4" imgW="19361905" imgH="13689336" progId="MSPhotoEd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1- Organizing thrombus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28800"/>
            <a:ext cx="7272809" cy="502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Organizing thrombus in a case of pulmonary embolism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ORGANIZING THROMBUS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1 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510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Organizing thrombus: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Cross section of blood vessel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285750" y="1928813"/>
            <a:ext cx="850106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lumen is occluded by thrombus which consists of alternate layers of platelets with fibrin thread and clotted blood (line of Zahn).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Organization is seen at the periphery of thrombus which also shows formation of small capillaries &amp; fibroblasts with chronic inflammatory cells.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Recanalization is seen at one side.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710</Words>
  <Application>Microsoft Office PowerPoint</Application>
  <PresentationFormat>On-screen Show (4:3)</PresentationFormat>
  <Paragraphs>137</Paragraphs>
  <Slides>42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Office Theme</vt:lpstr>
      <vt:lpstr>Photo Editor Photo</vt:lpstr>
      <vt:lpstr>Microsoft Photo Editor 3.0 Photo</vt:lpstr>
      <vt:lpstr>Hemodynamic disorders practical session</vt:lpstr>
      <vt:lpstr>Thrombosis</vt:lpstr>
      <vt:lpstr>Thrombosis    Pathogenesis:</vt:lpstr>
      <vt:lpstr>Fate  of  Thrombosis</vt:lpstr>
      <vt:lpstr>Slide 5</vt:lpstr>
      <vt:lpstr>1- Organizing thrombus</vt:lpstr>
      <vt:lpstr>Organizing thrombus in a case of pulmonary embolism</vt:lpstr>
      <vt:lpstr> ORGANIZING THROMBUS</vt:lpstr>
      <vt:lpstr>Organizing thrombus: Cross section of blood vessel shows:</vt:lpstr>
      <vt:lpstr>Slide 10</vt:lpstr>
      <vt:lpstr>Embolism</vt:lpstr>
      <vt:lpstr>Embolism</vt:lpstr>
      <vt:lpstr>2- Pulmonary embolus with infarction</vt:lpstr>
      <vt:lpstr>Slide 14</vt:lpstr>
      <vt:lpstr>Slide 15</vt:lpstr>
      <vt:lpstr>Infarction</vt:lpstr>
      <vt:lpstr>Infarction</vt:lpstr>
      <vt:lpstr>3- Myocardial infarction</vt:lpstr>
      <vt:lpstr>Slide 19</vt:lpstr>
      <vt:lpstr>Myocardial infarction (recent stage)</vt:lpstr>
      <vt:lpstr> MYOCARDIAL INFARCTION  (LATE STAGE)</vt:lpstr>
      <vt:lpstr>Myocardial infarction: Section of myocardial shows:</vt:lpstr>
      <vt:lpstr>4- Infarcted kidney</vt:lpstr>
      <vt:lpstr>Slide 24</vt:lpstr>
      <vt:lpstr>Slide 25</vt:lpstr>
      <vt:lpstr> INFARCTED KIDNEY</vt:lpstr>
      <vt:lpstr>Infarcted kidney: Section of kidney shows:</vt:lpstr>
      <vt:lpstr>5- Infarction of the small intestine</vt:lpstr>
      <vt:lpstr>Slide 29</vt:lpstr>
      <vt:lpstr>Slide 30</vt:lpstr>
      <vt:lpstr>Hyperemia  &amp;        Congestion</vt:lpstr>
      <vt:lpstr>Compare between:  “Hyperemia    &amp;    Congestion”</vt:lpstr>
      <vt:lpstr>6- Chronic venous congestion of the liver</vt:lpstr>
      <vt:lpstr>Slide 34</vt:lpstr>
      <vt:lpstr>  CHRONIC VENOUS CONGESTION </vt:lpstr>
      <vt:lpstr> PASSIVE CONGESTION OF THE LIVER (NUTMEG LIVER)</vt:lpstr>
      <vt:lpstr> PASSIVE CONGESTION OF THE LIVER (NUTMEG LIVER)</vt:lpstr>
      <vt:lpstr>Chronic venous congestion of the liver: Section of liver shows:</vt:lpstr>
      <vt:lpstr>7- Chronic venous congestion of the lung</vt:lpstr>
      <vt:lpstr> CHRONIC VENOUS CONGESTION  (LUNG)</vt:lpstr>
      <vt:lpstr> CHRONIC VENOUS CONGESTION (LUNG)</vt:lpstr>
      <vt:lpstr>Chronic venous congestion of the lung: Section of lung shows: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Hemodynamic disorders practical session</dc:title>
  <dc:creator>Mr. Amer Shafie</dc:creator>
  <cp:lastModifiedBy>Mr. Amer Shafie</cp:lastModifiedBy>
  <cp:revision>1</cp:revision>
  <dcterms:created xsi:type="dcterms:W3CDTF">2011-10-15T12:46:57Z</dcterms:created>
  <dcterms:modified xsi:type="dcterms:W3CDTF">2011-10-15T12:56:15Z</dcterms:modified>
</cp:coreProperties>
</file>