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59"/>
  </p:notesMasterIdLst>
  <p:sldIdLst>
    <p:sldId id="257" r:id="rId2"/>
    <p:sldId id="259" r:id="rId3"/>
    <p:sldId id="344" r:id="rId4"/>
    <p:sldId id="445" r:id="rId5"/>
    <p:sldId id="361" r:id="rId6"/>
    <p:sldId id="362" r:id="rId7"/>
    <p:sldId id="444" r:id="rId8"/>
    <p:sldId id="363" r:id="rId9"/>
    <p:sldId id="364" r:id="rId10"/>
    <p:sldId id="365" r:id="rId11"/>
    <p:sldId id="442" r:id="rId12"/>
    <p:sldId id="410" r:id="rId13"/>
    <p:sldId id="411" r:id="rId14"/>
    <p:sldId id="412" r:id="rId15"/>
    <p:sldId id="438" r:id="rId16"/>
    <p:sldId id="443" r:id="rId17"/>
    <p:sldId id="439" r:id="rId18"/>
    <p:sldId id="422" r:id="rId19"/>
    <p:sldId id="440" r:id="rId20"/>
    <p:sldId id="427" r:id="rId21"/>
    <p:sldId id="430" r:id="rId22"/>
    <p:sldId id="441" r:id="rId23"/>
    <p:sldId id="434" r:id="rId24"/>
    <p:sldId id="436" r:id="rId25"/>
    <p:sldId id="350" r:id="rId26"/>
    <p:sldId id="447" r:id="rId27"/>
    <p:sldId id="347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448" r:id="rId38"/>
    <p:sldId id="355" r:id="rId39"/>
    <p:sldId id="379" r:id="rId40"/>
    <p:sldId id="299" r:id="rId41"/>
    <p:sldId id="384" r:id="rId42"/>
    <p:sldId id="449" r:id="rId43"/>
    <p:sldId id="450" r:id="rId44"/>
    <p:sldId id="392" r:id="rId45"/>
    <p:sldId id="326" r:id="rId46"/>
    <p:sldId id="327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95" r:id="rId57"/>
    <p:sldId id="44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24" autoAdjust="0"/>
  </p:normalViewPr>
  <p:slideViewPr>
    <p:cSldViewPr>
      <p:cViewPr>
        <p:scale>
          <a:sx n="80" d="100"/>
          <a:sy n="80" d="100"/>
        </p:scale>
        <p:origin x="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CB6A2-52EC-403A-B68D-D8BB591C072E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D787-293B-4585-9DE5-248CCA7F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6008C-203F-42C7-9CEF-805909F84847}" type="slidenum">
              <a:rPr lang="en-US"/>
              <a:pPr/>
              <a:t>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00F0F-0D59-4630-B3CA-346D4D54CABF}" type="slidenum">
              <a:rPr lang="en-US"/>
              <a:pPr/>
              <a:t>52</a:t>
            </a:fld>
            <a:endParaRPr lang="en-US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637CC-F52B-4E6F-B47E-0C82747513AA}" type="slidenum">
              <a:rPr lang="en-US"/>
              <a:pPr/>
              <a:t>54</a:t>
            </a:fld>
            <a:endParaRPr lang="en-US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40E6B-DEEE-46A5-A220-63D5A0561650}" type="slidenum">
              <a:rPr lang="en-US"/>
              <a:pPr/>
              <a:t>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399B4-1513-4BB0-ACCF-0DAEE3A09424}" type="slidenum">
              <a:rPr lang="en-US"/>
              <a:pPr/>
              <a:t>10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Growth disorders &amp; cell signaling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E1A77-937F-438F-A234-16EC72318FBA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Growth disorders &amp; cell signaling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BA001-28E6-4665-9974-03D75FAE7D09}" type="slidenum">
              <a:rPr lang="en-US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7FC42-B248-49BA-A4F6-880F78909826}" type="slidenum">
              <a:rPr lang="en-US"/>
              <a:pPr/>
              <a:t>38</a:t>
            </a:fld>
            <a:endParaRPr lang="en-US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1FD58-CD72-40B8-A98C-9D19AFE5BE33}" type="slidenum">
              <a:rPr lang="en-US"/>
              <a:pPr/>
              <a:t>39</a:t>
            </a:fld>
            <a:endParaRPr lang="en-US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58BE5-52F1-4CD6-998A-C908B30D4167}" type="slidenum">
              <a:rPr lang="en-US"/>
              <a:pPr/>
              <a:t>48</a:t>
            </a:fld>
            <a:endParaRPr lang="en-US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58BE5-52F1-4CD6-998A-C908B30D4167}" type="slidenum">
              <a:rPr lang="en-US"/>
              <a:pPr/>
              <a:t>50</a:t>
            </a:fld>
            <a:endParaRPr lang="en-US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A65D61-E7D0-4E8C-8B27-593C8CD40676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304800"/>
            <a:ext cx="942975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7848600" cy="2301240"/>
          </a:xfrm>
        </p:spPr>
        <p:txBody>
          <a:bodyPr>
            <a:normAutofit fontScale="90000"/>
          </a:bodyPr>
          <a:lstStyle/>
          <a:p>
            <a:pPr algn="l"/>
            <a:r>
              <a:rPr sz="48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Lecture Title: </a:t>
            </a:r>
            <a:br>
              <a:rPr sz="48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</a:br>
            <a:r>
              <a:rPr sz="48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		</a:t>
            </a:r>
            <a:r>
              <a:rPr lang="en-US" sz="6600" dirty="0" smtClean="0"/>
              <a:t>Cell </a:t>
            </a:r>
            <a:r>
              <a:rPr lang="en-US" sz="6600" dirty="0" smtClean="0"/>
              <a:t>injury</a:t>
            </a:r>
            <a:br>
              <a:rPr lang="en-US" sz="6600" dirty="0" smtClean="0"/>
            </a:br>
            <a:r>
              <a:rPr lang="ar-SA" sz="6600" dirty="0" smtClean="0"/>
              <a:t>		</a:t>
            </a:r>
            <a:endParaRPr lang="en-US" sz="6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6480048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Dr.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Lecture Date: 21-9-2011</a:t>
            </a:r>
          </a:p>
          <a:p>
            <a:pPr algn="l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10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3810000"/>
            <a:ext cx="3249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(Foundation Block, pathology)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2296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0500" dirty="0" smtClean="0"/>
              <a:t>Stress!!!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6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4282" y="642918"/>
            <a:ext cx="838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C000"/>
                </a:solidFill>
                <a:latin typeface="Verdana" pitchFamily="34" charset="0"/>
              </a:rPr>
              <a:t>CONCEPT OF INJURY AND </a:t>
            </a:r>
          </a:p>
          <a:p>
            <a:pPr marL="457200" indent="-457200"/>
            <a:r>
              <a:rPr lang="en-US" sz="2400" b="1" dirty="0">
                <a:solidFill>
                  <a:srgbClr val="FFC000"/>
                </a:solidFill>
                <a:latin typeface="Verdana" pitchFamily="34" charset="0"/>
              </a:rPr>
              <a:t>CELLULAR RESPONSE TO INJURY </a:t>
            </a:r>
          </a:p>
          <a:p>
            <a:pPr marL="457200" indent="-457200" algn="ctr"/>
            <a:endParaRPr lang="en-US" sz="2000" b="1" dirty="0">
              <a:latin typeface="Verdana" pitchFamily="34" charset="0"/>
            </a:endParaRPr>
          </a:p>
          <a:p>
            <a:pPr marL="457200" indent="-457200" algn="ctr"/>
            <a:endParaRPr lang="en-US" sz="2000" b="1" dirty="0">
              <a:latin typeface="Verdana" pitchFamily="34" charset="0"/>
            </a:endParaRPr>
          </a:p>
          <a:p>
            <a:pPr marL="457200" indent="-457200" algn="ctr"/>
            <a:r>
              <a:rPr lang="en-US" sz="2000" dirty="0">
                <a:latin typeface="Verdana" pitchFamily="34" charset="0"/>
              </a:rPr>
              <a:t>Cells are constantly exposed to a variety of stresses. </a:t>
            </a:r>
          </a:p>
          <a:p>
            <a:pPr marL="457200" indent="-457200" algn="ctr"/>
            <a:r>
              <a:rPr lang="en-US" sz="2000" dirty="0">
                <a:latin typeface="Verdana" pitchFamily="34" charset="0"/>
              </a:rPr>
              <a:t>When too severe, </a:t>
            </a:r>
            <a:r>
              <a:rPr lang="en-US" sz="2000" dirty="0">
                <a:solidFill>
                  <a:srgbClr val="FFCC00"/>
                </a:solidFill>
                <a:latin typeface="Verdana" pitchFamily="34" charset="0"/>
              </a:rPr>
              <a:t>INJURY</a:t>
            </a:r>
            <a:r>
              <a:rPr lang="en-US" sz="2000" dirty="0">
                <a:latin typeface="Verdana" pitchFamily="34" charset="0"/>
              </a:rPr>
              <a:t> results. </a:t>
            </a:r>
          </a:p>
          <a:p>
            <a:pPr marL="457200" indent="-457200" algn="ctr"/>
            <a:endParaRPr lang="en-US" sz="2000" dirty="0">
              <a:latin typeface="Verdana" pitchFamily="34" charset="0"/>
            </a:endParaRPr>
          </a:p>
          <a:p>
            <a:pPr marL="457200" indent="-457200" algn="ctr"/>
            <a:endParaRPr lang="en-US" sz="2000" dirty="0">
              <a:latin typeface="Verdana" pitchFamily="34" charset="0"/>
            </a:endParaRPr>
          </a:p>
          <a:p>
            <a:pPr marL="457200" indent="-457200" algn="ctr"/>
            <a:r>
              <a:rPr lang="en-US" sz="2000" dirty="0">
                <a:latin typeface="Verdana" pitchFamily="34" charset="0"/>
              </a:rPr>
              <a:t>Injury alters the preceding normal steady state of the cell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marL="457200" indent="-457200" algn="ctr"/>
            <a:endParaRPr lang="en-US" sz="2000" dirty="0" smtClean="0">
              <a:latin typeface="Verdana" pitchFamily="34" charset="0"/>
            </a:endParaRPr>
          </a:p>
          <a:p>
            <a:pPr marL="457200" indent="-457200" algn="ctr"/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9781416029731-001-f001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52273"/>
          <a:stretch>
            <a:fillRect/>
          </a:stretch>
        </p:blipFill>
        <p:spPr>
          <a:xfrm>
            <a:off x="1219200" y="1453072"/>
            <a:ext cx="7165101" cy="349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Responses to Injury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00200"/>
          <a:ext cx="8153400" cy="381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904"/>
                <a:gridCol w="3587496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Nature and Severity of Injurious Stimulus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Cellular Response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Altered physiologic stimuli: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Cellular adaptations:</a:t>
                      </a:r>
                      <a:endParaRPr lang="en-US" dirty="0"/>
                    </a:p>
                  </a:txBody>
                  <a:tcPr/>
                </a:tc>
              </a:tr>
              <a:tr h="1190625"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Increased demand, increased </a:t>
                      </a:r>
                      <a:r>
                        <a:rPr lang="en-US" dirty="0" err="1" smtClean="0"/>
                        <a:t>trophic</a:t>
                      </a:r>
                      <a:r>
                        <a:rPr lang="en-US" dirty="0" smtClean="0"/>
                        <a:t> stimulation (e.g. growth factors, hormones)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Hyperplasia, hypertrophy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Decreased nutrients, stimulation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Atrophy</a:t>
                      </a:r>
                      <a:endParaRPr lang="en-US" dirty="0"/>
                    </a:p>
                  </a:txBody>
                  <a:tcPr/>
                </a:tc>
              </a:tr>
              <a:tr h="833438"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Chronic irritation (chemical or physical)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Metaplasia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Four Main Types of Cell </a:t>
            </a:r>
            <a:r>
              <a:rPr lang="en-US" dirty="0" smtClean="0"/>
              <a:t>Adaptations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:\Documents and Settings\VIVIAN\My Documents\My Pictures\figure.rb3.jpg"/>
          <p:cNvPicPr>
            <a:picLocks noGrp="1"/>
          </p:cNvPicPr>
          <p:nvPr>
            <p:ph idx="1"/>
          </p:nvPr>
        </p:nvPicPr>
        <p:blipFill>
          <a:blip r:embed="rId2" cstate="print"/>
          <a:srcRect l="13433" t="16854" r="34328" b="33708"/>
          <a:stretch>
            <a:fillRect/>
          </a:stretch>
        </p:blipFill>
        <p:spPr bwMode="auto">
          <a:xfrm>
            <a:off x="5286380" y="14285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214686"/>
            <a:ext cx="86439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Atrophy</a:t>
            </a:r>
            <a:r>
              <a:rPr lang="en-US" sz="2400" dirty="0" smtClean="0"/>
              <a:t>: shrinkage of an organ as a result of decreased cell size (and cell number).</a:t>
            </a:r>
          </a:p>
          <a:p>
            <a:pPr lvl="0"/>
            <a:r>
              <a:rPr lang="en-US" sz="2400" b="1" dirty="0" smtClean="0"/>
              <a:t>Hypertrophy</a:t>
            </a:r>
            <a:r>
              <a:rPr lang="en-US" sz="2400" dirty="0" smtClean="0"/>
              <a:t>: enlargement of an organ as a result of increased cell size.</a:t>
            </a:r>
          </a:p>
          <a:p>
            <a:pPr lvl="0"/>
            <a:r>
              <a:rPr lang="en-US" sz="2400" b="1" dirty="0" smtClean="0"/>
              <a:t>Hyperplasia</a:t>
            </a:r>
            <a:r>
              <a:rPr lang="en-US" sz="2400" dirty="0" smtClean="0"/>
              <a:t>: enlargement of an organ through an increase in cell number.</a:t>
            </a:r>
          </a:p>
          <a:p>
            <a:pPr lvl="0"/>
            <a:r>
              <a:rPr lang="en-US" sz="2400" b="1" dirty="0" err="1" smtClean="0"/>
              <a:t>Metaplasia</a:t>
            </a:r>
            <a:r>
              <a:rPr lang="en-US" sz="2400" dirty="0" smtClean="0"/>
              <a:t>:  the replacement of one differentiated cell type by another in a tissue or organ.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28860" y="1000108"/>
            <a:ext cx="1228221" cy="46166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66"/>
                </a:solidFill>
              </a:rPr>
              <a:t>Atrophy</a:t>
            </a: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838200" y="1981200"/>
            <a:ext cx="3486150" cy="1081088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066800" y="2209800"/>
            <a:ext cx="1143000" cy="6096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600200" y="25146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105400" y="2667000"/>
            <a:ext cx="15240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Reversible</a:t>
            </a:r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6781800" y="2209800"/>
            <a:ext cx="1524000" cy="8382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7086600" y="2514600"/>
            <a:ext cx="304800" cy="3810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hlink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1000" y="3200400"/>
            <a:ext cx="7467600" cy="436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Decrease in size of cell (-s) previously of normal size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0800000">
            <a:off x="3657600" y="2362200"/>
            <a:ext cx="1524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" y="3733800"/>
            <a:ext cx="3657600" cy="208057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endParaRPr lang="en-US" sz="2000" dirty="0" smtClean="0">
              <a:solidFill>
                <a:srgbClr val="FF99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Physiologic</a:t>
            </a:r>
          </a:p>
          <a:p>
            <a:pPr algn="ctr">
              <a:lnSpc>
                <a:spcPct val="70000"/>
              </a:lnSpc>
            </a:pPr>
            <a:endParaRPr lang="en-US" sz="2800" b="1" dirty="0" smtClean="0">
              <a:solidFill>
                <a:srgbClr val="FFC00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400" dirty="0" smtClean="0"/>
              <a:t>shrinkage of testes and ovaries with age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FF9966"/>
                </a:solidFill>
              </a:rPr>
              <a:t> </a:t>
            </a:r>
            <a:endParaRPr lang="en-US" sz="1600" dirty="0"/>
          </a:p>
          <a:p>
            <a:pPr lvl="1" algn="l" rtl="0">
              <a:buFontTx/>
              <a:buChar char="•"/>
            </a:pPr>
            <a:endParaRPr lang="en-US" sz="2000" dirty="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419600" y="3714752"/>
            <a:ext cx="4724400" cy="265303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Pathologic </a:t>
            </a:r>
            <a:endParaRPr lang="en-US" sz="3200" b="1" dirty="0">
              <a:solidFill>
                <a:srgbClr val="FFC000"/>
              </a:solidFill>
            </a:endParaRPr>
          </a:p>
          <a:p>
            <a:pPr lvl="1" algn="l" rtl="0">
              <a:buFontTx/>
              <a:buChar char="•"/>
            </a:pPr>
            <a:r>
              <a:rPr lang="en-US" sz="2400" dirty="0" smtClean="0"/>
              <a:t>Decreased </a:t>
            </a:r>
            <a:r>
              <a:rPr lang="en-US" sz="2400" dirty="0"/>
              <a:t>function</a:t>
            </a:r>
          </a:p>
          <a:p>
            <a:pPr lvl="1" algn="l" rtl="0">
              <a:buFontTx/>
              <a:buChar char="•"/>
            </a:pPr>
            <a:r>
              <a:rPr lang="en-US" sz="2400" dirty="0"/>
              <a:t>Loss of </a:t>
            </a:r>
            <a:r>
              <a:rPr lang="en-US" sz="2400" dirty="0" err="1"/>
              <a:t>innervation</a:t>
            </a:r>
            <a:endParaRPr lang="en-US" sz="2400" dirty="0"/>
          </a:p>
          <a:p>
            <a:pPr lvl="1" algn="l" rtl="0">
              <a:buFontTx/>
              <a:buChar char="•"/>
            </a:pPr>
            <a:r>
              <a:rPr lang="en-US" sz="2400" dirty="0"/>
              <a:t>Pressure (“bed soars”)</a:t>
            </a:r>
          </a:p>
          <a:p>
            <a:pPr lvl="1" algn="l" rtl="0">
              <a:buFontTx/>
              <a:buChar char="•"/>
            </a:pPr>
            <a:r>
              <a:rPr lang="en-US" sz="2400" dirty="0" smtClean="0"/>
              <a:t>Malnutrition/</a:t>
            </a:r>
            <a:r>
              <a:rPr lang="en-US" sz="2400" dirty="0" err="1" smtClean="0"/>
              <a:t>cahexia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algn="l" rtl="0">
              <a:buFontTx/>
              <a:buChar char="•"/>
            </a:pPr>
            <a:r>
              <a:rPr lang="en-US" sz="2400" dirty="0"/>
              <a:t>Loss of </a:t>
            </a:r>
            <a:r>
              <a:rPr lang="en-US" sz="2400" dirty="0" smtClean="0"/>
              <a:t>endocrine stimulation</a:t>
            </a:r>
            <a:endParaRPr lang="en-US" sz="2400" dirty="0"/>
          </a:p>
          <a:p>
            <a:pPr lvl="1" algn="l" rtl="0">
              <a:buFontTx/>
              <a:buChar char="•"/>
            </a:pPr>
            <a:r>
              <a:rPr lang="en-US" sz="2400" dirty="0"/>
              <a:t>Aging</a:t>
            </a:r>
            <a:endParaRPr lang="en-US" sz="2800" dirty="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600200" y="6421437"/>
            <a:ext cx="7010400" cy="436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Net results: tissue /organ smaller than normal         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 rot="5400000">
            <a:off x="1295400" y="17526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 rot="5400000">
            <a:off x="1066800" y="16002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28597" y="914400"/>
            <a:ext cx="1857388" cy="40011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1143000"/>
          </a:xfrm>
        </p:spPr>
        <p:txBody>
          <a:bodyPr/>
          <a:lstStyle/>
          <a:p>
            <a:r>
              <a:rPr lang="en-US" dirty="0" smtClean="0"/>
              <a:t>Atrophy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114800" y="609600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953000" y="304800"/>
            <a:ext cx="3165290" cy="120032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66"/>
                </a:solidFill>
              </a:rPr>
              <a:t>Hypoplasia</a:t>
            </a:r>
            <a:r>
              <a:rPr lang="en-US" sz="2400" dirty="0" smtClean="0">
                <a:solidFill>
                  <a:srgbClr val="FFFF66"/>
                </a:solidFill>
              </a:rPr>
              <a:t> &amp;  </a:t>
            </a:r>
            <a:r>
              <a:rPr lang="en-US" sz="2400" dirty="0" err="1" smtClean="0">
                <a:solidFill>
                  <a:srgbClr val="FFFF66"/>
                </a:solidFill>
              </a:rPr>
              <a:t>Aplasia</a:t>
            </a:r>
            <a:endParaRPr lang="en-US" sz="2400" dirty="0" smtClean="0">
              <a:solidFill>
                <a:srgbClr val="FFFF66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Developmental failure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Atrophy of organ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Failure in morphogenesis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486400" y="1676400"/>
            <a:ext cx="2350323" cy="107721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 Rounded MT Bold" pitchFamily="34" charset="0"/>
              </a:rPr>
              <a:t>Autophagy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endParaRPr lang="en-US" sz="1600" dirty="0" smtClean="0">
              <a:latin typeface="Arial Rounded MT Bold" pitchFamily="34" charset="0"/>
            </a:endParaRPr>
          </a:p>
          <a:p>
            <a:r>
              <a:rPr lang="en-US" sz="1600" dirty="0" smtClean="0">
                <a:latin typeface="Arial Rounded MT Bold" pitchFamily="34" charset="0"/>
              </a:rPr>
              <a:t>Less </a:t>
            </a:r>
            <a:r>
              <a:rPr lang="en-US" sz="1600" dirty="0" err="1" smtClean="0">
                <a:latin typeface="Arial Rounded MT Bold" pitchFamily="34" charset="0"/>
              </a:rPr>
              <a:t>organells</a:t>
            </a:r>
            <a:endParaRPr lang="en-US" sz="1600" dirty="0" smtClean="0">
              <a:latin typeface="Arial Rounded MT Bold" pitchFamily="34" charset="0"/>
            </a:endParaRPr>
          </a:p>
          <a:p>
            <a:r>
              <a:rPr lang="en-US" sz="1600" dirty="0" smtClean="0">
                <a:latin typeface="Arial Rounded MT Bold" pitchFamily="34" charset="0"/>
              </a:rPr>
              <a:t>Reduced</a:t>
            </a:r>
            <a:r>
              <a:rPr lang="en-US" sz="1600" dirty="0" smtClean="0">
                <a:latin typeface="Arial Rounded MT Bold" pitchFamily="34" charset="0"/>
              </a:rPr>
              <a:t> metabolic rate</a:t>
            </a:r>
            <a:endParaRPr lang="en-US" sz="1600" dirty="0" smtClean="0">
              <a:latin typeface="Arial Rounded MT Bold" pitchFamily="34" charset="0"/>
            </a:endParaRPr>
          </a:p>
          <a:p>
            <a:r>
              <a:rPr lang="en-US" sz="1600" dirty="0" err="1" smtClean="0">
                <a:latin typeface="Arial Rounded MT Bold" pitchFamily="34" charset="0"/>
              </a:rPr>
              <a:t>Lipofuscin</a:t>
            </a:r>
            <a:r>
              <a:rPr lang="en-US" sz="1600" dirty="0" smtClean="0">
                <a:latin typeface="Arial Rounded MT Bold" pitchFamily="34" charset="0"/>
              </a:rPr>
              <a:t> granules</a:t>
            </a:r>
            <a:endParaRPr lang="en-US" sz="1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17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9780723434443-002-f012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7240"/>
          <a:stretch>
            <a:fillRect/>
          </a:stretch>
        </p:blipFill>
        <p:spPr>
          <a:xfrm>
            <a:off x="0" y="1122344"/>
            <a:ext cx="9144000" cy="5735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71934" y="1500174"/>
            <a:ext cx="403027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LIPOFUSCIN: wear and tear pigment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Lipofuscin</a:t>
            </a:r>
            <a:r>
              <a:rPr lang="en-US" dirty="0" smtClean="0"/>
              <a:t> granules are yellow/brown in color and represent non-digestible fragments of lipids and phospholipids combined with protein within </a:t>
            </a:r>
            <a:r>
              <a:rPr lang="en-US" dirty="0" err="1" smtClean="0"/>
              <a:t>autophagic</a:t>
            </a:r>
            <a:r>
              <a:rPr lang="en-US" dirty="0" smtClean="0"/>
              <a:t> vacuoles.  </a:t>
            </a:r>
          </a:p>
          <a:p>
            <a:r>
              <a:rPr lang="en-US" dirty="0" smtClean="0"/>
              <a:t>They are commonly seen in ageing liver and myocardial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444023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Hypertrophy – cell or organ</a:t>
            </a:r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533400" y="1524000"/>
            <a:ext cx="3028950" cy="1081088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066800" y="1752600"/>
            <a:ext cx="914400" cy="5334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600200" y="19050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819400" y="2133600"/>
            <a:ext cx="1295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Reversible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096000" y="2133600"/>
            <a:ext cx="304800" cy="3810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28600" y="2895600"/>
            <a:ext cx="8305800" cy="711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000" dirty="0"/>
              <a:t>Increase in size of </a:t>
            </a:r>
            <a:r>
              <a:rPr lang="en-US" sz="2000" dirty="0" smtClean="0"/>
              <a:t>cell </a:t>
            </a:r>
            <a:r>
              <a:rPr lang="en-US" sz="2000" dirty="0"/>
              <a:t>in response to increased functional demand </a:t>
            </a:r>
            <a:r>
              <a:rPr lang="en-US" sz="2000" dirty="0" smtClean="0"/>
              <a:t>and/or </a:t>
            </a:r>
            <a:r>
              <a:rPr lang="en-US" sz="2000" dirty="0"/>
              <a:t>in response to  </a:t>
            </a:r>
            <a:r>
              <a:rPr lang="en-US" sz="2000" dirty="0" smtClean="0"/>
              <a:t>Hormone/growth factors </a:t>
            </a:r>
            <a:r>
              <a:rPr lang="en-US" sz="2000" dirty="0"/>
              <a:t>stimulation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10800000">
            <a:off x="3581400" y="1752600"/>
            <a:ext cx="1371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57200" y="3810000"/>
            <a:ext cx="3962400" cy="156145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endParaRPr lang="en-US" sz="1800" dirty="0" smtClean="0">
              <a:solidFill>
                <a:srgbClr val="FF9966"/>
              </a:solidFill>
            </a:endParaRPr>
          </a:p>
          <a:p>
            <a:pPr algn="ctr" rtl="0">
              <a:lnSpc>
                <a:spcPct val="7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Physiologic</a:t>
            </a:r>
          </a:p>
          <a:p>
            <a:pPr algn="ctr" rtl="0">
              <a:lnSpc>
                <a:spcPct val="70000"/>
              </a:lnSpc>
            </a:pPr>
            <a:r>
              <a:rPr lang="en-US" sz="1800" dirty="0" smtClean="0">
                <a:solidFill>
                  <a:srgbClr val="FF9966"/>
                </a:solidFill>
              </a:rPr>
              <a:t> </a:t>
            </a:r>
            <a:endParaRPr lang="en-US" sz="1800" dirty="0">
              <a:solidFill>
                <a:srgbClr val="FF9966"/>
              </a:solidFill>
            </a:endParaRPr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 smtClean="0"/>
              <a:t>Athletes </a:t>
            </a:r>
            <a:r>
              <a:rPr lang="en-US" sz="1800" dirty="0"/>
              <a:t>muscle</a:t>
            </a:r>
          </a:p>
          <a:p>
            <a:pPr lvl="2" algn="l" rtl="0">
              <a:lnSpc>
                <a:spcPct val="70000"/>
              </a:lnSpc>
              <a:buFont typeface="Arial" pitchFamily="34" charset="0"/>
              <a:buChar char="•"/>
            </a:pPr>
            <a:r>
              <a:rPr lang="en-US" sz="1800" dirty="0" smtClean="0"/>
              <a:t>Pregnant uterus</a:t>
            </a:r>
            <a:endParaRPr lang="en-US" sz="1800" dirty="0"/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/>
              <a:t>Prostatic tissue (elderly)</a:t>
            </a:r>
          </a:p>
          <a:p>
            <a:pPr lvl="2" algn="l" rtl="0">
              <a:lnSpc>
                <a:spcPct val="70000"/>
              </a:lnSpc>
              <a:buFontTx/>
              <a:buChar char="•"/>
            </a:pPr>
            <a:endParaRPr lang="en-US" sz="1800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572000" y="3810000"/>
            <a:ext cx="4419600" cy="1695849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endParaRPr lang="en-US" sz="1800" dirty="0" smtClean="0">
              <a:solidFill>
                <a:srgbClr val="FF99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Pathologic </a:t>
            </a:r>
            <a:endParaRPr lang="en-US" sz="2800" b="1" dirty="0">
              <a:solidFill>
                <a:srgbClr val="C00000"/>
              </a:solidFill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endParaRPr lang="en-US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dirty="0"/>
              <a:t>Cardiac </a:t>
            </a:r>
            <a:r>
              <a:rPr lang="en-US" dirty="0" smtClean="0"/>
              <a:t>muscle</a:t>
            </a:r>
          </a:p>
          <a:p>
            <a:pPr lvl="1" algn="l" rtl="0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/>
              <a:t>bladder smooth muscle hypertrophy in outflow obstruction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066800" y="6019800"/>
            <a:ext cx="7772400" cy="40011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Net </a:t>
            </a:r>
            <a:r>
              <a:rPr lang="en-US" sz="2000" dirty="0" smtClean="0"/>
              <a:t>effect: increase </a:t>
            </a:r>
            <a:r>
              <a:rPr lang="en-US" sz="2000" dirty="0"/>
              <a:t>in size/volume/weight of  tissue / organ</a:t>
            </a: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5181600" y="914400"/>
            <a:ext cx="3276600" cy="17526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5562600" y="1676400"/>
            <a:ext cx="1143000" cy="6096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943600" y="19050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1000" y="762001"/>
            <a:ext cx="1828800" cy="369332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5400000">
            <a:off x="457200" y="13716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5400000">
            <a:off x="762000" y="13716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4267200" y="55626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2600" y="1143000"/>
            <a:ext cx="351891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Occur in cells which cannot </a:t>
            </a:r>
            <a:r>
              <a:rPr lang="en-US" dirty="0" err="1" smtClean="0"/>
              <a:t>divid</a:t>
            </a:r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990600"/>
            <a:ext cx="2723823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lvl="0"/>
            <a:r>
              <a:rPr lang="en-US" dirty="0" smtClean="0"/>
              <a:t>Increased: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/>
              <a:t>membrane synthesis.</a:t>
            </a:r>
          </a:p>
          <a:p>
            <a:pPr lvl="0"/>
            <a:r>
              <a:rPr lang="en-US" dirty="0" smtClean="0"/>
              <a:t>amounts </a:t>
            </a:r>
            <a:r>
              <a:rPr lang="en-US" dirty="0" smtClean="0"/>
              <a:t>of ATP.</a:t>
            </a:r>
          </a:p>
          <a:p>
            <a:pPr lvl="0"/>
            <a:r>
              <a:rPr lang="en-US" dirty="0" smtClean="0"/>
              <a:t>enzyme </a:t>
            </a:r>
            <a:r>
              <a:rPr lang="en-US" dirty="0" smtClean="0"/>
              <a:t>activity.</a:t>
            </a:r>
          </a:p>
          <a:p>
            <a:pPr lvl="0"/>
            <a:r>
              <a:rPr lang="en-US" dirty="0" err="1" smtClean="0"/>
              <a:t>myofilaments</a:t>
            </a:r>
            <a:endParaRPr lang="en-US" dirty="0" smtClean="0"/>
          </a:p>
          <a:p>
            <a:pPr lvl="0"/>
            <a:r>
              <a:rPr lang="en-US" b="1" dirty="0" smtClean="0"/>
              <a:t>Endoplasmic </a:t>
            </a:r>
            <a:r>
              <a:rPr lang="en-US" b="1" dirty="0" smtClean="0"/>
              <a:t>reticulum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n-US" dirty="0" smtClean="0"/>
              <a:t>Morphology of 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709160"/>
          </a:xfrm>
        </p:spPr>
        <p:txBody>
          <a:bodyPr/>
          <a:lstStyle/>
          <a:p>
            <a:pPr algn="l" rtl="0"/>
            <a:r>
              <a:rPr lang="en-US" b="1" dirty="0" smtClean="0"/>
              <a:t>Hypertrophic muscle cells show:</a:t>
            </a:r>
            <a:endParaRPr lang="en-US" dirty="0" smtClean="0"/>
          </a:p>
          <a:p>
            <a:pPr lvl="1" algn="l" rtl="0"/>
            <a:r>
              <a:rPr lang="en-US" dirty="0" smtClean="0"/>
              <a:t>Increased membrane synthesis.</a:t>
            </a:r>
          </a:p>
          <a:p>
            <a:pPr lvl="1" algn="l" rtl="0"/>
            <a:r>
              <a:rPr lang="en-US" dirty="0" smtClean="0"/>
              <a:t>Increased amounts of ATP.</a:t>
            </a:r>
          </a:p>
          <a:p>
            <a:pPr lvl="1" algn="l" rtl="0"/>
            <a:r>
              <a:rPr lang="en-US" dirty="0" smtClean="0"/>
              <a:t>Increased enzyme activity.</a:t>
            </a:r>
          </a:p>
          <a:p>
            <a:pPr lvl="1" algn="l" rtl="0"/>
            <a:r>
              <a:rPr lang="en-US" dirty="0" smtClean="0"/>
              <a:t>Increased </a:t>
            </a:r>
            <a:r>
              <a:rPr lang="en-US" dirty="0" err="1" smtClean="0"/>
              <a:t>myofilaments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Hypertrophy of smooth endoplasmic reticulum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9780723434443-002-f00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8917"/>
          <a:stretch>
            <a:fillRect/>
          </a:stretch>
        </p:blipFill>
        <p:spPr>
          <a:xfrm>
            <a:off x="1500166" y="3733800"/>
            <a:ext cx="6357950" cy="298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D3836-1F05-4835-8025-14FB036BB092}" type="slidenum">
              <a:rPr lang="en-US"/>
              <a:pPr/>
              <a:t>19</a:t>
            </a:fld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7400" y="838200"/>
            <a:ext cx="444023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Hyperplasia – cell or organ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33400" y="1828800"/>
            <a:ext cx="3028950" cy="1081088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066800" y="2133600"/>
            <a:ext cx="1143000" cy="6096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600200" y="25146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581400" y="2133600"/>
            <a:ext cx="1752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Reversible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7848600" cy="70788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Increase in number of </a:t>
            </a:r>
            <a:r>
              <a:rPr lang="en-US" sz="2000" dirty="0" smtClean="0"/>
              <a:t>cells </a:t>
            </a:r>
            <a:r>
              <a:rPr lang="en-US" sz="2000" dirty="0"/>
              <a:t>in response to increased functional demand </a:t>
            </a:r>
            <a:r>
              <a:rPr lang="en-US" sz="2000" dirty="0" smtClean="0"/>
              <a:t>and/or </a:t>
            </a:r>
            <a:r>
              <a:rPr lang="en-US" sz="2000" dirty="0"/>
              <a:t>in response to  </a:t>
            </a:r>
            <a:r>
              <a:rPr lang="en-US" sz="2000" dirty="0" smtClean="0"/>
              <a:t>Hormone/Growth Factor </a:t>
            </a:r>
            <a:r>
              <a:rPr lang="en-US" sz="2000" dirty="0"/>
              <a:t>stimulation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10800000">
            <a:off x="3505200" y="1905000"/>
            <a:ext cx="1600200" cy="152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3962400" cy="107625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Physiologic </a:t>
            </a:r>
          </a:p>
          <a:p>
            <a:pPr lvl="2" algn="l" rtl="0">
              <a:lnSpc>
                <a:spcPct val="70000"/>
              </a:lnSpc>
              <a:buFontTx/>
              <a:buChar char="•"/>
            </a:pPr>
            <a:endParaRPr lang="en-US" sz="1800" dirty="0"/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 smtClean="0"/>
              <a:t>Uterine </a:t>
            </a:r>
            <a:r>
              <a:rPr lang="en-US" sz="1800" dirty="0"/>
              <a:t>muscle</a:t>
            </a:r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 smtClean="0"/>
              <a:t>Lactating breast</a:t>
            </a:r>
            <a:endParaRPr lang="en-US" sz="1800" dirty="0"/>
          </a:p>
          <a:p>
            <a:pPr lvl="2" algn="l" rtl="0">
              <a:lnSpc>
                <a:spcPct val="70000"/>
              </a:lnSpc>
              <a:buFontTx/>
              <a:buChar char="•"/>
            </a:pPr>
            <a:endParaRPr lang="en-US" sz="1800" dirty="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4267200" cy="1443472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Pathologic </a:t>
            </a:r>
          </a:p>
          <a:p>
            <a:pPr algn="ctr" rtl="0">
              <a:lnSpc>
                <a:spcPct val="70000"/>
              </a:lnSpc>
            </a:pP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Thyroid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Focal </a:t>
            </a:r>
            <a:r>
              <a:rPr lang="en-US" sz="1600" dirty="0"/>
              <a:t>nodular hyperplasia (liver</a:t>
            </a:r>
            <a:r>
              <a:rPr lang="en-US" sz="1600" dirty="0" smtClean="0"/>
              <a:t>)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err="1" smtClean="0"/>
              <a:t>Adenomatous</a:t>
            </a:r>
            <a:r>
              <a:rPr lang="en-US" sz="1600" dirty="0" smtClean="0"/>
              <a:t> hyperplasia of </a:t>
            </a:r>
            <a:r>
              <a:rPr lang="en-US" sz="1600" dirty="0" err="1" smtClean="0"/>
              <a:t>endometrium</a:t>
            </a:r>
            <a:endParaRPr lang="en-US" sz="1600" dirty="0"/>
          </a:p>
          <a:p>
            <a:pPr lvl="1" algn="l" rtl="0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5800" y="6096000"/>
            <a:ext cx="7772400" cy="436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Net effect :increase in size/volume/weight of  tissue / organ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90525" y="1295400"/>
            <a:ext cx="1704975" cy="396875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5400000">
            <a:off x="533400" y="18288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5400000">
            <a:off x="762000" y="18288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4267200" y="56388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>
            <a:off x="5181600" y="14478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5334000" y="16002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5486400" y="17526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5638800" y="19050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5791200" y="20574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5943600" y="22098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6172200" y="2362200"/>
            <a:ext cx="1143000" cy="3048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6858000" y="24384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  <a:t>CONCEPT OF INJURY AND </a:t>
            </a:r>
            <a:b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  <a:t>CELLULAR RESPONSE TO INJURY </a:t>
            </a:r>
            <a:r>
              <a:rPr lang="en-US" sz="4800" b="1" dirty="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en-US" sz="4800" b="1" dirty="0" smtClean="0">
                <a:solidFill>
                  <a:srgbClr val="FFC000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6851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L1: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Overview of Cell Injury, adaptation to environmental stress and Cell Death</a:t>
            </a:r>
          </a:p>
          <a:p>
            <a:pPr algn="l" rtl="0">
              <a:buNone/>
            </a:pPr>
            <a:r>
              <a:rPr lang="en-US" dirty="0" smtClean="0"/>
              <a:t>L2: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Necrosis and Apoptosis</a:t>
            </a:r>
          </a:p>
          <a:p>
            <a:pPr algn="l" rtl="0">
              <a:buNone/>
            </a:pPr>
            <a:r>
              <a:rPr lang="en-US" dirty="0" smtClean="0"/>
              <a:t>L3: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Cellular accumulation and Calcification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9781416029731-001-f003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7191"/>
          <a:stretch>
            <a:fillRect/>
          </a:stretch>
        </p:blipFill>
        <p:spPr>
          <a:xfrm>
            <a:off x="0" y="1343025"/>
            <a:ext cx="9144000" cy="38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Endometrial carcinoma and endometrial hyperplasia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630B1-31B4-4144-BE45-96842A871AA9}" type="slidenum">
              <a:rPr lang="en-US"/>
              <a:pPr/>
              <a:t>21</a:t>
            </a:fld>
            <a:endParaRPr lang="en-US"/>
          </a:p>
        </p:txBody>
      </p:sp>
      <p:pic>
        <p:nvPicPr>
          <p:cNvPr id="40964" name="Picture 4" descr="http://www-medlib.med.utah.edu/WebPath/jpeg4/FEM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008" y="1857364"/>
            <a:ext cx="6611992" cy="4341821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13125" y="-3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0" name="TextBox 9"/>
          <p:cNvSpPr txBox="1"/>
          <p:nvPr/>
        </p:nvSpPr>
        <p:spPr>
          <a:xfrm>
            <a:off x="2571736" y="5857892"/>
            <a:ext cx="25763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Endometrial carcinoma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5857892"/>
            <a:ext cx="26933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endometrial hyperplasia</a:t>
            </a:r>
            <a:endParaRPr lang="en-US" dirty="0"/>
          </a:p>
        </p:txBody>
      </p:sp>
      <p:pic>
        <p:nvPicPr>
          <p:cNvPr id="12" name="Picture 4" descr="http://www.lrc.arizona.edu/courses/webpath2/JPEG4/FEM019.JPG"/>
          <p:cNvPicPr>
            <a:picLocks noChangeAspect="1" noChangeArrowheads="1"/>
          </p:cNvPicPr>
          <p:nvPr/>
        </p:nvPicPr>
        <p:blipFill>
          <a:blip r:embed="rId3"/>
          <a:srcRect l="20827" r="18291"/>
          <a:stretch>
            <a:fillRect/>
          </a:stretch>
        </p:blipFill>
        <p:spPr bwMode="auto">
          <a:xfrm>
            <a:off x="0" y="2000240"/>
            <a:ext cx="2714644" cy="305753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219200" y="12192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2057400" y="12192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143000" y="1371600"/>
            <a:ext cx="1143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1981200" y="13716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219200" y="1524000"/>
            <a:ext cx="533400" cy="4572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71525" y="533400"/>
            <a:ext cx="1704975" cy="396875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5400000">
            <a:off x="609600" y="11430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5400000">
            <a:off x="304800" y="11430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733800" y="1524000"/>
            <a:ext cx="1752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66"/>
                </a:solidFill>
              </a:rPr>
              <a:t>Reversible</a:t>
            </a:r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791200" y="990600"/>
            <a:ext cx="1971675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6400800" y="1371600"/>
            <a:ext cx="1971675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6858000" y="1828800"/>
            <a:ext cx="1524000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5791200" y="1752600"/>
            <a:ext cx="1524000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6172200" y="2057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6934200" y="1524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7620000" y="2438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6324600" y="1295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1066800" y="22098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1066800" y="2438400"/>
            <a:ext cx="1143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2057400" y="15240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1905000" y="24384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905000" y="21336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1143000" y="2590800"/>
            <a:ext cx="533400" cy="4572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1295400" y="1676400"/>
            <a:ext cx="228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1371600" y="2743200"/>
            <a:ext cx="228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581400" y="2133600"/>
            <a:ext cx="1792288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But not always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200400" y="609600"/>
            <a:ext cx="2366963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Metaplasia 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873125" y="3352800"/>
            <a:ext cx="7361238" cy="4064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Substitution of mature (differentiated) cell for another mature cell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381000" y="3962400"/>
            <a:ext cx="4114800" cy="1744132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Physiologic </a:t>
            </a:r>
          </a:p>
          <a:p>
            <a:pPr algn="ctr" rtl="0">
              <a:lnSpc>
                <a:spcPct val="80000"/>
              </a:lnSpc>
            </a:pPr>
            <a:r>
              <a:rPr lang="en-US" sz="1800" dirty="0"/>
              <a:t>(</a:t>
            </a:r>
            <a:r>
              <a:rPr lang="en-US" sz="1800" dirty="0" err="1"/>
              <a:t>metaplastic</a:t>
            </a:r>
            <a:r>
              <a:rPr lang="en-US" sz="1800" dirty="0"/>
              <a:t> tissue/organs)</a:t>
            </a:r>
          </a:p>
          <a:p>
            <a:pPr algn="ctr" rtl="0">
              <a:lnSpc>
                <a:spcPct val="80000"/>
              </a:lnSpc>
            </a:pPr>
            <a:endParaRPr lang="en-US" sz="1800" dirty="0"/>
          </a:p>
          <a:p>
            <a:pPr lvl="2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cervical canal</a:t>
            </a:r>
          </a:p>
          <a:p>
            <a:pPr lvl="2" algn="l" rtl="0">
              <a:lnSpc>
                <a:spcPct val="80000"/>
              </a:lnSpc>
            </a:pPr>
            <a:endParaRPr lang="en-US" sz="1800" dirty="0"/>
          </a:p>
          <a:p>
            <a:pPr lvl="2" algn="l" rtl="0">
              <a:lnSpc>
                <a:spcPct val="70000"/>
              </a:lnSpc>
            </a:pPr>
            <a:endParaRPr lang="en-US" sz="1800" dirty="0"/>
          </a:p>
          <a:p>
            <a:pPr lvl="2" algn="l" rtl="0">
              <a:lnSpc>
                <a:spcPct val="70000"/>
              </a:lnSpc>
            </a:pPr>
            <a:endParaRPr lang="en-US" sz="1800" dirty="0"/>
          </a:p>
          <a:p>
            <a:pPr lvl="2" algn="l" rtl="0">
              <a:lnSpc>
                <a:spcPct val="70000"/>
              </a:lnSpc>
            </a:pPr>
            <a:endParaRPr lang="en-US" sz="1800" dirty="0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4648200" y="3962400"/>
            <a:ext cx="4267200" cy="16605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Pathologic </a:t>
            </a:r>
          </a:p>
          <a:p>
            <a:pPr algn="ctr" rtl="0">
              <a:lnSpc>
                <a:spcPct val="80000"/>
              </a:lnSpc>
            </a:pPr>
            <a:r>
              <a:rPr lang="en-US" sz="1800" dirty="0"/>
              <a:t>(</a:t>
            </a:r>
            <a:r>
              <a:rPr lang="en-US" sz="1800" dirty="0" err="1"/>
              <a:t>metaplastic</a:t>
            </a:r>
            <a:r>
              <a:rPr lang="en-US" sz="1800" dirty="0"/>
              <a:t> tissue/organs)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Gastric/duodenal </a:t>
            </a:r>
            <a:r>
              <a:rPr lang="en-US" sz="1600" dirty="0" err="1"/>
              <a:t>metaplasia</a:t>
            </a: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err="1"/>
              <a:t>Squamous</a:t>
            </a:r>
            <a:r>
              <a:rPr lang="en-US" sz="1600" dirty="0"/>
              <a:t> </a:t>
            </a:r>
            <a:r>
              <a:rPr lang="en-US" sz="1600" dirty="0" err="1"/>
              <a:t>metaplasia</a:t>
            </a:r>
            <a:r>
              <a:rPr lang="en-US" sz="1600" dirty="0"/>
              <a:t>-cervix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Ciliated to </a:t>
            </a:r>
            <a:r>
              <a:rPr lang="en-US" sz="1600" dirty="0" err="1"/>
              <a:t>squamous</a:t>
            </a: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Osseous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err="1"/>
              <a:t>Barret’s</a:t>
            </a:r>
            <a:r>
              <a:rPr lang="en-US" sz="1600" dirty="0"/>
              <a:t> </a:t>
            </a:r>
            <a:r>
              <a:rPr lang="en-US" sz="1600" dirty="0" err="1"/>
              <a:t>oesophagus</a:t>
            </a:r>
            <a:endParaRPr lang="en-US" sz="1600" dirty="0"/>
          </a:p>
          <a:p>
            <a:pPr algn="ctr" rtl="0">
              <a:lnSpc>
                <a:spcPct val="70000"/>
              </a:lnSpc>
            </a:pPr>
            <a:endParaRPr lang="en-US" sz="1600" dirty="0"/>
          </a:p>
        </p:txBody>
      </p:sp>
      <p:sp>
        <p:nvSpPr>
          <p:cNvPr id="5162" name="AutoShape 42"/>
          <p:cNvSpPr>
            <a:spLocks noChangeArrowheads="1"/>
          </p:cNvSpPr>
          <p:nvPr/>
        </p:nvSpPr>
        <p:spPr bwMode="auto">
          <a:xfrm rot="10800000">
            <a:off x="3657600" y="1371600"/>
            <a:ext cx="1600200" cy="152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295400" y="6172200"/>
            <a:ext cx="7348566" cy="4064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Net effect: another cell/tissue - protective – changes in function</a:t>
            </a:r>
          </a:p>
        </p:txBody>
      </p:sp>
      <p:sp>
        <p:nvSpPr>
          <p:cNvPr id="5165" name="AutoShape 45"/>
          <p:cNvSpPr>
            <a:spLocks noChangeArrowheads="1"/>
          </p:cNvSpPr>
          <p:nvPr/>
        </p:nvSpPr>
        <p:spPr bwMode="auto">
          <a:xfrm>
            <a:off x="4038600" y="5562600"/>
            <a:ext cx="1143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sy="50000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90800" y="2743200"/>
            <a:ext cx="40920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genetic "reprogramming" of stem cells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 animBg="1"/>
      <p:bldP spid="5161" grpId="0" animBg="1"/>
      <p:bldP spid="5164" grpId="0" animBg="1"/>
      <p:bldP spid="5165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Metaplasia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80A304-1C32-4202-9215-0410C89B5754}" type="slidenum">
              <a:rPr lang="en-US"/>
              <a:pPr/>
              <a:t>23</a:t>
            </a:fld>
            <a:endParaRPr lang="en-US"/>
          </a:p>
        </p:txBody>
      </p:sp>
      <p:pic>
        <p:nvPicPr>
          <p:cNvPr id="106498" name="Picture 2" descr="http://www.lrc.arizona.edu/courses/webpath2/JPEG1/NEO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7848600" cy="3890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172200" y="31242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Ciliated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2590800" y="2362200"/>
            <a:ext cx="457200" cy="304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6503" name="Picture 7" descr="G:\Cotran\Images\CH02\f002006.jpg"/>
          <p:cNvPicPr>
            <a:picLocks noChangeAspect="1" noChangeArrowheads="1"/>
          </p:cNvPicPr>
          <p:nvPr/>
        </p:nvPicPr>
        <p:blipFill>
          <a:blip r:embed="rId3"/>
          <a:srcRect r="49557" b="58972"/>
          <a:stretch>
            <a:fillRect/>
          </a:stretch>
        </p:blipFill>
        <p:spPr bwMode="auto">
          <a:xfrm>
            <a:off x="1676400" y="1143000"/>
            <a:ext cx="5715000" cy="1735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6858000" y="35052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133600" y="4267200"/>
            <a:ext cx="108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Squamous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1981200" y="3429000"/>
            <a:ext cx="6858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Metaplasia</a:t>
            </a:r>
            <a:r>
              <a:rPr lang="en-US" dirty="0" smtClean="0"/>
              <a:t> is often seen next to </a:t>
            </a:r>
            <a:r>
              <a:rPr lang="en-US" dirty="0" err="1" smtClean="0"/>
              <a:t>neoplastic</a:t>
            </a:r>
            <a:r>
              <a:rPr lang="en-US" dirty="0" smtClean="0"/>
              <a:t> epithelium, indicating that although this adaptive response is potentially reversible, continued insult to the cells may cause uncontrolled growth and the development of cancer.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angipani Flow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My Documents\CELL INJURY for lectures_files\Point.of.No.Retur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20000" cy="23622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1754188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" charset="0"/>
                <a:cs typeface="Arial" charset="0"/>
              </a:rPr>
              <a:t>Etiologic agents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</a:rPr>
              <a:t>Causes of cell injury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1" y="1600200"/>
            <a:ext cx="7056675" cy="41426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EXCESS or DEFICIENCY OF OXYGEN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PHYSICAL AGENTS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CHEMICAL AGENTS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INFECTION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IMUNOLOGICAL REACTIONS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GENETIC DERANGEMENTS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NUTRITIONAL </a:t>
            </a:r>
            <a:r>
              <a:rPr lang="en-US" sz="2800" b="1" dirty="0" smtClean="0">
                <a:latin typeface="Arial" charset="0"/>
                <a:cs typeface="Arial" charset="0"/>
              </a:rPr>
              <a:t>IMBALANCE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charset="0"/>
                <a:cs typeface="Arial" charset="0"/>
              </a:rPr>
              <a:t>AGING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356"/>
            <a:ext cx="7772400" cy="1143000"/>
          </a:xfrm>
        </p:spPr>
        <p:txBody>
          <a:bodyPr>
            <a:noAutofit/>
          </a:bodyPr>
          <a:lstStyle/>
          <a:p>
            <a:r>
              <a:rPr lang="en-US" altLang="ar-SA" sz="3200" kern="1200" dirty="0">
                <a:solidFill>
                  <a:srgbClr val="FF9933"/>
                </a:solidFill>
                <a:latin typeface="Verdana" pitchFamily="34" charset="0"/>
                <a:ea typeface="+mn-ea"/>
                <a:cs typeface="Times New Roman" pitchFamily="18" charset="0"/>
              </a:rPr>
              <a:t>MECHANISMS OF CELL INJURY </a:t>
            </a:r>
            <a:r>
              <a:rPr lang="en-US" altLang="ar-SA" sz="4000" dirty="0">
                <a:solidFill>
                  <a:srgbClr val="FF9933"/>
                </a:solidFill>
              </a:rPr>
              <a:t/>
            </a:r>
            <a:br>
              <a:rPr lang="en-US" altLang="ar-SA" sz="4000" dirty="0">
                <a:solidFill>
                  <a:srgbClr val="FF9933"/>
                </a:solidFill>
              </a:rPr>
            </a:br>
            <a:endParaRPr lang="en-US" sz="4000" dirty="0">
              <a:solidFill>
                <a:srgbClr val="FF9933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28736"/>
            <a:ext cx="7772400" cy="500066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General principles:</a:t>
            </a:r>
          </a:p>
          <a:p>
            <a:pPr algn="l" rtl="0">
              <a:buFontTx/>
              <a:buChar char="-"/>
            </a:pP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 The cellular response to injurious stimuli depends on  </a:t>
            </a:r>
          </a:p>
          <a:p>
            <a:pPr algn="l" rtl="0">
              <a:buFontTx/>
              <a:buNone/>
            </a:pP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                       </a:t>
            </a:r>
            <a:r>
              <a:rPr lang="en-US" altLang="ar-SA" sz="2000" kern="12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  1</a:t>
            </a: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. type of injury</a:t>
            </a:r>
          </a:p>
          <a:p>
            <a:pPr marL="2112963" lvl="4" algn="l" rtl="0">
              <a:buFontTx/>
              <a:buNone/>
            </a:pP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   </a:t>
            </a:r>
            <a:r>
              <a:rPr lang="en-US" altLang="ar-SA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 2</a:t>
            </a: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. Its duration</a:t>
            </a:r>
          </a:p>
          <a:p>
            <a:pPr marL="2112963" lvl="4" algn="l" rtl="0">
              <a:buFontTx/>
              <a:buNone/>
            </a:pP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	</a:t>
            </a:r>
            <a:r>
              <a:rPr lang="en-US" altLang="ar-SA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  3</a:t>
            </a: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. </a:t>
            </a:r>
            <a:r>
              <a:rPr lang="en-US" altLang="ar-SA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Severity</a:t>
            </a:r>
          </a:p>
          <a:p>
            <a:pPr marL="2112963" lvl="4">
              <a:buFontTx/>
              <a:buNone/>
            </a:pPr>
            <a:endParaRPr lang="en-US" altLang="ar-SA" sz="2400" kern="1200" dirty="0" smtClean="0">
              <a:solidFill>
                <a:schemeClr val="tx2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2112963" lvl="4">
              <a:buFontTx/>
              <a:buNone/>
            </a:pPr>
            <a:endParaRPr lang="en-US" altLang="ar-SA" sz="2400" kern="1200" dirty="0">
              <a:solidFill>
                <a:schemeClr val="tx2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2112963" lvl="4">
              <a:buFontTx/>
              <a:buNone/>
            </a:pPr>
            <a:endParaRPr lang="en-US" altLang="ar-SA" sz="2400" kern="1200" dirty="0">
              <a:solidFill>
                <a:schemeClr val="tx2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7467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03225">
              <a:spcBef>
                <a:spcPct val="20000"/>
              </a:spcBef>
              <a:buFontTx/>
              <a:buChar char="-"/>
            </a:pP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consequences depend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on</a:t>
            </a:r>
          </a:p>
          <a:p>
            <a:pPr lvl="1" indent="403225">
              <a:spcBef>
                <a:spcPct val="20000"/>
              </a:spcBef>
            </a:pP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type, status, adaptability, and genetic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	makeup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of the injured cell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.</a:t>
            </a:r>
          </a:p>
          <a:p>
            <a:pPr lvl="1" indent="403225">
              <a:spcBef>
                <a:spcPct val="20000"/>
              </a:spcBef>
            </a:pPr>
            <a:endParaRPr lang="en-US" altLang="ar-SA" sz="2000" dirty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indent="403225">
              <a:spcBef>
                <a:spcPct val="20000"/>
              </a:spcBef>
              <a:buFontTx/>
              <a:buChar char="-"/>
            </a:pP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structural and biochemical components of a cell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	are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so integrally connected that multiple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	secondary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effects rapidly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occur</a:t>
            </a:r>
          </a:p>
          <a:p>
            <a:pPr indent="403225">
              <a:spcBef>
                <a:spcPct val="20000"/>
              </a:spcBef>
              <a:buFontTx/>
              <a:buChar char="-"/>
            </a:pPr>
            <a:endParaRPr lang="en-US" altLang="ar-SA" sz="2000" dirty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indent="403225">
              <a:spcBef>
                <a:spcPct val="20000"/>
              </a:spcBef>
              <a:buFontTx/>
              <a:buChar char="-"/>
            </a:pP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Cellular function is lost far before cell death occurs</a:t>
            </a:r>
          </a:p>
          <a:p>
            <a:pPr indent="403225">
              <a:spcBef>
                <a:spcPct val="50000"/>
              </a:spcBef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Brain </a:t>
            </a:r>
            <a:r>
              <a:rPr lang="en-US" sz="2400" dirty="0">
                <a:latin typeface="Verdana" pitchFamily="34" charset="0"/>
              </a:rPr>
              <a:t>– massive </a:t>
            </a:r>
            <a:r>
              <a:rPr lang="en-US" sz="2400" dirty="0" err="1">
                <a:latin typeface="Verdana" pitchFamily="34" charset="0"/>
              </a:rPr>
              <a:t>haemorrhagic</a:t>
            </a:r>
            <a:r>
              <a:rPr lang="en-US" sz="2400" dirty="0">
                <a:latin typeface="Verdana" pitchFamily="34" charset="0"/>
              </a:rPr>
              <a:t> focus (ischemia) in the cortex</a:t>
            </a:r>
          </a:p>
        </p:txBody>
      </p:sp>
      <p:pic>
        <p:nvPicPr>
          <p:cNvPr id="81924" name="Picture 4" descr="http://edcenter.med.cornell.edu/CUMC_PathNotes/Neuropathology/Neuropath_I/images/4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696200" cy="5105400"/>
          </a:xfrm>
          <a:prstGeom prst="rect">
            <a:avLst/>
          </a:prstGeom>
          <a:noFill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105400" y="5562600"/>
            <a:ext cx="3429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b="1" dirty="0" smtClean="0">
                <a:latin typeface="Arial" charset="0"/>
                <a:cs typeface="Arial" charset="0"/>
              </a:rPr>
              <a:t>DEFICIENCY OF OXYGEN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867400" y="27432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6477000" y="4038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6172200" y="3581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924800" cy="23012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Overview of Cell Injury and ADAPTATION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620000" cy="4191000"/>
          </a:xfrm>
        </p:spPr>
        <p:txBody>
          <a:bodyPr>
            <a:noAutofit/>
          </a:bodyPr>
          <a:lstStyle/>
          <a:p>
            <a:pPr lvl="1" algn="l"/>
            <a:r>
              <a:rPr lang="en-US" sz="2400" dirty="0" smtClean="0"/>
              <a:t>Upon completion of this lecture, the student should know: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Causes of cell injury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Adaptation to stress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Mechanisms of Cell Injury:</a:t>
            </a:r>
          </a:p>
          <a:p>
            <a:pPr lvl="2" algn="l" rtl="0">
              <a:buFont typeface="Arial" pitchFamily="34" charset="0"/>
              <a:buChar char="•"/>
            </a:pPr>
            <a:r>
              <a:rPr lang="en-US" sz="2200" dirty="0" smtClean="0"/>
              <a:t> Hypoxic cell injury and its  causes </a:t>
            </a:r>
          </a:p>
          <a:p>
            <a:pPr lvl="2" algn="l" rtl="0">
              <a:buFont typeface="Arial" pitchFamily="34" charset="0"/>
              <a:buChar char="•"/>
            </a:pPr>
            <a:r>
              <a:rPr lang="en-US" sz="2200" dirty="0" smtClean="0"/>
              <a:t> F</a:t>
            </a:r>
            <a:r>
              <a:rPr lang="en-US" sz="2400" dirty="0" smtClean="0"/>
              <a:t>ree radical injury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Reversible cell injury ( nonlethal hit) 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Irreversible injury and cell death ( lethal hit)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Morphology of cell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Abscess of the brain (bacterial)</a:t>
            </a:r>
          </a:p>
        </p:txBody>
      </p:sp>
      <p:pic>
        <p:nvPicPr>
          <p:cNvPr id="23556" name="Picture 4" descr="http://www.vetmed.wsu.edu/medsci520/images/ci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5722938" cy="4554535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22701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infectious agent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6576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4724400" y="2590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vetmed.wsu.edu/medsci520/images/ci/CI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7239000" cy="4973967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324600" y="4953000"/>
            <a:ext cx="2270125" cy="1016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chemical agent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7912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rPr>
              <a:t>Hepatic necrosis</a:t>
            </a:r>
            <a:r>
              <a:rPr lang="en-US" sz="2000" b="1" dirty="0">
                <a:latin typeface="Verdana" pitchFamily="34" charset="0"/>
              </a:rPr>
              <a:t> (</a:t>
            </a:r>
            <a:r>
              <a:rPr lang="en-US" sz="2000" dirty="0">
                <a:latin typeface="Arial" charset="0"/>
                <a:cs typeface="Arial" charset="0"/>
              </a:rPr>
              <a:t>patient poisoned by carbon tetrachloride)</a:t>
            </a: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2286000" y="1143000"/>
            <a:ext cx="5626100" cy="3630613"/>
          </a:xfrm>
          <a:custGeom>
            <a:avLst/>
            <a:gdLst/>
            <a:ahLst/>
            <a:cxnLst>
              <a:cxn ang="0">
                <a:pos x="277" y="70"/>
              </a:cxn>
              <a:cxn ang="0">
                <a:pos x="254" y="104"/>
              </a:cxn>
              <a:cxn ang="0">
                <a:pos x="243" y="138"/>
              </a:cxn>
              <a:cxn ang="0">
                <a:pos x="153" y="228"/>
              </a:cxn>
              <a:cxn ang="0">
                <a:pos x="96" y="330"/>
              </a:cxn>
              <a:cxn ang="0">
                <a:pos x="29" y="397"/>
              </a:cxn>
              <a:cxn ang="0">
                <a:pos x="6" y="465"/>
              </a:cxn>
              <a:cxn ang="0">
                <a:pos x="17" y="522"/>
              </a:cxn>
              <a:cxn ang="0">
                <a:pos x="96" y="657"/>
              </a:cxn>
              <a:cxn ang="0">
                <a:pos x="243" y="962"/>
              </a:cxn>
              <a:cxn ang="0">
                <a:pos x="334" y="1052"/>
              </a:cxn>
              <a:cxn ang="0">
                <a:pos x="379" y="1120"/>
              </a:cxn>
              <a:cxn ang="0">
                <a:pos x="458" y="1290"/>
              </a:cxn>
              <a:cxn ang="0">
                <a:pos x="480" y="1324"/>
              </a:cxn>
              <a:cxn ang="0">
                <a:pos x="503" y="1357"/>
              </a:cxn>
              <a:cxn ang="0">
                <a:pos x="537" y="1425"/>
              </a:cxn>
              <a:cxn ang="0">
                <a:pos x="582" y="1572"/>
              </a:cxn>
              <a:cxn ang="0">
                <a:pos x="751" y="1753"/>
              </a:cxn>
              <a:cxn ang="0">
                <a:pos x="876" y="1775"/>
              </a:cxn>
              <a:cxn ang="0">
                <a:pos x="977" y="1832"/>
              </a:cxn>
              <a:cxn ang="0">
                <a:pos x="1045" y="1854"/>
              </a:cxn>
              <a:cxn ang="0">
                <a:pos x="1079" y="1877"/>
              </a:cxn>
              <a:cxn ang="0">
                <a:pos x="1147" y="1900"/>
              </a:cxn>
              <a:cxn ang="0">
                <a:pos x="1305" y="2137"/>
              </a:cxn>
              <a:cxn ang="0">
                <a:pos x="1406" y="2216"/>
              </a:cxn>
              <a:cxn ang="0">
                <a:pos x="1474" y="2261"/>
              </a:cxn>
              <a:cxn ang="0">
                <a:pos x="1508" y="2284"/>
              </a:cxn>
              <a:cxn ang="0">
                <a:pos x="1655" y="2272"/>
              </a:cxn>
              <a:cxn ang="0">
                <a:pos x="1824" y="2159"/>
              </a:cxn>
              <a:cxn ang="0">
                <a:pos x="1892" y="2114"/>
              </a:cxn>
              <a:cxn ang="0">
                <a:pos x="1960" y="2069"/>
              </a:cxn>
              <a:cxn ang="0">
                <a:pos x="2084" y="2035"/>
              </a:cxn>
              <a:cxn ang="0">
                <a:pos x="2400" y="1945"/>
              </a:cxn>
              <a:cxn ang="0">
                <a:pos x="3044" y="1843"/>
              </a:cxn>
              <a:cxn ang="0">
                <a:pos x="3225" y="1741"/>
              </a:cxn>
              <a:cxn ang="0">
                <a:pos x="3259" y="1708"/>
              </a:cxn>
              <a:cxn ang="0">
                <a:pos x="3326" y="1662"/>
              </a:cxn>
              <a:cxn ang="0">
                <a:pos x="3439" y="1538"/>
              </a:cxn>
              <a:cxn ang="0">
                <a:pos x="3451" y="1504"/>
              </a:cxn>
              <a:cxn ang="0">
                <a:pos x="3485" y="1482"/>
              </a:cxn>
              <a:cxn ang="0">
                <a:pos x="3541" y="1290"/>
              </a:cxn>
              <a:cxn ang="0">
                <a:pos x="3462" y="973"/>
              </a:cxn>
              <a:cxn ang="0">
                <a:pos x="3406" y="906"/>
              </a:cxn>
              <a:cxn ang="0">
                <a:pos x="3360" y="838"/>
              </a:cxn>
              <a:cxn ang="0">
                <a:pos x="3326" y="770"/>
              </a:cxn>
              <a:cxn ang="0">
                <a:pos x="3134" y="409"/>
              </a:cxn>
              <a:cxn ang="0">
                <a:pos x="2954" y="262"/>
              </a:cxn>
              <a:cxn ang="0">
                <a:pos x="2694" y="205"/>
              </a:cxn>
              <a:cxn ang="0">
                <a:pos x="2479" y="149"/>
              </a:cxn>
              <a:cxn ang="0">
                <a:pos x="2366" y="115"/>
              </a:cxn>
              <a:cxn ang="0">
                <a:pos x="2242" y="81"/>
              </a:cxn>
              <a:cxn ang="0">
                <a:pos x="1937" y="36"/>
              </a:cxn>
              <a:cxn ang="0">
                <a:pos x="1587" y="36"/>
              </a:cxn>
              <a:cxn ang="0">
                <a:pos x="729" y="47"/>
              </a:cxn>
              <a:cxn ang="0">
                <a:pos x="458" y="104"/>
              </a:cxn>
              <a:cxn ang="0">
                <a:pos x="356" y="138"/>
              </a:cxn>
              <a:cxn ang="0">
                <a:pos x="288" y="183"/>
              </a:cxn>
              <a:cxn ang="0">
                <a:pos x="198" y="262"/>
              </a:cxn>
              <a:cxn ang="0">
                <a:pos x="74" y="307"/>
              </a:cxn>
              <a:cxn ang="0">
                <a:pos x="150" y="276"/>
              </a:cxn>
            </a:cxnLst>
            <a:rect l="0" t="0" r="r" b="b"/>
            <a:pathLst>
              <a:path w="3544" h="2287">
                <a:moveTo>
                  <a:pt x="277" y="70"/>
                </a:moveTo>
                <a:cubicBezTo>
                  <a:pt x="269" y="81"/>
                  <a:pt x="260" y="92"/>
                  <a:pt x="254" y="104"/>
                </a:cubicBezTo>
                <a:cubicBezTo>
                  <a:pt x="249" y="115"/>
                  <a:pt x="250" y="128"/>
                  <a:pt x="243" y="138"/>
                </a:cubicBezTo>
                <a:cubicBezTo>
                  <a:pt x="221" y="171"/>
                  <a:pt x="185" y="206"/>
                  <a:pt x="153" y="228"/>
                </a:cubicBezTo>
                <a:cubicBezTo>
                  <a:pt x="139" y="272"/>
                  <a:pt x="137" y="289"/>
                  <a:pt x="96" y="330"/>
                </a:cubicBezTo>
                <a:cubicBezTo>
                  <a:pt x="74" y="352"/>
                  <a:pt x="29" y="397"/>
                  <a:pt x="29" y="397"/>
                </a:cubicBezTo>
                <a:cubicBezTo>
                  <a:pt x="21" y="420"/>
                  <a:pt x="14" y="442"/>
                  <a:pt x="6" y="465"/>
                </a:cubicBezTo>
                <a:cubicBezTo>
                  <a:pt x="0" y="483"/>
                  <a:pt x="13" y="503"/>
                  <a:pt x="17" y="522"/>
                </a:cubicBezTo>
                <a:cubicBezTo>
                  <a:pt x="31" y="582"/>
                  <a:pt x="43" y="623"/>
                  <a:pt x="96" y="657"/>
                </a:cubicBezTo>
                <a:cubicBezTo>
                  <a:pt x="129" y="754"/>
                  <a:pt x="154" y="905"/>
                  <a:pt x="243" y="962"/>
                </a:cubicBezTo>
                <a:cubicBezTo>
                  <a:pt x="269" y="1001"/>
                  <a:pt x="305" y="1015"/>
                  <a:pt x="334" y="1052"/>
                </a:cubicBezTo>
                <a:cubicBezTo>
                  <a:pt x="351" y="1073"/>
                  <a:pt x="379" y="1120"/>
                  <a:pt x="379" y="1120"/>
                </a:cubicBezTo>
                <a:cubicBezTo>
                  <a:pt x="404" y="1198"/>
                  <a:pt x="414" y="1222"/>
                  <a:pt x="458" y="1290"/>
                </a:cubicBezTo>
                <a:cubicBezTo>
                  <a:pt x="465" y="1301"/>
                  <a:pt x="472" y="1313"/>
                  <a:pt x="480" y="1324"/>
                </a:cubicBezTo>
                <a:cubicBezTo>
                  <a:pt x="487" y="1335"/>
                  <a:pt x="503" y="1357"/>
                  <a:pt x="503" y="1357"/>
                </a:cubicBezTo>
                <a:cubicBezTo>
                  <a:pt x="543" y="1480"/>
                  <a:pt x="479" y="1293"/>
                  <a:pt x="537" y="1425"/>
                </a:cubicBezTo>
                <a:cubicBezTo>
                  <a:pt x="557" y="1470"/>
                  <a:pt x="559" y="1529"/>
                  <a:pt x="582" y="1572"/>
                </a:cubicBezTo>
                <a:cubicBezTo>
                  <a:pt x="628" y="1657"/>
                  <a:pt x="672" y="1700"/>
                  <a:pt x="751" y="1753"/>
                </a:cubicBezTo>
                <a:cubicBezTo>
                  <a:pt x="774" y="1769"/>
                  <a:pt x="875" y="1775"/>
                  <a:pt x="876" y="1775"/>
                </a:cubicBezTo>
                <a:cubicBezTo>
                  <a:pt x="935" y="1796"/>
                  <a:pt x="900" y="1780"/>
                  <a:pt x="977" y="1832"/>
                </a:cubicBezTo>
                <a:cubicBezTo>
                  <a:pt x="997" y="1845"/>
                  <a:pt x="1045" y="1854"/>
                  <a:pt x="1045" y="1854"/>
                </a:cubicBezTo>
                <a:cubicBezTo>
                  <a:pt x="1056" y="1862"/>
                  <a:pt x="1067" y="1871"/>
                  <a:pt x="1079" y="1877"/>
                </a:cubicBezTo>
                <a:cubicBezTo>
                  <a:pt x="1101" y="1887"/>
                  <a:pt x="1147" y="1900"/>
                  <a:pt x="1147" y="1900"/>
                </a:cubicBezTo>
                <a:cubicBezTo>
                  <a:pt x="1200" y="1979"/>
                  <a:pt x="1252" y="2058"/>
                  <a:pt x="1305" y="2137"/>
                </a:cubicBezTo>
                <a:cubicBezTo>
                  <a:pt x="1313" y="2148"/>
                  <a:pt x="1390" y="2203"/>
                  <a:pt x="1406" y="2216"/>
                </a:cubicBezTo>
                <a:cubicBezTo>
                  <a:pt x="1460" y="2262"/>
                  <a:pt x="1416" y="2242"/>
                  <a:pt x="1474" y="2261"/>
                </a:cubicBezTo>
                <a:cubicBezTo>
                  <a:pt x="1485" y="2269"/>
                  <a:pt x="1494" y="2283"/>
                  <a:pt x="1508" y="2284"/>
                </a:cubicBezTo>
                <a:cubicBezTo>
                  <a:pt x="1557" y="2287"/>
                  <a:pt x="1607" y="2285"/>
                  <a:pt x="1655" y="2272"/>
                </a:cubicBezTo>
                <a:cubicBezTo>
                  <a:pt x="1722" y="2254"/>
                  <a:pt x="1761" y="2181"/>
                  <a:pt x="1824" y="2159"/>
                </a:cubicBezTo>
                <a:cubicBezTo>
                  <a:pt x="1900" y="2083"/>
                  <a:pt x="1818" y="2155"/>
                  <a:pt x="1892" y="2114"/>
                </a:cubicBezTo>
                <a:cubicBezTo>
                  <a:pt x="1916" y="2101"/>
                  <a:pt x="1934" y="2078"/>
                  <a:pt x="1960" y="2069"/>
                </a:cubicBezTo>
                <a:cubicBezTo>
                  <a:pt x="2097" y="2023"/>
                  <a:pt x="1964" y="2064"/>
                  <a:pt x="2084" y="2035"/>
                </a:cubicBezTo>
                <a:cubicBezTo>
                  <a:pt x="2189" y="2009"/>
                  <a:pt x="2297" y="1978"/>
                  <a:pt x="2400" y="1945"/>
                </a:cubicBezTo>
                <a:cubicBezTo>
                  <a:pt x="2607" y="1808"/>
                  <a:pt x="2775" y="1850"/>
                  <a:pt x="3044" y="1843"/>
                </a:cubicBezTo>
                <a:cubicBezTo>
                  <a:pt x="3127" y="1823"/>
                  <a:pt x="3156" y="1765"/>
                  <a:pt x="3225" y="1741"/>
                </a:cubicBezTo>
                <a:cubicBezTo>
                  <a:pt x="3236" y="1730"/>
                  <a:pt x="3247" y="1718"/>
                  <a:pt x="3259" y="1708"/>
                </a:cubicBezTo>
                <a:cubicBezTo>
                  <a:pt x="3280" y="1691"/>
                  <a:pt x="3326" y="1662"/>
                  <a:pt x="3326" y="1662"/>
                </a:cubicBezTo>
                <a:cubicBezTo>
                  <a:pt x="3357" y="1617"/>
                  <a:pt x="3394" y="1569"/>
                  <a:pt x="3439" y="1538"/>
                </a:cubicBezTo>
                <a:cubicBezTo>
                  <a:pt x="3443" y="1527"/>
                  <a:pt x="3443" y="1513"/>
                  <a:pt x="3451" y="1504"/>
                </a:cubicBezTo>
                <a:cubicBezTo>
                  <a:pt x="3460" y="1494"/>
                  <a:pt x="3478" y="1493"/>
                  <a:pt x="3485" y="1482"/>
                </a:cubicBezTo>
                <a:cubicBezTo>
                  <a:pt x="3510" y="1442"/>
                  <a:pt x="3531" y="1341"/>
                  <a:pt x="3541" y="1290"/>
                </a:cubicBezTo>
                <a:cubicBezTo>
                  <a:pt x="3531" y="1119"/>
                  <a:pt x="3544" y="1095"/>
                  <a:pt x="3462" y="973"/>
                </a:cubicBezTo>
                <a:cubicBezTo>
                  <a:pt x="3390" y="866"/>
                  <a:pt x="3495" y="1021"/>
                  <a:pt x="3406" y="906"/>
                </a:cubicBezTo>
                <a:cubicBezTo>
                  <a:pt x="3389" y="884"/>
                  <a:pt x="3360" y="838"/>
                  <a:pt x="3360" y="838"/>
                </a:cubicBezTo>
                <a:cubicBezTo>
                  <a:pt x="3320" y="715"/>
                  <a:pt x="3384" y="902"/>
                  <a:pt x="3326" y="770"/>
                </a:cubicBezTo>
                <a:cubicBezTo>
                  <a:pt x="3271" y="645"/>
                  <a:pt x="3260" y="490"/>
                  <a:pt x="3134" y="409"/>
                </a:cubicBezTo>
                <a:cubicBezTo>
                  <a:pt x="3098" y="353"/>
                  <a:pt x="3018" y="283"/>
                  <a:pt x="2954" y="262"/>
                </a:cubicBezTo>
                <a:cubicBezTo>
                  <a:pt x="2887" y="217"/>
                  <a:pt x="2771" y="218"/>
                  <a:pt x="2694" y="205"/>
                </a:cubicBezTo>
                <a:cubicBezTo>
                  <a:pt x="2622" y="193"/>
                  <a:pt x="2550" y="166"/>
                  <a:pt x="2479" y="149"/>
                </a:cubicBezTo>
                <a:cubicBezTo>
                  <a:pt x="2418" y="107"/>
                  <a:pt x="2471" y="136"/>
                  <a:pt x="2366" y="115"/>
                </a:cubicBezTo>
                <a:cubicBezTo>
                  <a:pt x="2324" y="107"/>
                  <a:pt x="2284" y="88"/>
                  <a:pt x="2242" y="81"/>
                </a:cubicBezTo>
                <a:cubicBezTo>
                  <a:pt x="2141" y="65"/>
                  <a:pt x="2038" y="48"/>
                  <a:pt x="1937" y="36"/>
                </a:cubicBezTo>
                <a:cubicBezTo>
                  <a:pt x="1790" y="0"/>
                  <a:pt x="1928" y="30"/>
                  <a:pt x="1587" y="36"/>
                </a:cubicBezTo>
                <a:cubicBezTo>
                  <a:pt x="1301" y="41"/>
                  <a:pt x="1015" y="43"/>
                  <a:pt x="729" y="47"/>
                </a:cubicBezTo>
                <a:cubicBezTo>
                  <a:pt x="644" y="77"/>
                  <a:pt x="546" y="81"/>
                  <a:pt x="458" y="104"/>
                </a:cubicBezTo>
                <a:cubicBezTo>
                  <a:pt x="423" y="113"/>
                  <a:pt x="386" y="118"/>
                  <a:pt x="356" y="138"/>
                </a:cubicBezTo>
                <a:cubicBezTo>
                  <a:pt x="333" y="153"/>
                  <a:pt x="288" y="183"/>
                  <a:pt x="288" y="183"/>
                </a:cubicBezTo>
                <a:cubicBezTo>
                  <a:pt x="264" y="220"/>
                  <a:pt x="252" y="249"/>
                  <a:pt x="198" y="262"/>
                </a:cubicBezTo>
                <a:cubicBezTo>
                  <a:pt x="156" y="272"/>
                  <a:pt x="105" y="276"/>
                  <a:pt x="74" y="307"/>
                </a:cubicBezTo>
                <a:lnTo>
                  <a:pt x="150" y="276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Pulmonary </a:t>
            </a:r>
            <a:r>
              <a:rPr lang="en-US" altLang="ar-SA" sz="2400" dirty="0" err="1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caseous</a:t>
            </a:r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 necrosis </a:t>
            </a:r>
            <a:r>
              <a:rPr lang="en-US" sz="2400" dirty="0">
                <a:latin typeface="Arial" charset="0"/>
                <a:cs typeface="Arial" charset="0"/>
              </a:rPr>
              <a:t>(</a:t>
            </a:r>
            <a:r>
              <a:rPr lang="en-US" sz="2400" dirty="0" err="1">
                <a:latin typeface="Arial" charset="0"/>
                <a:cs typeface="Arial" charset="0"/>
              </a:rPr>
              <a:t>coccidioidomycosis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</p:txBody>
      </p:sp>
      <p:pic>
        <p:nvPicPr>
          <p:cNvPr id="25604" name="Picture 4" descr="http://www.vetmed.wsu.edu/medsci520/images/ci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8077200" cy="5360324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553200" y="1143000"/>
            <a:ext cx="2270125" cy="101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infectious agent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495800" y="3886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8862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381000"/>
          </a:xfrm>
        </p:spPr>
        <p:txBody>
          <a:bodyPr>
            <a:no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Gangrenous necrosis of fingers secondary to freezing </a:t>
            </a:r>
          </a:p>
        </p:txBody>
      </p:sp>
      <p:pic>
        <p:nvPicPr>
          <p:cNvPr id="24580" name="Picture 4" descr="http://www.vetmed.wsu.edu/medsci520/images/ci/ci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79526"/>
            <a:ext cx="7543800" cy="5113602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76600" y="5257800"/>
            <a:ext cx="22701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This is a </a:t>
            </a: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>
                <a:latin typeface="Verdana" pitchFamily="34" charset="0"/>
              </a:rPr>
              <a:t>physical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2051" descr="http://images.md/sample_images/ARHEU02-01-0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429500" cy="4592638"/>
          </a:xfrm>
          <a:prstGeom prst="rect">
            <a:avLst/>
          </a:prstGeom>
          <a:noFill/>
        </p:spPr>
      </p:pic>
      <p:sp>
        <p:nvSpPr>
          <p:cNvPr id="220164" name="Text Box 2052"/>
          <p:cNvSpPr txBox="1">
            <a:spLocks noChangeArrowheads="1"/>
          </p:cNvSpPr>
          <p:nvPr/>
        </p:nvSpPr>
        <p:spPr bwMode="auto">
          <a:xfrm>
            <a:off x="609600" y="762000"/>
            <a:ext cx="750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rPr>
              <a:t>The “boutonnière” (buttonhole) deformity</a:t>
            </a:r>
          </a:p>
        </p:txBody>
      </p:sp>
      <p:sp>
        <p:nvSpPr>
          <p:cNvPr id="220165" name="Text Box 2053"/>
          <p:cNvSpPr txBox="1">
            <a:spLocks noChangeArrowheads="1"/>
          </p:cNvSpPr>
          <p:nvPr/>
        </p:nvSpPr>
        <p:spPr bwMode="auto">
          <a:xfrm>
            <a:off x="3752850" y="1549400"/>
            <a:ext cx="2794356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Verdana" pitchFamily="34" charset="0"/>
              </a:rPr>
              <a:t>This is a </a:t>
            </a:r>
            <a:r>
              <a:rPr lang="en-US" sz="18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intrinsic factors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(</a:t>
            </a:r>
            <a:r>
              <a:rPr lang="en-US" sz="1800" dirty="0" smtClean="0">
                <a:latin typeface="Verdana" pitchFamily="34" charset="0"/>
              </a:rPr>
              <a:t>autoimmune disease)</a:t>
            </a:r>
            <a:endParaRPr lang="en-US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381000"/>
          </a:xfrm>
        </p:spPr>
        <p:txBody>
          <a:bodyPr>
            <a:no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Liver: </a:t>
            </a:r>
            <a:r>
              <a:rPr lang="en-US" altLang="ar-SA" sz="2400" dirty="0" err="1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macronudular</a:t>
            </a:r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 cirrhosis (HBV) </a:t>
            </a:r>
          </a:p>
        </p:txBody>
      </p:sp>
      <p:pic>
        <p:nvPicPr>
          <p:cNvPr id="26628" name="Picture 4" descr="http://www.vetmed.wsu.edu/medsci520/images/ci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25525"/>
            <a:ext cx="7315200" cy="529907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203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This is a </a:t>
            </a:r>
            <a:r>
              <a:rPr lang="en-US" b="1" dirty="0">
                <a:solidFill>
                  <a:srgbClr val="003300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caused by </a:t>
            </a:r>
          </a:p>
          <a:p>
            <a:pPr algn="ctr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infectious </a:t>
            </a:r>
            <a:r>
              <a:rPr lang="en-US" dirty="0" smtClean="0">
                <a:solidFill>
                  <a:srgbClr val="003300"/>
                </a:solidFill>
                <a:latin typeface="Verdana" pitchFamily="34" charset="0"/>
              </a:rPr>
              <a:t>agent: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Verdana" pitchFamily="34" charset="0"/>
              </a:rPr>
              <a:t>Viral hepatitis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Verdana" pitchFamily="34" charset="0"/>
              </a:rPr>
              <a:t>(</a:t>
            </a:r>
            <a:r>
              <a:rPr lang="en-US" dirty="0" err="1" smtClean="0">
                <a:solidFill>
                  <a:srgbClr val="003300"/>
                </a:solidFill>
                <a:latin typeface="Verdana" pitchFamily="34" charset="0"/>
              </a:rPr>
              <a:t>chemical:alcohol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, genetic:</a:t>
            </a:r>
            <a:r>
              <a:rPr lang="en-US" dirty="0">
                <a:solidFill>
                  <a:srgbClr val="003300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1-AT deficiency)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vetmed.wsu.edu/medsci520/images/ci/CI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61238" cy="4857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15074" y="285728"/>
            <a:ext cx="2667000" cy="1930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HBV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infectious agent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 err="1">
                <a:latin typeface="Verdana" pitchFamily="34" charset="0"/>
              </a:rPr>
              <a:t>chemical:alcohol</a:t>
            </a:r>
            <a:r>
              <a:rPr lang="en-US" sz="2000" dirty="0">
                <a:latin typeface="Verdana" pitchFamily="34" charset="0"/>
              </a:rPr>
              <a:t>, genetic:a1AT deficiency)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3810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altLang="ar-SA" sz="3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Liver: cirrhosis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i="1" dirty="0" smtClean="0"/>
              <a:t>Mechanisms of cell injury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Cell membrane damage</a:t>
            </a:r>
          </a:p>
          <a:p>
            <a:pPr lvl="0"/>
            <a:r>
              <a:rPr lang="en-US" dirty="0" smtClean="0"/>
              <a:t>Complement-mediated cell membrane </a:t>
            </a:r>
            <a:r>
              <a:rPr lang="en-US" dirty="0" err="1" smtClean="0"/>
              <a:t>lysis</a:t>
            </a:r>
            <a:r>
              <a:rPr lang="en-US" dirty="0" smtClean="0"/>
              <a:t> via the membrane attack complex (MAC)</a:t>
            </a:r>
          </a:p>
          <a:p>
            <a:pPr lvl="0"/>
            <a:r>
              <a:rPr lang="en-US" dirty="0" smtClean="0"/>
              <a:t>Bacterial toxins</a:t>
            </a:r>
          </a:p>
          <a:p>
            <a:pPr lvl="0"/>
            <a:r>
              <a:rPr lang="en-US" dirty="0" smtClean="0"/>
              <a:t>Free radicals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Mitochondrial damage leading to inadequate aerobic respiration</a:t>
            </a:r>
          </a:p>
          <a:p>
            <a:pPr lvl="0"/>
            <a:r>
              <a:rPr lang="en-US" dirty="0" smtClean="0"/>
              <a:t>Hypoxia (lack of oxygen)</a:t>
            </a:r>
          </a:p>
          <a:p>
            <a:pPr lvl="0"/>
            <a:r>
              <a:rPr lang="en-US" dirty="0" smtClean="0"/>
              <a:t>Cyanide poisoning</a:t>
            </a:r>
            <a:br>
              <a:rPr lang="en-US" dirty="0" smtClean="0"/>
            </a:br>
            <a:endParaRPr lang="en-US" dirty="0" smtClean="0"/>
          </a:p>
          <a:p>
            <a:pPr lvl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Ribosomal damage leading to altered protein synthesis</a:t>
            </a:r>
          </a:p>
          <a:p>
            <a:pPr lvl="0"/>
            <a:r>
              <a:rPr lang="en-US" dirty="0" smtClean="0"/>
              <a:t>Alcohol in liver cells</a:t>
            </a:r>
          </a:p>
          <a:p>
            <a:pPr lvl="0"/>
            <a:r>
              <a:rPr lang="en-US" dirty="0" smtClean="0"/>
              <a:t>Antibiotics in bacteria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Nuclear change</a:t>
            </a:r>
          </a:p>
          <a:p>
            <a:pPr lvl="0"/>
            <a:r>
              <a:rPr lang="en-US" dirty="0" smtClean="0"/>
              <a:t>Viruses</a:t>
            </a:r>
          </a:p>
          <a:p>
            <a:pPr lvl="0"/>
            <a:r>
              <a:rPr lang="en-US" dirty="0" smtClean="0"/>
              <a:t>Radiation</a:t>
            </a:r>
          </a:p>
          <a:p>
            <a:pPr lvl="0"/>
            <a:r>
              <a:rPr lang="en-US" dirty="0" smtClean="0"/>
              <a:t>Free radicals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:\eDitionsContent\0721601871\graphics\fullsize\S01871-001-f010.jpg"/>
          <p:cNvPicPr>
            <a:picLocks noChangeAspect="1" noChangeArrowheads="1"/>
          </p:cNvPicPr>
          <p:nvPr/>
        </p:nvPicPr>
        <p:blipFill>
          <a:blip r:embed="rId3"/>
          <a:srcRect b="5560"/>
          <a:stretch>
            <a:fillRect/>
          </a:stretch>
        </p:blipFill>
        <p:spPr bwMode="auto">
          <a:xfrm>
            <a:off x="381000" y="1219200"/>
            <a:ext cx="8305800" cy="4572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6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2" descr="G:\Cotran\Images\CH01\f001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81200"/>
            <a:ext cx="3743016" cy="246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G:\Cotran\Images\CH01\f001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4524" y="2743200"/>
            <a:ext cx="5638152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G:\Cotran\Images\CH01\f001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8856" y="2590800"/>
            <a:ext cx="592734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eDitionsContent\0721601871\graphics\fullsize\S01871-001-f014.jpg"/>
          <p:cNvPicPr>
            <a:picLocks noChangeAspect="1" noChangeArrowheads="1"/>
          </p:cNvPicPr>
          <p:nvPr/>
        </p:nvPicPr>
        <p:blipFill>
          <a:blip r:embed="rId3"/>
          <a:srcRect b="2562"/>
          <a:stretch>
            <a:fillRect/>
          </a:stretch>
        </p:blipFill>
        <p:spPr bwMode="auto">
          <a:xfrm>
            <a:off x="457200" y="304800"/>
            <a:ext cx="8305800" cy="564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209800"/>
            <a:ext cx="26670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3200400" y="2209800"/>
            <a:ext cx="55626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2667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943600" y="5562600"/>
            <a:ext cx="1752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Robbins Basic Pathology 8</a:t>
            </a:r>
            <a:r>
              <a:rPr lang="en-US" baseline="30000" dirty="0" smtClean="0"/>
              <a:t>th</a:t>
            </a:r>
            <a:r>
              <a:rPr lang="en-US" dirty="0" smtClean="0"/>
              <a:t> edition, pages 1-8.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</a:rPr>
              <a:t>ISCHEMIC AND HYPOXIC INJURY</a:t>
            </a:r>
            <a:endParaRPr lang="en-US" altLang="ar-SA" sz="4800" dirty="0">
              <a:solidFill>
                <a:schemeClr val="accent1"/>
              </a:solidFill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58246" cy="4876800"/>
          </a:xfrm>
        </p:spPr>
        <p:txBody>
          <a:bodyPr>
            <a:noAutofit/>
          </a:bodyPr>
          <a:lstStyle/>
          <a:p>
            <a:r>
              <a:rPr lang="en-US" altLang="ar-SA" sz="2400" dirty="0"/>
              <a:t>Oxygen is required for oxidative </a:t>
            </a:r>
            <a:r>
              <a:rPr lang="en-US" altLang="ar-SA" sz="2400" dirty="0" err="1"/>
              <a:t>phosphorylation</a:t>
            </a:r>
            <a:r>
              <a:rPr lang="en-US" altLang="ar-SA" sz="2400" dirty="0"/>
              <a:t>.</a:t>
            </a:r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Hypoxia and ischemia </a:t>
            </a:r>
            <a:r>
              <a:rPr lang="en-US" altLang="ar-SA" sz="2400" dirty="0" smtClean="0"/>
              <a:t>occur </a:t>
            </a:r>
            <a:r>
              <a:rPr lang="en-US" altLang="ar-SA" sz="2400" dirty="0"/>
              <a:t>in:</a:t>
            </a:r>
          </a:p>
          <a:p>
            <a:pPr lvl="1">
              <a:buFontTx/>
              <a:buNone/>
            </a:pPr>
            <a:r>
              <a:rPr lang="en-US" altLang="ar-SA" sz="2000" dirty="0"/>
              <a:t>    </a:t>
            </a:r>
            <a:r>
              <a:rPr lang="en-US" altLang="ar-SA" sz="2800" dirty="0"/>
              <a:t>a] </a:t>
            </a:r>
            <a:r>
              <a:rPr lang="en-US" altLang="ar-SA" sz="2800" dirty="0" err="1"/>
              <a:t>Hypoglycaemia</a:t>
            </a:r>
            <a:r>
              <a:rPr lang="en-US" altLang="ar-SA" sz="2800" dirty="0"/>
              <a:t>.</a:t>
            </a:r>
          </a:p>
          <a:p>
            <a:pPr lvl="1">
              <a:buFontTx/>
              <a:buNone/>
            </a:pPr>
            <a:r>
              <a:rPr lang="en-US" altLang="ar-SA" sz="2800" dirty="0"/>
              <a:t>    b] Hypoxia due to :</a:t>
            </a:r>
          </a:p>
          <a:p>
            <a:pPr lvl="1">
              <a:buFontTx/>
              <a:buNone/>
            </a:pPr>
            <a:r>
              <a:rPr lang="en-US" altLang="ar-SA" sz="2400" dirty="0"/>
              <a:t>        1. Respiratory obstruction </a:t>
            </a:r>
            <a:r>
              <a:rPr lang="en-US" altLang="ar-SA" sz="2400" dirty="0" smtClean="0"/>
              <a:t>or lung </a:t>
            </a:r>
            <a:r>
              <a:rPr lang="en-US" altLang="ar-SA" sz="2400" dirty="0"/>
              <a:t>disease.</a:t>
            </a:r>
          </a:p>
          <a:p>
            <a:pPr lvl="1">
              <a:buFontTx/>
              <a:buNone/>
            </a:pPr>
            <a:r>
              <a:rPr lang="en-US" altLang="ar-SA" sz="2400" dirty="0"/>
              <a:t>        2. Ischemia.</a:t>
            </a:r>
          </a:p>
          <a:p>
            <a:pPr lvl="1">
              <a:buFontTx/>
              <a:buNone/>
            </a:pPr>
            <a:r>
              <a:rPr lang="en-US" altLang="ar-SA" sz="2400" dirty="0"/>
              <a:t>        3. </a:t>
            </a:r>
            <a:r>
              <a:rPr lang="en-US" altLang="ar-SA" sz="2400" dirty="0" err="1"/>
              <a:t>Anaemia</a:t>
            </a:r>
            <a:r>
              <a:rPr lang="en-US" altLang="ar-SA" sz="2400" dirty="0"/>
              <a:t>.</a:t>
            </a:r>
          </a:p>
          <a:p>
            <a:pPr lvl="1">
              <a:buFontTx/>
              <a:buNone/>
            </a:pPr>
            <a:r>
              <a:rPr lang="en-US" altLang="ar-SA" sz="2400" dirty="0"/>
              <a:t>        4. Alteration of hemoglobin.</a:t>
            </a:r>
          </a:p>
          <a:p>
            <a:pPr lvl="1">
              <a:buFontTx/>
              <a:buNone/>
            </a:pPr>
            <a:r>
              <a:rPr lang="en-US" altLang="ar-SA" sz="2800" dirty="0"/>
              <a:t>    c] Enzyme inhibition by cyanide.</a:t>
            </a:r>
          </a:p>
          <a:p>
            <a:pPr lvl="1">
              <a:buFontTx/>
              <a:buNone/>
            </a:pPr>
            <a:r>
              <a:rPr lang="en-US" altLang="ar-SA" sz="2800" dirty="0"/>
              <a:t>    d] Uncoupling of oxidative </a:t>
            </a:r>
            <a:r>
              <a:rPr lang="en-US" altLang="ar-SA" sz="2800" dirty="0" err="1"/>
              <a:t>phosphorylation</a:t>
            </a:r>
            <a:r>
              <a:rPr lang="en-US" altLang="ar-SA" sz="2800" dirty="0"/>
              <a:t>.</a:t>
            </a:r>
          </a:p>
          <a:p>
            <a:pPr>
              <a:buNone/>
            </a:pPr>
            <a:endParaRPr lang="en-US" alt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:\Cotran\SlideFix\7335.01.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4349750"/>
          </a:xfrm>
          <a:prstGeom prst="rect">
            <a:avLst/>
          </a:prstGeom>
          <a:noFill/>
        </p:spPr>
      </p:pic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04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Verdana" pitchFamily="34" charset="0"/>
              </a:rPr>
              <a:t>MECHANISMS </a:t>
            </a:r>
            <a:r>
              <a:rPr lang="en-US" sz="2000" b="1" dirty="0">
                <a:solidFill>
                  <a:schemeClr val="accent1"/>
                </a:solidFill>
                <a:latin typeface="Verdana" pitchFamily="34" charset="0"/>
              </a:rPr>
              <a:t>OF </a:t>
            </a:r>
            <a:r>
              <a:rPr lang="en-US" sz="2000" b="1" dirty="0" smtClean="0">
                <a:solidFill>
                  <a:schemeClr val="accent1"/>
                </a:solidFill>
                <a:latin typeface="Verdana" pitchFamily="34" charset="0"/>
              </a:rPr>
              <a:t>INJURY: Ischemia</a:t>
            </a:r>
            <a:endParaRPr lang="en-US" sz="20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85800"/>
            <a:ext cx="404912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altLang="ar-SA" dirty="0" smtClean="0"/>
              <a:t>The result is defective ATP production</a:t>
            </a:r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63745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altLang="ar-SA" dirty="0" smtClean="0"/>
              <a:t>First cells affected are those with highest demand of oxygen.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4572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</a:rPr>
              <a:t>ISCHEMIC AND HYPOXIC INJURY</a:t>
            </a:r>
            <a:endParaRPr lang="en-US" altLang="ar-SA" sz="4800" dirty="0">
              <a:solidFill>
                <a:schemeClr val="accent1"/>
              </a:solidFill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620000" cy="1981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Specialization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 </a:t>
            </a:r>
            <a:r>
              <a:rPr lang="en-US" sz="2000" dirty="0" smtClean="0"/>
              <a:t>Cells that are enzyme rich, nucleated or have specialized organelles within the cytoplasm may be more vulnerable</a:t>
            </a:r>
            <a:r>
              <a:rPr lang="en-US" sz="2000" dirty="0" smtClean="0"/>
              <a:t>. </a:t>
            </a:r>
            <a:endParaRPr lang="en-US" sz="2400" dirty="0" smtClean="0"/>
          </a:p>
          <a:p>
            <a:r>
              <a:rPr lang="en-US" sz="2400" b="1" dirty="0" smtClean="0"/>
              <a:t>Cell state</a:t>
            </a:r>
            <a:r>
              <a:rPr lang="en-US" sz="2000" dirty="0" smtClean="0"/>
              <a:t>. 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Cells </a:t>
            </a:r>
            <a:r>
              <a:rPr lang="en-US" sz="2000" dirty="0" smtClean="0"/>
              <a:t>that have an inadequate supply of oxygen, hormones or growth factors or lack essential nutrients may be more prone to injury.</a:t>
            </a:r>
            <a:endParaRPr lang="en-US" sz="2400" dirty="0" smtClean="0"/>
          </a:p>
          <a:p>
            <a:r>
              <a:rPr lang="en-US" sz="2400" b="1" dirty="0" smtClean="0"/>
              <a:t>Regenerative </a:t>
            </a:r>
            <a:r>
              <a:rPr lang="en-US" sz="2400" b="1" dirty="0" smtClean="0"/>
              <a:t>ability.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000" dirty="0" smtClean="0"/>
              <a:t>Damaged </a:t>
            </a:r>
            <a:r>
              <a:rPr lang="en-US" sz="2000" dirty="0" smtClean="0"/>
              <a:t>areas  in tissues made up of cells which can </a:t>
            </a:r>
            <a:r>
              <a:rPr lang="en-US" sz="2000" dirty="0" err="1" smtClean="0"/>
              <a:t>divid</a:t>
            </a:r>
            <a:r>
              <a:rPr lang="en-US" sz="2000" dirty="0" smtClean="0"/>
              <a:t> </a:t>
            </a:r>
            <a:r>
              <a:rPr lang="en-US" sz="2000" dirty="0" smtClean="0"/>
              <a:t>will quickly be restored to normal, while populations of permanent cells will be incapable of regeneration.</a:t>
            </a:r>
            <a:endParaRPr lang="en-US" sz="2400" dirty="0" smtClean="0"/>
          </a:p>
          <a:p>
            <a:pPr>
              <a:buNone/>
            </a:pPr>
            <a:endParaRPr lang="en-US" alt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Injury features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addition, the character of the injury will also affect the severity of the damage.</a:t>
            </a:r>
          </a:p>
          <a:p>
            <a:r>
              <a:rPr lang="en-US" b="1" dirty="0" smtClean="0"/>
              <a:t>Type of injury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Exposure time</a:t>
            </a:r>
            <a:r>
              <a:rPr lang="en-US" dirty="0" smtClean="0"/>
              <a:t>.  </a:t>
            </a:r>
          </a:p>
          <a:p>
            <a:r>
              <a:rPr lang="en-US" b="1" dirty="0" smtClean="0"/>
              <a:t>Severity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6480048" cy="2301240"/>
          </a:xfrm>
        </p:spPr>
        <p:txBody>
          <a:bodyPr>
            <a:normAutofit fontScale="90000"/>
          </a:bodyPr>
          <a:lstStyle/>
          <a:p>
            <a:r>
              <a:rPr sz="4800" smtClean="0"/>
              <a:t>morphology of cells in reversible and irreversible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txBody>
          <a:bodyPr/>
          <a:lstStyle/>
          <a:p>
            <a:r>
              <a:rPr lang="en-US" altLang="ar-SA" sz="2800" b="1" dirty="0" smtClean="0">
                <a:solidFill>
                  <a:schemeClr val="accent1"/>
                </a:solidFill>
              </a:rPr>
              <a:t>Morphologic changes in Reversible Injury</a:t>
            </a:r>
            <a:endParaRPr lang="en-US" altLang="ar-SA" sz="2800" dirty="0">
              <a:solidFill>
                <a:schemeClr val="accent1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Early changes:</a:t>
            </a:r>
            <a:endParaRPr lang="en-US" sz="2400" dirty="0" smtClean="0"/>
          </a:p>
          <a:p>
            <a:pPr lvl="0">
              <a:buNone/>
            </a:pP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(1) Cloudy swelling or </a:t>
            </a:r>
            <a:r>
              <a:rPr lang="en-US" altLang="ar-SA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hydropic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changes: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swelling and </a:t>
            </a:r>
            <a:r>
              <a:rPr lang="en-US" sz="2400" dirty="0" err="1" smtClean="0"/>
              <a:t>vacuolation</a:t>
            </a:r>
            <a:r>
              <a:rPr lang="en-US" sz="2400" dirty="0" smtClean="0"/>
              <a:t> 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due to intracellular accumulation of water and electrolytes </a:t>
            </a:r>
            <a:r>
              <a:rPr lang="en-US" altLang="ar-SA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secodary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 failure of energy-dependent sodium pump</a:t>
            </a:r>
            <a:r>
              <a:rPr lang="en-US" sz="2400" dirty="0" smtClean="0"/>
              <a:t>.</a:t>
            </a:r>
          </a:p>
          <a:p>
            <a:pPr lvl="0"/>
            <a:endParaRPr lang="en-US" altLang="ar-S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altLang="ar-S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1060" name="Picture 4" descr="G:\Cotran\Images\CH01\f001006.JPG"/>
          <p:cNvPicPr>
            <a:picLocks noChangeAspect="1" noChangeArrowheads="1"/>
          </p:cNvPicPr>
          <p:nvPr/>
        </p:nvPicPr>
        <p:blipFill>
          <a:blip r:embed="rId2"/>
          <a:srcRect t="29378" b="35245"/>
          <a:stretch>
            <a:fillRect/>
          </a:stretch>
        </p:blipFill>
        <p:spPr bwMode="auto">
          <a:xfrm>
            <a:off x="5029200" y="32766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84580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ar-S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(2) 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Mitochondrial and endoplasmic reticulum swelling due to</a:t>
            </a:r>
          </a:p>
          <a:p>
            <a:pPr lvl="0"/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loss of osmotic regulation.</a:t>
            </a:r>
          </a:p>
          <a:p>
            <a:pPr lvl="0"/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(3) Clumping of nuclear chromatin.</a:t>
            </a:r>
          </a:p>
          <a:p>
            <a:endParaRPr lang="en-US" altLang="ar-SA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 descr="http://dbs.kumc.edu/dmd/?MIvalObj=1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72400" cy="5021070"/>
          </a:xfrm>
          <a:prstGeom prst="rect">
            <a:avLst/>
          </a:prstGeom>
          <a:noFill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3663" y="685800"/>
            <a:ext cx="905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Vacuolar (hydropic) change in cells lining the proximal tubules of the kidney 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6715140" y="6211669"/>
            <a:ext cx="1676400" cy="646331"/>
          </a:xfrm>
          <a:prstGeom prst="rect">
            <a:avLst/>
          </a:prstGeom>
          <a:solidFill>
            <a:srgbClr val="002060">
              <a:alpha val="6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Reversible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ar-SA" sz="32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Morphologic changes in irreversible injury:</a:t>
            </a:r>
            <a:endParaRPr lang="en-US" altLang="ar-SA" sz="32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5155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4825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1">
              <a:buFontTx/>
              <a:buNone/>
            </a:pPr>
            <a:r>
              <a:rPr lang="en-US" alt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Severe vacuolization of the mitochondria, with</a:t>
            </a: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accumulation of  calcium-rich densities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2. Extensive damage to plasma membranes. </a:t>
            </a:r>
            <a:endParaRPr lang="en-US" altLang="ar-SA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Massive calcium influx activate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phospholipase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proteases,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ATPase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endonucleases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with break down  of cell component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Leak of proteins, ribonucleic acid and metabolite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Breakdown of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lysosomes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with autolysis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Nuclear changes: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Pyknosis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karyolysis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karyorrhexis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8077200" cy="60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eDitionsContent\0721601871\graphics\fullsize\S01871-001-f008.jpg"/>
          <p:cNvPicPr>
            <a:picLocks noChangeAspect="1" noChangeArrowheads="1"/>
          </p:cNvPicPr>
          <p:nvPr/>
        </p:nvPicPr>
        <p:blipFill>
          <a:blip r:embed="rId3"/>
          <a:srcRect t="63426" b="2349"/>
          <a:stretch>
            <a:fillRect/>
          </a:stretch>
        </p:blipFill>
        <p:spPr bwMode="auto">
          <a:xfrm>
            <a:off x="0" y="1981200"/>
            <a:ext cx="9144000" cy="2504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447800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IRREVERSIBLE CELL INJURY- NECROSIS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ttp://www.vetmed.wsu.edu/medsci520/images/ci/CI2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588000" cy="551021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4267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11500" dirty="0" smtClean="0"/>
              <a:t>ALL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eDitionsContent\0721601871\graphics\fullsize\S01871-001-f008.jpg"/>
          <p:cNvPicPr>
            <a:picLocks noChangeAspect="1" noChangeArrowheads="1"/>
          </p:cNvPicPr>
          <p:nvPr/>
        </p:nvPicPr>
        <p:blipFill>
          <a:blip r:embed="rId3"/>
          <a:srcRect b="2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2052"/>
          <p:cNvSpPr>
            <a:spLocks noChangeArrowheads="1"/>
          </p:cNvSpPr>
          <p:nvPr/>
        </p:nvSpPr>
        <p:spPr bwMode="auto">
          <a:xfrm>
            <a:off x="457200" y="990600"/>
            <a:ext cx="7772400" cy="49530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Autofit/>
          </a:bodyPr>
          <a:lstStyle/>
          <a:p>
            <a:r>
              <a:rPr lang="en-US" altLang="ar-SA" sz="28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Morphologic changes in irreversible injury</a:t>
            </a:r>
            <a:endParaRPr lang="en-US" sz="2800" dirty="0"/>
          </a:p>
        </p:txBody>
      </p:sp>
      <p:sp>
        <p:nvSpPr>
          <p:cNvPr id="306179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ar-SA" dirty="0" smtClean="0"/>
              <a:t>- Dead </a:t>
            </a:r>
            <a:r>
              <a:rPr lang="en-US" altLang="ar-SA" dirty="0"/>
              <a:t>cell are either collapsed and form a </a:t>
            </a:r>
          </a:p>
          <a:p>
            <a:pPr>
              <a:buFontTx/>
              <a:buNone/>
            </a:pPr>
            <a:r>
              <a:rPr lang="en-US" altLang="ar-SA" dirty="0"/>
              <a:t>  whorled </a:t>
            </a:r>
            <a:r>
              <a:rPr lang="en-US" altLang="ar-SA" dirty="0" err="1"/>
              <a:t>phospholipid</a:t>
            </a:r>
            <a:r>
              <a:rPr lang="en-US" altLang="ar-SA" dirty="0"/>
              <a:t> masses or degraded</a:t>
            </a:r>
          </a:p>
          <a:p>
            <a:pPr>
              <a:buFontTx/>
              <a:buNone/>
            </a:pPr>
            <a:r>
              <a:rPr lang="en-US" altLang="ar-SA" dirty="0"/>
              <a:t>  into fatty acid with calcification.</a:t>
            </a:r>
          </a:p>
          <a:p>
            <a:pPr>
              <a:buFontTx/>
              <a:buNone/>
            </a:pPr>
            <a:r>
              <a:rPr lang="en-US" altLang="ar-SA" dirty="0"/>
              <a:t>- Cellular enzymes are released into </a:t>
            </a:r>
            <a:r>
              <a:rPr lang="en-US" altLang="ar-SA" dirty="0" err="1"/>
              <a:t>circula</a:t>
            </a:r>
            <a:r>
              <a:rPr lang="en-US" altLang="ar-SA" dirty="0"/>
              <a:t>-</a:t>
            </a:r>
          </a:p>
          <a:p>
            <a:pPr>
              <a:buFontTx/>
              <a:buNone/>
            </a:pPr>
            <a:r>
              <a:rPr lang="en-US" altLang="ar-SA" dirty="0"/>
              <a:t>  </a:t>
            </a:r>
            <a:r>
              <a:rPr lang="en-US" altLang="ar-SA" dirty="0" err="1"/>
              <a:t>tion</a:t>
            </a:r>
            <a:r>
              <a:rPr lang="en-US" altLang="ar-SA" dirty="0"/>
              <a:t>.  This provides important clinical</a:t>
            </a:r>
          </a:p>
          <a:p>
            <a:pPr>
              <a:buFontTx/>
              <a:buNone/>
            </a:pPr>
            <a:r>
              <a:rPr lang="en-US" altLang="ar-SA" dirty="0"/>
              <a:t>  parameter of cell </a:t>
            </a:r>
            <a:r>
              <a:rPr lang="en-US" altLang="ar-SA" dirty="0" smtClean="0"/>
              <a:t>death</a:t>
            </a:r>
          </a:p>
          <a:p>
            <a:pPr>
              <a:buFontTx/>
              <a:buNone/>
            </a:pPr>
            <a:r>
              <a:rPr lang="en-US" altLang="ar-SA" dirty="0" smtClean="0"/>
              <a:t>e.g. increased level of </a:t>
            </a:r>
            <a:r>
              <a:rPr lang="en-US" altLang="ar-SA" dirty="0" err="1" smtClean="0"/>
              <a:t>creatinin</a:t>
            </a:r>
            <a:r>
              <a:rPr lang="en-US" altLang="ar-SA" dirty="0" smtClean="0"/>
              <a:t> </a:t>
            </a:r>
            <a:r>
              <a:rPr lang="en-US" altLang="ar-SA" dirty="0" err="1" smtClean="0"/>
              <a:t>kinase</a:t>
            </a:r>
            <a:r>
              <a:rPr lang="en-US" altLang="ar-SA" dirty="0" smtClean="0"/>
              <a:t> in blood after myocardial infarction</a:t>
            </a:r>
            <a:endParaRPr lang="en-US" alt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eDitionsContent\0721601871\graphics\fullsize\S01871-001-f002.jpg"/>
          <p:cNvPicPr>
            <a:picLocks noChangeAspect="1" noChangeArrowheads="1"/>
          </p:cNvPicPr>
          <p:nvPr/>
        </p:nvPicPr>
        <p:blipFill>
          <a:blip r:embed="rId3"/>
          <a:srcRect b="3200"/>
          <a:stretch>
            <a:fillRect/>
          </a:stretch>
        </p:blipFill>
        <p:spPr bwMode="auto">
          <a:xfrm>
            <a:off x="191036" y="304800"/>
            <a:ext cx="8756983" cy="5486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rial" charset="0"/>
                <a:cs typeface="Arial" charset="0"/>
              </a:rPr>
              <a:t>Myocardial infarct </a:t>
            </a:r>
          </a:p>
        </p:txBody>
      </p:sp>
      <p:pic>
        <p:nvPicPr>
          <p:cNvPr id="28676" name="Picture 4" descr="http://www.vetmed.wsu.edu/medsci520/images/ci/CI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001000" cy="53213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477000" y="838200"/>
            <a:ext cx="2270125" cy="1320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oxygen </a:t>
            </a:r>
          </a:p>
          <a:p>
            <a:pPr algn="ctr"/>
            <a:r>
              <a:rPr lang="en-US" sz="2000" dirty="0" smtClean="0">
                <a:latin typeface="Verdana" pitchFamily="34" charset="0"/>
              </a:rPr>
              <a:t>deprivation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81" name="AutoShape 9"/>
          <p:cNvSpPr>
            <a:spLocks/>
          </p:cNvSpPr>
          <p:nvPr/>
        </p:nvSpPr>
        <p:spPr bwMode="auto">
          <a:xfrm rot="-1334324">
            <a:off x="4141788" y="1350963"/>
            <a:ext cx="361950" cy="5257800"/>
          </a:xfrm>
          <a:prstGeom prst="rightBracket">
            <a:avLst>
              <a:gd name="adj" fmla="val 121053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048000" y="1600200"/>
            <a:ext cx="15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rot="3673212" flipH="1">
            <a:off x="4991100" y="6438900"/>
            <a:ext cx="762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85800" y="3810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 b="1" dirty="0">
                <a:solidFill>
                  <a:schemeClr val="accent1"/>
                </a:solidFill>
                <a:latin typeface="Verdana" pitchFamily="34" charset="0"/>
              </a:rPr>
              <a:t>Cell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eDitionsContent\0721601871\graphics\fullsize\S01871-001-f016.jpg"/>
          <p:cNvPicPr>
            <a:picLocks noChangeAspect="1" noChangeArrowheads="1"/>
          </p:cNvPicPr>
          <p:nvPr/>
        </p:nvPicPr>
        <p:blipFill>
          <a:blip r:embed="rId3"/>
          <a:srcRect b="4630"/>
          <a:stretch>
            <a:fillRect/>
          </a:stretch>
        </p:blipFill>
        <p:spPr bwMode="auto">
          <a:xfrm>
            <a:off x="1143000" y="381000"/>
            <a:ext cx="6918325" cy="578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My Documents\CELL INJURY for lectures_files\Cell.deat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0"/>
            <a:ext cx="6934200" cy="3276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096000" y="3733800"/>
            <a:ext cx="1676400" cy="1600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57158" y="928670"/>
            <a:ext cx="8169275" cy="1930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Following ischemic heart  injury, the following sequence is observed: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Char char="-"/>
            </a:pPr>
            <a:r>
              <a:rPr lang="en-US" sz="2000" dirty="0">
                <a:latin typeface="Arial" charset="0"/>
                <a:cs typeface="Arial" charset="0"/>
              </a:rPr>
              <a:t>rapid biochemical and </a:t>
            </a:r>
            <a:r>
              <a:rPr lang="en-US" sz="2000" dirty="0" err="1">
                <a:latin typeface="Arial" charset="0"/>
                <a:cs typeface="Arial" charset="0"/>
              </a:rPr>
              <a:t>ultrastructural</a:t>
            </a:r>
            <a:r>
              <a:rPr lang="en-US" sz="2000" dirty="0">
                <a:latin typeface="Arial" charset="0"/>
                <a:cs typeface="Arial" charset="0"/>
              </a:rPr>
              <a:t> responses</a:t>
            </a:r>
          </a:p>
          <a:p>
            <a:pPr>
              <a:buFontTx/>
              <a:buChar char="-"/>
            </a:pPr>
            <a:r>
              <a:rPr lang="en-US" sz="2000" dirty="0">
                <a:latin typeface="Arial" charset="0"/>
                <a:cs typeface="Arial" charset="0"/>
              </a:rPr>
              <a:t>light microscopic evidence of reversible injury after several minutes </a:t>
            </a:r>
          </a:p>
          <a:p>
            <a:pPr>
              <a:buFontTx/>
              <a:buChar char="-"/>
            </a:pPr>
            <a:r>
              <a:rPr lang="en-US" sz="2000" dirty="0" err="1">
                <a:latin typeface="Arial" charset="0"/>
                <a:cs typeface="Arial" charset="0"/>
              </a:rPr>
              <a:t>ultrastructural</a:t>
            </a:r>
            <a:r>
              <a:rPr lang="en-US" sz="2000" dirty="0">
                <a:latin typeface="Arial" charset="0"/>
                <a:cs typeface="Arial" charset="0"/>
              </a:rPr>
              <a:t> evidence of irreversible injury in 20-60 minutes </a:t>
            </a:r>
          </a:p>
          <a:p>
            <a:pPr>
              <a:buFontTx/>
              <a:buChar char="-"/>
            </a:pPr>
            <a:r>
              <a:rPr lang="en-US" sz="2000" dirty="0">
                <a:latin typeface="Arial" charset="0"/>
                <a:cs typeface="Arial" charset="0"/>
              </a:rPr>
              <a:t>unequivocal light microscopic evidence of cell death after 11-12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Cell injury is common event and the body respond by adaptation to a certain limit.</a:t>
            </a:r>
          </a:p>
          <a:p>
            <a:pPr lvl="0"/>
            <a:r>
              <a:rPr lang="en-US" dirty="0" smtClean="0"/>
              <a:t>Adaptation include atrophy, hypertrophy, hyperplasia and </a:t>
            </a:r>
            <a:r>
              <a:rPr lang="en-US" dirty="0" err="1" smtClean="0"/>
              <a:t>metaplasia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Cellular </a:t>
            </a:r>
            <a:r>
              <a:rPr lang="en-US" dirty="0" smtClean="0"/>
              <a:t>injury is caused by various elements include bacterial toxins</a:t>
            </a:r>
            <a:r>
              <a:rPr lang="en-US" dirty="0" smtClean="0"/>
              <a:t>, </a:t>
            </a:r>
            <a:r>
              <a:rPr lang="en-US" dirty="0" smtClean="0"/>
              <a:t>hypoxia, alcohol, viruses and radiation.</a:t>
            </a:r>
          </a:p>
          <a:p>
            <a:pPr lvl="0"/>
            <a:r>
              <a:rPr lang="en-US" dirty="0" smtClean="0"/>
              <a:t> Depletion of ATP, free radicals production, disruption of cell membrane and chromatin are important mechanism in cell injury </a:t>
            </a:r>
          </a:p>
          <a:p>
            <a:pPr lvl="0"/>
            <a:r>
              <a:rPr lang="en-US" dirty="0" smtClean="0"/>
              <a:t>Cellular injury could be reversible (</a:t>
            </a:r>
            <a:r>
              <a:rPr lang="en-US" dirty="0" err="1" smtClean="0"/>
              <a:t>sublethal</a:t>
            </a:r>
            <a:r>
              <a:rPr lang="en-US" dirty="0" smtClean="0"/>
              <a:t>) or irreversible (lethal).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21-9-2011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pathology) </a:t>
            </a: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924800" cy="26828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ALL ORGANISMS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6828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All </a:t>
            </a:r>
            <a:br>
              <a:rPr lang="en-US" sz="9600" dirty="0" smtClean="0"/>
            </a:br>
            <a:r>
              <a:rPr lang="en-US" sz="9600" dirty="0" smtClean="0"/>
              <a:t>medical student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8382000" cy="3657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Living in the World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696200" cy="35972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Must cope with…</a:t>
            </a:r>
          </a:p>
        </p:txBody>
      </p:sp>
      <p:sp>
        <p:nvSpPr>
          <p:cNvPr id="154629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</p:bldLst>
  </p:timing>
</p:sld>
</file>

<file path=ppt/theme/theme1.xml><?xml version="1.0" encoding="utf-8"?>
<a:theme xmlns:a="http://schemas.openxmlformats.org/drawingml/2006/main" name="Techn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1343</Words>
  <Application>Microsoft Office PowerPoint</Application>
  <PresentationFormat>On-screen Show (4:3)</PresentationFormat>
  <Paragraphs>344</Paragraphs>
  <Slides>57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Technic</vt:lpstr>
      <vt:lpstr>Lecture Title:    Cell injury   </vt:lpstr>
      <vt:lpstr> CONCEPT OF INJURY AND  CELLULAR RESPONSE TO INJURY  </vt:lpstr>
      <vt:lpstr>Overview of Cell Injury and ADAPTATION</vt:lpstr>
      <vt:lpstr>Reference book and the relevant page numbers..</vt:lpstr>
      <vt:lpstr> ALL CELLS</vt:lpstr>
      <vt:lpstr>ALL ORGANISMS</vt:lpstr>
      <vt:lpstr>All  medical student</vt:lpstr>
      <vt:lpstr>Living in the World</vt:lpstr>
      <vt:lpstr>Must cope with…</vt:lpstr>
      <vt:lpstr>Stress!!!</vt:lpstr>
      <vt:lpstr>Slide 11</vt:lpstr>
      <vt:lpstr> </vt:lpstr>
      <vt:lpstr>Cellular Responses to Injury</vt:lpstr>
      <vt:lpstr>The Four Main Types of Cell Adaptations </vt:lpstr>
      <vt:lpstr>Atrophy</vt:lpstr>
      <vt:lpstr>Slide 16</vt:lpstr>
      <vt:lpstr>Slide 17</vt:lpstr>
      <vt:lpstr>Morphology of hypertrophy</vt:lpstr>
      <vt:lpstr>Slide 19</vt:lpstr>
      <vt:lpstr>Slide 20</vt:lpstr>
      <vt:lpstr> Endometrial carcinoma and endometrial hyperplasia </vt:lpstr>
      <vt:lpstr>Slide 22</vt:lpstr>
      <vt:lpstr> Metaplasia </vt:lpstr>
      <vt:lpstr>Slide 24</vt:lpstr>
      <vt:lpstr>Slide 25</vt:lpstr>
      <vt:lpstr>Slide 26</vt:lpstr>
      <vt:lpstr>Causes of cell injury</vt:lpstr>
      <vt:lpstr>MECHANISMS OF CELL INJURY  </vt:lpstr>
      <vt:lpstr>Brain – massive haemorrhagic focus (ischemia) in the cortex</vt:lpstr>
      <vt:lpstr>Abscess of the brain (bacterial)</vt:lpstr>
      <vt:lpstr>Slide 31</vt:lpstr>
      <vt:lpstr>Pulmonary caseous necrosis (coccidioidomycosis) </vt:lpstr>
      <vt:lpstr>Gangrenous necrosis of fingers secondary to freezing </vt:lpstr>
      <vt:lpstr>Slide 34</vt:lpstr>
      <vt:lpstr>Liver: macronudular cirrhosis (HBV) </vt:lpstr>
      <vt:lpstr>Liver: cirrhosis</vt:lpstr>
      <vt:lpstr>Mechanisms of cell injury </vt:lpstr>
      <vt:lpstr>Slide 38</vt:lpstr>
      <vt:lpstr>Slide 39</vt:lpstr>
      <vt:lpstr>ISCHEMIC AND HYPOXIC INJURY</vt:lpstr>
      <vt:lpstr>MECHANISMS OF INJURY: Ischemia</vt:lpstr>
      <vt:lpstr>ISCHEMIC AND HYPOXIC INJURY</vt:lpstr>
      <vt:lpstr>Injury features </vt:lpstr>
      <vt:lpstr>morphology of cells in reversible and irreversible injury</vt:lpstr>
      <vt:lpstr>Morphologic changes in Reversible Injury</vt:lpstr>
      <vt:lpstr>Slide 46</vt:lpstr>
      <vt:lpstr>Morphologic changes in irreversible injury:</vt:lpstr>
      <vt:lpstr>Slide 48</vt:lpstr>
      <vt:lpstr>Slide 49</vt:lpstr>
      <vt:lpstr>Slide 50</vt:lpstr>
      <vt:lpstr>Morphologic changes in irreversible injury</vt:lpstr>
      <vt:lpstr>Slide 52</vt:lpstr>
      <vt:lpstr>Myocardial infarct </vt:lpstr>
      <vt:lpstr>Slide 54</vt:lpstr>
      <vt:lpstr>Slide 55</vt:lpstr>
      <vt:lpstr>TAKE HOME MESSAGES: </vt:lpstr>
      <vt:lpstr>Thank You 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 Arafah</dc:creator>
  <cp:lastModifiedBy>Dr.Maha</cp:lastModifiedBy>
  <cp:revision>66</cp:revision>
  <dcterms:created xsi:type="dcterms:W3CDTF">2010-10-05T07:15:06Z</dcterms:created>
  <dcterms:modified xsi:type="dcterms:W3CDTF">2011-09-21T03:40:00Z</dcterms:modified>
</cp:coreProperties>
</file>