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56"/>
  </p:notesMasterIdLst>
  <p:sldIdLst>
    <p:sldId id="257" r:id="rId2"/>
    <p:sldId id="258" r:id="rId3"/>
    <p:sldId id="377" r:id="rId4"/>
    <p:sldId id="259" r:id="rId5"/>
    <p:sldId id="260" r:id="rId6"/>
    <p:sldId id="261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6" r:id="rId16"/>
    <p:sldId id="278" r:id="rId17"/>
    <p:sldId id="279" r:id="rId18"/>
    <p:sldId id="350" r:id="rId19"/>
    <p:sldId id="288" r:id="rId20"/>
    <p:sldId id="302" r:id="rId21"/>
    <p:sldId id="303" r:id="rId22"/>
    <p:sldId id="373" r:id="rId23"/>
    <p:sldId id="378" r:id="rId24"/>
    <p:sldId id="304" r:id="rId25"/>
    <p:sldId id="305" r:id="rId26"/>
    <p:sldId id="306" r:id="rId27"/>
    <p:sldId id="309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60" r:id="rId36"/>
    <p:sldId id="361" r:id="rId37"/>
    <p:sldId id="362" r:id="rId38"/>
    <p:sldId id="310" r:id="rId39"/>
    <p:sldId id="311" r:id="rId40"/>
    <p:sldId id="322" r:id="rId41"/>
    <p:sldId id="324" r:id="rId42"/>
    <p:sldId id="325" r:id="rId43"/>
    <p:sldId id="327" r:id="rId44"/>
    <p:sldId id="328" r:id="rId45"/>
    <p:sldId id="329" r:id="rId46"/>
    <p:sldId id="330" r:id="rId47"/>
    <p:sldId id="331" r:id="rId48"/>
    <p:sldId id="336" r:id="rId49"/>
    <p:sldId id="337" r:id="rId50"/>
    <p:sldId id="338" r:id="rId51"/>
    <p:sldId id="339" r:id="rId52"/>
    <p:sldId id="340" r:id="rId53"/>
    <p:sldId id="341" r:id="rId54"/>
    <p:sldId id="376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A083D-1254-454F-A9FD-C21FFA322720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900CF-FD21-4C06-8E8D-A611A943E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AD0E6-9F25-4000-AB0C-F1E46BD8BB8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82BE6-5151-4CBB-871F-A746A7D07A9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DB8102-4232-4478-93EF-CB3A48FCCFF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6F378-205D-4113-BE8D-1932DB97852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65618-8E0F-43F5-830D-7064DA1BEEE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1DFEB2-3228-47AC-9D45-81095500290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61D8C-E51B-4B9B-AF27-5597BEBCCB2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8B1B0-EB2B-47B7-886E-4B6BE730AF0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9D9AC8-BCF5-4383-9D6F-204F4378702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AFA88-7405-4B94-B311-E7B7D0AB493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DDFC62-9300-47F0-8FA2-CD04F3E01C1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D12C6B-CB2E-4E36-A442-04B725E6E02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C8C88-F02D-4FF3-BA57-FBC482F393E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51961-51E0-425E-BA90-E4C187942DF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A96F34-2955-477B-A33A-5D2A83EACD1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68693-B3E0-4440-BD9F-E425F61057E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21B6E9-E215-455B-A235-C344B043C57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CAA59-6996-4629-A0FD-34D74B316FE2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B8185-212F-4B1D-BE08-32C95413ABF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535A0-597F-4BBC-B7B8-15AC937D3BB0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280B58-0D14-47D0-AE5B-ADF42A235D54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37978-A48F-4D5D-9D09-173B4921FBF8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A4F76-1276-49EE-A6A9-FC43A814AE0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A36E8-4976-47FC-B300-36D22208BC04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A36E8-4976-47FC-B300-36D22208BC0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2B7193-97B2-415F-BA6F-2553DA27B2FE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2C6FB-9629-4C97-8FD0-557424633B58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31BA8-B197-4116-AF35-FC7EEA84C205}" type="slidenum">
              <a:rPr lang="en-US"/>
              <a:pPr/>
              <a:t>40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CBE4A-1A23-4B44-BBD4-ECC082ADE4D6}" type="slidenum">
              <a:rPr lang="en-US"/>
              <a:pPr/>
              <a:t>41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5E9617-6921-496F-8F7F-B8BD883097F0}" type="slidenum">
              <a:rPr lang="en-US"/>
              <a:pPr/>
              <a:t>43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8CBEC8-22BA-41F7-BFED-6679096E5F86}" type="slidenum">
              <a:rPr lang="en-US"/>
              <a:pPr/>
              <a:t>44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41567-DE09-4B85-839B-53C163881140}" type="slidenum">
              <a:rPr lang="en-US"/>
              <a:pPr/>
              <a:t>45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166AFF-78DF-4273-91C7-57B56B82C669}" type="slidenum">
              <a:rPr lang="en-US"/>
              <a:pPr/>
              <a:t>46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E118A-95EB-49E1-9FAF-ABCE1ECFBCF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EDE912-673F-44EC-AD12-E6C465CEE4E2}" type="slidenum">
              <a:rPr lang="en-US"/>
              <a:pPr/>
              <a:t>47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97507-AEDB-4983-B830-F8557A395CCE}" type="slidenum">
              <a:rPr lang="en-US"/>
              <a:pPr/>
              <a:t>48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97507-AEDB-4983-B830-F8557A395CCE}" type="slidenum">
              <a:rPr lang="en-US"/>
              <a:pPr/>
              <a:t>49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40CE4-EB3B-47BE-9667-0D6CCE0B7325}" type="slidenum">
              <a:rPr lang="en-US"/>
              <a:pPr/>
              <a:t>50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975B18-E875-4CC3-8FF0-E8D4F73192E1}" type="slidenum">
              <a:rPr lang="en-US"/>
              <a:pPr/>
              <a:t>52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05EF15-E3A4-4D41-AC70-3DAEB5952023}" type="slidenum">
              <a:rPr lang="en-US"/>
              <a:pPr/>
              <a:t>53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258FC-2DC5-43B3-A0FD-3A02FA7421A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EBEE5-8D9D-42F3-B9C6-AC100E0253A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0AAB2-9D1A-4182-A9CC-D7A558954F5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B1CE9-20F0-46DF-9C67-2C4492CB883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2342E5-01EB-49D0-8859-137F42963F5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381000"/>
            <a:ext cx="942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EDE92-3CDE-4A0C-A9B5-E43477BF498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13B22-9321-46F6-90C0-9A744029C5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304800"/>
            <a:ext cx="942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E4F1634-68C0-44F9-896C-A3F132A0051E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E4F1634-68C0-44F9-896C-A3F132A0051E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0"/>
            <a:ext cx="8077200" cy="167335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INTRACELLULAR ACCUMULATIONS and CALCIFICATION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124200"/>
            <a:ext cx="8077200" cy="149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 name: Dr. </a:t>
            </a:r>
            <a:r>
              <a:rPr lang="en-US" sz="2800" b="1" dirty="0" err="1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</a:t>
            </a:r>
            <a:r>
              <a:rPr lang="en-US" sz="28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Arafah</a:t>
            </a:r>
            <a:endParaRPr lang="en-US" sz="2800" b="1" dirty="0" smtClean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Date: 27-9-2011</a:t>
            </a:r>
          </a:p>
          <a:p>
            <a:endParaRPr lang="en-US" dirty="0" smtClean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2971800"/>
            <a:ext cx="4495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(Foundation Block,  Pathology)</a:t>
            </a:r>
            <a:endParaRPr lang="ar-S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Fatty Change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cs typeface="Times New Roman" pitchFamily="18" charset="0"/>
              </a:rPr>
              <a:t>Fatty change refers to any abnormal accumulation of triglycerides within </a:t>
            </a:r>
            <a:r>
              <a:rPr lang="en-US" dirty="0" err="1" smtClean="0">
                <a:cs typeface="Times New Roman" pitchFamily="18" charset="0"/>
              </a:rPr>
              <a:t>parenchymal</a:t>
            </a:r>
            <a:r>
              <a:rPr lang="en-US" dirty="0" smtClean="0">
                <a:cs typeface="Times New Roman" pitchFamily="18" charset="0"/>
              </a:rPr>
              <a:t> cells. </a:t>
            </a:r>
          </a:p>
          <a:p>
            <a:r>
              <a:rPr lang="en-US" dirty="0" smtClean="0">
                <a:cs typeface="Times New Roman" pitchFamily="18" charset="0"/>
              </a:rPr>
              <a:t>It </a:t>
            </a:r>
            <a:r>
              <a:rPr lang="en-US" dirty="0" smtClean="0"/>
              <a:t>is usually an early indicator of cell stress and reversible injury. </a:t>
            </a:r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Site: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liver, most common site</a:t>
            </a:r>
            <a:r>
              <a:rPr lang="en-US" dirty="0" smtClean="0"/>
              <a:t> which has a central role in fat metabolism. </a:t>
            </a:r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it may also occur in heart:  </a:t>
            </a:r>
            <a:r>
              <a:rPr lang="en-US" dirty="0" err="1" smtClean="0"/>
              <a:t>anaemia</a:t>
            </a:r>
            <a:r>
              <a:rPr lang="en-US" dirty="0" smtClean="0"/>
              <a:t> or starvation (anorexia nervosa)</a:t>
            </a:r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Other sites: skeletal muscle, kidney and other organs.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Causes of Fatty Change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Times New Roman" pitchFamily="18" charset="0"/>
              </a:rPr>
              <a:t>Toxins</a:t>
            </a:r>
            <a:r>
              <a:rPr lang="en-US" b="1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</a:rPr>
              <a:t>(most importantly: Alcohol abuse)</a:t>
            </a:r>
          </a:p>
          <a:p>
            <a:r>
              <a:rPr lang="en-US" b="1" smtClean="0">
                <a:cs typeface="Times New Roman" pitchFamily="18" charset="0"/>
              </a:rPr>
              <a:t>diabetes mellitus</a:t>
            </a:r>
            <a:r>
              <a:rPr lang="en-US" smtClean="0">
                <a:cs typeface="Times New Roman" pitchFamily="18" charset="0"/>
              </a:rPr>
              <a:t> </a:t>
            </a:r>
          </a:p>
          <a:p>
            <a:r>
              <a:rPr lang="en-US" smtClean="0">
                <a:cs typeface="Times New Roman" pitchFamily="18" charset="0"/>
              </a:rPr>
              <a:t>Protein malnutrition (starvation)</a:t>
            </a:r>
          </a:p>
          <a:p>
            <a:r>
              <a:rPr lang="en-US" smtClean="0">
                <a:cs typeface="Times New Roman" pitchFamily="18" charset="0"/>
              </a:rPr>
              <a:t>Obesity</a:t>
            </a:r>
          </a:p>
          <a:p>
            <a:r>
              <a:rPr lang="en-US" smtClean="0">
                <a:cs typeface="Times New Roman" pitchFamily="18" charset="0"/>
              </a:rPr>
              <a:t>Anoxia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showimage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 r="49200"/>
          <a:stretch>
            <a:fillRect/>
          </a:stretch>
        </p:blipFill>
        <p:spPr>
          <a:xfrm>
            <a:off x="457200" y="1452563"/>
            <a:ext cx="4262438" cy="3455987"/>
          </a:xfrm>
          <a:noFill/>
        </p:spPr>
      </p:pic>
      <p:sp>
        <p:nvSpPr>
          <p:cNvPr id="51203" name="Line 7"/>
          <p:cNvSpPr>
            <a:spLocks noChangeShapeType="1"/>
          </p:cNvSpPr>
          <p:nvPr/>
        </p:nvSpPr>
        <p:spPr bwMode="auto">
          <a:xfrm flipH="1">
            <a:off x="2771775" y="908050"/>
            <a:ext cx="1008063" cy="1584325"/>
          </a:xfrm>
          <a:prstGeom prst="line">
            <a:avLst/>
          </a:prstGeom>
          <a:noFill/>
          <a:ln w="19050">
            <a:solidFill>
              <a:srgbClr val="2B12E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4" name="Text Box 8"/>
          <p:cNvSpPr txBox="1">
            <a:spLocks noChangeArrowheads="1"/>
          </p:cNvSpPr>
          <p:nvPr/>
        </p:nvSpPr>
        <p:spPr bwMode="auto">
          <a:xfrm>
            <a:off x="3276600" y="331788"/>
            <a:ext cx="4895850" cy="650875"/>
          </a:xfrm>
          <a:prstGeom prst="rect">
            <a:avLst/>
          </a:prstGeom>
          <a:solidFill>
            <a:srgbClr val="2B12E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Hepatotoxins (e.g. alcohol) by disrupting mitochondria and SER ; anoxia</a:t>
            </a:r>
          </a:p>
        </p:txBody>
      </p:sp>
      <p:sp>
        <p:nvSpPr>
          <p:cNvPr id="51205" name="Line 10"/>
          <p:cNvSpPr>
            <a:spLocks noChangeShapeType="1"/>
          </p:cNvSpPr>
          <p:nvPr/>
        </p:nvSpPr>
        <p:spPr bwMode="auto">
          <a:xfrm flipV="1">
            <a:off x="762000" y="3716338"/>
            <a:ext cx="280988" cy="1541462"/>
          </a:xfrm>
          <a:prstGeom prst="line">
            <a:avLst/>
          </a:prstGeom>
          <a:noFill/>
          <a:ln w="9525">
            <a:solidFill>
              <a:srgbClr val="2B12E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6" name="Text Box 12"/>
          <p:cNvSpPr txBox="1">
            <a:spLocks noChangeArrowheads="1"/>
          </p:cNvSpPr>
          <p:nvPr/>
        </p:nvSpPr>
        <p:spPr bwMode="auto">
          <a:xfrm>
            <a:off x="0" y="5300663"/>
            <a:ext cx="3886200" cy="376237"/>
          </a:xfrm>
          <a:prstGeom prst="rect">
            <a:avLst/>
          </a:prstGeom>
          <a:solidFill>
            <a:srgbClr val="2B12E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CCl4 and protein malnutrition</a:t>
            </a:r>
          </a:p>
        </p:txBody>
      </p:sp>
      <p:sp>
        <p:nvSpPr>
          <p:cNvPr id="51207" name="Line 14"/>
          <p:cNvSpPr>
            <a:spLocks noChangeShapeType="1"/>
          </p:cNvSpPr>
          <p:nvPr/>
        </p:nvSpPr>
        <p:spPr bwMode="auto">
          <a:xfrm>
            <a:off x="1187450" y="620713"/>
            <a:ext cx="288925" cy="792162"/>
          </a:xfrm>
          <a:prstGeom prst="line">
            <a:avLst/>
          </a:prstGeom>
          <a:noFill/>
          <a:ln w="19050">
            <a:solidFill>
              <a:srgbClr val="2B12E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8" name="Text Box 15"/>
          <p:cNvSpPr txBox="1">
            <a:spLocks noChangeArrowheads="1"/>
          </p:cNvSpPr>
          <p:nvPr/>
        </p:nvSpPr>
        <p:spPr bwMode="auto">
          <a:xfrm>
            <a:off x="0" y="0"/>
            <a:ext cx="2268538" cy="650875"/>
          </a:xfrm>
          <a:prstGeom prst="rect">
            <a:avLst/>
          </a:prstGeom>
          <a:solidFill>
            <a:srgbClr val="2B12E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/>
              <a:t>Starvation will increase this</a:t>
            </a:r>
          </a:p>
        </p:txBody>
      </p:sp>
      <p:sp>
        <p:nvSpPr>
          <p:cNvPr id="51209" name="Text Box 16"/>
          <p:cNvSpPr txBox="1">
            <a:spLocks noChangeArrowheads="1"/>
          </p:cNvSpPr>
          <p:nvPr/>
        </p:nvSpPr>
        <p:spPr bwMode="auto">
          <a:xfrm>
            <a:off x="4953000" y="2667000"/>
            <a:ext cx="3962400" cy="2663825"/>
          </a:xfrm>
          <a:prstGeom prst="rect">
            <a:avLst/>
          </a:prstGeom>
          <a:solidFill>
            <a:srgbClr val="CC66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20000"/>
              </a:spcBef>
              <a:buFontTx/>
              <a:buChar char="•"/>
            </a:pPr>
            <a:r>
              <a:rPr lang="en-US" sz="2800" b="1"/>
              <a:t>Defects in any of the steps of uptake, catabolism, or secretion can lead to lipid accumulation.</a:t>
            </a:r>
          </a:p>
          <a:p>
            <a:pPr algn="l" rtl="0"/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385175" cy="1431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The significance of fatty change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1676400"/>
            <a:ext cx="8007350" cy="419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cs typeface="Times New Roman" pitchFamily="18" charset="0"/>
              </a:rPr>
              <a:t>Depends on the cause and severity of the accumulation.</a:t>
            </a:r>
          </a:p>
          <a:p>
            <a:pPr lvl="1"/>
            <a:r>
              <a:rPr lang="en-US" b="1" dirty="0" smtClean="0">
                <a:cs typeface="Times New Roman" pitchFamily="18" charset="0"/>
              </a:rPr>
              <a:t>Mild</a:t>
            </a:r>
            <a:r>
              <a:rPr lang="en-US" dirty="0" smtClean="0">
                <a:cs typeface="Times New Roman" pitchFamily="18" charset="0"/>
              </a:rPr>
              <a:t> it may have no effect on cellular function. </a:t>
            </a:r>
          </a:p>
          <a:p>
            <a:pPr lvl="1"/>
            <a:r>
              <a:rPr lang="en-US" b="1" dirty="0" smtClean="0">
                <a:cs typeface="Times New Roman" pitchFamily="18" charset="0"/>
              </a:rPr>
              <a:t>Severe</a:t>
            </a:r>
            <a:r>
              <a:rPr lang="en-US" dirty="0" smtClean="0">
                <a:cs typeface="Times New Roman" pitchFamily="18" charset="0"/>
              </a:rPr>
              <a:t> fatty change may transiently impair cellular function</a:t>
            </a:r>
          </a:p>
          <a:p>
            <a:pPr lvl="1"/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/>
              <a:t>The iron is toxic to the tissues and leads to fibrosis of the liver (cirrhosis) and pancreas (leading to diabetes mellitus).</a:t>
            </a:r>
          </a:p>
          <a:p>
            <a:pPr lvl="1">
              <a:buNone/>
            </a:pPr>
            <a:r>
              <a:rPr lang="en-US" dirty="0" smtClean="0"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348788" cy="6858000"/>
        </p:xfrm>
        <a:graphic>
          <a:graphicData uri="http://schemas.openxmlformats.org/presentationml/2006/ole">
            <p:oleObj spid="_x0000_s2050" name="Bitmap Image" r:id="rId4" imgW="7209524" imgH="5285714" progId="PBrush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534400" cy="974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Light microscopy of fatty change</a:t>
            </a:r>
            <a:r>
              <a:rPr lang="en-US" sz="4000" dirty="0" smtClean="0"/>
              <a:t> 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752600"/>
            <a:ext cx="5486400" cy="4191000"/>
          </a:xfrm>
        </p:spPr>
        <p:txBody>
          <a:bodyPr/>
          <a:lstStyle/>
          <a:p>
            <a:r>
              <a:rPr lang="en-US" sz="2400" dirty="0" smtClean="0">
                <a:cs typeface="Times New Roman" pitchFamily="18" charset="0"/>
              </a:rPr>
              <a:t>Early: small fat vacuoles in the cytoplasm around the nucleus. </a:t>
            </a:r>
          </a:p>
          <a:p>
            <a:endParaRPr lang="en-US" sz="2400" dirty="0" smtClean="0">
              <a:cs typeface="Times New Roman" pitchFamily="18" charset="0"/>
            </a:endParaRPr>
          </a:p>
          <a:p>
            <a:r>
              <a:rPr lang="en-US" sz="2400" dirty="0" smtClean="0">
                <a:cs typeface="Times New Roman" pitchFamily="18" charset="0"/>
              </a:rPr>
              <a:t>Later stages: the vacuoles coalesce to create cleared spaces that displace the nucleus to the cell periphery</a:t>
            </a:r>
          </a:p>
          <a:p>
            <a:endParaRPr lang="en-US" sz="2400" dirty="0" smtClean="0">
              <a:cs typeface="Times New Roman" pitchFamily="18" charset="0"/>
            </a:endParaRPr>
          </a:p>
          <a:p>
            <a:r>
              <a:rPr lang="en-US" sz="2400" dirty="0" smtClean="0">
                <a:cs typeface="Times New Roman" pitchFamily="18" charset="0"/>
              </a:rPr>
              <a:t>Occasionally contiguous cells rupture (fatty cysts) </a:t>
            </a:r>
          </a:p>
          <a:p>
            <a:endParaRPr lang="en-US" dirty="0" smtClean="0">
              <a:cs typeface="Times New Roman" pitchFamily="18" charset="0"/>
            </a:endParaRPr>
          </a:p>
        </p:txBody>
      </p:sp>
      <p:pic>
        <p:nvPicPr>
          <p:cNvPr id="54276" name="Picture 4" descr="http://library.med.utah.edu/WebPath/jpeg4/LIVER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057400"/>
            <a:ext cx="35814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Is Fatty liver reversible? 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Times New Roman" pitchFamily="18" charset="0"/>
              </a:rPr>
              <a:t>Fatty change is reversible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 except if some vital intracellular process is irreversibly impaired (e.g., in CCl4 poisoning),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Prognosis of Fatty liver </a:t>
            </a:r>
          </a:p>
        </p:txBody>
      </p:sp>
      <p:sp>
        <p:nvSpPr>
          <p:cNvPr id="57347" name="Rectangle 4"/>
          <p:cNvSpPr>
            <a:spLocks noGrp="1" noRot="1" noChangeArrowheads="1"/>
          </p:cNvSpPr>
          <p:nvPr>
            <p:ph idx="1"/>
          </p:nvPr>
        </p:nvSpPr>
        <p:spPr>
          <a:xfrm>
            <a:off x="762000" y="1752600"/>
            <a:ext cx="7391400" cy="4191000"/>
          </a:xfrm>
        </p:spPr>
        <p:txBody>
          <a:bodyPr>
            <a:normAutofit/>
          </a:bodyPr>
          <a:lstStyle/>
          <a:p>
            <a:r>
              <a:rPr lang="en-US" smtClean="0">
                <a:cs typeface="Times New Roman" pitchFamily="18" charset="0"/>
              </a:rPr>
              <a:t>Mild: benign natural history (approximately 3% will develop cirrhosis</a:t>
            </a:r>
          </a:p>
          <a:p>
            <a:endParaRPr lang="en-US" smtClean="0">
              <a:cs typeface="Times New Roman" pitchFamily="18" charset="0"/>
            </a:endParaRPr>
          </a:p>
          <a:p>
            <a:r>
              <a:rPr lang="en-US" smtClean="0">
                <a:cs typeface="Times New Roman" pitchFamily="18" charset="0"/>
              </a:rPr>
              <a:t>Moderate to sever: inflammation, degeneration in hepatocytes, +/- fibrosis (30% develop cirrhosis)</a:t>
            </a:r>
          </a:p>
          <a:p>
            <a:endParaRPr lang="en-US" smtClean="0">
              <a:cs typeface="Times New Roman" pitchFamily="18" charset="0"/>
            </a:endParaRPr>
          </a:p>
          <a:p>
            <a:r>
              <a:rPr lang="en-US" smtClean="0">
                <a:cs typeface="Times New Roman" pitchFamily="18" charset="0"/>
              </a:rPr>
              <a:t>5 to 10 year survival:67% and 59%</a:t>
            </a:r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8061325" y="3236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form of accumulation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625609"/>
          </a:xfrm>
        </p:spPr>
        <p:txBody>
          <a:bodyPr/>
          <a:lstStyle/>
          <a:p>
            <a:r>
              <a:rPr lang="en-US" b="1" dirty="0" err="1" smtClean="0"/>
              <a:t>Cholesteryl</a:t>
            </a:r>
            <a:r>
              <a:rPr lang="en-US" b="1" dirty="0" smtClean="0"/>
              <a:t> esters</a:t>
            </a:r>
          </a:p>
          <a:p>
            <a:r>
              <a:rPr lang="en-US" sz="2800" dirty="0" smtClean="0">
                <a:cs typeface="Times New Roman" pitchFamily="18" charset="0"/>
              </a:rPr>
              <a:t>These give atherosclerotic 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plaques their characteristic 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yellow color and contribute to 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the pathogenesis of the lesion</a:t>
            </a:r>
          </a:p>
          <a:p>
            <a:r>
              <a:rPr lang="en-US" sz="2800" dirty="0" smtClean="0"/>
              <a:t>This is called atherosclerosis</a:t>
            </a:r>
            <a:endParaRPr lang="en-US" sz="2800" dirty="0" smtClean="0"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118786" name="Object 5"/>
          <p:cNvGraphicFramePr>
            <a:graphicFrameLocks noChangeAspect="1"/>
          </p:cNvGraphicFramePr>
          <p:nvPr/>
        </p:nvGraphicFramePr>
        <p:xfrm>
          <a:off x="4953000" y="2057400"/>
          <a:ext cx="3940937" cy="4086225"/>
        </p:xfrm>
        <a:graphic>
          <a:graphicData uri="http://schemas.openxmlformats.org/presentationml/2006/ole">
            <p:oleObj spid="_x0000_s118786" name="Bitmap Image" r:id="rId3" imgW="2591162" imgH="2685714" progId="PBrush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938338" y="1828800"/>
          <a:ext cx="5267325" cy="3200400"/>
        </p:xfrm>
        <a:graphic>
          <a:graphicData uri="http://schemas.openxmlformats.org/presentationml/2006/ole">
            <p:oleObj spid="_x0000_s8194" name="Bitmap Image" r:id="rId4" imgW="5266667" imgH="3200000" progId="PBrush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Objectives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71500" y="1357312"/>
            <a:ext cx="8343900" cy="5272087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Berlin Sans FB" pitchFamily="34" charset="0"/>
              </a:rPr>
              <a:t>Understand the pathological changes leading to abnormal accumulations of pigments and other substances in cells.</a:t>
            </a:r>
          </a:p>
          <a:p>
            <a:pPr lvl="0"/>
            <a:endParaRPr lang="en-US" dirty="0" smtClean="0">
              <a:latin typeface="Berlin Sans FB" pitchFamily="34" charset="0"/>
            </a:endParaRPr>
          </a:p>
          <a:p>
            <a:pPr lvl="0"/>
            <a:r>
              <a:rPr lang="en-US" dirty="0" smtClean="0">
                <a:latin typeface="Berlin Sans FB" pitchFamily="34" charset="0"/>
              </a:rPr>
              <a:t> List conditions and features of fatty change, </a:t>
            </a:r>
            <a:r>
              <a:rPr lang="en-US" dirty="0" err="1" smtClean="0">
                <a:latin typeface="Berlin Sans FB" pitchFamily="34" charset="0"/>
              </a:rPr>
              <a:t>haemosiderin</a:t>
            </a:r>
            <a:r>
              <a:rPr lang="en-US" dirty="0" smtClean="0">
                <a:latin typeface="Berlin Sans FB" pitchFamily="34" charset="0"/>
              </a:rPr>
              <a:t>, melanin and </a:t>
            </a:r>
            <a:r>
              <a:rPr lang="en-US" dirty="0" err="1" smtClean="0">
                <a:latin typeface="Berlin Sans FB" pitchFamily="34" charset="0"/>
              </a:rPr>
              <a:t>lipofuscin</a:t>
            </a:r>
            <a:r>
              <a:rPr lang="en-US" dirty="0" smtClean="0">
                <a:latin typeface="Berlin Sans FB" pitchFamily="34" charset="0"/>
              </a:rPr>
              <a:t> accumulations in cells.</a:t>
            </a:r>
          </a:p>
          <a:p>
            <a:pPr lvl="0"/>
            <a:endParaRPr lang="en-US" dirty="0" smtClean="0">
              <a:latin typeface="Berlin Sans FB" pitchFamily="34" charset="0"/>
            </a:endParaRPr>
          </a:p>
          <a:p>
            <a:pPr lvl="0"/>
            <a:r>
              <a:rPr lang="en-US" dirty="0" smtClean="0">
                <a:latin typeface="Berlin Sans FB" pitchFamily="34" charset="0"/>
              </a:rPr>
              <a:t>Know the main types and causes of calcifications (dystrophic and metastatic).</a:t>
            </a:r>
            <a:endParaRPr lang="en-US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Pigments 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accent5"/>
              </a:buClr>
              <a:buFont typeface="Wingdings 2"/>
              <a:buChar char=""/>
              <a:defRPr/>
            </a:pPr>
            <a:r>
              <a:rPr lang="en-US" dirty="0" smtClean="0"/>
              <a:t>Pigments are </a:t>
            </a:r>
            <a:r>
              <a:rPr lang="en-US" dirty="0" smtClean="0">
                <a:solidFill>
                  <a:srgbClr val="FF3399"/>
                </a:solidFill>
              </a:rPr>
              <a:t>c</a:t>
            </a:r>
            <a:r>
              <a:rPr lang="en-US" dirty="0" smtClean="0">
                <a:solidFill>
                  <a:schemeClr val="accent1"/>
                </a:solidFill>
              </a:rPr>
              <a:t>o</a:t>
            </a:r>
            <a:r>
              <a:rPr lang="en-US" dirty="0" smtClean="0">
                <a:solidFill>
                  <a:schemeClr val="accent2"/>
                </a:solidFill>
              </a:rPr>
              <a:t>l</a:t>
            </a:r>
            <a:r>
              <a:rPr lang="en-US" dirty="0" smtClean="0">
                <a:solidFill>
                  <a:schemeClr val="hlink"/>
                </a:solidFill>
              </a:rPr>
              <a:t>o</a:t>
            </a:r>
            <a:r>
              <a:rPr lang="en-US" dirty="0" smtClean="0">
                <a:solidFill>
                  <a:schemeClr val="folHlink"/>
                </a:solidFill>
              </a:rPr>
              <a:t>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dirty="0" smtClean="0">
                <a:solidFill>
                  <a:srgbClr val="FFC000"/>
                </a:solidFill>
              </a:rPr>
              <a:t>d</a:t>
            </a:r>
            <a:r>
              <a:rPr lang="en-US" dirty="0" smtClean="0"/>
              <a:t> substances that are either:</a:t>
            </a:r>
          </a:p>
          <a:p>
            <a:pPr marL="868680" lvl="1" indent="-283464" fontAlgn="auto">
              <a:spcAft>
                <a:spcPts val="0"/>
              </a:spcAft>
              <a:buClr>
                <a:schemeClr val="accent5"/>
              </a:buClr>
              <a:buFont typeface="Wingdings 2"/>
              <a:buChar char=""/>
              <a:defRPr/>
            </a:pPr>
            <a:r>
              <a:rPr lang="en-US" dirty="0" smtClean="0"/>
              <a:t> exogenous, coming from outside the body, or </a:t>
            </a:r>
          </a:p>
          <a:p>
            <a:pPr marL="868680" lvl="1" indent="-283464" fontAlgn="auto">
              <a:spcAft>
                <a:spcPts val="0"/>
              </a:spcAft>
              <a:buClr>
                <a:schemeClr val="accent5"/>
              </a:buClr>
              <a:buFont typeface="Wingdings 2"/>
              <a:buChar char=""/>
              <a:defRPr/>
            </a:pPr>
            <a:r>
              <a:rPr lang="en-US" dirty="0" smtClean="0"/>
              <a:t>endogenous, synthesized within the body itself.</a:t>
            </a:r>
          </a:p>
          <a:p>
            <a:pPr marL="548640" indent="-411480"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Exogenous pigment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Pigments and insoluble substances may enter the body from a variety of sources.</a:t>
            </a:r>
          </a:p>
          <a:p>
            <a:r>
              <a:rPr lang="en-US" dirty="0" smtClean="0"/>
              <a:t>  They may be toxic and produce inflammatory tissue reactions or they may be relatively inert.  </a:t>
            </a:r>
          </a:p>
          <a:p>
            <a:r>
              <a:rPr lang="en-US" dirty="0" smtClean="0"/>
              <a:t>Indian ink pigments produce effective tattoos because they are engulfed by dermal macrophages which become immobilized and permanently deposited.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28002" name="AutoShape 2" descr="data:image/jpg;base64,/9j/4AAQSkZJRgABAQAAAQABAAD/2wCEAAkGBhQSERUUEhQVFRQWFxcWGBgVFxcVFBoUFxcYFRYVFBcXHCYeFxkkGhcUHy8gIycpLCwsFR4xNTAqNSYsLCkBCQoKDgwOGg8PGiwkHCQsLCwsLCwsLCwpLCwsKSwsKSwsLCwsLCwsLCwsKSksLCwsLCksLCksKSwsLCwsLCwsKf/AABEIAQMAwgMBIgACEQEDEQH/xAAbAAACAwEBAQAAAAAAAAAAAAADBAAFBgIBB//EAEMQAAEDAgQEAwUFBQYFBQAAAAEAAhEDIQQSMUEFUWFxIoGRBhMyobFCUsHR8AcjYnLxFBczU4KSFSSi0uFjg5Oywv/EABkBAAMBAQEAAAAAAAAAAAAAAAECAwAEBf/EACgRAAICAgIBBAIBBQAAAAAAAAABAhEDIRIxQRMiUWEEMnGBkcHR8P/aAAwDAQACEQMRAD8AnD+BE1A54+EyJIkm3LsrzFYgNc0HcwPTdeswoBtEoWLrhsZ7yYECTPSFCVsrQCq+jUcWVHMc8XibgLvDUqNM2ygmwv6pWoKBdnNI5ufu3T6wvQ+hM+7d/sf+Sm4t7C1G7QfEOZH+LHLxbGy+fe3OBaczw4eEtAE3IMzH62Wr4h7siAySTAJDxGpn4eQ0uvnHtBjQ+o8NIa1tvDmcXmTeXd+nZVRlZn3rmFYYPgtSptA5myszwSjSH7x0nlP4LPLFaGjhlLZnmMJsAmaWGA+Mx8ynqlbNakyw3i3mUBuFJMC7umgW539D+ml9nFStFmCOpF/RK1CSZMq/w/AnamPT+q4x/DHRFukf0CVTSY8scpIpKTZXjqaIxseLlYgrp78xJ/UC6reznrQuBZetUK6ATCEIW89nsc6lh6fvGn3ZJNN0+APktGZujTIPi5EzsVhqdOTbYT6LZeynG4/5bEGm1pBaBVYTTdmMxUIeMuvxQdtICSXQyPoLcN7oNY3VtMAf6Y9F49rmiX5joAZ0B2ISfsvmz1KLn+OjlAAOcVKDyMrg4kyRMSI0bOpWyfwwEQeinTM2LDDlzGdPmuWjblp35KxbQIFgFw2je4BUnjkFSOGUnZRPxAWP4Fe0acDuUwA47D1XD6EkEgW0uh6UjOdgDhhyXqIT1b6qJ/TYtnzE8SxIxcFuvM8jpYddVqce6fcE2Je2fNEL6WcE5c97/Vc8VP8AhH/1GfVVYSv9o8eaLqOV5AaXOdBuWgRfmJKLjeIOrsYMNUDS/U9IvAO669o8LTcCXOAfENBvbcFv4rO+7aCCPiFw7eeYGynNwiqv+g2KOTnaWvvovcZxQ0h7skve0fEbSS0i8d185xfs7laCJe6ZM2mdY5FaotXooLn9STO2OKK7MEyjTDodUfT/ANw8imKdHDg+HNWPINcfmVsjw1h1aEejgWt0AT87DxMi3hVavYt91T+6NfPZX3D+ANZEafXrKuWUQF32WvwZIQdhQFWY7BDWLhW+MxLWEBxgnSxj1jVVuJxrL3/6Xfks0zKRi+L0A11t7kKsIVhxKtmcTzNv5Rp66pKLwumHRyZactHoZJtorPBcHNS5sPU+ia4PwwmDA7H6rT8Nwga5zYiwI9SD5aeqSWSuisMOrZVcM9nmlhJsWuI8x97ntZH43wpjqcmA4CQdP0FaUcE8tdkIu5xE94/BAZ7KVarv31Xwz8LRHzKnybZRxSQD2Qp1XOp1mEsc1pDnwCHbBuU2doCT23X0fhXHaubLWNOPvtDm+rZP1VVg8E1jQ1oADbCEf3V0eVO0SeNPs0uNxLQzN7wNb960dIK8w1M5Qc+awuND17LM+6Oy6Nd4a0fZZoAS2I38Jv5qiyryReF+DQ0eLs96ac+Z58kc1KhMZBEwb7Kno8UY8kuApVIgO+IT+afo8QDA0Oe58kCchuSJ1GyrGSl0RlFx7OjhKW5E9woo7DAmctO97tM35qJxTDY/h9Q1HxTz5j4XkwRGttCvcdxguaGAyGxc2JI7aJnjfFSJYwjSDzvy+aoAVxZpvpHfgxp+5hjVnX5r1pQmorGrmSOsI0IjQvGtRGhOkKdsaiNYuaYRgmFODRnVduaQ0lokxYG19uy6ptRcqYzKLE8ThpzsIPIwR57x5bLN8XdDX5YmQDlygXMD67eZW5xuGYWn3kRz0PYbrH8U4cZaGgxmOUQBpMHpqLc1RUQldmUxQ8UXtAv00CDSEdyY85v+uqta2CmvEwIBHmEZvAnNdDoDdQds1rE7eapehKtl1w8eEBzHho+F4Ok6CeXXRWdOgSQTUbbR2+smNuW6e4TT/ctkEGL5tZ6+iZGFgi30XPWzqT0TC0wBAFrAdoVhQagAJzDNWFDspIgpLpqJCIoEUlDRRwEQMRoFiAwtr35fgEWkx+bKwwZadtDIm/KD5FNmkvcJhYqZp1DRHLKSdfP5IJb0LLaZZDCn77vVRU9WtiQ4jLUME3DWweouou44LM37VtAyHczPYRCoGlXvtW0EMcCDeNek/gqBhXnZf2PTw/qMNRmJdqMxIVDtRWoLSisKYAViM1DYiU0QBWhdEXUaEPF54GQSZvpYdASJTIDdAcTTmrBEy0FvIQTm9Zaq3E0s2R0iLxzIDS6Y+y2wTlTA1HXcHnXRzSYOoiQIPRLVadyGtyuaJ0jbRwjcE3Cskc7eyiq8MDahLrXkHqACRe1wSnv7GQ8QQ5pEjkefY/Io1dxcLaO07R4/S/nCXbQBdkYwy2JLQAbi0GQGiLa3usGy84NSik3rJHRpJIHoU/lVTgcLWaREBtpDnF1u0WtyKuSpspF6OGsTeHCXaEyzogMxpiKEKiP1yR2tRFPWhFYF4xqK0Iis6axEp0140IrQiIwzHQAJmBqSJUWZxXA8U57i0YfKXEjMHZoJtN9YUXWcWzI4rGtqU3gNAIcDIEWuIHRINK5oUXEvknwg+ZFzPZRq8+dOmuj08acbT+RhpRmlKtcjNckKDLXI9NKNcj0nLBHGI7Al6SZanFYRoRmFAJNoRnVA0S4gAc0UKxGpjHPjVrDoB8bvPby9UBzCCMtmgmY0sCXSdXHYnmVwagOYNDgS45SbAMNzrYXJtrovahc2DdzAC0w5roB5BoHIHyVqOe7E8TwwZnDsP9wt/wBTUPCsIguBaSLFpk21GnijcEeqcxde5Otmm25vlA7khKe7q5YMfeuQSHkkyNCLmd1gllhca4FocQ4OsHCxnqNNtlYqj4bVaakuBZAsCCG5zZ0cuncq8hTkikXZ00JqklmhN0kBhmk1MMahUk0wIisjWojVIXoCYU6CIxL57o9NYVhPedD6KLsL1VOcw9bA087z4czmwROkgie6yLQrc1i97nDNLrZY/FVdSmQ4gyO+vNcrlGS0vk6sVptMFUfBCO1yDiactXOHrSEGi6Y8wpimUpTKZpFAI/Scm2JKinWJgMKCkKNGrUMuAZynxEDk0AwOpmT2T8rivicjC47f0HZOmI0c0+GNH2j3AYP/AMpMvAGfXVoMAZjJDTbpBtZHdJJzkGLmfgHQN1ee/wAtEKtTGZhcROawcZfYEjwizLgW6p0Sb+BTEAtJn4WkOAi+vPcRmgdUDDUwIBgve6A4ifDBcXCdTA9SmMRjGud0yjN0ADg6fVL4Gl4YsZE5SQ5h0nKdnDl/VEUtP+GD77vPKR6ZUTCUXtJBILIsdweUHbz29F24gsaXAy0atefEBvDj+M91ZtM3SOyqo7YE3SagU2pukxAZjNJqaY1ApNTVMIiM9hCxmJFNjnHYeZOgA84TMLO8exmeoKY0bd382w8h9VnoCVsZwOILrndW9BUeBV7hgsgSGAxRd5V4umjjs+c4ABlcU7wNoJvznklvaehlrB2zm/MW+kK2/tFTNm9yZ0+JunLRIe0jnvptc6nlyHWQbOtHrC55RpP+bOiD9yKUtsq4nK/ofqrBjrKv4g3cbKZ1Jj1NyapOVfhnyAnqRSDljQKdplV9Ap6lomQrDylcbimwWDxOIIjlI+0dvqjPJgxrBjlO0pWjggxsvcRzDSRJPMjxOJP9E6EkRlAuguaAABAe4Nvu4xqen6HlaoHteyAwNAOYEZNbaW/oUWjVbfJTDYtJAL55Cd+5KDiKWZsfZLrkAFubV0uJ8RgHQW0VUQYm9skh9ojM8fag+Ed5+gQWQ5xkNaWmxzgPtab628rqxxuHn3oFjDQP5tvmksO1wIJ1jUQXZfSHtB1BEjotZqGxVlzS9nhbqRBBP2YG8ax0GquaTg4SDIKrcg+2z/XTBFuZAv8AVO8PwmUlzX5muExA15yLadPokZSNodpNTlEJdjU3SCA7GqbUwxiDSTTAiTYDG4gU6bnn7IJ7nYesBY7DSTJ1Jk9zcq+9ra0U2s+875Nv9cqpsM1K+ykNKy1wQV7hBoqXBDRXeDF7J49kp9BjV6FeqOxgFuSi6bOMx+ExwNMONpAJVNxPigqPdSDwGOaRcfaGnzhW+BwuVmV1xySWMw7RiKYDQC6drW+ikVMnRqIeKuE77RYf3eIcRZr/ABDudR6/VIPdIXOdi2rOeHvt2MK0pFU2BdDiPNW1ApX2ULGgU9TKQoOTtMooDDAqVqZc2xhwu3uNPy80ti8VkbIEkmBrHcxeEGnh3vu4T/OcrPJgk+t0yXknJ+Dum/M4QcwcA52WBE/ZmbTvvAPRNYquXBsBpaJGWmQYkRM8xytugAGIa5hG8NIYP9Wa57A+S4q4chuRtpcJmcxkwDA+EcpVkiDYI1SCSDnJ+FulxqXTcR1SVLFTLfeeIE6tMB0mS06tvOphWGOwk++LdQ5p0vDYJHXdI0g4nM0tzm2YXa7v918dPJDRtjbcS4NEuyvMDm2CfibzA1WhwdINa0NuIsdZ6zvzVJhnzAzDN92oA0nsW2PkCnmVjTMlpbzEyw+ex7+aVqyidFw0JikgUKgcA4aEAjsUzTSjjVFNsStJNtCYmzK+1NaazW/db83H8gErhwh8RrZ8RUO2aB2b4fwRsOk8lulRa4NXeCa4kZdteyo8LqtFwvRx/W6pD9iGX9RKpTJJtuVEw2o2BdRPU/g4+cPkw3s/i3vZ4yHciNY69U7Xw7XPDi0kt0PmkeC4cNYCDqJP5dkCtxtpJ+7cAxbXn3CxU59q8Fnplw1ZDvLf8/JZFr7LcYbHtrtfG0tcCIjuD0WHxdH3dRzRcA2PRcz1Jo6cTtUBpGKg6yFb0XKlqugg8iCrak5Zly0oFOUyq6g5OMesAcplTHN/dk65YdB0Ibcg+QSlbHBgE3J0A6fQdVwwvrC4JabQ05WQebjd3lZPFeScn4GDiCCTAzGCLiGjTM4np+tUVlcy0thwYczg0gmSCMxJu4+gtAAXFCnAhhYT0aal/wCKoSPzUxOFyiBEuIk3EmQBlaNgTqdyqqiDsWxOMILi3xZicoG4+847AKuw9VwJGZrnAwRcb/CCRBA2G2x2TnEKENqR/mCexFtxuZS7GFpJytkmHBwPrBvPQ/12jbsdZVAAcW52kxltObYEaStBwykWsAdE9LgSZy32GioqGHDoOQEjem64PUOgg/NWWG4gWkB0nuMr/Q/F5fNLRROuy8YEZiBRfIBFwRITLWpRxiiEetVyMc46NBPoJQqISHtVi8mGcN3kMHnc/IFETt0ZPDOJudTc9yrGgq/Dp6hqkLMtMI79fktNgWxRJ6H8lm8IxaPEMNOi4l1shty7K2FXI5fyJVEoDwcG/vHXvqou2VSQDdRWf4++zjX5uWv+/wBGe4dQNOnlJBP61Sv/AAssze7dYyQ03DXbFvK6cx1csIhtjyEmeXROF5yA5b7j6qZ0FTwvA+6ZBlznSXncuKzXFeEVQ57spLZJkbDqtthcQHu2gER97z6Lt7XEOBbYz2ym3cqUse+SGjk4+D5dUFlYYJ8tHp6WSfEMP7t7mH7JIvy2+SLw11iOR+qizvrVlvRenab1W03Juk5EUebTa4gkAxpIBjtOifDQQQdCIO1jY3VQ9z7Bg11NpHaf/OmiPSw7tSwHq+pP4QE6ROTGaOKyy3OHBkBtwC4EW6WuCei9qVXw2pBIkOMAwYsPIbD8bkdPNVkZGtbpm1PZsajqF7iS5tRgAMSG3dfLuMkwBGyqiDYDH4gOlrb+8ueQbESl3sc3rA88v4xrHeImFMVhIY6zYDxObTbWNrj0QG4c7Q0bFhzMDuk/D20PQrGLHh5zvaA5gyEeIau/hbzHP89NEKIcIcARyIkLP8Oa4+CplBA+034tZiCOltbq3p4eq0eC45ZpHo6I8nJWOmWuGphoAAgCwCbYErhCS0Fzcp3Eg/MJ2mEo4amFlfbPFTUp0x9kFx7usPkD6rWMXzziGJ97iKj9i4gfyt8I+nzWfQcat2HoNT+GCSohWOFYlHZccLpS4QDzsrfiFJ5w72gEuOg3iUhgajqQDg2ZIE3sNzYFX1CqXCSMs7HXz5Lqxe1WcGZ8pUZKm7FAABjogclFsAxRW5EqXwfOMG8gnMZbbKTrPIc0xjKLngBpgTfsl8NU+FpgjY9huF5i3hlRr81tHNnbnC55OlZZK9DNDKXHwQWQAenRGxGLbTEvMDnt6rihWLpOQgRYnUr3FV2NHj06iQmTvoDVGU9om4bFNNSm8tqNGuV2UgW8draET9VmuF0yM08xpoeoO4X0hzsOdQ3wjcaA39FmuP1Gmt4AA1rQBAgcz9VHMklZ0YJyb4vor2JmkUBoR6YXOjqY2GFzSAYkajUIdMAOALbj4tXdZE7FenFBmtzsB9TyHUr2kKlR2Zsi0eEeGD1dE9xPZWic8y1o4wGzZgWJFr8g7bqbnYDdCNYPqNiPCHwAIEkRYm5OutzC9w7coAFyLeEZgD1e4QPJsoPFcNDDJvIkx4sxIaIizbmJ9NyqojJs7c9rmPDrNJMk7SIVNhcXtJDtDmba1oJkkjodOiNiA52ck5vdvaBYaEwXEGxNxfoi06TtQYP2gIh1rEWMGI0meq1UjXbHMHWzNIc34eRzDp3HVW3DKILw5oyhoItu46jy+p6Kqw2EDz4XOaXDQtADgORbH5q2w+GqU/gi2w082mB6GUoxe0gmmMSWBqlwktLToQfw5hWNNKO2A4jULKNRw1DHEd4ML57hqML6LxKnNGoP4HfRYluGOwStFMckkwlJsKzwDZIVczCvJAAudLrQ8F4fkM1CJGjRc9zsn9OXlAebHTaZZUOJuaAPcvIAF294vMX3VsypI5JV2KaQRJnTRD4XQDGkBxdc3PfRdJ517LNRIvw9ST4lExjD4YtIkRO8KUDTeXQJOjioKQI5TysuMTSytGQhslrdJJkgaqLVsrdIewphpadW28tilDi3GqaZYcsfEnWU4Eu1giRayU4jgBVbGYt0uCQY5DkitCt2DfwukwueZuACZkkTpdZXHuBqOI0m3ZXtThdRjHF1TO0XvMgfjZZr34eSWmQSb9jChmd6On8fsK0I9MILExSCgkdTYxRw7SQS0E8yASrFlQNuSB3MKvNN5gNIHPn5LoYVoPie0O6iT83SVZIhJjFSoA6WZstyYFs+oIB536aHmh4knI1znNzFwc0EwLGwH0nqeZXtGm55ifANTESOQBkjv6LzitDwWkBxDJAEToBPTkJAi6qiEivdVEPg5Z+MkGWtzfCQPtEmOwQ6dTxtDJfOsHLO5EH4Xb+Z5pjEskVY/hdy+Ehx+QXQw1xmuDbqRtleDf1lazFnwphZdzJceRuB90A/Mzcq7o4tuh8J5Ot6HQ+qocEwUxcB7Z1IGYWAgki+nTVWlFjH+HKWyJsRETGgMeoSsdOi8olO0yqrAU8rQ2S6Nzy2Cs6KUYYfGU5vhgzOkbz5JDG4ttKGso52ZS5xaBlDfxKfdTDmlp0Ij1SWF4AxjcudxtF3EiOyvj6ObJ2Vg4rQJmjRdUcBmgRp5lXLMbSFNpdDQ4AhpF+0JPC+zdNjiWucJEGCAfki4DgTKVQ1M7nEiIcZA9U6b8k2lft6HG8RpFpM2bqIMjrESnMPUa4BzdCk8Tw9tQg5i0jQtMH15JyjSDAGj9cyUTDMrxc+aiJj5yx4Oj/kugXt18WpEDkunVWhjnAA5SZ8tV4+sHtpuYYDpv5KTToqGOIaRDna6ib/ACXfv2feHrdV7aZNQAsBEfGLE9bLkYppqhjWgeKDIBk73QsC30ce0fHqdGg+HeMgtaJ+07wg9ImfJZDDUQxrWjRoA9Ef2urufiqdItaBTaanhvMmGT2181xChlfSOnAltjNNN0QkqRTtEqaLNj9FL1qGQQDDXG3MOJmJ3B+vy6fVIb4RJ0HnuegUpYIuu+J63PkNB81WJGWwuGc4nLFm/FrvoLdLm42vddYupJh0iBIIiRBEANAgC2nTdSmwNOVoA3l3iJ5kA2F7aelkPiGUNLW+nNx0JjU6dAPJURJilSpqDIBIkjSHD7Hcel15gahMtykAEiB4m+YIjkbRqpigIqDXIWHyAjmLrrDUg46+Ic9CNpG/1HzOZl2NsrFsh07RYy4cpO45nYq54cRFiC4xPQbAA7dd5JVdg7kiNN2lwE8onXzKd/s06H1v6EXHqlbHSLik5WFF6qcMTlGYybSVY4ZKP4HqroYTyv6FAw73ZXOqWyTIG8boz6eZpExP9Qg0q0MqkiAHP10TeDnn2ZjiftdWaQ5opikRmMeJ4H8V7d1c8DbRrZa7c2d4zQ5xIDdDlbpErNvcDh3i0vbE5YHkTr5LVezPD/dYWkNS0EyRBAdJgdLpMU3K1LsbNi4bXX+Q1JpnwETJkGeaPVL2tcTeBYN1Wb4qKz3U20yWtLZJbZxk306KxwNb3GUFxdmElpkknSRKrRyOdujr+0Hm71KiuWOkA5SJGllExuL+T5Xhsc7NUb9n3juvhKZ4C8Gjla6ctV48jMKprZSXta4MBJJkGSe40Vr7O4NlKl4ZPiBcT6K7ridMqV0WeHpfu4zR1VbiuE021PeF7y6ZgRqnMRUY83nKNwYEzy3QxhGF5OcxEkXgjv6KLV+AQm47TMPVrZ8TiH+Kc+UTrAnX0+SfYqmk4DF4ls+HMTp/EfTVWlE7cv0FzZFs6cMl0NUwm6LUtST1FqVFWHpmFP7eNh5mw8p1RW0gRBEg2Q3HKSAA2I2lxHMdJsnRKRxWrGzszZbpuNIj9HklH1PB4gbkybA+p1KaMZgfieRbSY58mjrqhYyh4ZJEkgaTqYNyeX0TpkmrFcY43mDDmjlmJ0c6eQ2UpuJ8Tdvuw4joOnRMV6U5v9Luton5SmmYKwc0zaRNjHcfkjZuJ1gXkt8BdAt8TdtbGU23GOZd4Mc4H4GPokKjhry1zASO5TfDhAJ0zGQNIEAC2xMT5pWMkXlGorGg9U9Fys8KUBy1pussxxPj4ZRflbmNV1Ro5ZiX5Yj+Fo/3BWPGMa4NFOnBqVLX0az7VR3IAaczESsLx/iAZiqNOlGTDuA5h1S5cTPYN/0q0Y2tnLkl7teDVcS4NVbhzlALgG5QL6xstWJFK+oZeOcKrwfGc0gwIOp3aTY+Wnkjt4gajHmAGwRM97+ahjSWgSlJ9nOHf8ILfhaCD5bJ00mRJaCesEhZp3Fg4+Aw0WM7wYMFTA4txJ/eNi4NxMGQPwVkjnc99GldVKiWZxyiAAajJAg3Gu6iWpFLR8Pd7cvJ/wAKmJ1+K8+aJ/eFVAytp0wLbO281lAV0VUqaKv7a1n/AGaYjkHfmpT9vK7W5QKcdWk/is41y5JWN4ossJxUuxTqjoBqWdAsJi4HcD5rQ1sRlDSRDZj+LqT+awznXWl4RxcuESPeRBDj8Y/h5OU5xvYYyo0WHerKgVnKNYAnIcoEeBwLSO35dlYs4mGfGCIMTqJ7hRo6lNM0NEIlahmHIjQ9fyKqsPxumR8XS178k83ijY0d/tPe6wX9nVLCZcxMSTtMQNBJ8z5odfDhwg6fMHmOq6fxAmIY85tLahKVMZVIltJ19JLR9SjsXS8ntPA38RBby5n+LbyFj8k+Hqq/5kz+7aIIF3jUidp2XVCliXRamJuPET30CNNg5RXkdfSBMkX/AC0smqbUjSp1BkLnsh5tDSftZeYTdKm8yA7xAxZoGroBuTsCjxYryRRYUGpgY+DkpgPq7NBsOrzsB6pJ2G8Ra5ziNNcoBvOkSPh9UthuN0TUdTw5bmY0Z3AeGJLYadzM36jybjStk/V5Ooh+OcU9xQrZXF1R8ML985+y3kGiSOUc184fWAcDMNbc+TSAPU/JPe1PHWzAPgpkgfxVN4/W3VY449z3XsOQVY3xtk5JXSG3Yp0kyYnSTpyXpxLjufUlLL2UoQgrnmujU8kALsuWAde86qIcqImB1WQAdJ8/NC94FoH+yuNc0N93YaCWjtJ3QH+xGLAvTA/1N/BFfZm/grMPhnPkgWG/WJAQC5XrfYfF2ENBN4L4/BdU/wBn2KJiGDu4/wDagGzM1AZkIjdJuP8AwtQP2aYnd1P/AHH/ALV3/dtirfvKdtBmdAnX7KYUDwrjgeMlTLnsAXD4o0vsVfMeRMNFuh+I/auVTYn9nWIa0kGm4jZpIJ7SI+apHYjEUJpudUZ/CSR8il4pmtn0rCvyMaXAEB0taLZnkSB2Fj8kaibOnWGjoSWQderZWCwfta9lMNcMzm5sjrauAALhvESrHB+2zQJfTcXm9iMszO9+abiLs3ONpx7tw2aD8o/Eei5c/NSou3kfIgH6lZGr+0WZ/c6jKJfMC0bJR3t5UyhrWNAbMTJ1ObmjQKZtW1Jo1jNyWeoJH4I1KoASCbNbPYzH4D0XzSr7T1nj3ZdlaXZzlABkTA7XKHiOM1nED3j4jnGtj8MBajUfQ3VWhlFpIEOkyYtmvr2QqHtBRolzqlQQMsCczj8WgHVfN3Fx1PqU1gOEVKzopsc89BYdzoPNGjUW/Hfah+IcWtcRRkwIguGuZ/M200SGFeA4Q8MkQSTFgQfM2nyWr4J+zsEt/tD/ABEEhtO8AbudpuNFZ1f2W4aS5xqEQft3/wDqswrR8lxTy+cztD4YiA287TJsh0KLc4zOIbNyBLo6DQlfVaH7PMHAllQ/+4RffRWn92GAGrHedR/5pbTCfKMScPlPu3VC6BBcGgTuTcwI2F7LnDPoGBUL28y2HX5gWsvrbf2Y4D/LP/yP/Neu/ZrgGiTSMfzv7c0OKDyZ8aZVaCZkiRG3hm821iE9/wAtPx1Ijl8ivrTP2bYD/Jkfzv8AzQ3ewvDw8MFAE7+N9hBN79Pms42ZSaPlZOF51PmovrH93uA/yB/uf+aiHp/z/cPN/B1TKI8WKiiZgEan+JT8/wAEXi9UspEtMHn5FRRKgsQwVVw914nHMTMkmfVXLhZRRECMp7Zk0TQdSc9hdVax0PcAWnUETHmrHDsFd1RlZrXtaSAHNBjxEaxOgUURRvJiPbHhFKjUikzKO7j9Ss2FFEUAKAjPYAooiYGz4h2P0TdGmC5v8o/FeqIeTM3ns57O4dzA51MF0jUuI9CYWqr0GtwpDRlAY8w3w3DSRp2CiiC7B4OuG1CaxGwZIAsJJibaq0xHwO7H6KKJmaICi0NoyAJyzMbwkuDj3zC+r43ZiBmuAByGgUUWXRn2T2aqEh/dpgWAJbeALDTZW2JbLHA8j9FFEQLorODV3EEE2v8AgbepQOEumrUcbnn3KiiJixLlFFETH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28004" name="AutoShape 4" descr="data:image/jpg;base64,/9j/4AAQSkZJRgABAQAAAQABAAD/2wCEAAkGBhQSERUUEhQVFRQWFxcWGBgVFxcVFBoUFxcYFRYVFBcXHCYeFxkkGhcUHy8gIycpLCwsFR4xNTAqNSYsLCkBCQoKDgwOGg8PGiwkHCQsLCwsLCwsLCwpLCwsKSwsKSwsLCwsLCwsLCwsKSksLCwsLCksLCksKSwsLCwsLCwsKf/AABEIAQMAwgMBIgACEQEDEQH/xAAbAAACAwEBAQAAAAAAAAAAAAADBAAFBgIBB//EAEMQAAEDAgQEAwUFBQYFBQAAAAEAAhEDIQQSMUEFUWFxIoGRBhMyobFCUsHR8AcjYnLxFBczU4KSFSSi0uFjg5Oywv/EABkBAAMBAQEAAAAAAAAAAAAAAAECAwAEBf/EACgRAAICAgIBBAIBBQAAAAAAAAABAhEDIRIxQRMiUWEEMnGBkcHR8P/aAAwDAQACEQMRAD8AnD+BE1A54+EyJIkm3LsrzFYgNc0HcwPTdeswoBtEoWLrhsZ7yYECTPSFCVsrQCq+jUcWVHMc8XibgLvDUqNM2ygmwv6pWoKBdnNI5ufu3T6wvQ+hM+7d/sf+Sm4t7C1G7QfEOZH+LHLxbGy+fe3OBaczw4eEtAE3IMzH62Wr4h7siAySTAJDxGpn4eQ0uvnHtBjQ+o8NIa1tvDmcXmTeXd+nZVRlZn3rmFYYPgtSptA5myszwSjSH7x0nlP4LPLFaGjhlLZnmMJsAmaWGA+Mx8ynqlbNakyw3i3mUBuFJMC7umgW539D+ml9nFStFmCOpF/RK1CSZMq/w/AnamPT+q4x/DHRFukf0CVTSY8scpIpKTZXjqaIxseLlYgrp78xJ/UC6reznrQuBZetUK6ATCEIW89nsc6lh6fvGn3ZJNN0+APktGZujTIPi5EzsVhqdOTbYT6LZeynG4/5bEGm1pBaBVYTTdmMxUIeMuvxQdtICSXQyPoLcN7oNY3VtMAf6Y9F49rmiX5joAZ0B2ISfsvmz1KLn+OjlAAOcVKDyMrg4kyRMSI0bOpWyfwwEQeinTM2LDDlzGdPmuWjblp35KxbQIFgFw2je4BUnjkFSOGUnZRPxAWP4Fe0acDuUwA47D1XD6EkEgW0uh6UjOdgDhhyXqIT1b6qJ/TYtnzE8SxIxcFuvM8jpYddVqce6fcE2Je2fNEL6WcE5c97/Vc8VP8AhH/1GfVVYSv9o8eaLqOV5AaXOdBuWgRfmJKLjeIOrsYMNUDS/U9IvAO669o8LTcCXOAfENBvbcFv4rO+7aCCPiFw7eeYGynNwiqv+g2KOTnaWvvovcZxQ0h7skve0fEbSS0i8d185xfs7laCJe6ZM2mdY5FaotXooLn9STO2OKK7MEyjTDodUfT/ANw8imKdHDg+HNWPINcfmVsjw1h1aEejgWt0AT87DxMi3hVavYt91T+6NfPZX3D+ANZEafXrKuWUQF32WvwZIQdhQFWY7BDWLhW+MxLWEBxgnSxj1jVVuJxrL3/6Xfks0zKRi+L0A11t7kKsIVhxKtmcTzNv5Rp66pKLwumHRyZactHoZJtorPBcHNS5sPU+ia4PwwmDA7H6rT8Nwga5zYiwI9SD5aeqSWSuisMOrZVcM9nmlhJsWuI8x97ntZH43wpjqcmA4CQdP0FaUcE8tdkIu5xE94/BAZ7KVarv31Xwz8LRHzKnybZRxSQD2Qp1XOp1mEsc1pDnwCHbBuU2doCT23X0fhXHaubLWNOPvtDm+rZP1VVg8E1jQ1oADbCEf3V0eVO0SeNPs0uNxLQzN7wNb960dIK8w1M5Qc+awuND17LM+6Oy6Nd4a0fZZoAS2I38Jv5qiyryReF+DQ0eLs96ac+Z58kc1KhMZBEwb7Kno8UY8kuApVIgO+IT+afo8QDA0Oe58kCchuSJ1GyrGSl0RlFx7OjhKW5E9woo7DAmctO97tM35qJxTDY/h9Q1HxTz5j4XkwRGttCvcdxguaGAyGxc2JI7aJnjfFSJYwjSDzvy+aoAVxZpvpHfgxp+5hjVnX5r1pQmorGrmSOsI0IjQvGtRGhOkKdsaiNYuaYRgmFODRnVduaQ0lokxYG19uy6ptRcqYzKLE8ThpzsIPIwR57x5bLN8XdDX5YmQDlygXMD67eZW5xuGYWn3kRz0PYbrH8U4cZaGgxmOUQBpMHpqLc1RUQldmUxQ8UXtAv00CDSEdyY85v+uqta2CmvEwIBHmEZvAnNdDoDdQds1rE7eapehKtl1w8eEBzHho+F4Ok6CeXXRWdOgSQTUbbR2+smNuW6e4TT/ctkEGL5tZ6+iZGFgi30XPWzqT0TC0wBAFrAdoVhQagAJzDNWFDspIgpLpqJCIoEUlDRRwEQMRoFiAwtr35fgEWkx+bKwwZadtDIm/KD5FNmkvcJhYqZp1DRHLKSdfP5IJb0LLaZZDCn77vVRU9WtiQ4jLUME3DWweouou44LM37VtAyHczPYRCoGlXvtW0EMcCDeNek/gqBhXnZf2PTw/qMNRmJdqMxIVDtRWoLSisKYAViM1DYiU0QBWhdEXUaEPF54GQSZvpYdASJTIDdAcTTmrBEy0FvIQTm9Zaq3E0s2R0iLxzIDS6Y+y2wTlTA1HXcHnXRzSYOoiQIPRLVadyGtyuaJ0jbRwjcE3Cskc7eyiq8MDahLrXkHqACRe1wSnv7GQ8QQ5pEjkefY/Io1dxcLaO07R4/S/nCXbQBdkYwy2JLQAbi0GQGiLa3usGy84NSik3rJHRpJIHoU/lVTgcLWaREBtpDnF1u0WtyKuSpspF6OGsTeHCXaEyzogMxpiKEKiP1yR2tRFPWhFYF4xqK0Iis6axEp0140IrQiIwzHQAJmBqSJUWZxXA8U57i0YfKXEjMHZoJtN9YUXWcWzI4rGtqU3gNAIcDIEWuIHRINK5oUXEvknwg+ZFzPZRq8+dOmuj08acbT+RhpRmlKtcjNckKDLXI9NKNcj0nLBHGI7Al6SZanFYRoRmFAJNoRnVA0S4gAc0UKxGpjHPjVrDoB8bvPby9UBzCCMtmgmY0sCXSdXHYnmVwagOYNDgS45SbAMNzrYXJtrovahc2DdzAC0w5roB5BoHIHyVqOe7E8TwwZnDsP9wt/wBTUPCsIguBaSLFpk21GnijcEeqcxde5Otmm25vlA7khKe7q5YMfeuQSHkkyNCLmd1gllhca4FocQ4OsHCxnqNNtlYqj4bVaakuBZAsCCG5zZ0cuncq8hTkikXZ00JqklmhN0kBhmk1MMahUk0wIisjWojVIXoCYU6CIxL57o9NYVhPedD6KLsL1VOcw9bA087z4czmwROkgie6yLQrc1i97nDNLrZY/FVdSmQ4gyO+vNcrlGS0vk6sVptMFUfBCO1yDiactXOHrSEGi6Y8wpimUpTKZpFAI/Scm2JKinWJgMKCkKNGrUMuAZynxEDk0AwOpmT2T8rivicjC47f0HZOmI0c0+GNH2j3AYP/AMpMvAGfXVoMAZjJDTbpBtZHdJJzkGLmfgHQN1ee/wAtEKtTGZhcROawcZfYEjwizLgW6p0Sb+BTEAtJn4WkOAi+vPcRmgdUDDUwIBgve6A4ifDBcXCdTA9SmMRjGud0yjN0ADg6fVL4Gl4YsZE5SQ5h0nKdnDl/VEUtP+GD77vPKR6ZUTCUXtJBILIsdweUHbz29F24gsaXAy0atefEBvDj+M91ZtM3SOyqo7YE3SagU2pukxAZjNJqaY1ApNTVMIiM9hCxmJFNjnHYeZOgA84TMLO8exmeoKY0bd382w8h9VnoCVsZwOILrndW9BUeBV7hgsgSGAxRd5V4umjjs+c4ABlcU7wNoJvznklvaehlrB2zm/MW+kK2/tFTNm9yZ0+JunLRIe0jnvptc6nlyHWQbOtHrC55RpP+bOiD9yKUtsq4nK/ofqrBjrKv4g3cbKZ1Jj1NyapOVfhnyAnqRSDljQKdplV9Ap6lomQrDylcbimwWDxOIIjlI+0dvqjPJgxrBjlO0pWjggxsvcRzDSRJPMjxOJP9E6EkRlAuguaAABAe4Nvu4xqen6HlaoHteyAwNAOYEZNbaW/oUWjVbfJTDYtJAL55Cd+5KDiKWZsfZLrkAFubV0uJ8RgHQW0VUQYm9skh9ojM8fag+Ed5+gQWQ5xkNaWmxzgPtab628rqxxuHn3oFjDQP5tvmksO1wIJ1jUQXZfSHtB1BEjotZqGxVlzS9nhbqRBBP2YG8ax0GquaTg4SDIKrcg+2z/XTBFuZAv8AVO8PwmUlzX5muExA15yLadPokZSNodpNTlEJdjU3SCA7GqbUwxiDSTTAiTYDG4gU6bnn7IJ7nYesBY7DSTJ1Jk9zcq+9ra0U2s+875Nv9cqpsM1K+ykNKy1wQV7hBoqXBDRXeDF7J49kp9BjV6FeqOxgFuSi6bOMx+ExwNMONpAJVNxPigqPdSDwGOaRcfaGnzhW+BwuVmV1xySWMw7RiKYDQC6drW+ikVMnRqIeKuE77RYf3eIcRZr/ABDudR6/VIPdIXOdi2rOeHvt2MK0pFU2BdDiPNW1ApX2ULGgU9TKQoOTtMooDDAqVqZc2xhwu3uNPy80ti8VkbIEkmBrHcxeEGnh3vu4T/OcrPJgk+t0yXknJ+Dum/M4QcwcA52WBE/ZmbTvvAPRNYquXBsBpaJGWmQYkRM8xytugAGIa5hG8NIYP9Wa57A+S4q4chuRtpcJmcxkwDA+EcpVkiDYI1SCSDnJ+FulxqXTcR1SVLFTLfeeIE6tMB0mS06tvOphWGOwk++LdQ5p0vDYJHXdI0g4nM0tzm2YXa7v918dPJDRtjbcS4NEuyvMDm2CfibzA1WhwdINa0NuIsdZ6zvzVJhnzAzDN92oA0nsW2PkCnmVjTMlpbzEyw+ex7+aVqyidFw0JikgUKgcA4aEAjsUzTSjjVFNsStJNtCYmzK+1NaazW/db83H8gErhwh8RrZ8RUO2aB2b4fwRsOk8lulRa4NXeCa4kZdteyo8LqtFwvRx/W6pD9iGX9RKpTJJtuVEw2o2BdRPU/g4+cPkw3s/i3vZ4yHciNY69U7Xw7XPDi0kt0PmkeC4cNYCDqJP5dkCtxtpJ+7cAxbXn3CxU59q8Fnplw1ZDvLf8/JZFr7LcYbHtrtfG0tcCIjuD0WHxdH3dRzRcA2PRcz1Jo6cTtUBpGKg6yFb0XKlqugg8iCrak5Zly0oFOUyq6g5OMesAcplTHN/dk65YdB0Ibcg+QSlbHBgE3J0A6fQdVwwvrC4JabQ05WQebjd3lZPFeScn4GDiCCTAzGCLiGjTM4np+tUVlcy0thwYczg0gmSCMxJu4+gtAAXFCnAhhYT0aal/wCKoSPzUxOFyiBEuIk3EmQBlaNgTqdyqqiDsWxOMILi3xZicoG4+847AKuw9VwJGZrnAwRcb/CCRBA2G2x2TnEKENqR/mCexFtxuZS7GFpJytkmHBwPrBvPQ/12jbsdZVAAcW52kxltObYEaStBwykWsAdE9LgSZy32GioqGHDoOQEjem64PUOgg/NWWG4gWkB0nuMr/Q/F5fNLRROuy8YEZiBRfIBFwRITLWpRxiiEetVyMc46NBPoJQqISHtVi8mGcN3kMHnc/IFETt0ZPDOJudTc9yrGgq/Dp6hqkLMtMI79fktNgWxRJ6H8lm8IxaPEMNOi4l1shty7K2FXI5fyJVEoDwcG/vHXvqou2VSQDdRWf4++zjX5uWv+/wBGe4dQNOnlJBP61Sv/AAssze7dYyQ03DXbFvK6cx1csIhtjyEmeXROF5yA5b7j6qZ0FTwvA+6ZBlznSXncuKzXFeEVQ57spLZJkbDqtthcQHu2gER97z6Lt7XEOBbYz2ym3cqUse+SGjk4+D5dUFlYYJ8tHp6WSfEMP7t7mH7JIvy2+SLw11iOR+qizvrVlvRenab1W03Juk5EUebTa4gkAxpIBjtOifDQQQdCIO1jY3VQ9z7Bg11NpHaf/OmiPSw7tSwHq+pP4QE6ROTGaOKyy3OHBkBtwC4EW6WuCei9qVXw2pBIkOMAwYsPIbD8bkdPNVkZGtbpm1PZsajqF7iS5tRgAMSG3dfLuMkwBGyqiDYDH4gOlrb+8ueQbESl3sc3rA88v4xrHeImFMVhIY6zYDxObTbWNrj0QG4c7Q0bFhzMDuk/D20PQrGLHh5zvaA5gyEeIau/hbzHP89NEKIcIcARyIkLP8Oa4+CplBA+034tZiCOltbq3p4eq0eC45ZpHo6I8nJWOmWuGphoAAgCwCbYErhCS0Fzcp3Eg/MJ2mEo4amFlfbPFTUp0x9kFx7usPkD6rWMXzziGJ97iKj9i4gfyt8I+nzWfQcat2HoNT+GCSohWOFYlHZccLpS4QDzsrfiFJ5w72gEuOg3iUhgajqQDg2ZIE3sNzYFX1CqXCSMs7HXz5Lqxe1WcGZ8pUZKm7FAABjogclFsAxRW5EqXwfOMG8gnMZbbKTrPIc0xjKLngBpgTfsl8NU+FpgjY9huF5i3hlRr81tHNnbnC55OlZZK9DNDKXHwQWQAenRGxGLbTEvMDnt6rihWLpOQgRYnUr3FV2NHj06iQmTvoDVGU9om4bFNNSm8tqNGuV2UgW8draET9VmuF0yM08xpoeoO4X0hzsOdQ3wjcaA39FmuP1Gmt4AA1rQBAgcz9VHMklZ0YJyb4vor2JmkUBoR6YXOjqY2GFzSAYkajUIdMAOALbj4tXdZE7FenFBmtzsB9TyHUr2kKlR2Zsi0eEeGD1dE9xPZWic8y1o4wGzZgWJFr8g7bqbnYDdCNYPqNiPCHwAIEkRYm5OutzC9w7coAFyLeEZgD1e4QPJsoPFcNDDJvIkx4sxIaIizbmJ9NyqojJs7c9rmPDrNJMk7SIVNhcXtJDtDmba1oJkkjodOiNiA52ck5vdvaBYaEwXEGxNxfoi06TtQYP2gIh1rEWMGI0meq1UjXbHMHWzNIc34eRzDp3HVW3DKILw5oyhoItu46jy+p6Kqw2EDz4XOaXDQtADgORbH5q2w+GqU/gi2w082mB6GUoxe0gmmMSWBqlwktLToQfw5hWNNKO2A4jULKNRw1DHEd4ML57hqML6LxKnNGoP4HfRYluGOwStFMckkwlJsKzwDZIVczCvJAAudLrQ8F4fkM1CJGjRc9zsn9OXlAebHTaZZUOJuaAPcvIAF294vMX3VsypI5JV2KaQRJnTRD4XQDGkBxdc3PfRdJ517LNRIvw9ST4lExjD4YtIkRO8KUDTeXQJOjioKQI5TysuMTSytGQhslrdJJkgaqLVsrdIewphpadW28tilDi3GqaZYcsfEnWU4Eu1giRayU4jgBVbGYt0uCQY5DkitCt2DfwukwueZuACZkkTpdZXHuBqOI0m3ZXtThdRjHF1TO0XvMgfjZZr34eSWmQSb9jChmd6On8fsK0I9MILExSCgkdTYxRw7SQS0E8yASrFlQNuSB3MKvNN5gNIHPn5LoYVoPie0O6iT83SVZIhJjFSoA6WZstyYFs+oIB536aHmh4knI1znNzFwc0EwLGwH0nqeZXtGm55ifANTESOQBkjv6LzitDwWkBxDJAEToBPTkJAi6qiEivdVEPg5Z+MkGWtzfCQPtEmOwQ6dTxtDJfOsHLO5EH4Xb+Z5pjEskVY/hdy+Ehx+QXQw1xmuDbqRtleDf1lazFnwphZdzJceRuB90A/Mzcq7o4tuh8J5Ot6HQ+qocEwUxcB7Z1IGYWAgki+nTVWlFjH+HKWyJsRETGgMeoSsdOi8olO0yqrAU8rQ2S6Nzy2Cs6KUYYfGU5vhgzOkbz5JDG4ttKGso52ZS5xaBlDfxKfdTDmlp0Ij1SWF4AxjcudxtF3EiOyvj6ObJ2Vg4rQJmjRdUcBmgRp5lXLMbSFNpdDQ4AhpF+0JPC+zdNjiWucJEGCAfki4DgTKVQ1M7nEiIcZA9U6b8k2lft6HG8RpFpM2bqIMjrESnMPUa4BzdCk8Tw9tQg5i0jQtMH15JyjSDAGj9cyUTDMrxc+aiJj5yx4Oj/kugXt18WpEDkunVWhjnAA5SZ8tV4+sHtpuYYDpv5KTToqGOIaRDna6ib/ACXfv2feHrdV7aZNQAsBEfGLE9bLkYppqhjWgeKDIBk73QsC30ce0fHqdGg+HeMgtaJ+07wg9ImfJZDDUQxrWjRoA9Ef2urufiqdItaBTaanhvMmGT2181xChlfSOnAltjNNN0QkqRTtEqaLNj9FL1qGQQDDXG3MOJmJ3B+vy6fVIb4RJ0HnuegUpYIuu+J63PkNB81WJGWwuGc4nLFm/FrvoLdLm42vddYupJh0iBIIiRBEANAgC2nTdSmwNOVoA3l3iJ5kA2F7aelkPiGUNLW+nNx0JjU6dAPJURJilSpqDIBIkjSHD7Hcel15gahMtykAEiB4m+YIjkbRqpigIqDXIWHyAjmLrrDUg46+Ic9CNpG/1HzOZl2NsrFsh07RYy4cpO45nYq54cRFiC4xPQbAA7dd5JVdg7kiNN2lwE8onXzKd/s06H1v6EXHqlbHSLik5WFF6qcMTlGYybSVY4ZKP4HqroYTyv6FAw73ZXOqWyTIG8boz6eZpExP9Qg0q0MqkiAHP10TeDnn2ZjiftdWaQ5opikRmMeJ4H8V7d1c8DbRrZa7c2d4zQ5xIDdDlbpErNvcDh3i0vbE5YHkTr5LVezPD/dYWkNS0EyRBAdJgdLpMU3K1LsbNi4bXX+Q1JpnwETJkGeaPVL2tcTeBYN1Wb4qKz3U20yWtLZJbZxk306KxwNb3GUFxdmElpkknSRKrRyOdujr+0Hm71KiuWOkA5SJGllExuL+T5Xhsc7NUb9n3juvhKZ4C8Gjla6ctV48jMKprZSXta4MBJJkGSe40Vr7O4NlKl4ZPiBcT6K7ridMqV0WeHpfu4zR1VbiuE021PeF7y6ZgRqnMRUY83nKNwYEzy3QxhGF5OcxEkXgjv6KLV+AQm47TMPVrZ8TiH+Kc+UTrAnX0+SfYqmk4DF4ls+HMTp/EfTVWlE7cv0FzZFs6cMl0NUwm6LUtST1FqVFWHpmFP7eNh5mw8p1RW0gRBEg2Q3HKSAA2I2lxHMdJsnRKRxWrGzszZbpuNIj9HklH1PB4gbkybA+p1KaMZgfieRbSY58mjrqhYyh4ZJEkgaTqYNyeX0TpkmrFcY43mDDmjlmJ0c6eQ2UpuJ8Tdvuw4joOnRMV6U5v9Luton5SmmYKwc0zaRNjHcfkjZuJ1gXkt8BdAt8TdtbGU23GOZd4Mc4H4GPokKjhry1zASO5TfDhAJ0zGQNIEAC2xMT5pWMkXlGorGg9U9Fys8KUBy1pussxxPj4ZRflbmNV1Ro5ZiX5Yj+Fo/3BWPGMa4NFOnBqVLX0az7VR3IAaczESsLx/iAZiqNOlGTDuA5h1S5cTPYN/0q0Y2tnLkl7teDVcS4NVbhzlALgG5QL6xstWJFK+oZeOcKrwfGc0gwIOp3aTY+Wnkjt4gajHmAGwRM97+ahjSWgSlJ9nOHf8ILfhaCD5bJ00mRJaCesEhZp3Fg4+Aw0WM7wYMFTA4txJ/eNi4NxMGQPwVkjnc99GldVKiWZxyiAAajJAg3Gu6iWpFLR8Pd7cvJ/wAKmJ1+K8+aJ/eFVAytp0wLbO281lAV0VUqaKv7a1n/AGaYjkHfmpT9vK7W5QKcdWk/is41y5JWN4ossJxUuxTqjoBqWdAsJi4HcD5rQ1sRlDSRDZj+LqT+awznXWl4RxcuESPeRBDj8Y/h5OU5xvYYyo0WHerKgVnKNYAnIcoEeBwLSO35dlYs4mGfGCIMTqJ7hRo6lNM0NEIlahmHIjQ9fyKqsPxumR8XS178k83ijY0d/tPe6wX9nVLCZcxMSTtMQNBJ8z5odfDhwg6fMHmOq6fxAmIY85tLahKVMZVIltJ19JLR9SjsXS8ntPA38RBby5n+LbyFj8k+Hqq/5kz+7aIIF3jUidp2XVCliXRamJuPET30CNNg5RXkdfSBMkX/AC0smqbUjSp1BkLnsh5tDSftZeYTdKm8yA7xAxZoGroBuTsCjxYryRRYUGpgY+DkpgPq7NBsOrzsB6pJ2G8Ra5ziNNcoBvOkSPh9UthuN0TUdTw5bmY0Z3AeGJLYadzM36jybjStk/V5Ooh+OcU9xQrZXF1R8ML985+y3kGiSOUc184fWAcDMNbc+TSAPU/JPe1PHWzAPgpkgfxVN4/W3VY449z3XsOQVY3xtk5JXSG3Yp0kyYnSTpyXpxLjufUlLL2UoQgrnmujU8kALsuWAde86qIcqImB1WQAdJ8/NC94FoH+yuNc0N93YaCWjtJ3QH+xGLAvTA/1N/BFfZm/grMPhnPkgWG/WJAQC5XrfYfF2ENBN4L4/BdU/wBn2KJiGDu4/wDagGzM1AZkIjdJuP8AwtQP2aYnd1P/AHH/ALV3/dtirfvKdtBmdAnX7KYUDwrjgeMlTLnsAXD4o0vsVfMeRMNFuh+I/auVTYn9nWIa0kGm4jZpIJ7SI+apHYjEUJpudUZ/CSR8il4pmtn0rCvyMaXAEB0taLZnkSB2Fj8kaibOnWGjoSWQderZWCwfta9lMNcMzm5sjrauAALhvESrHB+2zQJfTcXm9iMszO9+abiLs3ONpx7tw2aD8o/Eei5c/NSou3kfIgH6lZGr+0WZ/c6jKJfMC0bJR3t5UyhrWNAbMTJ1ObmjQKZtW1Jo1jNyWeoJH4I1KoASCbNbPYzH4D0XzSr7T1nj3ZdlaXZzlABkTA7XKHiOM1nED3j4jnGtj8MBajUfQ3VWhlFpIEOkyYtmvr2QqHtBRolzqlQQMsCczj8WgHVfN3Fx1PqU1gOEVKzopsc89BYdzoPNGjUW/Hfah+IcWtcRRkwIguGuZ/M200SGFeA4Q8MkQSTFgQfM2nyWr4J+zsEt/tD/ABEEhtO8AbudpuNFZ1f2W4aS5xqEQft3/wDqswrR8lxTy+cztD4YiA287TJsh0KLc4zOIbNyBLo6DQlfVaH7PMHAllQ/+4RffRWn92GAGrHedR/5pbTCfKMScPlPu3VC6BBcGgTuTcwI2F7LnDPoGBUL28y2HX5gWsvrbf2Y4D/LP/yP/Neu/ZrgGiTSMfzv7c0OKDyZ8aZVaCZkiRG3hm821iE9/wAtPx1Ijl8ivrTP2bYD/Jkfzv8AzQ3ewvDw8MFAE7+N9hBN79Pms42ZSaPlZOF51PmovrH93uA/yB/uf+aiHp/z/cPN/B1TKI8WKiiZgEan+JT8/wAEXi9UspEtMHn5FRRKgsQwVVw914nHMTMkmfVXLhZRRECMp7Zk0TQdSc9hdVax0PcAWnUETHmrHDsFd1RlZrXtaSAHNBjxEaxOgUURRvJiPbHhFKjUikzKO7j9Ss2FFEUAKAjPYAooiYGz4h2P0TdGmC5v8o/FeqIeTM3ns57O4dzA51MF0jUuI9CYWqr0GtwpDRlAY8w3w3DSRp2CiiC7B4OuG1CaxGwZIAsJJibaq0xHwO7H6KKJmaICi0NoyAJyzMbwkuDj3zC+r43ZiBmuAByGgUUWXRn2T2aqEh/dpgWAJbeALDTZW2JbLHA8j9FFEQLorODV3EEE2v8AgbepQOEumrUcbnn3KiiJixLlFFETH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28006" name="Picture 6" descr="http://fashiondhamaka.com/wp-content/uploads/2011/09/Backbone-Tattoo-Design-for-Gir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2399"/>
            <a:ext cx="5029200" cy="6705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Exogenous pigment</a:t>
            </a:r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62000" y="1828800"/>
            <a:ext cx="8007350" cy="4800600"/>
          </a:xfrm>
        </p:spPr>
        <p:txBody>
          <a:bodyPr/>
          <a:lstStyle/>
          <a:p>
            <a:r>
              <a:rPr lang="en-US" smtClean="0">
                <a:cs typeface="Times New Roman" pitchFamily="18" charset="0"/>
              </a:rPr>
              <a:t>The most common is carbon</a:t>
            </a:r>
          </a:p>
          <a:p>
            <a:r>
              <a:rPr lang="en-US" smtClean="0">
                <a:cs typeface="Times New Roman" pitchFamily="18" charset="0"/>
              </a:rPr>
              <a:t>When inhaled, it is phagocytosed by alveolar macrophages and transported through lymphatic channels to the regional tracheobronchial lymph nodes. 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Exogenous pigment</a:t>
            </a: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62000" y="1219200"/>
            <a:ext cx="8007350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mtClean="0">
              <a:cs typeface="Times New Roman" pitchFamily="18" charset="0"/>
            </a:endParaRPr>
          </a:p>
          <a:p>
            <a:r>
              <a:rPr lang="en-US" smtClean="0">
                <a:cs typeface="Times New Roman" pitchFamily="18" charset="0"/>
              </a:rPr>
              <a:t>Aggregates of the pigment blacken the draining lymph nodes and pulmonary parenchyma (anthracosis).</a:t>
            </a:r>
          </a:p>
          <a:p>
            <a:endParaRPr lang="en-US" smtClean="0">
              <a:cs typeface="Times New Roman" pitchFamily="18" charset="0"/>
            </a:endParaRPr>
          </a:p>
        </p:txBody>
      </p:sp>
      <p:pic>
        <p:nvPicPr>
          <p:cNvPr id="7782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476625"/>
            <a:ext cx="39909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/>
              <a:t>Exogenous pigment</a:t>
            </a:r>
            <a:br>
              <a:rPr lang="en-US" sz="4800" dirty="0" smtClean="0"/>
            </a:br>
            <a:r>
              <a:rPr lang="en-US" sz="4800" dirty="0" smtClean="0"/>
              <a:t>Carbon in Lung</a:t>
            </a:r>
            <a:endParaRPr lang="en-US" dirty="0" smtClean="0"/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14375" y="1857375"/>
            <a:ext cx="5162550" cy="41910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Heavy accumulations may induce emphysema or a fibroblastic reaction that can result in a serious lung disease ( coal workers' pneumoconiosis) </a:t>
            </a:r>
          </a:p>
          <a:p>
            <a:endParaRPr lang="en-US" dirty="0" smtClean="0">
              <a:cs typeface="Times New Roman" pitchFamily="18" charset="0"/>
            </a:endParaRPr>
          </a:p>
        </p:txBody>
      </p:sp>
      <p:pic>
        <p:nvPicPr>
          <p:cNvPr id="78852" name="Picture 5" descr="http://www.robbinspathology.com/common/showimage.cfm?type=f&amp;ThisFigFile=S01871-015-f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704975"/>
            <a:ext cx="32956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Endogenous pigments</a:t>
            </a:r>
            <a:endParaRPr lang="en-US" dirty="0" smtClean="0"/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Endogenous pigments include certain derivatives of hemoglobin, melanin, and </a:t>
            </a:r>
            <a:r>
              <a:rPr lang="en-US" dirty="0" err="1" smtClean="0">
                <a:cs typeface="Times New Roman" pitchFamily="18" charset="0"/>
              </a:rPr>
              <a:t>lipofuscin</a:t>
            </a:r>
            <a:r>
              <a:rPr lang="en-US" dirty="0" smtClean="0"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err="1" smtClean="0"/>
              <a:t>Hemosiderin</a:t>
            </a:r>
            <a:r>
              <a:rPr lang="en-US" sz="3600" dirty="0" smtClean="0"/>
              <a:t> ( iron)</a:t>
            </a: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14375" y="1500188"/>
            <a:ext cx="8007350" cy="4519612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is a hemoglobin-derived granular pigment that is golden yellow to brown and accumulates in tissues when there is a local or systemic excess of iron. </a:t>
            </a:r>
          </a:p>
          <a:p>
            <a:pPr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cs typeface="Times New Roman" pitchFamily="18" charset="0"/>
              </a:rPr>
              <a:t>Hemosiderin</a:t>
            </a:r>
            <a:r>
              <a:rPr lang="en-US" dirty="0" smtClean="0">
                <a:cs typeface="Times New Roman" pitchFamily="18" charset="0"/>
              </a:rPr>
              <a:t> pigments </a:t>
            </a:r>
            <a:r>
              <a:rPr lang="en-US" dirty="0" smtClean="0"/>
              <a:t>is composed of aggregates of partially degraded </a:t>
            </a:r>
            <a:r>
              <a:rPr lang="en-US" dirty="0" err="1" smtClean="0"/>
              <a:t>ferritin</a:t>
            </a:r>
            <a:r>
              <a:rPr lang="en-US" dirty="0" smtClean="0"/>
              <a:t>, which is protein-covered ferric oxide and phosphate.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It can be seen by light and electron microscopy</a:t>
            </a:r>
          </a:p>
          <a:p>
            <a:pPr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Hemosiderin</a:t>
            </a:r>
            <a:r>
              <a:rPr lang="en-US" dirty="0" smtClean="0"/>
              <a:t> </a:t>
            </a:r>
            <a:r>
              <a:rPr lang="en-US" sz="4800" dirty="0" smtClean="0"/>
              <a:t>( iron)</a:t>
            </a:r>
            <a:endParaRPr lang="en-US" dirty="0" smtClean="0"/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 Black" pitchFamily="34" charset="0"/>
                <a:cs typeface="Times New Roman" pitchFamily="18" charset="0"/>
              </a:rPr>
              <a:t>Although </a:t>
            </a: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hemosiderin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accumulation is usually pathologic, small amounts of this pigment are normal.</a:t>
            </a:r>
          </a:p>
          <a:p>
            <a:r>
              <a:rPr lang="en-US" dirty="0" smtClean="0">
                <a:latin typeface="Arial Black" pitchFamily="34" charset="0"/>
                <a:cs typeface="Times New Roman" pitchFamily="18" charset="0"/>
              </a:rPr>
              <a:t>Where?</a:t>
            </a:r>
          </a:p>
          <a:p>
            <a:pPr lvl="1"/>
            <a:r>
              <a:rPr lang="en-US" dirty="0" smtClean="0">
                <a:latin typeface="Arial Black" pitchFamily="34" charset="0"/>
                <a:cs typeface="Times New Roman" pitchFamily="18" charset="0"/>
              </a:rPr>
              <a:t>in the mononuclear phagocytes of the bone marrow, spleen, and liver. </a:t>
            </a:r>
          </a:p>
          <a:p>
            <a:r>
              <a:rPr lang="en-US" dirty="0" smtClean="0">
                <a:latin typeface="Arial Black" pitchFamily="34" charset="0"/>
                <a:cs typeface="Times New Roman" pitchFamily="18" charset="0"/>
              </a:rPr>
              <a:t>Why?</a:t>
            </a:r>
          </a:p>
          <a:p>
            <a:pPr lvl="1"/>
            <a:r>
              <a:rPr lang="en-US" dirty="0" smtClean="0">
                <a:latin typeface="Arial Black" pitchFamily="34" charset="0"/>
                <a:cs typeface="Times New Roman" pitchFamily="18" charset="0"/>
              </a:rPr>
              <a:t>there is extensive red cell breakdown.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/>
              <a:t>Degeneration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Degeneration is used to describe pathological processes which result in deterioration (often with destruction) of tissues and organs. </a:t>
            </a:r>
          </a:p>
          <a:p>
            <a:pPr>
              <a:buNone/>
            </a:pPr>
            <a:r>
              <a:rPr lang="en-US" dirty="0" smtClean="0"/>
              <a:t>Examples:</a:t>
            </a:r>
          </a:p>
          <a:p>
            <a:pPr marL="633222" indent="-514350">
              <a:buAutoNum type="arabicPeriod"/>
            </a:pPr>
            <a:r>
              <a:rPr lang="en-US" dirty="0" smtClean="0"/>
              <a:t>Osteoarthritis : a degenerative joint disease in which gradual destruction and deterioration of the bones and joint occurs.  </a:t>
            </a:r>
          </a:p>
          <a:p>
            <a:pPr marL="633222" indent="-514350">
              <a:buAutoNum type="arabicPeriod"/>
            </a:pPr>
            <a:r>
              <a:rPr lang="en-US" dirty="0" smtClean="0"/>
              <a:t>Alzheimer's disease : a degenerative neurological disease where there is a progressive deterioration in brain function.  </a:t>
            </a:r>
          </a:p>
          <a:p>
            <a:pPr marL="633222" indent="-514350">
              <a:buAutoNum type="arabicPeriod"/>
            </a:pPr>
            <a:r>
              <a:rPr lang="en-US" dirty="0" smtClean="0"/>
              <a:t> Solar </a:t>
            </a:r>
            <a:r>
              <a:rPr lang="en-US" dirty="0" err="1" smtClean="0"/>
              <a:t>elastosis</a:t>
            </a:r>
            <a:r>
              <a:rPr lang="en-US" dirty="0" smtClean="0"/>
              <a:t>: UV-induced degeneration of the connective tissue in skin.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Hemosiderin</a:t>
            </a:r>
            <a:endParaRPr lang="en-US" dirty="0" smtClean="0"/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Local excesses of iron, and consequently of </a:t>
            </a: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hemosiderin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, result from hemorrhage. 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Bruise: The original red-blue color of hemoglobin is transformed to varying shades of green-blue by the local formation of </a:t>
            </a: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biliverdin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(green bile) and </a:t>
            </a: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bilirubin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(red bile) from the </a:t>
            </a: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heme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Hemosiderin</a:t>
            </a:r>
            <a:endParaRPr lang="en-US" dirty="0" smtClean="0"/>
          </a:p>
        </p:txBody>
      </p:sp>
      <p:pic>
        <p:nvPicPr>
          <p:cNvPr id="89091" name="Picture 7" descr="hemosideri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2428875"/>
            <a:ext cx="8007350" cy="2524125"/>
          </a:xfrm>
          <a:noFill/>
        </p:spPr>
      </p:pic>
      <p:sp>
        <p:nvSpPr>
          <p:cNvPr id="89092" name="TextBox 5"/>
          <p:cNvSpPr txBox="1">
            <a:spLocks noChangeArrowheads="1"/>
          </p:cNvSpPr>
          <p:nvPr/>
        </p:nvSpPr>
        <p:spPr bwMode="auto">
          <a:xfrm>
            <a:off x="285750" y="1428750"/>
            <a:ext cx="814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l"/>
            <a:r>
              <a:rPr lang="en-US" sz="2400"/>
              <a:t>The iron ions of hemoglobin accumulate as golden-yellow hemosiderin. </a:t>
            </a:r>
          </a:p>
          <a:p>
            <a:pPr algn="l"/>
            <a:endParaRPr lang="en-US" sz="2400"/>
          </a:p>
        </p:txBody>
      </p:sp>
      <p:sp>
        <p:nvSpPr>
          <p:cNvPr id="89093" name="TextBox 6"/>
          <p:cNvSpPr txBox="1">
            <a:spLocks noChangeArrowheads="1"/>
          </p:cNvSpPr>
          <p:nvPr/>
        </p:nvSpPr>
        <p:spPr bwMode="auto">
          <a:xfrm>
            <a:off x="714375" y="5072063"/>
            <a:ext cx="8255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/>
              <a:t>The iron can be </a:t>
            </a:r>
            <a:r>
              <a:rPr lang="en-US" sz="2400" dirty="0" smtClean="0"/>
              <a:t>identified in tissue </a:t>
            </a:r>
            <a:r>
              <a:rPr lang="en-US" sz="2400" dirty="0"/>
              <a:t>by the </a:t>
            </a:r>
            <a:r>
              <a:rPr lang="en-US" sz="2800" b="1" dirty="0"/>
              <a:t>Prussian blue </a:t>
            </a:r>
            <a:r>
              <a:rPr lang="en-US" sz="2800" b="1" dirty="0" err="1"/>
              <a:t>histochemical</a:t>
            </a:r>
            <a:r>
              <a:rPr lang="en-US" sz="2800" b="1" dirty="0"/>
              <a:t> reaction </a:t>
            </a:r>
            <a:endParaRPr lang="en-US" sz="2400" b="1" dirty="0"/>
          </a:p>
          <a:p>
            <a:pPr algn="l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Hemosiderosis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systemic overload of iron)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62000" y="1676400"/>
            <a:ext cx="8007350" cy="4191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is systemic overload of iron, </a:t>
            </a: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hemosiderin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is deposited in many organs and tissues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Site: liver, bone marrow, spleen, and lymph nodes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With progressive accumulation, </a:t>
            </a: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parenchymal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cells throughout the body (principally the liver, pancreas, heart, and endocrine organs) will be affected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Hemosiderosis</a:t>
            </a:r>
            <a:endParaRPr lang="en-US" dirty="0" smtClean="0"/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14375" y="1643063"/>
            <a:ext cx="8429625" cy="4714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Hemosiderosis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occurs in the setting of: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marL="1200150" lvl="2" indent="-342900">
              <a:lnSpc>
                <a:spcPct val="80000"/>
              </a:lnSpc>
              <a:buFont typeface="Lucida Sans" pitchFamily="34" charset="0"/>
              <a:buAutoNum type="arabicPeriod"/>
            </a:pPr>
            <a:r>
              <a:rPr lang="en-US" sz="3200" dirty="0" smtClean="0">
                <a:latin typeface="Arial Black" pitchFamily="34" charset="0"/>
                <a:cs typeface="Times New Roman" pitchFamily="18" charset="0"/>
              </a:rPr>
              <a:t>increased absorption of dietary iron </a:t>
            </a:r>
          </a:p>
          <a:p>
            <a:pPr marL="1200150" lvl="2" indent="-342900">
              <a:lnSpc>
                <a:spcPct val="80000"/>
              </a:lnSpc>
              <a:buFont typeface="Lucida Sans" pitchFamily="34" charset="0"/>
              <a:buAutoNum type="arabicPeriod"/>
            </a:pPr>
            <a:r>
              <a:rPr lang="en-US" sz="3200" dirty="0" smtClean="0">
                <a:latin typeface="Arial Black" pitchFamily="34" charset="0"/>
                <a:cs typeface="Times New Roman" pitchFamily="18" charset="0"/>
              </a:rPr>
              <a:t>impaired utilization of iron</a:t>
            </a:r>
          </a:p>
          <a:p>
            <a:pPr marL="1200150" lvl="2" indent="-342900">
              <a:lnSpc>
                <a:spcPct val="80000"/>
              </a:lnSpc>
              <a:buFont typeface="Lucida Sans" pitchFamily="34" charset="0"/>
              <a:buAutoNum type="arabicPeriod"/>
            </a:pPr>
            <a:r>
              <a:rPr lang="en-US" sz="3200" dirty="0" smtClean="0">
                <a:latin typeface="Arial Black" pitchFamily="34" charset="0"/>
                <a:cs typeface="Times New Roman" pitchFamily="18" charset="0"/>
              </a:rPr>
              <a:t>hemolytic </a:t>
            </a:r>
            <a:r>
              <a:rPr lang="en-US" sz="3200" dirty="0" err="1" smtClean="0">
                <a:latin typeface="Arial Black" pitchFamily="34" charset="0"/>
                <a:cs typeface="Times New Roman" pitchFamily="18" charset="0"/>
              </a:rPr>
              <a:t>anemias</a:t>
            </a:r>
            <a:endParaRPr lang="en-US" sz="3200" dirty="0" smtClean="0">
              <a:latin typeface="Arial Black" pitchFamily="34" charset="0"/>
              <a:cs typeface="Times New Roman" pitchFamily="18" charset="0"/>
            </a:endParaRPr>
          </a:p>
          <a:p>
            <a:pPr marL="1200150" lvl="2" indent="-342900">
              <a:lnSpc>
                <a:spcPct val="80000"/>
              </a:lnSpc>
              <a:buFont typeface="Lucida Sans" pitchFamily="34" charset="0"/>
              <a:buAutoNum type="arabicPeriod"/>
            </a:pPr>
            <a:r>
              <a:rPr lang="en-US" sz="3200" dirty="0" smtClean="0">
                <a:latin typeface="Arial Black" pitchFamily="34" charset="0"/>
                <a:cs typeface="Times New Roman" pitchFamily="18" charset="0"/>
              </a:rPr>
              <a:t>transfusions </a:t>
            </a:r>
            <a:r>
              <a:rPr lang="en-US" sz="3200" dirty="0" smtClean="0">
                <a:cs typeface="Times New Roman" pitchFamily="18" charset="0"/>
              </a:rPr>
              <a:t>(the transfused red cells constitute an exogenous load of iron).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Effect of </a:t>
            </a:r>
            <a:r>
              <a:rPr lang="en-US" dirty="0" err="1" smtClean="0"/>
              <a:t>hemosiderosis</a:t>
            </a:r>
            <a:endParaRPr lang="en-US" dirty="0" smtClean="0"/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In most instances of systemic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hemosiderosis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, the iron pigment does not damage the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parenchymal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cells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However, more extensive accumulations of iron are seen in </a:t>
            </a:r>
            <a:r>
              <a:rPr lang="en-US" sz="4000" dirty="0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hereditary </a:t>
            </a:r>
            <a:r>
              <a:rPr lang="en-US" sz="4000" dirty="0" err="1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hemochromatosis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with tissue injury including liver fibrosis, heart failure, and diabetes mellitus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Melanin</a:t>
            </a:r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Melanin is the brown/black pigment which is normally present in the cytoplasm of cells at the basal cell layer of the epidermis, called </a:t>
            </a:r>
            <a:r>
              <a:rPr lang="en-US" dirty="0" err="1" smtClean="0"/>
              <a:t>melanocytes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The function of melanin is to block harmful UV rays from the epidermal nuclei.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Melanin: Causes of accumulation</a:t>
            </a:r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1524000"/>
            <a:ext cx="8458200" cy="5105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sz="3000" dirty="0" smtClean="0">
                <a:latin typeface="Aharoni" pitchFamily="2" charset="-79"/>
                <a:cs typeface="Aharoni" pitchFamily="2" charset="-79"/>
              </a:rPr>
              <a:t>Melanin may accumulate in excessive quantities in benign or malignant </a:t>
            </a:r>
            <a:r>
              <a:rPr lang="en-US" sz="3000" dirty="0" err="1" smtClean="0">
                <a:latin typeface="Aharoni" pitchFamily="2" charset="-79"/>
                <a:cs typeface="Aharoni" pitchFamily="2" charset="-79"/>
              </a:rPr>
              <a:t>melanocytic</a:t>
            </a:r>
            <a:r>
              <a:rPr lang="en-US" sz="3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000" dirty="0" err="1" smtClean="0">
                <a:latin typeface="Aharoni" pitchFamily="2" charset="-79"/>
                <a:cs typeface="Aharoni" pitchFamily="2" charset="-79"/>
              </a:rPr>
              <a:t>neoplasms</a:t>
            </a:r>
            <a:r>
              <a:rPr lang="en-US" sz="3000" dirty="0" smtClean="0">
                <a:latin typeface="Aharoni" pitchFamily="2" charset="-79"/>
                <a:cs typeface="Aharoni" pitchFamily="2" charset="-79"/>
              </a:rPr>
              <a:t> and its presence is a useful diagnostic feature </a:t>
            </a:r>
            <a:r>
              <a:rPr lang="en-US" sz="3000" dirty="0" err="1" smtClean="0">
                <a:latin typeface="Aharoni" pitchFamily="2" charset="-79"/>
                <a:cs typeface="Aharoni" pitchFamily="2" charset="-79"/>
              </a:rPr>
              <a:t>melanocytic</a:t>
            </a:r>
            <a:r>
              <a:rPr lang="en-US" sz="3000" dirty="0" smtClean="0">
                <a:latin typeface="Aharoni" pitchFamily="2" charset="-79"/>
                <a:cs typeface="Aharoni" pitchFamily="2" charset="-79"/>
              </a:rPr>
              <a:t> lesions.</a:t>
            </a:r>
          </a:p>
          <a:p>
            <a:r>
              <a:rPr lang="en-US" sz="3000" dirty="0" smtClean="0">
                <a:latin typeface="Aharoni" pitchFamily="2" charset="-79"/>
                <a:cs typeface="Aharoni" pitchFamily="2" charset="-79"/>
              </a:rPr>
              <a:t> In inflammatory skin lesions, post-inflammatory pigmentation of the skin.</a:t>
            </a:r>
          </a:p>
          <a:p>
            <a:endParaRPr lang="en-US" sz="3000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en-US" sz="3000" dirty="0" smtClean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Melanin</a:t>
            </a:r>
          </a:p>
        </p:txBody>
      </p:sp>
      <p:pic>
        <p:nvPicPr>
          <p:cNvPr id="849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2137" y="2054225"/>
            <a:ext cx="5419725" cy="4067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smtClean="0"/>
              <a:t>Lipofuscin</a:t>
            </a:r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524000"/>
            <a:ext cx="800735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cs typeface="Times New Roman" pitchFamily="18" charset="0"/>
              </a:rPr>
              <a:t>"wear-and-tear pigment" is an insoluble brownish-yellow granular intracellular material that seen in a variety of tissues (the heart, liver, and brain) as a function of age or atrophy.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chemeClr val="tx2"/>
                </a:solidFill>
                <a:cs typeface="Times New Roman" pitchFamily="18" charset="0"/>
              </a:rPr>
              <a:t>Brown atrophy</a:t>
            </a:r>
            <a:endParaRPr lang="en-US" sz="36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Rectangle 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smtClean="0"/>
              <a:t>Lipofuscin</a:t>
            </a:r>
          </a:p>
        </p:txBody>
      </p:sp>
      <p:sp>
        <p:nvSpPr>
          <p:cNvPr id="82947" name="Rectangle 6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8007350" cy="2022475"/>
          </a:xfrm>
        </p:spPr>
        <p:txBody>
          <a:bodyPr/>
          <a:lstStyle/>
          <a:p>
            <a:r>
              <a:rPr lang="en-US" smtClean="0">
                <a:cs typeface="Times New Roman" pitchFamily="18" charset="0"/>
              </a:rPr>
              <a:t>By electron microscopy, the pigment appears as perinuclear electron-dense granules </a:t>
            </a:r>
          </a:p>
          <a:p>
            <a:pPr>
              <a:buFont typeface="Wingdings" pitchFamily="2" charset="2"/>
              <a:buNone/>
            </a:pPr>
            <a:endParaRPr lang="en-US" smtClean="0">
              <a:cs typeface="Times New Roman" pitchFamily="18" charset="0"/>
            </a:endParaRPr>
          </a:p>
        </p:txBody>
      </p:sp>
      <p:pic>
        <p:nvPicPr>
          <p:cNvPr id="82948" name="Picture 8" descr="lipofusc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3030538"/>
            <a:ext cx="8001000" cy="33226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Arial Rounded MT Bold" pitchFamily="34" charset="0"/>
              </a:rPr>
              <a:t/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dirty="0" smtClean="0">
                <a:latin typeface="Arial Rounded MT Bold" pitchFamily="34" charset="0"/>
              </a:rPr>
              <a:t>Accumulation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98991"/>
            <a:ext cx="82296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Berlin Sans FB" pitchFamily="34" charset="0"/>
              </a:rPr>
              <a:t>Under some circumstances cells may accumulate abnormal amounts of various substances.</a:t>
            </a:r>
          </a:p>
          <a:p>
            <a:endParaRPr lang="en-US" dirty="0" smtClean="0">
              <a:latin typeface="Berlin Sans FB" pitchFamily="34" charset="0"/>
            </a:endParaRPr>
          </a:p>
          <a:p>
            <a:r>
              <a:rPr lang="en-US" dirty="0" smtClean="0">
                <a:latin typeface="Berlin Sans FB" pitchFamily="34" charset="0"/>
              </a:rPr>
              <a:t>They may be harmless or associated with varying degrees of injury .</a:t>
            </a:r>
          </a:p>
          <a:p>
            <a:endParaRPr lang="en-US" dirty="0" smtClean="0">
              <a:latin typeface="Berlin Sans FB" pitchFamily="34" charset="0"/>
            </a:endParaRPr>
          </a:p>
          <a:p>
            <a:r>
              <a:rPr lang="en-US" dirty="0" smtClean="0">
                <a:latin typeface="Berlin Sans FB" pitchFamily="34" charset="0"/>
              </a:rPr>
              <a:t>Cells may accumulate pigments or other substances as a result of a variety of different pathological or physiological processes.  </a:t>
            </a:r>
          </a:p>
          <a:p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PATHOLOGIC CALCIFICATION 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Pathologic calcification</a:t>
            </a:r>
            <a:endParaRPr lang="en-US" dirty="0"/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1676400"/>
            <a:ext cx="8229600" cy="462560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is </a:t>
            </a:r>
            <a:r>
              <a:rPr lang="en-US" dirty="0"/>
              <a:t>a common process in a wide variety of disease </a:t>
            </a:r>
            <a:r>
              <a:rPr lang="en-US" dirty="0" smtClean="0"/>
              <a:t>states</a:t>
            </a:r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 </a:t>
            </a:r>
            <a:r>
              <a:rPr lang="en-US" dirty="0"/>
              <a:t>it implies the abnormal deposition of calcium </a:t>
            </a:r>
            <a:r>
              <a:rPr lang="en-US" dirty="0" smtClean="0"/>
              <a:t>salts with </a:t>
            </a:r>
            <a:r>
              <a:rPr lang="en-US" dirty="0"/>
              <a:t>smaller amounts of iron, magnesium, and other minerals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It has 2 types: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Types of Pathologic calcification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Dystrophic calcification: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When the deposition occurs in dead or dying tissues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it occurs with normal serum levels of calcium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Metastatic calcification: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The deposition of calcium salts in normal tissues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It almost always reflects some derangement in calcium metabolism (</a:t>
            </a:r>
            <a:r>
              <a:rPr lang="en-US" dirty="0" err="1" smtClean="0"/>
              <a:t>hypercalcemia</a:t>
            </a:r>
            <a:r>
              <a:rPr lang="en-US" dirty="0" smtClean="0"/>
              <a:t>)</a:t>
            </a:r>
          </a:p>
          <a:p>
            <a:pPr marL="633222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Dystrophic calcification: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Dystrophic calcification is encountered in areas of necrosis of any type.</a:t>
            </a:r>
          </a:p>
          <a:p>
            <a:r>
              <a:rPr lang="en-US" dirty="0"/>
              <a:t>It is certain in the </a:t>
            </a:r>
            <a:r>
              <a:rPr lang="en-US" dirty="0" err="1"/>
              <a:t>atheromas</a:t>
            </a:r>
            <a:r>
              <a:rPr lang="en-US" dirty="0"/>
              <a:t> of advanced atherosclerosis, associated with </a:t>
            </a:r>
            <a:r>
              <a:rPr lang="en-US" dirty="0" err="1"/>
              <a:t>intimal</a:t>
            </a:r>
            <a:r>
              <a:rPr lang="en-US" dirty="0"/>
              <a:t> injury in the aorta and large </a:t>
            </a:r>
            <a:r>
              <a:rPr lang="en-US" dirty="0" smtClean="0"/>
              <a:t>arteries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Although dystrophic calcification may be an incidental finding indicating insignificant past cell injury,  it </a:t>
            </a:r>
            <a:r>
              <a:rPr lang="en-US" sz="2800" dirty="0"/>
              <a:t>may also be a cause of organ dysfunction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For example, </a:t>
            </a:r>
            <a:endParaRPr lang="en-US" sz="2800" dirty="0" smtClean="0"/>
          </a:p>
          <a:p>
            <a:pPr lvl="1"/>
            <a:r>
              <a:rPr lang="en-US" sz="2400" dirty="0" smtClean="0"/>
              <a:t>Dystrophic </a:t>
            </a:r>
            <a:r>
              <a:rPr lang="en-US" sz="2400" dirty="0"/>
              <a:t>calcification of the aortic valves is an important cause of aortic </a:t>
            </a:r>
            <a:r>
              <a:rPr lang="en-US" sz="2400" dirty="0" err="1"/>
              <a:t>stenosis</a:t>
            </a:r>
            <a:r>
              <a:rPr lang="en-US" sz="2400" dirty="0"/>
              <a:t> in the elderly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calcif-aorta"/>
          <p:cNvPicPr>
            <a:picLocks noGrp="1" noChangeAspect="1" noChangeArrowheads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609600" y="1524000"/>
            <a:ext cx="7854950" cy="5184267"/>
          </a:xfr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8313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Dystrophic calcification of the aortic valves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Morphology of </a:t>
            </a:r>
            <a:r>
              <a:rPr lang="en-US" sz="3600" dirty="0" smtClean="0">
                <a:solidFill>
                  <a:srgbClr val="FFC000"/>
                </a:solidFill>
              </a:rPr>
              <a:t>Dystrophic calcification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calcium </a:t>
            </a:r>
            <a:r>
              <a:rPr lang="en-US" sz="2800" dirty="0"/>
              <a:t>salts are grossly seen as fine white granules or clumps, often felt as gritty deposits. </a:t>
            </a:r>
            <a:endParaRPr lang="en-US" sz="2800" dirty="0" smtClean="0"/>
          </a:p>
          <a:p>
            <a:r>
              <a:rPr lang="en-US" sz="2800" dirty="0" smtClean="0"/>
              <a:t>Sometimes </a:t>
            </a:r>
            <a:r>
              <a:rPr lang="en-US" sz="2800" dirty="0"/>
              <a:t>a </a:t>
            </a:r>
            <a:r>
              <a:rPr lang="en-US" sz="2800" dirty="0" err="1"/>
              <a:t>tuberculous</a:t>
            </a:r>
            <a:r>
              <a:rPr lang="en-US" sz="2800" dirty="0"/>
              <a:t> lymph node is essentially converted to radio-opaque stone.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Histologically</a:t>
            </a:r>
            <a:r>
              <a:rPr lang="en-US" sz="2800" dirty="0"/>
              <a:t>, calcification appears as intracellular and/or extracellular basophilic deposits. </a:t>
            </a:r>
            <a:endParaRPr lang="en-US" sz="2800" dirty="0" smtClean="0"/>
          </a:p>
          <a:p>
            <a:r>
              <a:rPr lang="en-US" sz="2800" dirty="0" smtClean="0"/>
              <a:t>In </a:t>
            </a:r>
            <a:r>
              <a:rPr lang="en-US" sz="2800" dirty="0"/>
              <a:t>time, </a:t>
            </a:r>
            <a:r>
              <a:rPr lang="en-US" sz="2800" dirty="0" err="1"/>
              <a:t>heterotopic</a:t>
            </a:r>
            <a:r>
              <a:rPr lang="en-US" sz="2800" dirty="0"/>
              <a:t> bone may be formed in the focus of calcification.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3" name="Picture 3" descr="http://library.med.utah.edu/WebPath/jpeg4/GI1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543050"/>
            <a:ext cx="5761038" cy="3771900"/>
          </a:xfrm>
          <a:prstGeom prst="rect">
            <a:avLst/>
          </a:prstGeom>
          <a:noFill/>
        </p:spPr>
      </p:pic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838200" y="762000"/>
            <a:ext cx="7467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Dystrophic calcification in the wall of the stomach</a:t>
            </a:r>
            <a:r>
              <a:rPr lang="ar-SA"/>
              <a:t>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Metastatic calcification</a:t>
            </a:r>
            <a:endParaRPr lang="en-US" dirty="0"/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62000" y="1905000"/>
            <a:ext cx="7315200" cy="462560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Metastatic calcification can occur in normal tissues whenever 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there  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is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hypercalcemia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Metastatic calcification</a:t>
            </a:r>
            <a:br>
              <a:rPr lang="en-US" sz="4800" dirty="0" smtClean="0"/>
            </a:br>
            <a:r>
              <a:rPr lang="en-US" dirty="0" smtClean="0"/>
              <a:t>Main causes:</a:t>
            </a:r>
            <a:endParaRPr lang="en-US" dirty="0"/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" y="1524000"/>
            <a:ext cx="8229600" cy="4625609"/>
          </a:xfrm>
        </p:spPr>
        <p:txBody>
          <a:bodyPr>
            <a:normAutofit lnSpcReduction="10000"/>
          </a:bodyPr>
          <a:lstStyle/>
          <a:p>
            <a:pPr marL="1236726" lvl="2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increased </a:t>
            </a:r>
            <a:r>
              <a:rPr lang="en-US" sz="2800" dirty="0"/>
              <a:t>secretion of parathyroid </a:t>
            </a:r>
            <a:r>
              <a:rPr lang="en-US" sz="2800" dirty="0" smtClean="0"/>
              <a:t>hormone</a:t>
            </a:r>
          </a:p>
          <a:p>
            <a:pPr marL="1236726" lvl="2" indent="-514350">
              <a:lnSpc>
                <a:spcPct val="80000"/>
              </a:lnSpc>
              <a:buFont typeface="+mj-lt"/>
              <a:buAutoNum type="arabicPeriod"/>
            </a:pPr>
            <a:endParaRPr lang="en-US" sz="2800" dirty="0" smtClean="0"/>
          </a:p>
          <a:p>
            <a:pPr marL="1236726" lvl="2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destruction </a:t>
            </a:r>
            <a:r>
              <a:rPr lang="en-US" sz="2800" dirty="0"/>
              <a:t>of bone due to the effects of accelerated turnover (e.g., Paget disease), immobilization, or tumors </a:t>
            </a:r>
            <a:r>
              <a:rPr lang="en-US" sz="2800" dirty="0" smtClean="0"/>
              <a:t>(multiple </a:t>
            </a:r>
            <a:r>
              <a:rPr lang="en-US" sz="2800" dirty="0"/>
              <a:t>myeloma, leukemia, or diffuse skeletal metastases</a:t>
            </a:r>
            <a:r>
              <a:rPr lang="en-US" sz="2800" dirty="0" smtClean="0"/>
              <a:t>)</a:t>
            </a:r>
          </a:p>
          <a:p>
            <a:pPr marL="1236726" lvl="2" indent="-514350">
              <a:lnSpc>
                <a:spcPct val="80000"/>
              </a:lnSpc>
              <a:buFont typeface="+mj-lt"/>
              <a:buAutoNum type="arabicPeriod"/>
            </a:pPr>
            <a:endParaRPr lang="en-US" sz="2800" dirty="0" smtClean="0"/>
          </a:p>
          <a:p>
            <a:pPr marL="1236726" lvl="2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vitamin </a:t>
            </a:r>
            <a:r>
              <a:rPr lang="en-US" sz="2800" dirty="0"/>
              <a:t>D-related disorders including vitamin </a:t>
            </a:r>
            <a:r>
              <a:rPr lang="en-US" sz="2800"/>
              <a:t>D </a:t>
            </a:r>
            <a:r>
              <a:rPr lang="en-US" sz="2800" smtClean="0"/>
              <a:t>intoxication </a:t>
            </a:r>
            <a:endParaRPr lang="en-US" sz="2800" dirty="0" smtClean="0"/>
          </a:p>
          <a:p>
            <a:pPr marL="1236726" lvl="2" indent="-514350">
              <a:lnSpc>
                <a:spcPct val="80000"/>
              </a:lnSpc>
              <a:buFont typeface="+mj-lt"/>
              <a:buAutoNum type="arabicPeriod"/>
            </a:pPr>
            <a:endParaRPr lang="en-US" sz="2800" dirty="0" smtClean="0"/>
          </a:p>
          <a:p>
            <a:pPr marL="1236726" lvl="2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renal </a:t>
            </a:r>
            <a:r>
              <a:rPr lang="en-US" sz="2800" dirty="0"/>
              <a:t>failure, in which phosphate retention leads to secondary hyperparathyroidism</a:t>
            </a:r>
            <a:r>
              <a:rPr lang="en-US" sz="16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155448"/>
            <a:ext cx="8305800" cy="125272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Overview of Accumulation</a:t>
            </a:r>
            <a:endParaRPr lang="en-US" dirty="0" smtClean="0"/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Berlin Sans FB" pitchFamily="34" charset="0"/>
              </a:rPr>
              <a:t>May be found: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in the cytoplasm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within organelles (typically </a:t>
            </a:r>
            <a:r>
              <a:rPr lang="en-US" dirty="0" err="1" smtClean="0">
                <a:latin typeface="Berlin Sans FB" pitchFamily="34" charset="0"/>
              </a:rPr>
              <a:t>lysosomes</a:t>
            </a:r>
            <a:r>
              <a:rPr lang="en-US" dirty="0" smtClean="0">
                <a:latin typeface="Berlin Sans FB" pitchFamily="34" charset="0"/>
              </a:rPr>
              <a:t>) 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in the nucleus </a:t>
            </a:r>
          </a:p>
          <a:p>
            <a:r>
              <a:rPr lang="en-US" dirty="0" smtClean="0">
                <a:latin typeface="Berlin Sans FB" pitchFamily="34" charset="0"/>
              </a:rPr>
              <a:t>The accumulations can be classified as endogenous or exogenous.</a:t>
            </a:r>
          </a:p>
          <a:p>
            <a:r>
              <a:rPr lang="en-US" dirty="0" smtClean="0">
                <a:latin typeface="Berlin Sans FB" pitchFamily="34" charset="0"/>
              </a:rPr>
              <a:t>Came to the cell through: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Synthesis by affected cells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Produced elsewhere.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Morphology of</a:t>
            </a:r>
            <a:r>
              <a:rPr lang="en-US" sz="4400" dirty="0" smtClean="0"/>
              <a:t> Metastatic calcification</a:t>
            </a:r>
            <a:endParaRPr lang="en-US" dirty="0"/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Metastatic calcification can occur widely throughout the body but principally affects the interstitial tissues of the vasculature, kidneys, lungs, and gastric mucosa. 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The calcium deposits morphologically resemble those described in dystrophic calcification. </a:t>
            </a: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 of </a:t>
            </a:r>
            <a:r>
              <a:rPr lang="en-US" sz="4400" dirty="0" smtClean="0"/>
              <a:t>Metastatic calcification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Extensive calcifications in the lungs may produce remarkable respiratory deficits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Massive deposits in the kidney (</a:t>
            </a:r>
            <a:r>
              <a:rPr lang="en-US" dirty="0" err="1" smtClean="0"/>
              <a:t>nephrocalcinosis</a:t>
            </a:r>
            <a:r>
              <a:rPr lang="en-US" dirty="0" smtClean="0"/>
              <a:t>) can cause renal damage.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Metastatic calcification" in the lung of a patient with a </a:t>
            </a:r>
            <a:r>
              <a:rPr lang="en-US" sz="3200" dirty="0" smtClean="0">
                <a:solidFill>
                  <a:srgbClr val="FFC000"/>
                </a:solidFill>
              </a:rPr>
              <a:t>very high </a:t>
            </a:r>
            <a:r>
              <a:rPr lang="en-US" sz="3200" dirty="0">
                <a:solidFill>
                  <a:srgbClr val="FFC000"/>
                </a:solidFill>
              </a:rPr>
              <a:t>serum calcium level </a:t>
            </a:r>
          </a:p>
        </p:txBody>
      </p:sp>
      <p:sp>
        <p:nvSpPr>
          <p:cNvPr id="1648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64869" name="Picture 5" descr="http://library.med.utah.edu/WebPath/jpeg1/LUNG107.jpg"/>
          <p:cNvPicPr>
            <a:picLocks noChangeAspect="1" noChangeArrowheads="1"/>
          </p:cNvPicPr>
          <p:nvPr/>
        </p:nvPicPr>
        <p:blipFill>
          <a:blip r:embed="rId3">
            <a:lum bright="16000" contrast="20000"/>
          </a:blip>
          <a:srcRect/>
          <a:stretch>
            <a:fillRect/>
          </a:stretch>
        </p:blipFill>
        <p:spPr bwMode="auto">
          <a:xfrm>
            <a:off x="838200" y="1600200"/>
            <a:ext cx="7315200" cy="4789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8229600" cy="1272809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>
                <a:latin typeface="Algerian" pitchFamily="82" charset="0"/>
              </a:rPr>
              <a:t>Thank you</a:t>
            </a:r>
            <a:endParaRPr lang="en-US" sz="60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Pathways</a:t>
            </a:r>
            <a:r>
              <a:rPr lang="en-US" dirty="0" smtClean="0"/>
              <a:t> </a:t>
            </a:r>
            <a:r>
              <a:rPr lang="en-US" dirty="0" smtClean="0">
                <a:latin typeface="Arial Rounded MT Bold" pitchFamily="34" charset="0"/>
              </a:rPr>
              <a:t>of Accumulation</a:t>
            </a:r>
            <a:endParaRPr lang="en-US" dirty="0" smtClean="0"/>
          </a:p>
        </p:txBody>
      </p:sp>
      <p:pic>
        <p:nvPicPr>
          <p:cNvPr id="5" name="Picture 4" descr="pathways1"/>
          <p:cNvPicPr>
            <a:picLocks noChangeAspect="1" noChangeArrowheads="1"/>
          </p:cNvPicPr>
          <p:nvPr/>
        </p:nvPicPr>
        <p:blipFill>
          <a:blip r:embed="rId3"/>
          <a:srcRect l="17442" t="-2298" r="13953" b="55987"/>
          <a:stretch>
            <a:fillRect/>
          </a:stretch>
        </p:blipFill>
        <p:spPr bwMode="auto">
          <a:xfrm>
            <a:off x="609600" y="1752600"/>
            <a:ext cx="4800600" cy="2196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pathways1"/>
          <p:cNvPicPr>
            <a:picLocks noChangeAspect="1" noChangeArrowheads="1"/>
          </p:cNvPicPr>
          <p:nvPr/>
        </p:nvPicPr>
        <p:blipFill>
          <a:blip r:embed="rId3"/>
          <a:srcRect l="17391" t="50512" r="15217"/>
          <a:stretch>
            <a:fillRect/>
          </a:stretch>
        </p:blipFill>
        <p:spPr bwMode="auto">
          <a:xfrm>
            <a:off x="685800" y="4038600"/>
            <a:ext cx="472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z="3600" smtClean="0"/>
              <a:t>α</a:t>
            </a:r>
            <a:r>
              <a:rPr lang="en-US" sz="3600" smtClean="0"/>
              <a:t>-1antitrypsin deficiency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2395538" y="2730500"/>
          <a:ext cx="4352925" cy="2714625"/>
        </p:xfrm>
        <a:graphic>
          <a:graphicData uri="http://schemas.openxmlformats.org/presentationml/2006/ole">
            <p:oleObj spid="_x0000_s1026" name="Bitmap Image" r:id="rId4" imgW="4352381" imgH="2715004" progId="PBrush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Pathways</a:t>
            </a:r>
            <a:r>
              <a:rPr lang="en-US" dirty="0" smtClean="0"/>
              <a:t> </a:t>
            </a:r>
            <a:r>
              <a:rPr lang="en-US" dirty="0" smtClean="0">
                <a:latin typeface="Arial Rounded MT Bold" pitchFamily="34" charset="0"/>
              </a:rPr>
              <a:t>of Accumulation</a:t>
            </a:r>
            <a:endParaRPr lang="en-US" dirty="0" smtClean="0"/>
          </a:p>
        </p:txBody>
      </p:sp>
      <p:pic>
        <p:nvPicPr>
          <p:cNvPr id="45060" name="Picture 4" descr="pathways2"/>
          <p:cNvPicPr>
            <a:picLocks noChangeAspect="1" noChangeArrowheads="1"/>
          </p:cNvPicPr>
          <p:nvPr/>
        </p:nvPicPr>
        <p:blipFill>
          <a:blip r:embed="rId3"/>
          <a:srcRect b="50279"/>
          <a:stretch>
            <a:fillRect/>
          </a:stretch>
        </p:blipFill>
        <p:spPr bwMode="auto">
          <a:xfrm>
            <a:off x="685800" y="1371600"/>
            <a:ext cx="6858000" cy="277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pathways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50279"/>
          <a:stretch>
            <a:fillRect/>
          </a:stretch>
        </p:blipFill>
        <p:spPr bwMode="auto">
          <a:xfrm>
            <a:off x="990600" y="4343400"/>
            <a:ext cx="621582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077200" cy="167335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7300" dirty="0" smtClean="0"/>
              <a:t>Fatty Change</a:t>
            </a:r>
            <a:endParaRPr lang="en-US" dirty="0" smtClean="0"/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86000"/>
            <a:ext cx="8077200" cy="1499616"/>
          </a:xfrm>
        </p:spPr>
        <p:txBody>
          <a:bodyPr>
            <a:normAutofit/>
          </a:bodyPr>
          <a:lstStyle/>
          <a:p>
            <a:r>
              <a:rPr lang="en-US" sz="4000" dirty="0" smtClean="0">
                <a:cs typeface="Times New Roman" pitchFamily="18" charset="0"/>
              </a:rPr>
              <a:t>(</a:t>
            </a:r>
            <a:r>
              <a:rPr lang="en-US" sz="4000" dirty="0" err="1" smtClean="0">
                <a:cs typeface="Times New Roman" pitchFamily="18" charset="0"/>
              </a:rPr>
              <a:t>Steatosis</a:t>
            </a:r>
            <a:r>
              <a:rPr lang="en-US" sz="4000" dirty="0" smtClean="0"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241</TotalTime>
  <Words>1622</Words>
  <Application>Microsoft Office PowerPoint</Application>
  <PresentationFormat>On-screen Show (4:3)</PresentationFormat>
  <Paragraphs>254</Paragraphs>
  <Slides>54</Slides>
  <Notes>45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Module</vt:lpstr>
      <vt:lpstr>Bitmap Image</vt:lpstr>
      <vt:lpstr>INTRACELLULAR ACCUMULATIONS and CALCIFICATION </vt:lpstr>
      <vt:lpstr>Objectives</vt:lpstr>
      <vt:lpstr>Degeneration </vt:lpstr>
      <vt:lpstr> Accumulation </vt:lpstr>
      <vt:lpstr>Overview of Accumulation</vt:lpstr>
      <vt:lpstr>Pathways of Accumulation</vt:lpstr>
      <vt:lpstr>α-1antitrypsin deficiency</vt:lpstr>
      <vt:lpstr>Pathways of Accumulation</vt:lpstr>
      <vt:lpstr> Fatty Change</vt:lpstr>
      <vt:lpstr>Fatty Change</vt:lpstr>
      <vt:lpstr>Causes of Fatty Change</vt:lpstr>
      <vt:lpstr>Slide 12</vt:lpstr>
      <vt:lpstr>The significance of fatty change</vt:lpstr>
      <vt:lpstr>Slide 14</vt:lpstr>
      <vt:lpstr>Light microscopy of fatty change </vt:lpstr>
      <vt:lpstr>Is Fatty liver reversible? </vt:lpstr>
      <vt:lpstr>Prognosis of Fatty liver </vt:lpstr>
      <vt:lpstr>Other form of accumulation</vt:lpstr>
      <vt:lpstr>Slide 19</vt:lpstr>
      <vt:lpstr>Pigments </vt:lpstr>
      <vt:lpstr>Slide 21</vt:lpstr>
      <vt:lpstr>Exogenous pigment</vt:lpstr>
      <vt:lpstr>Slide 23</vt:lpstr>
      <vt:lpstr>Exogenous pigment</vt:lpstr>
      <vt:lpstr>Exogenous pigment</vt:lpstr>
      <vt:lpstr>Exogenous pigment Carbon in Lung</vt:lpstr>
      <vt:lpstr>Endogenous pigments</vt:lpstr>
      <vt:lpstr>Hemosiderin ( iron)</vt:lpstr>
      <vt:lpstr>Hemosiderin ( iron)</vt:lpstr>
      <vt:lpstr>Hemosiderin</vt:lpstr>
      <vt:lpstr>Hemosiderin</vt:lpstr>
      <vt:lpstr> Hemosiderosis (systemic overload of iron) </vt:lpstr>
      <vt:lpstr>Hemosiderosis</vt:lpstr>
      <vt:lpstr>Effect of hemosiderosis</vt:lpstr>
      <vt:lpstr>Melanin</vt:lpstr>
      <vt:lpstr>Melanin: Causes of accumulation</vt:lpstr>
      <vt:lpstr>Melanin</vt:lpstr>
      <vt:lpstr>Lipofuscin</vt:lpstr>
      <vt:lpstr>Lipofuscin</vt:lpstr>
      <vt:lpstr>PATHOLOGIC CALCIFICATION </vt:lpstr>
      <vt:lpstr>Pathologic calcification</vt:lpstr>
      <vt:lpstr>Types of Pathologic calcification</vt:lpstr>
      <vt:lpstr>Dystrophic calcification: </vt:lpstr>
      <vt:lpstr>Slide 44</vt:lpstr>
      <vt:lpstr>Slide 45</vt:lpstr>
      <vt:lpstr>Morphology of Dystrophic calcification </vt:lpstr>
      <vt:lpstr>Slide 47</vt:lpstr>
      <vt:lpstr>Metastatic calcification</vt:lpstr>
      <vt:lpstr>Metastatic calcification Main causes:</vt:lpstr>
      <vt:lpstr>Morphology of Metastatic calcification</vt:lpstr>
      <vt:lpstr>Effect of Metastatic calcification</vt:lpstr>
      <vt:lpstr>Metastatic calcification" in the lung of a patient with a very high serum calcium level </vt:lpstr>
      <vt:lpstr>Summary</vt:lpstr>
      <vt:lpstr>Slide 54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INTRACELLULAR ACCUMULATIONS</dc:title>
  <dc:creator>Dr.Maha Arafah</dc:creator>
  <cp:lastModifiedBy>Dr.Maha</cp:lastModifiedBy>
  <cp:revision>32</cp:revision>
  <dcterms:created xsi:type="dcterms:W3CDTF">2010-10-05T22:18:44Z</dcterms:created>
  <dcterms:modified xsi:type="dcterms:W3CDTF">2011-09-26T19:13:22Z</dcterms:modified>
</cp:coreProperties>
</file>