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4" r:id="rId6"/>
  </p:sldMasterIdLst>
  <p:notesMasterIdLst>
    <p:notesMasterId r:id="rId33"/>
  </p:notesMasterIdLst>
  <p:sldIdLst>
    <p:sldId id="257" r:id="rId7"/>
    <p:sldId id="323" r:id="rId8"/>
    <p:sldId id="258" r:id="rId9"/>
    <p:sldId id="260" r:id="rId10"/>
    <p:sldId id="316" r:id="rId11"/>
    <p:sldId id="263" r:id="rId12"/>
    <p:sldId id="265" r:id="rId13"/>
    <p:sldId id="321" r:id="rId14"/>
    <p:sldId id="322" r:id="rId15"/>
    <p:sldId id="267" r:id="rId16"/>
    <p:sldId id="268" r:id="rId17"/>
    <p:sldId id="269" r:id="rId18"/>
    <p:sldId id="271" r:id="rId19"/>
    <p:sldId id="272" r:id="rId20"/>
    <p:sldId id="315" r:id="rId21"/>
    <p:sldId id="279" r:id="rId22"/>
    <p:sldId id="282" r:id="rId23"/>
    <p:sldId id="283" r:id="rId24"/>
    <p:sldId id="318" r:id="rId25"/>
    <p:sldId id="294" r:id="rId26"/>
    <p:sldId id="292" r:id="rId27"/>
    <p:sldId id="288" r:id="rId28"/>
    <p:sldId id="297" r:id="rId29"/>
    <p:sldId id="310" r:id="rId30"/>
    <p:sldId id="320" r:id="rId31"/>
    <p:sldId id="31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4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2D504-F5DE-4E73-BE91-1D3BDB6143A3}" type="doc">
      <dgm:prSet loTypeId="urn:microsoft.com/office/officeart/2005/8/layout/vList2" loCatId="list" qsTypeId="urn:microsoft.com/office/officeart/2005/8/quickstyle/3d7" qsCatId="3D" csTypeId="urn:microsoft.com/office/officeart/2005/8/colors/colorful1" csCatId="colorful" phldr="1"/>
      <dgm:spPr/>
      <dgm:t>
        <a:bodyPr/>
        <a:lstStyle/>
        <a:p>
          <a:endParaRPr lang="en-US"/>
        </a:p>
      </dgm:t>
    </dgm:pt>
    <dgm:pt modelId="{03A91421-6FB2-4D21-8A0B-E53C163C1A2F}">
      <dgm:prSet phldrT="[Text]"/>
      <dgm:spPr/>
      <dgm:t>
        <a:bodyPr/>
        <a:lstStyle/>
        <a:p>
          <a:r>
            <a:rPr lang="en-US" dirty="0" smtClean="0"/>
            <a:t>Acute inflammation</a:t>
          </a:r>
          <a:endParaRPr lang="en-US" dirty="0"/>
        </a:p>
      </dgm:t>
    </dgm:pt>
    <dgm:pt modelId="{11FB31E8-0A9A-4CE1-8818-9EC1C14FE9CE}" type="parTrans" cxnId="{47F9D119-162E-4773-BB3A-AFB669335E3A}">
      <dgm:prSet/>
      <dgm:spPr/>
      <dgm:t>
        <a:bodyPr/>
        <a:lstStyle/>
        <a:p>
          <a:endParaRPr lang="en-US"/>
        </a:p>
      </dgm:t>
    </dgm:pt>
    <dgm:pt modelId="{79023571-20B2-411E-8BC3-554949331F42}" type="sibTrans" cxnId="{47F9D119-162E-4773-BB3A-AFB669335E3A}">
      <dgm:prSet/>
      <dgm:spPr/>
      <dgm:t>
        <a:bodyPr/>
        <a:lstStyle/>
        <a:p>
          <a:endParaRPr lang="en-US"/>
        </a:p>
      </dgm:t>
    </dgm:pt>
    <dgm:pt modelId="{DFBD992A-D045-4FEC-9B63-5FC0134D6F33}">
      <dgm:prSet phldrT="[Text]"/>
      <dgm:spPr/>
      <dgm:t>
        <a:bodyPr/>
        <a:lstStyle/>
        <a:p>
          <a:r>
            <a:rPr lang="en-US" dirty="0" smtClean="0"/>
            <a:t>Chronic Inflammation</a:t>
          </a:r>
          <a:endParaRPr lang="en-US" dirty="0"/>
        </a:p>
      </dgm:t>
    </dgm:pt>
    <dgm:pt modelId="{F02750C3-7A6C-4360-8946-8EAFCC9FADB3}" type="parTrans" cxnId="{5FDEDC85-088D-4D8B-8166-F77010BE61AD}">
      <dgm:prSet/>
      <dgm:spPr/>
      <dgm:t>
        <a:bodyPr/>
        <a:lstStyle/>
        <a:p>
          <a:endParaRPr lang="en-US"/>
        </a:p>
      </dgm:t>
    </dgm:pt>
    <dgm:pt modelId="{47EB5CAA-62BA-4E77-99A0-6729ADBF8519}" type="sibTrans" cxnId="{5FDEDC85-088D-4D8B-8166-F77010BE61AD}">
      <dgm:prSet/>
      <dgm:spPr/>
      <dgm:t>
        <a:bodyPr/>
        <a:lstStyle/>
        <a:p>
          <a:endParaRPr lang="en-US"/>
        </a:p>
      </dgm:t>
    </dgm:pt>
    <dgm:pt modelId="{B6A0E417-3FDB-4137-B84C-41D733348B0C}" type="pres">
      <dgm:prSet presAssocID="{D0C2D504-F5DE-4E73-BE91-1D3BDB6143A3}" presName="linear" presStyleCnt="0">
        <dgm:presLayoutVars>
          <dgm:animLvl val="lvl"/>
          <dgm:resizeHandles val="exact"/>
        </dgm:presLayoutVars>
      </dgm:prSet>
      <dgm:spPr/>
      <dgm:t>
        <a:bodyPr/>
        <a:lstStyle/>
        <a:p>
          <a:endParaRPr lang="en-US"/>
        </a:p>
      </dgm:t>
    </dgm:pt>
    <dgm:pt modelId="{28A604DF-DC09-47A3-B148-EE9BB8635B16}" type="pres">
      <dgm:prSet presAssocID="{03A91421-6FB2-4D21-8A0B-E53C163C1A2F}" presName="parentText" presStyleLbl="node1" presStyleIdx="0" presStyleCnt="2">
        <dgm:presLayoutVars>
          <dgm:chMax val="0"/>
          <dgm:bulletEnabled val="1"/>
        </dgm:presLayoutVars>
      </dgm:prSet>
      <dgm:spPr/>
      <dgm:t>
        <a:bodyPr/>
        <a:lstStyle/>
        <a:p>
          <a:endParaRPr lang="en-US"/>
        </a:p>
      </dgm:t>
    </dgm:pt>
    <dgm:pt modelId="{439A137B-6EBE-4D89-94E6-97F5D43AEFDC}" type="pres">
      <dgm:prSet presAssocID="{79023571-20B2-411E-8BC3-554949331F42}" presName="spacer" presStyleCnt="0"/>
      <dgm:spPr/>
    </dgm:pt>
    <dgm:pt modelId="{707547EC-42CB-4404-BD27-94E6185ACD66}" type="pres">
      <dgm:prSet presAssocID="{DFBD992A-D045-4FEC-9B63-5FC0134D6F33}" presName="parentText" presStyleLbl="node1" presStyleIdx="1" presStyleCnt="2">
        <dgm:presLayoutVars>
          <dgm:chMax val="0"/>
          <dgm:bulletEnabled val="1"/>
        </dgm:presLayoutVars>
      </dgm:prSet>
      <dgm:spPr/>
      <dgm:t>
        <a:bodyPr/>
        <a:lstStyle/>
        <a:p>
          <a:endParaRPr lang="en-US"/>
        </a:p>
      </dgm:t>
    </dgm:pt>
  </dgm:ptLst>
  <dgm:cxnLst>
    <dgm:cxn modelId="{47F9D119-162E-4773-BB3A-AFB669335E3A}" srcId="{D0C2D504-F5DE-4E73-BE91-1D3BDB6143A3}" destId="{03A91421-6FB2-4D21-8A0B-E53C163C1A2F}" srcOrd="0" destOrd="0" parTransId="{11FB31E8-0A9A-4CE1-8818-9EC1C14FE9CE}" sibTransId="{79023571-20B2-411E-8BC3-554949331F42}"/>
    <dgm:cxn modelId="{FA360C2D-1AFC-440B-B2C5-16E9F0F658EC}" type="presOf" srcId="{DFBD992A-D045-4FEC-9B63-5FC0134D6F33}" destId="{707547EC-42CB-4404-BD27-94E6185ACD66}" srcOrd="0" destOrd="0" presId="urn:microsoft.com/office/officeart/2005/8/layout/vList2"/>
    <dgm:cxn modelId="{8BD2AD58-7FA4-4D4F-868F-8E8BB0EEF88C}" type="presOf" srcId="{03A91421-6FB2-4D21-8A0B-E53C163C1A2F}" destId="{28A604DF-DC09-47A3-B148-EE9BB8635B16}" srcOrd="0" destOrd="0" presId="urn:microsoft.com/office/officeart/2005/8/layout/vList2"/>
    <dgm:cxn modelId="{42651547-E71B-4560-A046-FFB24CBF3B5F}" type="presOf" srcId="{D0C2D504-F5DE-4E73-BE91-1D3BDB6143A3}" destId="{B6A0E417-3FDB-4137-B84C-41D733348B0C}" srcOrd="0" destOrd="0" presId="urn:microsoft.com/office/officeart/2005/8/layout/vList2"/>
    <dgm:cxn modelId="{5FDEDC85-088D-4D8B-8166-F77010BE61AD}" srcId="{D0C2D504-F5DE-4E73-BE91-1D3BDB6143A3}" destId="{DFBD992A-D045-4FEC-9B63-5FC0134D6F33}" srcOrd="1" destOrd="0" parTransId="{F02750C3-7A6C-4360-8946-8EAFCC9FADB3}" sibTransId="{47EB5CAA-62BA-4E77-99A0-6729ADBF8519}"/>
    <dgm:cxn modelId="{42E76A9C-7620-4C5E-AA87-84FB58844C1F}" type="presParOf" srcId="{B6A0E417-3FDB-4137-B84C-41D733348B0C}" destId="{28A604DF-DC09-47A3-B148-EE9BB8635B16}" srcOrd="0" destOrd="0" presId="urn:microsoft.com/office/officeart/2005/8/layout/vList2"/>
    <dgm:cxn modelId="{BE1FE5C0-B922-4330-9C44-A486FECF3A35}" type="presParOf" srcId="{B6A0E417-3FDB-4137-B84C-41D733348B0C}" destId="{439A137B-6EBE-4D89-94E6-97F5D43AEFDC}" srcOrd="1" destOrd="0" presId="urn:microsoft.com/office/officeart/2005/8/layout/vList2"/>
    <dgm:cxn modelId="{976A611D-BC6E-44FF-8425-A9B9FFD720E2}" type="presParOf" srcId="{B6A0E417-3FDB-4137-B84C-41D733348B0C}" destId="{707547EC-42CB-4404-BD27-94E6185ACD66}" srcOrd="2"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65296C-1D6B-475A-8947-7AA91A98E985}" type="datetimeFigureOut">
              <a:rPr lang="en-US" smtClean="0"/>
              <a:pPr/>
              <a:t>10/8/2011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A3416-D68A-415F-B714-084AAE4577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rtl="1" eaLnBrk="0" hangingPunct="0"/>
            <a:r>
              <a:rPr lang="en-US" sz="1000" i="1">
                <a:latin typeface="Times New Roman (Arabic)"/>
              </a:rPr>
              <a:t>9</a:t>
            </a:r>
          </a:p>
        </p:txBody>
      </p:sp>
      <p:sp>
        <p:nvSpPr>
          <p:cNvPr id="901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latin typeface="Calibri" pitchFamily="34" charset="0"/>
            </a:endParaRPr>
          </a:p>
        </p:txBody>
      </p:sp>
      <p:sp>
        <p:nvSpPr>
          <p:cNvPr id="90118" name="Rectangle 6"/>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
        <p:nvSpPr>
          <p:cNvPr id="90119" name="Rectangle 7"/>
          <p:cNvSpPr>
            <a:spLocks noGrp="1" noChangeArrowheads="1"/>
          </p:cNvSpPr>
          <p:nvPr>
            <p:ph type="body" idx="1"/>
          </p:nvPr>
        </p:nvSpPr>
        <p:spPr bwMode="auto">
          <a:noFill/>
        </p:spPr>
        <p:txBody>
          <a:bodyPr wrap="square" lIns="90488" tIns="44450" rIns="90488" bIns="44450"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216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6C0172-1DE8-40FF-A7F4-B60446664E8C}" type="slidenum">
              <a:rPr lang="en-US"/>
              <a:pPr fontAlgn="base">
                <a:spcBef>
                  <a:spcPct val="0"/>
                </a:spcBef>
                <a:spcAft>
                  <a:spcPct val="0"/>
                </a:spcAft>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a:spcBef>
                <a:spcPct val="0"/>
              </a:spcBef>
            </a:pPr>
            <a:endParaRPr lang="en-US" smtClean="0"/>
          </a:p>
        </p:txBody>
      </p:sp>
      <p:sp>
        <p:nvSpPr>
          <p:cNvPr id="97283" name="Rectangle 3"/>
          <p:cNvSpPr>
            <a:spLocks noGrp="1" noRot="1" noChangeAspect="1" noChangeArrowheads="1" noTextEdit="1"/>
          </p:cNvSpPr>
          <p:nvPr>
            <p:ph type="sldImg"/>
          </p:nvPr>
        </p:nvSpPr>
        <p:spPr bwMode="auto">
          <a:xfrm>
            <a:off x="1152525" y="692150"/>
            <a:ext cx="4554538" cy="3416300"/>
          </a:xfrm>
          <a:noFill/>
          <a:ln cap="flat">
            <a:solidFill>
              <a:schemeClr val="tx1"/>
            </a:solidFill>
            <a:miter lim="800000"/>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54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84995"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en-US" smtClean="0"/>
              <a:t>The cardinal signs of inflammation are rubor (redness), calor (heat), tumor (swelling), dolor (pain), and loss of function. Seen here is skin with erythema, compared to the more normal skin at the far 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3A3416-D68A-415F-B714-084AAE4577C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EF80FA9-FEEF-4F84-B08C-37734CF0EE08}" type="datetimeFigureOut">
              <a:rPr lang="en-US" smtClean="0"/>
              <a:pPr/>
              <a:t>10/8/2011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3C0D45-015A-48DE-8210-60AE7F031C5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F80FA9-FEEF-4F84-B08C-37734CF0EE08}"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pic>
        <p:nvPicPr>
          <p:cNvPr id="7" name="Picture 2"/>
          <p:cNvPicPr>
            <a:picLocks noChangeAspect="1" noChangeArrowheads="1"/>
          </p:cNvPicPr>
          <p:nvPr userDrawn="1"/>
        </p:nvPicPr>
        <p:blipFill>
          <a:blip r:embed="rId2">
            <a:lum/>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lum bright="-21000" contrast="-23000"/>
          </a:blip>
          <a:srcRect/>
          <a:stretch>
            <a:fillRect/>
          </a:stretch>
        </p:blipFill>
        <p:spPr bwMode="auto">
          <a:xfrm>
            <a:off x="0" y="1500174"/>
            <a:ext cx="9144000" cy="4857784"/>
          </a:xfrm>
          <a:prstGeom prst="rect">
            <a:avLst/>
          </a:prstGeom>
          <a:noFill/>
          <a:ln w="9525">
            <a:noFill/>
            <a:miter lim="800000"/>
            <a:headEnd/>
            <a:tailEnd/>
          </a:ln>
        </p:spPr>
      </p:pic>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F80FA9-FEEF-4F84-B08C-37734CF0EE08}"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3C0D45-015A-48DE-8210-60AE7F031C5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D54BAB28-1210-4EC5-A97C-570569893F25}"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10/8/2011</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F80FA9-FEEF-4F84-B08C-37734CF0EE08}" type="datetimeFigureOut">
              <a:rPr lang="en-US" smtClean="0"/>
              <a:pPr/>
              <a:t>10/8/2011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10/8/2011</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10/8/2011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10/8/2011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F80FA9-FEEF-4F84-B08C-37734CF0EE08}" type="datetimeFigureOut">
              <a:rPr lang="en-US" smtClean="0"/>
              <a:pPr/>
              <a:t>10/8/2011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80FA9-FEEF-4F84-B08C-37734CF0EE08}" type="datetimeFigureOut">
              <a:rPr lang="en-US" smtClean="0"/>
              <a:pPr/>
              <a:t>10/8/2011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F80FA9-FEEF-4F84-B08C-37734CF0EE08}"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F80FA9-FEEF-4F84-B08C-37734CF0EE08}" type="datetimeFigureOut">
              <a:rPr lang="en-US" smtClean="0"/>
              <a:pPr/>
              <a:t>10/8/2011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C0D45-015A-48DE-8210-60AE7F031C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EF80FA9-FEEF-4F84-B08C-37734CF0EE08}" type="datetimeFigureOut">
              <a:rPr lang="en-US" smtClean="0"/>
              <a:pPr/>
              <a:t>10/8/2011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3C0D45-015A-48DE-8210-60AE7F031C5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10/8/2011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10/8/2011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571612"/>
            <a:ext cx="8229600" cy="1828800"/>
          </a:xfrm>
        </p:spPr>
        <p:txBody>
          <a:bodyPr/>
          <a:lstStyle/>
          <a:p>
            <a:r>
              <a:rPr lang="en-US" dirty="0" smtClean="0"/>
              <a:t>Inflammation and Repair</a:t>
            </a:r>
            <a:endParaRPr lang="en-US" dirty="0"/>
          </a:p>
        </p:txBody>
      </p:sp>
      <p:sp>
        <p:nvSpPr>
          <p:cNvPr id="5" name="Slide Number Placeholder 4"/>
          <p:cNvSpPr>
            <a:spLocks noGrp="1"/>
          </p:cNvSpPr>
          <p:nvPr>
            <p:ph type="sldNum" sz="quarter" idx="12"/>
          </p:nvPr>
        </p:nvSpPr>
        <p:spPr/>
        <p:txBody>
          <a:bodyPr/>
          <a:lstStyle/>
          <a:p>
            <a:fld id="{35100B4B-F5D2-44DD-9A19-A980681504E0}" type="slidenum">
              <a:rPr lang="en-US" smtClean="0"/>
              <a:pPr/>
              <a:t>1</a:t>
            </a:fld>
            <a:endParaRPr lang="en-US"/>
          </a:p>
        </p:txBody>
      </p:sp>
      <p:sp>
        <p:nvSpPr>
          <p:cNvPr id="3" name="Subtitle 2"/>
          <p:cNvSpPr>
            <a:spLocks noGrp="1"/>
          </p:cNvSpPr>
          <p:nvPr>
            <p:ph type="subTitle" idx="1"/>
          </p:nvPr>
        </p:nvSpPr>
        <p:spPr>
          <a:xfrm>
            <a:off x="1357290" y="4000504"/>
            <a:ext cx="6400800" cy="1752600"/>
          </a:xfrm>
        </p:spPr>
        <p:txBody>
          <a:bodyPr/>
          <a:lstStyle/>
          <a:p>
            <a:r>
              <a:rPr lang="en-US" dirty="0" smtClean="0"/>
              <a:t>Dr. </a:t>
            </a:r>
            <a:r>
              <a:rPr lang="en-US" dirty="0" err="1" smtClean="0"/>
              <a:t>Maha</a:t>
            </a:r>
            <a:r>
              <a:rPr lang="en-US" dirty="0" smtClean="0"/>
              <a:t> </a:t>
            </a:r>
            <a:r>
              <a:rPr lang="en-US" dirty="0" err="1" smtClean="0"/>
              <a:t>Arafah</a:t>
            </a:r>
            <a:endParaRPr lang="en-US" dirty="0" smtClean="0"/>
          </a:p>
        </p:txBody>
      </p:sp>
      <p:pic>
        <p:nvPicPr>
          <p:cNvPr id="17410" name="Picture 2" descr="http://www.diabetes-watch-blog.com/images/blogs/7-2007/inflammation-11931.jpg"/>
          <p:cNvPicPr>
            <a:picLocks noChangeAspect="1" noChangeArrowheads="1"/>
          </p:cNvPicPr>
          <p:nvPr/>
        </p:nvPicPr>
        <p:blipFill>
          <a:blip r:embed="rId3"/>
          <a:srcRect/>
          <a:stretch>
            <a:fillRect/>
          </a:stretch>
        </p:blipFill>
        <p:spPr bwMode="auto">
          <a:xfrm>
            <a:off x="0" y="1"/>
            <a:ext cx="9144000" cy="6857999"/>
          </a:xfrm>
          <a:prstGeom prst="rect">
            <a:avLst/>
          </a:prstGeom>
          <a:noFill/>
        </p:spPr>
      </p:pic>
      <p:sp>
        <p:nvSpPr>
          <p:cNvPr id="8" name="Rectangle 7"/>
          <p:cNvSpPr/>
          <p:nvPr/>
        </p:nvSpPr>
        <p:spPr>
          <a:xfrm>
            <a:off x="2571736" y="3714752"/>
            <a:ext cx="364330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defRPr/>
            </a:pPr>
            <a:r>
              <a:rPr lang="en-US" b="1" dirty="0" smtClean="0">
                <a:solidFill>
                  <a:srgbClr val="BFBFBF"/>
                </a:solidFill>
                <a:effectLst>
                  <a:outerShdw blurRad="38100" dist="38100" dir="2700000" algn="tl">
                    <a:srgbClr val="000000">
                      <a:alpha val="43137"/>
                    </a:srgbClr>
                  </a:outerShdw>
                </a:effectLst>
              </a:rPr>
              <a:t>Lecturer name: Dr. </a:t>
            </a:r>
            <a:r>
              <a:rPr lang="en-US" b="1" dirty="0" err="1" smtClean="0">
                <a:solidFill>
                  <a:srgbClr val="BFBFBF"/>
                </a:solidFill>
                <a:effectLst>
                  <a:outerShdw blurRad="38100" dist="38100" dir="2700000" algn="tl">
                    <a:srgbClr val="000000">
                      <a:alpha val="43137"/>
                    </a:srgbClr>
                  </a:outerShdw>
                </a:effectLst>
              </a:rPr>
              <a:t>Maha</a:t>
            </a:r>
            <a:r>
              <a:rPr lang="en-US" b="1" dirty="0" smtClean="0">
                <a:solidFill>
                  <a:srgbClr val="BFBFBF"/>
                </a:solidFill>
                <a:effectLst>
                  <a:outerShdw blurRad="38100" dist="38100" dir="2700000" algn="tl">
                    <a:srgbClr val="000000">
                      <a:alpha val="43137"/>
                    </a:srgbClr>
                  </a:outerShdw>
                </a:effectLst>
              </a:rPr>
              <a:t> </a:t>
            </a:r>
            <a:r>
              <a:rPr lang="en-US" b="1" dirty="0" err="1" smtClean="0">
                <a:solidFill>
                  <a:srgbClr val="BFBFBF"/>
                </a:solidFill>
                <a:effectLst>
                  <a:outerShdw blurRad="38100" dist="38100" dir="2700000" algn="tl">
                    <a:srgbClr val="000000">
                      <a:alpha val="43137"/>
                    </a:srgbClr>
                  </a:outerShdw>
                </a:effectLst>
              </a:rPr>
              <a:t>Arafah</a:t>
            </a:r>
            <a:endParaRPr lang="en-US" b="1" dirty="0" smtClean="0">
              <a:solidFill>
                <a:srgbClr val="BFBFBF"/>
              </a:solidFill>
              <a:effectLst>
                <a:outerShdw blurRad="38100" dist="38100" dir="2700000" algn="tl">
                  <a:srgbClr val="000000">
                    <a:alpha val="43137"/>
                  </a:srgbClr>
                </a:outerShdw>
              </a:effectLst>
            </a:endParaRPr>
          </a:p>
          <a:p>
            <a:r>
              <a:rPr lang="en-US" b="1" dirty="0" smtClean="0">
                <a:solidFill>
                  <a:srgbClr val="BFBFBF"/>
                </a:solidFill>
                <a:effectLst>
                  <a:outerShdw blurRad="38100" dist="38100" dir="2700000" algn="tl">
                    <a:srgbClr val="000000">
                      <a:alpha val="43137"/>
                    </a:srgbClr>
                  </a:outerShdw>
                </a:effectLst>
              </a:rPr>
              <a:t>			Lecture Date: </a:t>
            </a:r>
            <a:r>
              <a:rPr lang="en-US" b="1" dirty="0" smtClean="0">
                <a:solidFill>
                  <a:srgbClr val="BFBFBF"/>
                </a:solidFill>
                <a:effectLst>
                  <a:outerShdw blurRad="38100" dist="38100" dir="2700000" algn="tl">
                    <a:srgbClr val="000000">
                      <a:alpha val="43137"/>
                    </a:srgbClr>
                  </a:outerShdw>
                </a:effectLst>
              </a:rPr>
              <a:t>9-10-2011</a:t>
            </a:r>
            <a:endParaRPr lang="en-US" b="1" dirty="0" smtClean="0">
              <a:solidFill>
                <a:srgbClr val="BFBFBF"/>
              </a:solidFill>
              <a:effectLst>
                <a:outerShdw blurRad="38100" dist="38100" dir="2700000" algn="tl">
                  <a:srgbClr val="000000">
                    <a:alpha val="43137"/>
                  </a:srgbClr>
                </a:outerShdw>
              </a:effectLst>
            </a:endParaRPr>
          </a:p>
        </p:txBody>
      </p:sp>
      <p:sp>
        <p:nvSpPr>
          <p:cNvPr id="9" name="TextBox 8"/>
          <p:cNvSpPr txBox="1"/>
          <p:nvPr/>
        </p:nvSpPr>
        <p:spPr>
          <a:xfrm>
            <a:off x="6381705" y="6072206"/>
            <a:ext cx="18473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endParaRPr lang="en-US" dirty="0"/>
          </a:p>
        </p:txBody>
      </p:sp>
      <p:sp>
        <p:nvSpPr>
          <p:cNvPr id="10" name="TextBox 9"/>
          <p:cNvSpPr txBox="1"/>
          <p:nvPr/>
        </p:nvSpPr>
        <p:spPr>
          <a:xfrm>
            <a:off x="1643042" y="214290"/>
            <a:ext cx="5732660"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2800" b="1" dirty="0" smtClean="0"/>
              <a:t>INFLAMMATION AND REPAIR</a:t>
            </a:r>
            <a:endParaRPr lang="en-US" sz="2800" dirty="0" smtClean="0"/>
          </a:p>
          <a:p>
            <a:pPr algn="ctr"/>
            <a:r>
              <a:rPr lang="en-US" sz="2800" b="1" dirty="0" smtClean="0"/>
              <a:t>Lecture 1</a:t>
            </a:r>
            <a:endParaRPr lang="en-US" sz="2800" dirty="0" smtClean="0"/>
          </a:p>
        </p:txBody>
      </p:sp>
      <p:sp>
        <p:nvSpPr>
          <p:cNvPr id="11" name="TextBox 10"/>
          <p:cNvSpPr txBox="1"/>
          <p:nvPr/>
        </p:nvSpPr>
        <p:spPr>
          <a:xfrm>
            <a:off x="2857488" y="1357298"/>
            <a:ext cx="324960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1">
            <a:spAutoFit/>
          </a:bodyPr>
          <a:lstStyle/>
          <a:p>
            <a:r>
              <a:rPr lang="en-US" dirty="0" smtClean="0"/>
              <a:t>(Foundation Block, pathology)</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7410"/>
                                        </p:tgtEl>
                                        <p:attrNameLst>
                                          <p:attrName>style.opacity</p:attrName>
                                        </p:attrNameLst>
                                      </p:cBhvr>
                                      <p:to>
                                        <p:strVal val="0.5"/>
                                      </p:to>
                                    </p:set>
                                    <p:animEffect filter="image" prLst="opacity: 0.5">
                                      <p:cBhvr rctx="IE">
                                        <p:cTn id="7" dur="indefinite"/>
                                        <p:tgtEl>
                                          <p:spTgt spid="17410"/>
                                        </p:tgtEl>
                                      </p:cBhvr>
                                    </p:animEffect>
                                  </p:childTnLst>
                                </p:cTn>
                              </p:par>
                            </p:childTnLst>
                          </p:cTn>
                        </p:par>
                        <p:par>
                          <p:cTn id="8" fill="hold">
                            <p:stCondLst>
                              <p:cond delay="0"/>
                            </p:stCondLst>
                            <p:childTnLst>
                              <p:par>
                                <p:cTn id="9" presetID="6" presetClass="emph" presetSubtype="0" fill="hold" nodeType="afterEffect">
                                  <p:stCondLst>
                                    <p:cond delay="500"/>
                                  </p:stCondLst>
                                  <p:childTnLst>
                                    <p:animScale>
                                      <p:cBhvr>
                                        <p:cTn id="10" dur="500" fill="hold"/>
                                        <p:tgtEl>
                                          <p:spTgt spid="17410"/>
                                        </p:tgtEl>
                                      </p:cBhvr>
                                      <p:by x="25000" y="25000"/>
                                    </p:animScale>
                                  </p:childTnLst>
                                </p:cTn>
                              </p:par>
                              <p:par>
                                <p:cTn id="11" presetID="56" presetClass="path" presetSubtype="0" accel="50000" decel="50000" fill="hold" nodeType="withEffect">
                                  <p:stCondLst>
                                    <p:cond delay="0"/>
                                  </p:stCondLst>
                                  <p:childTnLst>
                                    <p:animMotion origin="layout" path="M 0 2.53469E-6 L 0.37014 -0.36726 " pathEditMode="relative" rAng="0" ptsTypes="AA">
                                      <p:cBhvr>
                                        <p:cTn id="12" dur="500" fill="hold"/>
                                        <p:tgtEl>
                                          <p:spTgt spid="17410"/>
                                        </p:tgtEl>
                                        <p:attrNameLst>
                                          <p:attrName>ppt_x</p:attrName>
                                          <p:attrName>ppt_y</p:attrName>
                                        </p:attrNameLst>
                                      </p:cBhvr>
                                      <p:rCtr x="185" y="-1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t>Cells  &amp; molecules that play important roles in inflammation</a:t>
            </a:r>
            <a:endParaRPr lang="en-US" dirty="0"/>
          </a:p>
        </p:txBody>
      </p:sp>
      <p:sp>
        <p:nvSpPr>
          <p:cNvPr id="3" name="Content Placeholder 2"/>
          <p:cNvSpPr>
            <a:spLocks noGrp="1"/>
          </p:cNvSpPr>
          <p:nvPr>
            <p:ph idx="1"/>
          </p:nvPr>
        </p:nvSpPr>
        <p:spPr/>
        <p:txBody>
          <a:bodyPr/>
          <a:lstStyle/>
          <a:p>
            <a:endParaRPr lang="en-US"/>
          </a:p>
        </p:txBody>
      </p:sp>
      <p:sp>
        <p:nvSpPr>
          <p:cNvPr id="21" name="Slide Number Placeholder 20"/>
          <p:cNvSpPr>
            <a:spLocks noGrp="1"/>
          </p:cNvSpPr>
          <p:nvPr>
            <p:ph type="sldNum" sz="quarter" idx="12"/>
          </p:nvPr>
        </p:nvSpPr>
        <p:spPr/>
        <p:txBody>
          <a:bodyPr/>
          <a:lstStyle/>
          <a:p>
            <a:fld id="{35100B4B-F5D2-44DD-9A19-A980681504E0}" type="slidenum">
              <a:rPr lang="en-US" smtClean="0"/>
              <a:pPr/>
              <a:t>10</a:t>
            </a:fld>
            <a:endParaRPr lang="en-US"/>
          </a:p>
        </p:txBody>
      </p:sp>
      <p:sp>
        <p:nvSpPr>
          <p:cNvPr id="5" name="Rectangle 4"/>
          <p:cNvSpPr>
            <a:spLocks noChangeArrowheads="1"/>
          </p:cNvSpPr>
          <p:nvPr/>
        </p:nvSpPr>
        <p:spPr bwMode="auto">
          <a:xfrm>
            <a:off x="152400" y="2667000"/>
            <a:ext cx="3505200" cy="366713"/>
          </a:xfrm>
          <a:prstGeom prst="rect">
            <a:avLst/>
          </a:prstGeom>
          <a:noFill/>
          <a:ln w="9525">
            <a:noFill/>
            <a:miter lim="800000"/>
            <a:headEnd/>
            <a:tailEnd/>
          </a:ln>
        </p:spPr>
        <p:txBody>
          <a:bodyPr>
            <a:spAutoFit/>
          </a:bodyPr>
          <a:lstStyle/>
          <a:p>
            <a:pPr lvl="2">
              <a:spcBef>
                <a:spcPct val="20000"/>
              </a:spcBef>
            </a:pPr>
            <a:r>
              <a:rPr lang="en-US">
                <a:solidFill>
                  <a:srgbClr val="CCFF99"/>
                </a:solidFill>
              </a:rPr>
              <a:t>The circulating cells:</a:t>
            </a:r>
          </a:p>
        </p:txBody>
      </p:sp>
      <p:sp>
        <p:nvSpPr>
          <p:cNvPr id="6" name="Rectangle 8"/>
          <p:cNvSpPr>
            <a:spLocks noChangeArrowheads="1"/>
          </p:cNvSpPr>
          <p:nvPr/>
        </p:nvSpPr>
        <p:spPr bwMode="auto">
          <a:xfrm>
            <a:off x="0" y="5562600"/>
            <a:ext cx="1600200" cy="915988"/>
          </a:xfrm>
          <a:prstGeom prst="rect">
            <a:avLst/>
          </a:prstGeom>
          <a:solidFill>
            <a:srgbClr val="92D050"/>
          </a:solidFill>
          <a:ln w="9525">
            <a:noFill/>
            <a:miter lim="800000"/>
            <a:headEnd/>
            <a:tailEnd/>
          </a:ln>
        </p:spPr>
        <p:txBody>
          <a:bodyPr>
            <a:spAutoFit/>
          </a:bodyPr>
          <a:lstStyle/>
          <a:p>
            <a:r>
              <a:rPr lang="en-US">
                <a:solidFill>
                  <a:schemeClr val="bg2"/>
                </a:solidFill>
              </a:rPr>
              <a:t>The extracellular matrix</a:t>
            </a:r>
          </a:p>
        </p:txBody>
      </p:sp>
      <p:pic>
        <p:nvPicPr>
          <p:cNvPr id="12" name="Picture 2" descr="f003001"/>
          <p:cNvPicPr>
            <a:picLocks noChangeAspect="1" noChangeArrowheads="1"/>
          </p:cNvPicPr>
          <p:nvPr/>
        </p:nvPicPr>
        <p:blipFill>
          <a:blip r:embed="rId3">
            <a:lum contrast="12000"/>
          </a:blip>
          <a:srcRect/>
          <a:stretch>
            <a:fillRect/>
          </a:stretch>
        </p:blipFill>
        <p:spPr bwMode="auto">
          <a:xfrm>
            <a:off x="0" y="1447800"/>
            <a:ext cx="9144000" cy="5410200"/>
          </a:xfrm>
          <a:prstGeom prst="rect">
            <a:avLst/>
          </a:prstGeom>
          <a:noFill/>
          <a:ln w="9525">
            <a:noFill/>
            <a:miter lim="800000"/>
            <a:headEnd/>
            <a:tailEnd/>
          </a:ln>
        </p:spPr>
      </p:pic>
      <p:sp>
        <p:nvSpPr>
          <p:cNvPr id="15" name="Oval 14"/>
          <p:cNvSpPr/>
          <p:nvPr/>
        </p:nvSpPr>
        <p:spPr>
          <a:xfrm>
            <a:off x="1143000" y="3505200"/>
            <a:ext cx="29718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3352800"/>
            <a:ext cx="3886200" cy="1600200"/>
          </a:xfrm>
          <a:prstGeom prst="ellipse">
            <a:avLst/>
          </a:prstGeom>
          <a:solidFill>
            <a:schemeClr val="accent4">
              <a:lumMod val="60000"/>
              <a:lumOff val="4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29718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Blood leukocytes</a:t>
            </a:r>
            <a:endParaRPr lang="en-US" sz="2800" dirty="0"/>
          </a:p>
        </p:txBody>
      </p:sp>
      <p:sp>
        <p:nvSpPr>
          <p:cNvPr id="17" name="Rounded Rectangle 16"/>
          <p:cNvSpPr/>
          <p:nvPr/>
        </p:nvSpPr>
        <p:spPr>
          <a:xfrm>
            <a:off x="0" y="15240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Cells of surrounding C.T.</a:t>
            </a:r>
            <a:endParaRPr lang="en-US" sz="2400" dirty="0"/>
          </a:p>
        </p:txBody>
      </p:sp>
      <p:sp>
        <p:nvSpPr>
          <p:cNvPr id="18" name="Rounded Rectangle 17"/>
          <p:cNvSpPr/>
          <p:nvPr/>
        </p:nvSpPr>
        <p:spPr>
          <a:xfrm>
            <a:off x="3581400" y="2895600"/>
            <a:ext cx="19812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Plasma proteins</a:t>
            </a:r>
            <a:endParaRPr lang="en-US" sz="2800" dirty="0"/>
          </a:p>
        </p:txBody>
      </p:sp>
      <p:sp>
        <p:nvSpPr>
          <p:cNvPr id="19" name="Rounded Rectangle 18"/>
          <p:cNvSpPr/>
          <p:nvPr/>
        </p:nvSpPr>
        <p:spPr>
          <a:xfrm>
            <a:off x="5105400" y="4648200"/>
            <a:ext cx="4038600"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 </a:t>
            </a:r>
            <a:r>
              <a:rPr lang="en-US" sz="2800" dirty="0" err="1" smtClean="0"/>
              <a:t>Extracellularmatrix</a:t>
            </a:r>
            <a:r>
              <a:rPr lang="en-US" sz="2800" dirty="0" smtClean="0"/>
              <a:t> of surrounding C.T.</a:t>
            </a:r>
            <a:endParaRPr lang="en-US" sz="2800" dirty="0"/>
          </a:p>
        </p:txBody>
      </p:sp>
      <p:sp>
        <p:nvSpPr>
          <p:cNvPr id="20" name="Rounded Rectangle 19"/>
          <p:cNvSpPr/>
          <p:nvPr/>
        </p:nvSpPr>
        <p:spPr>
          <a:xfrm>
            <a:off x="0" y="5105400"/>
            <a:ext cx="2424223" cy="1219200"/>
          </a:xfrm>
          <a:prstGeom prst="roundRect">
            <a:avLst/>
          </a:prstGeom>
          <a:solidFill>
            <a:schemeClr val="accent6">
              <a:lumMod val="7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Cells of vascular wall</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4" presetClass="entr" presetSubtype="0" ac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0.05"/>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 calcmode="lin" valueType="num">
                                      <p:cBhvr>
                                        <p:cTn id="14" dur="500" fill="hold"/>
                                        <p:tgtEl>
                                          <p:spTgt spid="15"/>
                                        </p:tgtEl>
                                        <p:attrNameLst>
                                          <p:attrName>ppt_x</p:attrName>
                                        </p:attrNameLst>
                                      </p:cBhvr>
                                      <p:tavLst>
                                        <p:tav tm="0">
                                          <p:val>
                                            <p:strVal val="#ppt_x-.2"/>
                                          </p:val>
                                        </p:tav>
                                        <p:tav tm="100000">
                                          <p:val>
                                            <p:strVal val="#ppt_x"/>
                                          </p:val>
                                        </p:tav>
                                      </p:tavLst>
                                    </p:anim>
                                    <p:anim calcmode="lin" valueType="num">
                                      <p:cBhvr>
                                        <p:cTn id="15" dur="500" fill="hold"/>
                                        <p:tgtEl>
                                          <p:spTgt spid="15"/>
                                        </p:tgtEl>
                                        <p:attrNameLst>
                                          <p:attrName>ppt_y</p:attrName>
                                        </p:attrNameLst>
                                      </p:cBhvr>
                                      <p:tavLst>
                                        <p:tav tm="0">
                                          <p:val>
                                            <p:strVal val="#ppt_y"/>
                                          </p:val>
                                        </p:tav>
                                        <p:tav tm="100000">
                                          <p:val>
                                            <p:strVal val="#ppt_y"/>
                                          </p:val>
                                        </p:tav>
                                      </p:tavLst>
                                    </p:anim>
                                    <p:animEffect transition="in" filter="fade">
                                      <p:cBhvr>
                                        <p:cTn id="16" dur="500"/>
                                        <p:tgtEl>
                                          <p:spTgt spid="15"/>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strVal val="#ppt_w*0.05"/>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anim calcmode="lin" valueType="num">
                                      <p:cBhvr>
                                        <p:cTn id="21" dur="500" fill="hold"/>
                                        <p:tgtEl>
                                          <p:spTgt spid="16"/>
                                        </p:tgtEl>
                                        <p:attrNameLst>
                                          <p:attrName>ppt_x</p:attrName>
                                        </p:attrNameLst>
                                      </p:cBhvr>
                                      <p:tavLst>
                                        <p:tav tm="0">
                                          <p:val>
                                            <p:strVal val="#ppt_x-.2"/>
                                          </p:val>
                                        </p:tav>
                                        <p:tav tm="100000">
                                          <p:val>
                                            <p:strVal val="#ppt_x"/>
                                          </p:val>
                                        </p:tav>
                                      </p:tavLst>
                                    </p:anim>
                                    <p:anim calcmode="lin" valueType="num">
                                      <p:cBhvr>
                                        <p:cTn id="22" dur="500" fill="hold"/>
                                        <p:tgtEl>
                                          <p:spTgt spid="16"/>
                                        </p:tgtEl>
                                        <p:attrNameLst>
                                          <p:attrName>ppt_y</p:attrName>
                                        </p:attrNameLst>
                                      </p:cBhvr>
                                      <p:tavLst>
                                        <p:tav tm="0">
                                          <p:val>
                                            <p:strVal val="#ppt_y"/>
                                          </p:val>
                                        </p:tav>
                                        <p:tav tm="100000">
                                          <p:val>
                                            <p:strVal val="#ppt_y"/>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par>
                                <p:cTn id="31" presetID="53" presetClass="exit" presetSubtype="0" fill="hold" grpId="1"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fltVal val="0"/>
                                          </p:val>
                                        </p:tav>
                                      </p:tavLst>
                                    </p:anim>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53" presetClass="exit" presetSubtype="0" fill="hold" grpId="1" nodeType="withEffect">
                                  <p:stCondLst>
                                    <p:cond delay="0"/>
                                  </p:stCondLst>
                                  <p:childTnLst>
                                    <p:anim calcmode="lin" valueType="num">
                                      <p:cBhvr>
                                        <p:cTn id="37" dur="500"/>
                                        <p:tgtEl>
                                          <p:spTgt spid="16"/>
                                        </p:tgtEl>
                                        <p:attrNameLst>
                                          <p:attrName>ppt_w</p:attrName>
                                        </p:attrNameLst>
                                      </p:cBhvr>
                                      <p:tavLst>
                                        <p:tav tm="0">
                                          <p:val>
                                            <p:strVal val="ppt_w"/>
                                          </p:val>
                                        </p:tav>
                                        <p:tav tm="100000">
                                          <p:val>
                                            <p:fltVal val="0"/>
                                          </p:val>
                                        </p:tav>
                                      </p:tavLst>
                                    </p:anim>
                                    <p:anim calcmode="lin" valueType="num">
                                      <p:cBhvr>
                                        <p:cTn id="38" dur="500"/>
                                        <p:tgtEl>
                                          <p:spTgt spid="16"/>
                                        </p:tgtEl>
                                        <p:attrNameLst>
                                          <p:attrName>ppt_h</p:attrName>
                                        </p:attrNameLst>
                                      </p:cBhvr>
                                      <p:tavLst>
                                        <p:tav tm="0">
                                          <p:val>
                                            <p:strVal val="ppt_h"/>
                                          </p:val>
                                        </p:tav>
                                        <p:tav tm="100000">
                                          <p:val>
                                            <p:fltVal val="0"/>
                                          </p:val>
                                        </p:tav>
                                      </p:tavLst>
                                    </p:anim>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fltVal val="0"/>
                                          </p:val>
                                        </p:tav>
                                        <p:tav tm="100000">
                                          <p:val>
                                            <p:strVal val="#ppt_w"/>
                                          </p:val>
                                        </p:tav>
                                      </p:tavLst>
                                    </p:anim>
                                    <p:anim calcmode="lin" valueType="num">
                                      <p:cBhvr>
                                        <p:cTn id="53" dur="500" fill="hold"/>
                                        <p:tgtEl>
                                          <p:spTgt spid="19"/>
                                        </p:tgtEl>
                                        <p:attrNameLst>
                                          <p:attrName>ppt_h</p:attrName>
                                        </p:attrNameLst>
                                      </p:cBhvr>
                                      <p:tavLst>
                                        <p:tav tm="0">
                                          <p:val>
                                            <p:fltVal val="0"/>
                                          </p:val>
                                        </p:tav>
                                        <p:tav tm="100000">
                                          <p:val>
                                            <p:strVal val="#ppt_h"/>
                                          </p:val>
                                        </p:tav>
                                      </p:tavLst>
                                    </p:anim>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4"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35100B4B-F5D2-44DD-9A19-A980681504E0}" type="slidenum">
              <a:rPr lang="en-US" smtClean="0"/>
              <a:pPr/>
              <a:t>11</a:t>
            </a:fld>
            <a:endParaRPr lang="en-US"/>
          </a:p>
        </p:txBody>
      </p:sp>
      <p:pic>
        <p:nvPicPr>
          <p:cNvPr id="4" name="Picture 1" descr="D:\SCContent\9781416029731\graphics\fullsize\S9781416029731-002-f001.jpg"/>
          <p:cNvPicPr>
            <a:picLocks noChangeAspect="1" noChangeArrowheads="1"/>
          </p:cNvPicPr>
          <p:nvPr/>
        </p:nvPicPr>
        <p:blipFill>
          <a:blip r:embed="rId3"/>
          <a:srcRect b="3044"/>
          <a:stretch>
            <a:fillRect/>
          </a:stretch>
        </p:blipFill>
        <p:spPr bwMode="auto">
          <a:xfrm>
            <a:off x="0" y="0"/>
            <a:ext cx="9150350"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28662" y="1785926"/>
            <a:ext cx="7086600" cy="1114420"/>
          </a:xfrm>
        </p:spPr>
        <p:txBody>
          <a:bodyPr/>
          <a:lstStyle/>
          <a:p>
            <a:r>
              <a:rPr lang="en-US" dirty="0" smtClean="0"/>
              <a:t>Chemical Mediators</a:t>
            </a:r>
            <a:endParaRPr lang="en-US" dirty="0"/>
          </a:p>
        </p:txBody>
      </p:sp>
      <p:sp>
        <p:nvSpPr>
          <p:cNvPr id="10" name="Text Placeholder 9"/>
          <p:cNvSpPr>
            <a:spLocks noGrp="1"/>
          </p:cNvSpPr>
          <p:nvPr>
            <p:ph type="body" idx="1"/>
          </p:nvPr>
        </p:nvSpPr>
        <p:spPr>
          <a:xfrm>
            <a:off x="1357290" y="285728"/>
            <a:ext cx="7086600" cy="1509712"/>
          </a:xfrm>
        </p:spPr>
        <p:txBody>
          <a:bodyPr>
            <a:normAutofit/>
          </a:bodyPr>
          <a:lstStyle/>
          <a:p>
            <a:r>
              <a:rPr lang="en-US" sz="3600" dirty="0" smtClean="0"/>
              <a:t>Inflammation is mediated by chemical substances called </a:t>
            </a:r>
            <a:endParaRPr lang="en-US" sz="3600"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12</a:t>
            </a:fld>
            <a:endParaRPr lang="en-US"/>
          </a:p>
        </p:txBody>
      </p:sp>
      <p:sp>
        <p:nvSpPr>
          <p:cNvPr id="5" name="Rectangle 4"/>
          <p:cNvSpPr/>
          <p:nvPr/>
        </p:nvSpPr>
        <p:spPr>
          <a:xfrm>
            <a:off x="714348" y="3500438"/>
            <a:ext cx="7929618" cy="523220"/>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n-US" sz="2800" dirty="0" smtClean="0">
                <a:solidFill>
                  <a:schemeClr val="tx2">
                    <a:lumMod val="90000"/>
                  </a:schemeClr>
                </a:solidFill>
              </a:rPr>
              <a:t>What is the source of these chemical mediators?</a:t>
            </a:r>
            <a:endParaRPr lang="en-US" sz="2800" dirty="0"/>
          </a:p>
        </p:txBody>
      </p:sp>
      <p:sp>
        <p:nvSpPr>
          <p:cNvPr id="6" name="Rectangle 5"/>
          <p:cNvSpPr/>
          <p:nvPr/>
        </p:nvSpPr>
        <p:spPr>
          <a:xfrm>
            <a:off x="1714480" y="4214818"/>
            <a:ext cx="5429288" cy="2308324"/>
          </a:xfrm>
          <a:prstGeom prst="rect">
            <a:avLst/>
          </a:prstGeom>
        </p:spPr>
        <p:txBody>
          <a:bodyPr wrap="square">
            <a:spAutoFit/>
          </a:bodyPr>
          <a:lstStyle/>
          <a:p>
            <a:r>
              <a:rPr lang="en-US" sz="2400" dirty="0" smtClean="0"/>
              <a:t>1. Phagocytes and other host cells </a:t>
            </a:r>
          </a:p>
          <a:p>
            <a:pPr lvl="1"/>
            <a:r>
              <a:rPr lang="en-US" sz="2400" dirty="0" smtClean="0"/>
              <a:t>Leukocyte</a:t>
            </a:r>
          </a:p>
          <a:p>
            <a:pPr lvl="1"/>
            <a:r>
              <a:rPr lang="en-US" sz="2400" dirty="0" smtClean="0"/>
              <a:t>Endothelium</a:t>
            </a:r>
          </a:p>
          <a:p>
            <a:pPr lvl="1"/>
            <a:r>
              <a:rPr lang="en-US" sz="2400" dirty="0" smtClean="0"/>
              <a:t>Mast cell</a:t>
            </a:r>
          </a:p>
          <a:p>
            <a:endParaRPr lang="en-US" sz="2400" dirty="0" smtClean="0"/>
          </a:p>
          <a:p>
            <a:r>
              <a:rPr lang="en-US" sz="2400" dirty="0" smtClean="0"/>
              <a:t>2. Plasma proteins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772400" cy="1362075"/>
          </a:xfrm>
        </p:spPr>
        <p:txBody>
          <a:bodyPr>
            <a:noAutofit/>
          </a:bodyPr>
          <a:lstStyle/>
          <a:p>
            <a:r>
              <a:rPr lang="en-US" sz="6000" dirty="0" smtClean="0"/>
              <a:t>TYPES OF Inflammation</a:t>
            </a:r>
            <a:endParaRPr lang="en-US" sz="6000" dirty="0"/>
          </a:p>
        </p:txBody>
      </p:sp>
      <p:sp>
        <p:nvSpPr>
          <p:cNvPr id="5" name="Text Placeholder 4"/>
          <p:cNvSpPr>
            <a:spLocks noGrp="1"/>
          </p:cNvSpPr>
          <p:nvPr>
            <p:ph type="body" idx="1"/>
          </p:nvPr>
        </p:nvSpPr>
        <p:spPr/>
        <p:txBody>
          <a:bodyPr/>
          <a:lstStyle/>
          <a:p>
            <a:endParaRPr lang="en-US" dirty="0"/>
          </a:p>
        </p:txBody>
      </p:sp>
      <p:sp>
        <p:nvSpPr>
          <p:cNvPr id="7" name="Slide Number Placeholder 6"/>
          <p:cNvSpPr>
            <a:spLocks noGrp="1"/>
          </p:cNvSpPr>
          <p:nvPr>
            <p:ph type="sldNum" sz="quarter" idx="12"/>
          </p:nvPr>
        </p:nvSpPr>
        <p:spPr/>
        <p:txBody>
          <a:bodyPr/>
          <a:lstStyle/>
          <a:p>
            <a:fld id="{35100B4B-F5D2-44DD-9A19-A980681504E0}" type="slidenum">
              <a:rPr lang="en-US" smtClean="0"/>
              <a:pPr/>
              <a:t>13</a:t>
            </a:fld>
            <a:endParaRPr lang="en-US"/>
          </a:p>
        </p:txBody>
      </p:sp>
      <p:graphicFrame>
        <p:nvGraphicFramePr>
          <p:cNvPr id="6" name="Diagram 5"/>
          <p:cNvGraphicFramePr/>
          <p:nvPr/>
        </p:nvGraphicFramePr>
        <p:xfrm>
          <a:off x="457200" y="3200400"/>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28596" y="642918"/>
            <a:ext cx="4040188" cy="750887"/>
          </a:xfrm>
        </p:spPr>
        <p:style>
          <a:lnRef idx="3">
            <a:schemeClr val="lt1"/>
          </a:lnRef>
          <a:fillRef idx="1">
            <a:schemeClr val="dk1"/>
          </a:fillRef>
          <a:effectRef idx="1">
            <a:schemeClr val="dk1"/>
          </a:effectRef>
          <a:fontRef idx="minor">
            <a:schemeClr val="lt1"/>
          </a:fontRef>
        </p:style>
        <p:txBody>
          <a:bodyPr/>
          <a:lstStyle/>
          <a:p>
            <a:pPr algn="ctr"/>
            <a:r>
              <a:rPr lang="en-US" dirty="0" smtClean="0"/>
              <a:t>Acute  Inflammation</a:t>
            </a:r>
            <a:endParaRPr lang="en-US" dirty="0"/>
          </a:p>
        </p:txBody>
      </p:sp>
      <p:sp>
        <p:nvSpPr>
          <p:cNvPr id="9" name="Text Placeholder 8"/>
          <p:cNvSpPr>
            <a:spLocks noGrp="1"/>
          </p:cNvSpPr>
          <p:nvPr>
            <p:ph type="body" sz="half" idx="3"/>
          </p:nvPr>
        </p:nvSpPr>
        <p:spPr>
          <a:xfrm>
            <a:off x="4714876" y="642918"/>
            <a:ext cx="4041775" cy="750887"/>
          </a:xfrm>
        </p:spPr>
        <p:style>
          <a:lnRef idx="3">
            <a:schemeClr val="lt1"/>
          </a:lnRef>
          <a:fillRef idx="1">
            <a:schemeClr val="dk1"/>
          </a:fillRef>
          <a:effectRef idx="1">
            <a:schemeClr val="dk1"/>
          </a:effectRef>
          <a:fontRef idx="minor">
            <a:schemeClr val="lt1"/>
          </a:fontRef>
        </p:style>
        <p:txBody>
          <a:bodyPr>
            <a:normAutofit lnSpcReduction="10000"/>
          </a:bodyPr>
          <a:lstStyle/>
          <a:p>
            <a:pPr algn="ctr"/>
            <a:r>
              <a:rPr lang="en-US" dirty="0" smtClean="0"/>
              <a:t>Chronic Inflammation</a:t>
            </a:r>
            <a:endParaRPr lang="en-US" dirty="0"/>
          </a:p>
        </p:txBody>
      </p:sp>
      <p:sp>
        <p:nvSpPr>
          <p:cNvPr id="8" name="Content Placeholder 7"/>
          <p:cNvSpPr>
            <a:spLocks noGrp="1"/>
          </p:cNvSpPr>
          <p:nvPr>
            <p:ph sz="quarter" idx="2"/>
          </p:nvPr>
        </p:nvSpPr>
        <p:spPr>
          <a:xfrm>
            <a:off x="357158" y="1714488"/>
            <a:ext cx="4040188" cy="3763963"/>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rapid in onset (seconds or minutes) </a:t>
            </a:r>
          </a:p>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relatively short duration, lasting for minutes, several hours, or a few days</a:t>
            </a:r>
          </a:p>
          <a:p>
            <a:pPr marL="548640" indent="-411480" fontAlgn="auto">
              <a:lnSpc>
                <a:spcPct val="90000"/>
              </a:lnSpc>
              <a:spcAft>
                <a:spcPts val="0"/>
              </a:spcAft>
              <a:buFont typeface="Wingdings 2"/>
              <a:buChar char=""/>
              <a:defRPr/>
            </a:pPr>
            <a:r>
              <a:rPr lang="en-US" dirty="0" smtClean="0">
                <a:latin typeface="Arial" pitchFamily="34" charset="0"/>
                <a:cs typeface="Arial" pitchFamily="34" charset="0"/>
              </a:rPr>
              <a:t> its main characteristics:</a:t>
            </a:r>
          </a:p>
          <a:p>
            <a:pPr marL="868680" lvl="1" indent="-283464" fontAlgn="auto">
              <a:lnSpc>
                <a:spcPct val="90000"/>
              </a:lnSpc>
              <a:spcAft>
                <a:spcPts val="0"/>
              </a:spcAft>
              <a:buFont typeface="Wingdings 2"/>
              <a:buChar char=""/>
              <a:defRPr/>
            </a:pPr>
            <a:r>
              <a:rPr lang="en-US" dirty="0" smtClean="0">
                <a:latin typeface="Arial" pitchFamily="34" charset="0"/>
                <a:cs typeface="Arial" pitchFamily="34" charset="0"/>
              </a:rPr>
              <a:t> the exudation of fluid and plasma proteins (edema) </a:t>
            </a:r>
          </a:p>
          <a:p>
            <a:pPr marL="868680" lvl="1" indent="-283464" fontAlgn="auto">
              <a:lnSpc>
                <a:spcPct val="90000"/>
              </a:lnSpc>
              <a:spcAft>
                <a:spcPts val="0"/>
              </a:spcAft>
              <a:buFont typeface="Wingdings 2"/>
              <a:buChar char=""/>
              <a:defRPr/>
            </a:pPr>
            <a:r>
              <a:rPr lang="en-US" dirty="0" smtClean="0">
                <a:latin typeface="Arial" pitchFamily="34" charset="0"/>
                <a:cs typeface="Arial" pitchFamily="34" charset="0"/>
              </a:rPr>
              <a:t> the emigration of leukocytes, predominantly </a:t>
            </a:r>
            <a:r>
              <a:rPr lang="en-US" dirty="0" err="1" smtClean="0">
                <a:latin typeface="Arial" pitchFamily="34" charset="0"/>
                <a:cs typeface="Arial" pitchFamily="34" charset="0"/>
              </a:rPr>
              <a:t>neutrophils</a:t>
            </a:r>
            <a:r>
              <a:rPr lang="en-US" dirty="0" smtClean="0">
                <a:latin typeface="Arial" pitchFamily="34" charset="0"/>
                <a:cs typeface="Arial" pitchFamily="34" charset="0"/>
              </a:rPr>
              <a:t>.</a:t>
            </a:r>
          </a:p>
        </p:txBody>
      </p:sp>
      <p:sp>
        <p:nvSpPr>
          <p:cNvPr id="10" name="Content Placeholder 9"/>
          <p:cNvSpPr>
            <a:spLocks noGrp="1"/>
          </p:cNvSpPr>
          <p:nvPr>
            <p:ph sz="quarter" idx="4"/>
          </p:nvPr>
        </p:nvSpPr>
        <p:spPr>
          <a:xfrm>
            <a:off x="4714876" y="1714488"/>
            <a:ext cx="4041775" cy="37639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548640" indent="-411480" fontAlgn="auto">
              <a:spcAft>
                <a:spcPts val="0"/>
              </a:spcAft>
              <a:buFont typeface="Wingdings 2"/>
              <a:buChar char=""/>
              <a:defRPr/>
            </a:pPr>
            <a:r>
              <a:rPr lang="en-US" dirty="0" smtClean="0">
                <a:latin typeface="Arial" pitchFamily="34" charset="0"/>
                <a:cs typeface="Arial" pitchFamily="34" charset="0"/>
              </a:rPr>
              <a:t>is of longer duration </a:t>
            </a:r>
          </a:p>
          <a:p>
            <a:pPr marL="548640" indent="-411480" fontAlgn="auto">
              <a:spcAft>
                <a:spcPts val="0"/>
              </a:spcAft>
              <a:buFont typeface="Wingdings 2"/>
              <a:buChar char=""/>
              <a:defRPr/>
            </a:pPr>
            <a:r>
              <a:rPr lang="en-US" dirty="0" smtClean="0">
                <a:latin typeface="Arial" pitchFamily="34" charset="0"/>
                <a:cs typeface="Arial" pitchFamily="34" charset="0"/>
              </a:rPr>
              <a:t>associated </a:t>
            </a:r>
            <a:r>
              <a:rPr lang="en-US" dirty="0" err="1" smtClean="0">
                <a:latin typeface="Arial" pitchFamily="34" charset="0"/>
                <a:cs typeface="Arial" pitchFamily="34" charset="0"/>
              </a:rPr>
              <a:t>histologically</a:t>
            </a:r>
            <a:r>
              <a:rPr lang="en-US" dirty="0" smtClean="0">
                <a:latin typeface="Arial" pitchFamily="34" charset="0"/>
                <a:cs typeface="Arial" pitchFamily="34" charset="0"/>
              </a:rPr>
              <a:t> with the presence of lymphocytes and macrophages, the proliferation of blood vessels, fibrosis, and tissue necrosis.</a:t>
            </a:r>
          </a:p>
          <a:p>
            <a:pPr marL="548640" indent="-411480" fontAlgn="auto">
              <a:spcAft>
                <a:spcPts val="0"/>
              </a:spcAft>
              <a:buFont typeface="Wingdings 2"/>
              <a:buChar char=""/>
              <a:defRPr/>
            </a:pPr>
            <a:r>
              <a:rPr lang="en-US" dirty="0" smtClean="0">
                <a:latin typeface="Arial" pitchFamily="34" charset="0"/>
                <a:cs typeface="Arial" pitchFamily="34" charset="0"/>
              </a:rPr>
              <a:t>Less uniform.</a:t>
            </a:r>
          </a:p>
          <a:p>
            <a:endParaRPr lang="en-US" dirty="0"/>
          </a:p>
        </p:txBody>
      </p:sp>
      <p:sp>
        <p:nvSpPr>
          <p:cNvPr id="11" name="Slide Number Placeholder 10"/>
          <p:cNvSpPr>
            <a:spLocks noGrp="1"/>
          </p:cNvSpPr>
          <p:nvPr>
            <p:ph type="sldNum" sz="quarter" idx="12"/>
          </p:nvPr>
        </p:nvSpPr>
        <p:spPr/>
        <p:txBody>
          <a:bodyPr/>
          <a:lstStyle/>
          <a:p>
            <a:fld id="{35100B4B-F5D2-44DD-9A19-A980681504E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ahoma" pitchFamily="34" charset="0"/>
                <a:cs typeface="Tahoma" pitchFamily="34" charset="0"/>
              </a:rPr>
              <a:t>Acute inflammation</a:t>
            </a:r>
            <a:endParaRPr lang="en-US" dirty="0"/>
          </a:p>
        </p:txBody>
      </p:sp>
      <p:sp>
        <p:nvSpPr>
          <p:cNvPr id="3" name="Content Placeholder 2"/>
          <p:cNvSpPr>
            <a:spLocks noGrp="1"/>
          </p:cNvSpPr>
          <p:nvPr>
            <p:ph idx="1"/>
          </p:nvPr>
        </p:nvSpPr>
        <p:spPr>
          <a:xfrm>
            <a:off x="857224" y="1714488"/>
            <a:ext cx="7286676" cy="4709160"/>
          </a:xfrm>
        </p:spPr>
        <p:txBody>
          <a:bodyPr/>
          <a:lstStyle/>
          <a:p>
            <a:pPr algn="ctr"/>
            <a:r>
              <a:rPr lang="en-US" dirty="0" smtClean="0">
                <a:latin typeface="Tahoma" pitchFamily="34" charset="0"/>
                <a:cs typeface="Tahoma" pitchFamily="34" charset="0"/>
              </a:rPr>
              <a:t> A rapid response to an injurious agent that serves to deliver mediators of host defense-leukocytes and plasma proteins-to the site of injury.</a:t>
            </a:r>
          </a:p>
          <a:p>
            <a:endParaRPr lang="en-US" dirty="0"/>
          </a:p>
        </p:txBody>
      </p:sp>
      <p:sp>
        <p:nvSpPr>
          <p:cNvPr id="4" name="Rectangle 3"/>
          <p:cNvSpPr/>
          <p:nvPr/>
        </p:nvSpPr>
        <p:spPr>
          <a:xfrm>
            <a:off x="0" y="3571876"/>
            <a:ext cx="9144000"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3200" dirty="0" smtClean="0">
                <a:solidFill>
                  <a:schemeClr val="tx2">
                    <a:lumMod val="90000"/>
                  </a:schemeClr>
                </a:solidFill>
              </a:rPr>
              <a:t>What are the steps of the inflammatory response?</a:t>
            </a:r>
            <a:endParaRPr lang="en-US" sz="3200" dirty="0"/>
          </a:p>
        </p:txBody>
      </p:sp>
      <p:sp>
        <p:nvSpPr>
          <p:cNvPr id="5" name="Rectangle 4"/>
          <p:cNvSpPr/>
          <p:nvPr/>
        </p:nvSpPr>
        <p:spPr>
          <a:xfrm>
            <a:off x="1071538" y="4286256"/>
            <a:ext cx="7143800" cy="2246769"/>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pPr>
              <a:buFont typeface="Wingdings 2" pitchFamily="18" charset="2"/>
              <a:buNone/>
            </a:pPr>
            <a:r>
              <a:rPr lang="en-US" sz="2800" dirty="0" smtClean="0"/>
              <a:t>(1) </a:t>
            </a:r>
            <a:r>
              <a:rPr lang="en-US" sz="2800" b="1" dirty="0" smtClean="0"/>
              <a:t>R</a:t>
            </a:r>
            <a:r>
              <a:rPr lang="en-US" sz="2800" dirty="0" smtClean="0"/>
              <a:t>ecognition of the injurious agent</a:t>
            </a:r>
          </a:p>
          <a:p>
            <a:pPr>
              <a:buFont typeface="Wingdings 2" pitchFamily="18" charset="2"/>
              <a:buNone/>
            </a:pPr>
            <a:r>
              <a:rPr lang="en-US" sz="2800" dirty="0" smtClean="0"/>
              <a:t>(2) </a:t>
            </a:r>
            <a:r>
              <a:rPr lang="en-US" sz="2800" b="1" dirty="0" smtClean="0"/>
              <a:t>R</a:t>
            </a:r>
            <a:r>
              <a:rPr lang="en-US" sz="2800" dirty="0" smtClean="0"/>
              <a:t>ecruitment of leukocytes</a:t>
            </a:r>
          </a:p>
          <a:p>
            <a:pPr>
              <a:buFont typeface="Wingdings 2" pitchFamily="18" charset="2"/>
              <a:buNone/>
            </a:pPr>
            <a:r>
              <a:rPr lang="en-US" sz="2800" dirty="0" smtClean="0"/>
              <a:t>(3) </a:t>
            </a:r>
            <a:r>
              <a:rPr lang="en-US" sz="2800" b="1" dirty="0" smtClean="0"/>
              <a:t>R</a:t>
            </a:r>
            <a:r>
              <a:rPr lang="en-US" sz="2800" dirty="0" smtClean="0"/>
              <a:t>emoval of the agent</a:t>
            </a:r>
          </a:p>
          <a:p>
            <a:pPr>
              <a:buFont typeface="Wingdings 2" pitchFamily="18" charset="2"/>
              <a:buNone/>
            </a:pPr>
            <a:r>
              <a:rPr lang="en-US" sz="2800" dirty="0" smtClean="0"/>
              <a:t>(4) </a:t>
            </a:r>
            <a:r>
              <a:rPr lang="en-US" sz="2800" b="1" dirty="0" smtClean="0"/>
              <a:t>R</a:t>
            </a:r>
            <a:r>
              <a:rPr lang="en-US" sz="2800" dirty="0" smtClean="0"/>
              <a:t>egulation (control) of the response</a:t>
            </a:r>
          </a:p>
          <a:p>
            <a:pPr>
              <a:buFont typeface="Wingdings 2" pitchFamily="18" charset="2"/>
              <a:buNone/>
            </a:pPr>
            <a:r>
              <a:rPr lang="en-US" sz="2800" dirty="0" smtClean="0"/>
              <a:t> (5) </a:t>
            </a:r>
            <a:r>
              <a:rPr lang="en-US" sz="2800" b="1" dirty="0" smtClean="0"/>
              <a:t>R</a:t>
            </a:r>
            <a:r>
              <a:rPr lang="en-US" sz="2800" dirty="0" smtClean="0"/>
              <a:t>esolution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228600"/>
            <a:ext cx="7772400" cy="1143000"/>
          </a:xfrm>
        </p:spPr>
        <p:txBody>
          <a:bodyPr lIns="90488" tIns="44450" rIns="90488" bIns="44450">
            <a:normAutofit/>
          </a:bodyPr>
          <a:lstStyle/>
          <a:p>
            <a:pPr fontAlgn="auto">
              <a:spcAft>
                <a:spcPts val="0"/>
              </a:spcAft>
              <a:defRPr/>
            </a:pPr>
            <a:r>
              <a:rPr lang="en-US" dirty="0" smtClean="0">
                <a:solidFill>
                  <a:schemeClr val="tx2">
                    <a:lumMod val="90000"/>
                  </a:schemeClr>
                </a:solidFill>
              </a:rPr>
              <a:t>Events of acute Inflammation</a:t>
            </a:r>
          </a:p>
        </p:txBody>
      </p:sp>
      <p:sp>
        <p:nvSpPr>
          <p:cNvPr id="36867" name="Rectangle 3"/>
          <p:cNvSpPr>
            <a:spLocks noGrp="1" noChangeArrowheads="1"/>
          </p:cNvSpPr>
          <p:nvPr>
            <p:ph idx="1"/>
          </p:nvPr>
        </p:nvSpPr>
        <p:spPr>
          <a:xfrm>
            <a:off x="457200" y="1285860"/>
            <a:ext cx="8686800" cy="5181600"/>
          </a:xfrm>
        </p:spPr>
        <p:txBody>
          <a:bodyPr lIns="90488" tIns="44450" rIns="90488" bIns="44450">
            <a:normAutofit/>
          </a:bodyPr>
          <a:lstStyle/>
          <a:p>
            <a:pPr>
              <a:buClr>
                <a:srgbClr val="FF3300"/>
              </a:buClr>
            </a:pPr>
            <a:r>
              <a:rPr lang="en-US" dirty="0" smtClean="0">
                <a:latin typeface="Tahoma" pitchFamily="34" charset="0"/>
                <a:cs typeface="Tahoma" pitchFamily="34" charset="0"/>
              </a:rPr>
              <a:t>Acute inflammation has three main events: </a:t>
            </a:r>
          </a:p>
          <a:p>
            <a:pPr lvl="1">
              <a:buClr>
                <a:srgbClr val="FF3300"/>
              </a:buClr>
              <a:buFontTx/>
              <a:buNone/>
            </a:pPr>
            <a:r>
              <a:rPr lang="en-US" dirty="0" smtClean="0">
                <a:latin typeface="Tahoma" pitchFamily="34" charset="0"/>
                <a:cs typeface="Tahoma" pitchFamily="34" charset="0"/>
              </a:rPr>
              <a:t>(1) Hemodynamic  changes</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alterations in vascular caliber that lead to an increase in blood flow)</a:t>
            </a:r>
            <a:endParaRPr lang="en-US" sz="2000"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(2) Increased vascular permeability</a:t>
            </a:r>
          </a:p>
          <a:p>
            <a:pPr lvl="1">
              <a:buClr>
                <a:srgbClr val="FF3300"/>
              </a:buClr>
              <a:buFontTx/>
              <a:buNone/>
            </a:pPr>
            <a:r>
              <a:rPr lang="en-US" dirty="0" smtClean="0">
                <a:latin typeface="Tahoma" pitchFamily="34" charset="0"/>
                <a:cs typeface="Tahoma" pitchFamily="34" charset="0"/>
              </a:rPr>
              <a:t> </a:t>
            </a:r>
            <a:r>
              <a:rPr lang="en-US" sz="2000" dirty="0" smtClean="0">
                <a:latin typeface="Tahoma" pitchFamily="34" charset="0"/>
                <a:cs typeface="Tahoma" pitchFamily="34" charset="0"/>
              </a:rPr>
              <a:t>(</a:t>
            </a:r>
            <a:r>
              <a:rPr lang="en-US" sz="2000" i="1" dirty="0" smtClean="0">
                <a:latin typeface="Tahoma" pitchFamily="34" charset="0"/>
                <a:cs typeface="Tahoma" pitchFamily="34" charset="0"/>
              </a:rPr>
              <a:t>structural changes in the microvasculature that permit plasma proteins and leukocytes to leave the circulation) </a:t>
            </a:r>
          </a:p>
          <a:p>
            <a:pPr lvl="1">
              <a:buClr>
                <a:srgbClr val="FF3300"/>
              </a:buClr>
              <a:buFontTx/>
              <a:buNone/>
            </a:pPr>
            <a:endParaRPr lang="en-US" sz="2000" i="1" dirty="0" smtClean="0">
              <a:latin typeface="Tahoma" pitchFamily="34" charset="0"/>
              <a:cs typeface="Tahoma" pitchFamily="34" charset="0"/>
            </a:endParaRPr>
          </a:p>
          <a:p>
            <a:pPr lvl="1">
              <a:buClr>
                <a:srgbClr val="FF3300"/>
              </a:buClr>
              <a:buFontTx/>
              <a:buNone/>
            </a:pPr>
            <a:r>
              <a:rPr lang="en-US" dirty="0" smtClean="0">
                <a:latin typeface="Tahoma" pitchFamily="34" charset="0"/>
                <a:cs typeface="Tahoma" pitchFamily="34" charset="0"/>
              </a:rPr>
              <a:t>(3) Emigration of the leukocytes from the microcirculation</a:t>
            </a:r>
          </a:p>
          <a:p>
            <a:pPr lvl="1">
              <a:buClr>
                <a:srgbClr val="FF3300"/>
              </a:buClr>
              <a:buFontTx/>
              <a:buNone/>
            </a:pPr>
            <a:r>
              <a:rPr lang="en-US" sz="2000" i="1" dirty="0" smtClean="0">
                <a:latin typeface="Tahoma" pitchFamily="34" charset="0"/>
                <a:cs typeface="Tahoma" pitchFamily="34" charset="0"/>
              </a:rPr>
              <a:t>(their accumulation</a:t>
            </a:r>
            <a:r>
              <a:rPr lang="en-US" sz="2000" dirty="0" smtClean="0">
                <a:latin typeface="Tahoma" pitchFamily="34" charset="0"/>
                <a:cs typeface="Tahoma" pitchFamily="34" charset="0"/>
              </a:rPr>
              <a:t> in the focus of injury, </a:t>
            </a:r>
            <a:r>
              <a:rPr lang="en-US" sz="2000" i="1" dirty="0" smtClean="0">
                <a:latin typeface="Tahoma" pitchFamily="34" charset="0"/>
                <a:cs typeface="Tahoma" pitchFamily="34" charset="0"/>
              </a:rPr>
              <a:t>and their activation</a:t>
            </a:r>
            <a:r>
              <a:rPr lang="en-US" sz="2000" dirty="0" smtClean="0">
                <a:latin typeface="Tahoma" pitchFamily="34" charset="0"/>
                <a:cs typeface="Tahoma" pitchFamily="34" charset="0"/>
              </a:rPr>
              <a:t> to eliminate the offending agent)</a:t>
            </a:r>
          </a:p>
        </p:txBody>
      </p:sp>
      <p:sp>
        <p:nvSpPr>
          <p:cNvPr id="9" name="Slide Number Placeholder 8"/>
          <p:cNvSpPr>
            <a:spLocks noGrp="1"/>
          </p:cNvSpPr>
          <p:nvPr>
            <p:ph type="sldNum" sz="quarter" idx="12"/>
          </p:nvPr>
        </p:nvSpPr>
        <p:spPr/>
        <p:txBody>
          <a:bodyPr/>
          <a:lstStyle/>
          <a:p>
            <a:fld id="{35100B4B-F5D2-44DD-9A19-A980681504E0}" type="slidenum">
              <a:rPr lang="en-US" smtClean="0"/>
              <a:pPr/>
              <a:t>16</a:t>
            </a:fld>
            <a:endParaRPr lang="en-US"/>
          </a:p>
        </p:txBody>
      </p:sp>
      <p:sp>
        <p:nvSpPr>
          <p:cNvPr id="4" name="Pentagon 3"/>
          <p:cNvSpPr/>
          <p:nvPr/>
        </p:nvSpPr>
        <p:spPr>
          <a:xfrm>
            <a:off x="214282" y="1928802"/>
            <a:ext cx="857256" cy="2071702"/>
          </a:xfrm>
          <a:prstGeom prst="homePlate">
            <a:avLst>
              <a:gd name="adj" fmla="val 50000"/>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6" name="TextBox 5"/>
          <p:cNvSpPr txBox="1"/>
          <p:nvPr/>
        </p:nvSpPr>
        <p:spPr>
          <a:xfrm rot="16200000">
            <a:off x="-548790" y="2645708"/>
            <a:ext cx="2038352" cy="461665"/>
          </a:xfrm>
          <a:prstGeom prst="rect">
            <a:avLst/>
          </a:prstGeom>
          <a:noFill/>
        </p:spPr>
        <p:txBody>
          <a:bodyPr wrap="square" rtlCol="0">
            <a:spAutoFit/>
          </a:bodyPr>
          <a:lstStyle/>
          <a:p>
            <a:pPr algn="ctr"/>
            <a:r>
              <a:rPr lang="en-US" sz="2400" dirty="0" smtClean="0">
                <a:solidFill>
                  <a:srgbClr val="C00000"/>
                </a:solidFill>
              </a:rPr>
              <a:t>vascular</a:t>
            </a:r>
            <a:endParaRPr lang="en-US" sz="2400" dirty="0">
              <a:solidFill>
                <a:srgbClr val="C00000"/>
              </a:solidFill>
            </a:endParaRPr>
          </a:p>
        </p:txBody>
      </p:sp>
      <p:sp>
        <p:nvSpPr>
          <p:cNvPr id="7" name="Pentagon 6"/>
          <p:cNvSpPr/>
          <p:nvPr/>
        </p:nvSpPr>
        <p:spPr>
          <a:xfrm>
            <a:off x="214282" y="4286256"/>
            <a:ext cx="762000" cy="1428760"/>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8" name="TextBox 7"/>
          <p:cNvSpPr txBox="1"/>
          <p:nvPr/>
        </p:nvSpPr>
        <p:spPr>
          <a:xfrm rot="16200000">
            <a:off x="-105000" y="4876961"/>
            <a:ext cx="1214447" cy="461665"/>
          </a:xfrm>
          <a:prstGeom prst="rect">
            <a:avLst/>
          </a:prstGeom>
          <a:noFill/>
        </p:spPr>
        <p:txBody>
          <a:bodyPr wrap="square" rtlCol="0">
            <a:spAutoFit/>
          </a:bodyPr>
          <a:lstStyle/>
          <a:p>
            <a:pPr algn="ctr"/>
            <a:r>
              <a:rPr lang="en-US" sz="2400" dirty="0" smtClean="0">
                <a:solidFill>
                  <a:srgbClr val="C00000"/>
                </a:solidFill>
              </a:rPr>
              <a:t>cellular</a:t>
            </a:r>
            <a:endParaRPr lang="en-US" sz="2400"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5100B4B-F5D2-44DD-9A19-A980681504E0}" type="slidenum">
              <a:rPr lang="en-US" smtClean="0"/>
              <a:pPr/>
              <a:t>17</a:t>
            </a:fld>
            <a:endParaRPr lang="en-US"/>
          </a:p>
        </p:txBody>
      </p:sp>
      <p:sp>
        <p:nvSpPr>
          <p:cNvPr id="7" name="Rectangle 6"/>
          <p:cNvSpPr/>
          <p:nvPr/>
        </p:nvSpPr>
        <p:spPr>
          <a:xfrm>
            <a:off x="0" y="714356"/>
            <a:ext cx="5214942" cy="2246769"/>
          </a:xfrm>
          <a:prstGeom prst="rect">
            <a:avLst/>
          </a:prstGeom>
        </p:spPr>
        <p:txBody>
          <a:bodyPr wrap="square">
            <a:spAutoFit/>
          </a:bodyPr>
          <a:lstStyle/>
          <a:p>
            <a:pPr algn="ctr"/>
            <a:r>
              <a:rPr lang="en-US" sz="3600" dirty="0" smtClean="0">
                <a:solidFill>
                  <a:schemeClr val="accent1">
                    <a:lumMod val="60000"/>
                    <a:lumOff val="40000"/>
                  </a:schemeClr>
                </a:solidFill>
                <a:latin typeface="Aharoni" pitchFamily="2" charset="-79"/>
                <a:cs typeface="Aharoni" pitchFamily="2" charset="-79"/>
              </a:rPr>
              <a:t>Vascular Events</a:t>
            </a:r>
          </a:p>
          <a:p>
            <a:pPr algn="ctr"/>
            <a:r>
              <a:rPr lang="en-US" sz="3600" dirty="0" smtClean="0">
                <a:solidFill>
                  <a:schemeClr val="accent1">
                    <a:lumMod val="60000"/>
                    <a:lumOff val="40000"/>
                  </a:schemeClr>
                </a:solidFill>
                <a:latin typeface="Aharoni" pitchFamily="2" charset="-79"/>
                <a:cs typeface="Aharoni" pitchFamily="2" charset="-79"/>
              </a:rPr>
              <a:t>Vasodilatation</a:t>
            </a:r>
          </a:p>
          <a:p>
            <a:r>
              <a:rPr lang="en-US" sz="3200" dirty="0" smtClean="0">
                <a:solidFill>
                  <a:schemeClr val="accent1"/>
                </a:solidFill>
                <a:latin typeface="Tahoma" pitchFamily="34" charset="0"/>
                <a:cs typeface="Tahoma" pitchFamily="34" charset="0"/>
              </a:rPr>
              <a:t>(Hemodynamic  changes)</a:t>
            </a:r>
            <a:endParaRPr lang="en-US" sz="3200" dirty="0" smtClean="0">
              <a:solidFill>
                <a:schemeClr val="accent1"/>
              </a:solidFill>
            </a:endParaRPr>
          </a:p>
          <a:p>
            <a:pPr algn="ctr"/>
            <a:endParaRPr lang="en-US" sz="3600" dirty="0">
              <a:solidFill>
                <a:schemeClr val="accent1">
                  <a:lumMod val="60000"/>
                  <a:lumOff val="40000"/>
                </a:schemeClr>
              </a:solidFill>
              <a:latin typeface="Aharoni" pitchFamily="2" charset="-79"/>
              <a:cs typeface="Aharoni" pitchFamily="2" charset="-79"/>
            </a:endParaRPr>
          </a:p>
        </p:txBody>
      </p:sp>
      <p:pic>
        <p:nvPicPr>
          <p:cNvPr id="4" name="Picture 2" descr="f003002"/>
          <p:cNvPicPr>
            <a:picLocks noChangeAspect="1" noChangeArrowheads="1"/>
          </p:cNvPicPr>
          <p:nvPr/>
        </p:nvPicPr>
        <p:blipFill>
          <a:blip r:embed="rId3"/>
          <a:srcRect/>
          <a:stretch>
            <a:fillRect/>
          </a:stretch>
        </p:blipFill>
        <p:spPr bwMode="auto">
          <a:xfrm>
            <a:off x="4648200" y="357166"/>
            <a:ext cx="4495800" cy="6248400"/>
          </a:xfrm>
          <a:prstGeom prst="rect">
            <a:avLst/>
          </a:prstGeom>
          <a:noFill/>
          <a:ln w="9525">
            <a:noFill/>
            <a:miter lim="800000"/>
            <a:headEnd/>
            <a:tailEnd/>
          </a:ln>
        </p:spPr>
      </p:pic>
      <p:sp>
        <p:nvSpPr>
          <p:cNvPr id="5" name="Text Box 6"/>
          <p:cNvSpPr txBox="1">
            <a:spLocks noChangeArrowheads="1"/>
          </p:cNvSpPr>
          <p:nvPr/>
        </p:nvSpPr>
        <p:spPr bwMode="auto">
          <a:xfrm>
            <a:off x="6072198" y="6143644"/>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6" name="Text Box 5"/>
          <p:cNvSpPr txBox="1">
            <a:spLocks noChangeArrowheads="1"/>
          </p:cNvSpPr>
          <p:nvPr/>
        </p:nvSpPr>
        <p:spPr bwMode="auto">
          <a:xfrm>
            <a:off x="5143504" y="3000372"/>
            <a:ext cx="1752600" cy="369332"/>
          </a:xfrm>
          <a:prstGeom prst="rect">
            <a:avLst/>
          </a:prstGeom>
          <a:noFill/>
          <a:ln w="9525">
            <a:solidFill>
              <a:srgbClr val="FF3399"/>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
        <p:nvSpPr>
          <p:cNvPr id="8" name="Text Box 4"/>
          <p:cNvSpPr txBox="1">
            <a:spLocks noChangeArrowheads="1"/>
          </p:cNvSpPr>
          <p:nvPr/>
        </p:nvSpPr>
        <p:spPr bwMode="auto">
          <a:xfrm>
            <a:off x="7848600" y="3000372"/>
            <a:ext cx="1295400" cy="466725"/>
          </a:xfrm>
          <a:prstGeom prst="rect">
            <a:avLst/>
          </a:prstGeom>
          <a:noFill/>
          <a:ln w="9525">
            <a:solidFill>
              <a:srgbClr val="FFC000"/>
            </a:solidFill>
            <a:miter lim="800000"/>
            <a:headEnd/>
            <a:tailEnd/>
          </a:ln>
          <a:effectLst>
            <a:glow rad="228600">
              <a:schemeClr val="accent6">
                <a:satMod val="175000"/>
                <a:alpha val="40000"/>
              </a:schemeClr>
            </a:glow>
          </a:effectLst>
        </p:spPr>
        <p:txBody>
          <a:bodyPr>
            <a:spAutoFit/>
          </a:bodyPr>
          <a:lstStyle/>
          <a:p>
            <a:pPr fontAlgn="auto">
              <a:spcBef>
                <a:spcPct val="50000"/>
              </a:spcBef>
              <a:spcAft>
                <a:spcPts val="0"/>
              </a:spcAft>
              <a:defRPr/>
            </a:pPr>
            <a:endParaRPr lang="en-US">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Bottom)">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Phases of changes in Vascular Caliber and Flow</a:t>
            </a:r>
            <a:endParaRPr lang="en-US" dirty="0">
              <a:solidFill>
                <a:schemeClr val="accent3">
                  <a:lumMod val="40000"/>
                  <a:lumOff val="60000"/>
                </a:schemeClr>
              </a:solidFill>
              <a:latin typeface="Tahoma" pitchFamily="34" charset="0"/>
              <a:cs typeface="Tahoma" pitchFamily="34" charset="0"/>
            </a:endParaRPr>
          </a:p>
        </p:txBody>
      </p:sp>
      <p:sp>
        <p:nvSpPr>
          <p:cNvPr id="40963" name="Rectangle 3"/>
          <p:cNvSpPr>
            <a:spLocks noGrp="1" noChangeArrowheads="1"/>
          </p:cNvSpPr>
          <p:nvPr>
            <p:ph idx="1"/>
          </p:nvPr>
        </p:nvSpPr>
        <p:spPr/>
        <p:txBody>
          <a:bodyPr lIns="90488" tIns="44450" rIns="90488" bIns="44450">
            <a:normAutofit fontScale="92500" lnSpcReduction="10000"/>
          </a:bodyPr>
          <a:lstStyle/>
          <a:p>
            <a:pPr>
              <a:buClr>
                <a:srgbClr val="FF3300"/>
              </a:buClr>
              <a:buNone/>
            </a:pPr>
            <a:r>
              <a:rPr lang="en-US" dirty="0" smtClean="0">
                <a:latin typeface="Tahoma" pitchFamily="34" charset="0"/>
                <a:cs typeface="Tahoma" pitchFamily="34" charset="0"/>
              </a:rPr>
              <a:t>1. </a:t>
            </a:r>
            <a:r>
              <a:rPr lang="en-US" dirty="0" smtClean="0">
                <a:solidFill>
                  <a:srgbClr val="FFFF00"/>
                </a:solidFill>
                <a:latin typeface="Tahoma" pitchFamily="34" charset="0"/>
                <a:cs typeface="Tahoma" pitchFamily="34" charset="0"/>
              </a:rPr>
              <a:t>Transient vasoconstriction of arterioles</a:t>
            </a:r>
            <a:endParaRPr lang="en-US" sz="2400" dirty="0" smtClean="0">
              <a:solidFill>
                <a:srgbClr val="FFFF00"/>
              </a:solidFill>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It disappears within 3-5 seconds in mild injuries</a:t>
            </a:r>
          </a:p>
          <a:p>
            <a:pPr>
              <a:buClr>
                <a:srgbClr val="FF3300"/>
              </a:buClr>
              <a:buNone/>
            </a:pPr>
            <a:r>
              <a:rPr lang="en-US" sz="2400" dirty="0" smtClean="0">
                <a:latin typeface="Tahoma" pitchFamily="34" charset="0"/>
                <a:cs typeface="Tahoma" pitchFamily="34" charset="0"/>
              </a:rPr>
              <a:t>2. </a:t>
            </a:r>
            <a:r>
              <a:rPr lang="en-US" dirty="0" smtClean="0">
                <a:solidFill>
                  <a:srgbClr val="FFFF00"/>
                </a:solidFill>
                <a:latin typeface="Tahoma" pitchFamily="34" charset="0"/>
                <a:cs typeface="Tahoma" pitchFamily="34" charset="0"/>
              </a:rPr>
              <a:t>Vasodilatation:</a:t>
            </a:r>
            <a:r>
              <a:rPr lang="en-US" sz="2400" dirty="0" smtClean="0">
                <a:latin typeface="Tahoma" pitchFamily="34" charset="0"/>
                <a:cs typeface="Tahoma" pitchFamily="34" charset="0"/>
              </a:rPr>
              <a:t> It involves the arterioles results in opening of new microvasculature beds in the area leading to increasing blood flow </a:t>
            </a:r>
          </a:p>
          <a:p>
            <a:pPr>
              <a:buClr>
                <a:srgbClr val="FF3300"/>
              </a:buClr>
              <a:buNone/>
            </a:pPr>
            <a:r>
              <a:rPr lang="en-US" sz="2400" dirty="0" smtClean="0">
                <a:latin typeface="Tahoma" pitchFamily="34" charset="0"/>
                <a:cs typeface="Tahoma" pitchFamily="34" charset="0"/>
              </a:rPr>
              <a:t>3. </a:t>
            </a:r>
            <a:r>
              <a:rPr lang="en-US" dirty="0" smtClean="0">
                <a:solidFill>
                  <a:srgbClr val="FFFF00"/>
                </a:solidFill>
                <a:latin typeface="Tahoma" pitchFamily="34" charset="0"/>
                <a:cs typeface="Tahoma" pitchFamily="34" charset="0"/>
              </a:rPr>
              <a:t>Slowing of the circulation </a:t>
            </a:r>
            <a:r>
              <a:rPr lang="en-US" sz="2400" dirty="0" smtClean="0">
                <a:latin typeface="Tahoma" pitchFamily="34" charset="0"/>
                <a:cs typeface="Tahoma" pitchFamily="34" charset="0"/>
              </a:rPr>
              <a:t>due to increased permeability of the microvasculature, this leads to outpouring of protein-rich fluid in the </a:t>
            </a:r>
            <a:r>
              <a:rPr lang="en-US" sz="2400" dirty="0" err="1" smtClean="0">
                <a:latin typeface="Tahoma" pitchFamily="34" charset="0"/>
                <a:cs typeface="Tahoma" pitchFamily="34" charset="0"/>
              </a:rPr>
              <a:t>extravascular</a:t>
            </a:r>
            <a:r>
              <a:rPr lang="en-US" sz="2400" dirty="0" smtClean="0">
                <a:latin typeface="Tahoma" pitchFamily="34" charset="0"/>
                <a:cs typeface="Tahoma" pitchFamily="34" charset="0"/>
              </a:rPr>
              <a:t> tissues.</a:t>
            </a:r>
          </a:p>
          <a:p>
            <a:pPr>
              <a:buClr>
                <a:srgbClr val="FF3300"/>
              </a:buClr>
              <a:buNone/>
            </a:pPr>
            <a:r>
              <a:rPr lang="en-US" sz="2400" dirty="0" smtClean="0">
                <a:latin typeface="Tahoma" pitchFamily="34" charset="0"/>
                <a:cs typeface="Tahoma" pitchFamily="34" charset="0"/>
              </a:rPr>
              <a:t>4.  </a:t>
            </a:r>
            <a:r>
              <a:rPr lang="en-US" dirty="0" smtClean="0">
                <a:solidFill>
                  <a:srgbClr val="FFFF00"/>
                </a:solidFill>
                <a:latin typeface="Tahoma" pitchFamily="34" charset="0"/>
                <a:cs typeface="Tahoma" pitchFamily="34" charset="0"/>
              </a:rPr>
              <a:t>stasis</a:t>
            </a:r>
            <a:r>
              <a:rPr lang="en-US" sz="2400" dirty="0" smtClean="0">
                <a:latin typeface="Tahoma" pitchFamily="34" charset="0"/>
                <a:cs typeface="Tahoma" pitchFamily="34" charset="0"/>
              </a:rPr>
              <a:t>: slow circulation due to dilated small vessels packed with red cells</a:t>
            </a:r>
          </a:p>
          <a:p>
            <a:pPr>
              <a:buClr>
                <a:srgbClr val="FF3300"/>
              </a:buClr>
              <a:buFont typeface="Monotype Sorts"/>
              <a:buNone/>
            </a:pPr>
            <a:endParaRPr lang="en-US" sz="2400" dirty="0" smtClean="0">
              <a:latin typeface="Tahoma" pitchFamily="34" charset="0"/>
              <a:cs typeface="Tahoma" pitchFamily="34" charset="0"/>
            </a:endParaRPr>
          </a:p>
          <a:p>
            <a:pPr>
              <a:buClr>
                <a:srgbClr val="FF3300"/>
              </a:buClr>
              <a:buFont typeface="Monotype Sorts"/>
              <a:buNone/>
            </a:pPr>
            <a:r>
              <a:rPr lang="en-US" sz="2400" dirty="0" smtClean="0">
                <a:latin typeface="Tahoma" pitchFamily="34" charset="0"/>
                <a:cs typeface="Tahoma" pitchFamily="34" charset="0"/>
              </a:rPr>
              <a: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003003"/>
          <p:cNvPicPr>
            <a:picLocks noGrp="1" noChangeAspect="1" noChangeArrowheads="1"/>
          </p:cNvPicPr>
          <p:nvPr>
            <p:ph idx="1"/>
          </p:nvPr>
        </p:nvPicPr>
        <p:blipFill>
          <a:blip r:embed="rId3">
            <a:lum bright="-6000" contrast="18000"/>
          </a:blip>
          <a:srcRect/>
          <a:stretch>
            <a:fillRect/>
          </a:stretch>
        </p:blipFill>
        <p:spPr bwMode="auto">
          <a:xfrm>
            <a:off x="3857620" y="1571612"/>
            <a:ext cx="4929222" cy="4708525"/>
          </a:xfrm>
          <a:prstGeom prst="rect">
            <a:avLst/>
          </a:prstGeom>
          <a:noFill/>
          <a:ln w="9525">
            <a:noFill/>
            <a:miter lim="800000"/>
            <a:headEnd/>
            <a:tailEnd/>
          </a:ln>
        </p:spPr>
      </p:pic>
      <p:sp>
        <p:nvSpPr>
          <p:cNvPr id="5" name="TextBox 4"/>
          <p:cNvSpPr txBox="1"/>
          <p:nvPr/>
        </p:nvSpPr>
        <p:spPr>
          <a:xfrm>
            <a:off x="1000100" y="142852"/>
            <a:ext cx="7286676" cy="1508105"/>
          </a:xfrm>
          <a:prstGeom prst="rect">
            <a:avLst/>
          </a:prstGeom>
          <a:noFill/>
        </p:spPr>
        <p:txBody>
          <a:bodyPr wrap="square" rtlCol="0">
            <a:spAutoFit/>
          </a:bodyPr>
          <a:lstStyle/>
          <a:p>
            <a:r>
              <a:rPr lang="en-US" dirty="0" smtClean="0">
                <a:latin typeface="Tahoma" pitchFamily="34" charset="0"/>
                <a:cs typeface="Tahoma" pitchFamily="34" charset="0"/>
              </a:rPr>
              <a:t> </a:t>
            </a:r>
            <a:r>
              <a:rPr lang="en-US" sz="2400" dirty="0" smtClean="0">
                <a:latin typeface="Batang" pitchFamily="18" charset="-127"/>
                <a:ea typeface="Batang" pitchFamily="18" charset="-127"/>
                <a:cs typeface="Shruti" pitchFamily="34" charset="0"/>
              </a:rPr>
              <a:t>Increased blood volume lead to increased local hydrostatic pressure leading to transudation of  protein-poor fluid into the </a:t>
            </a:r>
            <a:r>
              <a:rPr lang="en-US" sz="2400" dirty="0" err="1" smtClean="0">
                <a:latin typeface="Batang" pitchFamily="18" charset="-127"/>
                <a:ea typeface="Batang" pitchFamily="18" charset="-127"/>
                <a:cs typeface="Shruti" pitchFamily="34" charset="0"/>
              </a:rPr>
              <a:t>extravascular</a:t>
            </a:r>
            <a:r>
              <a:rPr lang="en-US" sz="2400" dirty="0" smtClean="0">
                <a:latin typeface="Batang" pitchFamily="18" charset="-127"/>
                <a:ea typeface="Batang" pitchFamily="18" charset="-127"/>
                <a:cs typeface="Shruti" pitchFamily="34" charset="0"/>
              </a:rPr>
              <a:t> space.</a:t>
            </a:r>
          </a:p>
          <a:p>
            <a:endParaRPr lang="en-US" sz="2000" dirty="0">
              <a:latin typeface="Batang" pitchFamily="18" charset="-127"/>
              <a:ea typeface="Batang" pitchFamily="18" charset="-127"/>
            </a:endParaRPr>
          </a:p>
        </p:txBody>
      </p:sp>
      <p:sp>
        <p:nvSpPr>
          <p:cNvPr id="6" name="Rectangle 5"/>
          <p:cNvSpPr/>
          <p:nvPr/>
        </p:nvSpPr>
        <p:spPr>
          <a:xfrm>
            <a:off x="285720" y="1928802"/>
            <a:ext cx="3289683" cy="523220"/>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sz="2800" dirty="0" smtClean="0">
                <a:solidFill>
                  <a:schemeClr val="tx2">
                    <a:lumMod val="90000"/>
                  </a:schemeClr>
                </a:solidFill>
              </a:rPr>
              <a:t>What is the edema?</a:t>
            </a:r>
            <a:endParaRPr lang="en-US" sz="2800" dirty="0"/>
          </a:p>
        </p:txBody>
      </p:sp>
      <p:sp>
        <p:nvSpPr>
          <p:cNvPr id="7" name="Rectangle 6"/>
          <p:cNvSpPr/>
          <p:nvPr/>
        </p:nvSpPr>
        <p:spPr>
          <a:xfrm>
            <a:off x="0" y="2857496"/>
            <a:ext cx="3857620" cy="1815882"/>
          </a:xfrm>
          <a:prstGeom prst="rect">
            <a:avLst/>
          </a:prstGeom>
        </p:spPr>
        <p:txBody>
          <a:bodyPr wrap="square">
            <a:spAutoFit/>
          </a:bodyPr>
          <a:lstStyle/>
          <a:p>
            <a:pPr algn="ctr"/>
            <a:r>
              <a:rPr lang="en-US" sz="2000" dirty="0" smtClean="0"/>
              <a:t>denotes an excess of fluid in the    interstitial or serous cavities</a:t>
            </a:r>
          </a:p>
          <a:p>
            <a:pPr algn="ctr"/>
            <a:endParaRPr lang="en-US" sz="2000" dirty="0" smtClean="0"/>
          </a:p>
          <a:p>
            <a:pPr>
              <a:buClr>
                <a:srgbClr val="FF0000"/>
              </a:buClr>
              <a:buFont typeface="Arial" pitchFamily="34" charset="0"/>
              <a:buChar char="•"/>
            </a:pPr>
            <a:r>
              <a:rPr lang="en-US" sz="2000" dirty="0" smtClean="0"/>
              <a:t>  </a:t>
            </a:r>
            <a:r>
              <a:rPr lang="en-US" sz="2400" dirty="0" smtClean="0"/>
              <a:t>It can be either an </a:t>
            </a:r>
            <a:r>
              <a:rPr lang="en-US" sz="2800" b="1" dirty="0" err="1" smtClean="0">
                <a:solidFill>
                  <a:srgbClr val="FFFF00"/>
                </a:solidFill>
              </a:rPr>
              <a:t>exudate</a:t>
            </a:r>
            <a:r>
              <a:rPr lang="en-US" sz="2400" b="1" dirty="0" smtClean="0">
                <a:solidFill>
                  <a:srgbClr val="FFFF00"/>
                </a:solidFill>
              </a:rPr>
              <a:t> </a:t>
            </a:r>
            <a:r>
              <a:rPr lang="en-US" sz="2400" b="1" dirty="0" smtClean="0"/>
              <a:t>or a </a:t>
            </a:r>
            <a:r>
              <a:rPr lang="en-US" sz="2800" b="1" dirty="0" err="1" smtClean="0">
                <a:solidFill>
                  <a:srgbClr val="FFFF00"/>
                </a:solidFill>
              </a:rPr>
              <a:t>transudate</a:t>
            </a:r>
            <a:r>
              <a:rPr lang="en-US" sz="2800" dirty="0" smtClean="0">
                <a:solidFill>
                  <a:srgbClr val="FFFF00"/>
                </a:solidFill>
              </a:rPr>
              <a:t> </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4400" smtClean="0">
                <a:solidFill>
                  <a:schemeClr val="bg1">
                    <a:lumMod val="75000"/>
                  </a:schemeClr>
                </a:solidFill>
                <a:effectLst>
                  <a:outerShdw blurRad="38100" dist="38100" dir="2700000" algn="tl">
                    <a:srgbClr val="000000">
                      <a:alpha val="43137"/>
                    </a:srgbClr>
                  </a:outerShdw>
                </a:effectLst>
                <a:latin typeface="Century Gothic"/>
                <a:cs typeface="Century Gothic"/>
              </a:rPr>
              <a:t>Reference book and the relevant page numbers..</a:t>
            </a:r>
            <a:endParaRPr lang="ar-SA" dirty="0"/>
          </a:p>
        </p:txBody>
      </p:sp>
      <p:sp>
        <p:nvSpPr>
          <p:cNvPr id="3" name="Content Placeholder 2"/>
          <p:cNvSpPr>
            <a:spLocks noGrp="1"/>
          </p:cNvSpPr>
          <p:nvPr>
            <p:ph idx="1"/>
          </p:nvPr>
        </p:nvSpPr>
        <p:spPr/>
        <p:txBody>
          <a:bodyPr/>
          <a:lstStyle/>
          <a:p>
            <a:r>
              <a:rPr lang="en-US" dirty="0" smtClean="0"/>
              <a:t>Robbins Basic Pathology 8</a:t>
            </a:r>
            <a:r>
              <a:rPr lang="en-US" baseline="30000" dirty="0" smtClean="0"/>
              <a:t>th</a:t>
            </a:r>
            <a:r>
              <a:rPr lang="en-US" dirty="0" smtClean="0"/>
              <a:t> edition, </a:t>
            </a:r>
            <a:r>
              <a:rPr lang="en-US" dirty="0" smtClean="0"/>
              <a:t>           pages 31-35</a:t>
            </a:r>
            <a:endParaRPr lang="en-US" dirty="0" smtClean="0"/>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lumMod val="90000"/>
                </a:schemeClr>
              </a:solidFill>
            </a:endParaRPr>
          </a:p>
        </p:txBody>
      </p:sp>
      <p:pic>
        <p:nvPicPr>
          <p:cNvPr id="52227" name="Picture 277" descr="D:\SCContent\9781416029731\graphics\fullsize\S9781416029731-002-f003.jpg"/>
          <p:cNvPicPr>
            <a:picLocks noGrp="1" noChangeAspect="1" noChangeArrowheads="1"/>
          </p:cNvPicPr>
          <p:nvPr>
            <p:ph idx="1"/>
          </p:nvPr>
        </p:nvPicPr>
        <p:blipFill>
          <a:blip r:embed="rId3"/>
          <a:srcRect b="2441"/>
          <a:stretch>
            <a:fillRect/>
          </a:stretch>
        </p:blipFill>
        <p:spPr>
          <a:xfrm>
            <a:off x="279400" y="300038"/>
            <a:ext cx="8559800" cy="6159500"/>
          </a:xfrm>
          <a:ln>
            <a:solidFill>
              <a:schemeClr val="tx1"/>
            </a:solidFill>
          </a:ln>
        </p:spPr>
      </p:pic>
      <p:sp>
        <p:nvSpPr>
          <p:cNvPr id="4" name="Slide Number Placeholder 3"/>
          <p:cNvSpPr>
            <a:spLocks noGrp="1"/>
          </p:cNvSpPr>
          <p:nvPr>
            <p:ph type="sldNum" sz="quarter" idx="12"/>
          </p:nvPr>
        </p:nvSpPr>
        <p:spPr/>
        <p:txBody>
          <a:bodyPr/>
          <a:lstStyle/>
          <a:p>
            <a:fld id="{35100B4B-F5D2-44DD-9A19-A980681504E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00042"/>
            <a:ext cx="8229600" cy="1143000"/>
          </a:xfrm>
        </p:spPr>
        <p:txBody>
          <a:bodyPr>
            <a:normAutofit fontScale="90000"/>
          </a:bodyPr>
          <a:lstStyle/>
          <a:p>
            <a:pPr fontAlgn="auto">
              <a:spcAft>
                <a:spcPts val="0"/>
              </a:spcAft>
              <a:defRPr/>
            </a:pPr>
            <a:r>
              <a:rPr lang="en-US" dirty="0" smtClean="0">
                <a:solidFill>
                  <a:schemeClr val="tx2">
                    <a:lumMod val="90000"/>
                  </a:schemeClr>
                </a:solidFill>
              </a:rPr>
              <a:t>What is the difference between </a:t>
            </a:r>
            <a:r>
              <a:rPr lang="en-US" dirty="0" err="1" smtClean="0">
                <a:solidFill>
                  <a:schemeClr val="tx2">
                    <a:lumMod val="90000"/>
                  </a:schemeClr>
                </a:solidFill>
              </a:rPr>
              <a:t>transudates</a:t>
            </a:r>
            <a:r>
              <a:rPr lang="en-US" dirty="0" smtClean="0">
                <a:solidFill>
                  <a:schemeClr val="tx2">
                    <a:lumMod val="90000"/>
                  </a:schemeClr>
                </a:solidFill>
              </a:rPr>
              <a:t> and exudates?</a:t>
            </a:r>
            <a:br>
              <a:rPr lang="en-US" dirty="0" smtClean="0">
                <a:solidFill>
                  <a:schemeClr val="tx2">
                    <a:lumMod val="90000"/>
                  </a:schemeClr>
                </a:solidFill>
              </a:rPr>
            </a:br>
            <a:endParaRPr lang="en-US" dirty="0">
              <a:solidFill>
                <a:schemeClr val="tx2">
                  <a:lumMod val="90000"/>
                </a:schemeClr>
              </a:solidFill>
            </a:endParaRPr>
          </a:p>
        </p:txBody>
      </p:sp>
      <p:sp>
        <p:nvSpPr>
          <p:cNvPr id="3" name="Slide Number Placeholder 2"/>
          <p:cNvSpPr>
            <a:spLocks noGrp="1"/>
          </p:cNvSpPr>
          <p:nvPr>
            <p:ph type="sldNum" sz="quarter" idx="12"/>
          </p:nvPr>
        </p:nvSpPr>
        <p:spPr/>
        <p:txBody>
          <a:bodyPr/>
          <a:lstStyle/>
          <a:p>
            <a:fld id="{35100B4B-F5D2-44DD-9A19-A980681504E0}" type="slidenum">
              <a:rPr lang="en-US" smtClean="0"/>
              <a:pPr/>
              <a:t>21</a:t>
            </a:fld>
            <a:endParaRPr lang="en-US"/>
          </a:p>
        </p:txBody>
      </p:sp>
      <p:sp>
        <p:nvSpPr>
          <p:cNvPr id="4" name="TextBox 3"/>
          <p:cNvSpPr txBox="1"/>
          <p:nvPr/>
        </p:nvSpPr>
        <p:spPr>
          <a:xfrm>
            <a:off x="4572000" y="1643050"/>
            <a:ext cx="4357718" cy="38472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buFont typeface="Wingdings 2" pitchFamily="18" charset="2"/>
              <a:buNone/>
            </a:pPr>
            <a:r>
              <a:rPr lang="en-US" sz="2800" b="1" dirty="0" err="1" smtClean="0">
                <a:solidFill>
                  <a:schemeClr val="bg1"/>
                </a:solidFill>
                <a:latin typeface="Arial" pitchFamily="34" charset="0"/>
                <a:cs typeface="Arial" pitchFamily="34" charset="0"/>
              </a:rPr>
              <a:t>Exudate</a:t>
            </a:r>
            <a:endParaRPr lang="en-US" sz="2800" b="1" dirty="0" smtClean="0">
              <a:solidFill>
                <a:schemeClr val="bg1"/>
              </a:solidFill>
              <a:latin typeface="Arial" pitchFamily="34" charset="0"/>
              <a:cs typeface="Arial" pitchFamily="34" charset="0"/>
            </a:endParaRPr>
          </a:p>
          <a:p>
            <a:r>
              <a:rPr lang="en-US" sz="2400" dirty="0" smtClean="0">
                <a:latin typeface="Arial" pitchFamily="34" charset="0"/>
                <a:cs typeface="Arial" pitchFamily="34" charset="0"/>
              </a:rPr>
              <a:t> An inflammatory </a:t>
            </a:r>
            <a:r>
              <a:rPr lang="en-US" sz="2400" dirty="0" err="1" smtClean="0">
                <a:latin typeface="Arial" pitchFamily="34" charset="0"/>
                <a:cs typeface="Arial" pitchFamily="34" charset="0"/>
              </a:rPr>
              <a:t>extravascular</a:t>
            </a:r>
            <a:r>
              <a:rPr lang="en-US" sz="2400" dirty="0" smtClean="0">
                <a:latin typeface="Arial" pitchFamily="34" charset="0"/>
                <a:cs typeface="Arial" pitchFamily="34" charset="0"/>
              </a:rPr>
              <a:t> fluid that has a high protein concentration, cellular debris, and a specific gravity above 1.020.</a:t>
            </a:r>
          </a:p>
          <a:p>
            <a:r>
              <a:rPr lang="en-US" sz="2400" dirty="0" smtClean="0">
                <a:latin typeface="Arial" pitchFamily="34" charset="0"/>
                <a:cs typeface="Arial" pitchFamily="34" charset="0"/>
              </a:rPr>
              <a:t> It implies significant alteration in the normal permeability of small blood vessels in the area of injury</a:t>
            </a:r>
            <a:r>
              <a:rPr lang="en-US" dirty="0" smtClean="0">
                <a:latin typeface="Arial" pitchFamily="34" charset="0"/>
                <a:cs typeface="Arial" pitchFamily="34" charset="0"/>
              </a:rPr>
              <a:t>. </a:t>
            </a:r>
          </a:p>
        </p:txBody>
      </p:sp>
      <p:sp>
        <p:nvSpPr>
          <p:cNvPr id="5" name="TextBox 4"/>
          <p:cNvSpPr txBox="1"/>
          <p:nvPr/>
        </p:nvSpPr>
        <p:spPr>
          <a:xfrm>
            <a:off x="285720" y="1714488"/>
            <a:ext cx="3857652" cy="373640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lnSpc>
                <a:spcPct val="80000"/>
              </a:lnSpc>
            </a:pPr>
            <a:r>
              <a:rPr lang="en-US" sz="2800" b="1" dirty="0" err="1" smtClean="0">
                <a:solidFill>
                  <a:schemeClr val="bg1"/>
                </a:solidFill>
                <a:latin typeface="Arial" pitchFamily="34" charset="0"/>
                <a:cs typeface="Arial" pitchFamily="34" charset="0"/>
              </a:rPr>
              <a:t>Transudate</a:t>
            </a:r>
            <a:r>
              <a:rPr lang="en-US" sz="2800" b="1" dirty="0" smtClean="0">
                <a:solidFill>
                  <a:schemeClr val="bg1"/>
                </a:solidFill>
                <a:latin typeface="Arial" pitchFamily="34" charset="0"/>
                <a:cs typeface="Arial" pitchFamily="34" charset="0"/>
              </a:rPr>
              <a:t> </a:t>
            </a:r>
          </a:p>
          <a:p>
            <a:pPr algn="ctr">
              <a:lnSpc>
                <a:spcPct val="80000"/>
              </a:lnSpc>
            </a:pPr>
            <a:endParaRPr lang="en-US" sz="2800" b="1" dirty="0" smtClean="0">
              <a:solidFill>
                <a:schemeClr val="bg1"/>
              </a:solidFill>
              <a:latin typeface="Arial" pitchFamily="34" charset="0"/>
              <a:cs typeface="Arial" pitchFamily="34" charset="0"/>
            </a:endParaRPr>
          </a:p>
          <a:p>
            <a:pPr>
              <a:lnSpc>
                <a:spcPct val="80000"/>
              </a:lnSpc>
            </a:pPr>
            <a:r>
              <a:rPr lang="en-US" sz="2400" dirty="0" smtClean="0">
                <a:cs typeface="Arial" charset="0"/>
              </a:rPr>
              <a:t>   </a:t>
            </a:r>
            <a:r>
              <a:rPr lang="en-US" sz="2400" dirty="0" smtClean="0">
                <a:latin typeface="Arial" pitchFamily="34" charset="0"/>
                <a:cs typeface="Arial" pitchFamily="34" charset="0"/>
              </a:rPr>
              <a:t>is a fluid with low protein content and a specific gravity of less than 1.012. It is essentially an </a:t>
            </a:r>
            <a:r>
              <a:rPr lang="en-US" sz="2400" dirty="0" err="1" smtClean="0">
                <a:latin typeface="Arial" pitchFamily="34" charset="0"/>
                <a:cs typeface="Arial" pitchFamily="34" charset="0"/>
              </a:rPr>
              <a:t>ultrafiltrate</a:t>
            </a:r>
            <a:r>
              <a:rPr lang="en-US" sz="2400" dirty="0" smtClean="0">
                <a:latin typeface="Arial" pitchFamily="34" charset="0"/>
                <a:cs typeface="Arial" pitchFamily="34" charset="0"/>
              </a:rPr>
              <a:t> of blood plasma that results from osmotic or hydrostatic imbalance across the vessel wall without an increase in vascular permeability</a:t>
            </a:r>
            <a:r>
              <a:rPr lang="en-US" sz="2400" dirty="0" smtClean="0">
                <a:cs typeface="Arial"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lIns="90488" tIns="44450" rIns="90488" bIns="44450">
            <a:normAutofit fontScale="90000"/>
          </a:bodyPr>
          <a:lstStyle/>
          <a:p>
            <a:pPr fontAlgn="auto">
              <a:spcAft>
                <a:spcPts val="0"/>
              </a:spcAft>
              <a:defRPr/>
            </a:pPr>
            <a:r>
              <a:rPr lang="en-US" dirty="0" smtClean="0">
                <a:solidFill>
                  <a:schemeClr val="tx2">
                    <a:lumMod val="90000"/>
                  </a:schemeClr>
                </a:solidFill>
              </a:rPr>
              <a:t>2. Increased Vascular Permeability </a:t>
            </a:r>
            <a:endParaRPr lang="en-US" sz="3600" dirty="0">
              <a:solidFill>
                <a:schemeClr val="accent1"/>
              </a:solidFill>
            </a:endParaRPr>
          </a:p>
        </p:txBody>
      </p:sp>
      <p:sp>
        <p:nvSpPr>
          <p:cNvPr id="46083" name="Rectangle 3"/>
          <p:cNvSpPr>
            <a:spLocks noGrp="1" noChangeArrowheads="1"/>
          </p:cNvSpPr>
          <p:nvPr>
            <p:ph idx="1"/>
          </p:nvPr>
        </p:nvSpPr>
        <p:spPr>
          <a:xfrm>
            <a:off x="990600" y="1676400"/>
            <a:ext cx="6934200" cy="4343400"/>
          </a:xfrm>
        </p:spPr>
        <p:txBody>
          <a:bodyPr lIns="90488" tIns="44450" rIns="90488" bIns="44450"/>
          <a:lstStyle/>
          <a:p>
            <a:pPr>
              <a:buClr>
                <a:srgbClr val="FF3300"/>
              </a:buClr>
              <a:buFont typeface="Monotype Sorts"/>
              <a:buChar char="u"/>
            </a:pPr>
            <a:r>
              <a:rPr lang="en-US" dirty="0" smtClean="0">
                <a:latin typeface="Arial" pitchFamily="34" charset="0"/>
                <a:cs typeface="Arial" pitchFamily="34" charset="0"/>
              </a:rPr>
              <a:t>A hallmark of acute inflammation</a:t>
            </a:r>
            <a:r>
              <a:rPr lang="en-US" i="1" dirty="0" smtClean="0">
                <a:latin typeface="Arial" pitchFamily="34" charset="0"/>
                <a:cs typeface="Arial" pitchFamily="34" charset="0"/>
              </a:rPr>
              <a:t> </a:t>
            </a:r>
            <a:r>
              <a:rPr lang="en-US" dirty="0" smtClean="0">
                <a:latin typeface="Arial" pitchFamily="34" charset="0"/>
                <a:cs typeface="Arial" pitchFamily="34" charset="0"/>
              </a:rPr>
              <a:t>(escape of a protein-rich fluid).</a:t>
            </a:r>
          </a:p>
          <a:p>
            <a:pPr>
              <a:buClr>
                <a:srgbClr val="FF3300"/>
              </a:buClr>
              <a:buFont typeface="Wingdings 2" pitchFamily="18" charset="2"/>
              <a:buNone/>
            </a:pPr>
            <a:r>
              <a:rPr lang="en-US" dirty="0" smtClean="0">
                <a:latin typeface="Arial" pitchFamily="34" charset="0"/>
                <a:cs typeface="Arial" pitchFamily="34" charset="0"/>
              </a:rPr>
              <a:t> </a:t>
            </a:r>
          </a:p>
          <a:p>
            <a:pPr>
              <a:buClr>
                <a:srgbClr val="FF3300"/>
              </a:buClr>
              <a:buFont typeface="Monotype Sorts"/>
              <a:buChar char="u"/>
            </a:pPr>
            <a:r>
              <a:rPr lang="en-US" dirty="0" smtClean="0">
                <a:latin typeface="Arial" pitchFamily="34" charset="0"/>
                <a:cs typeface="Arial" pitchFamily="34" charset="0"/>
              </a:rPr>
              <a:t>It affects </a:t>
            </a:r>
            <a:r>
              <a:rPr lang="en-US" sz="2000" dirty="0" smtClean="0">
                <a:solidFill>
                  <a:schemeClr val="accent1">
                    <a:lumMod val="75000"/>
                  </a:schemeClr>
                </a:solidFill>
                <a:latin typeface="Arial" pitchFamily="34" charset="0"/>
                <a:cs typeface="Arial" pitchFamily="34" charset="0"/>
              </a:rPr>
              <a:t>small </a:t>
            </a:r>
            <a:r>
              <a:rPr lang="en-US" dirty="0" smtClean="0">
                <a:solidFill>
                  <a:schemeClr val="accent1">
                    <a:lumMod val="75000"/>
                  </a:schemeClr>
                </a:solidFill>
                <a:latin typeface="Arial" pitchFamily="34" charset="0"/>
                <a:cs typeface="Arial" pitchFamily="34" charset="0"/>
              </a:rPr>
              <a:t>&amp; medium size </a:t>
            </a:r>
            <a:r>
              <a:rPr lang="en-US" dirty="0" err="1" smtClean="0">
                <a:solidFill>
                  <a:schemeClr val="accent1">
                    <a:lumMod val="75000"/>
                  </a:schemeClr>
                </a:solidFill>
                <a:latin typeface="Arial" pitchFamily="34" charset="0"/>
                <a:cs typeface="Arial" pitchFamily="34" charset="0"/>
              </a:rPr>
              <a:t>venules</a:t>
            </a:r>
            <a:r>
              <a:rPr lang="en-US"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through gaps between endothelial cells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22</a:t>
            </a:fld>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838200" y="1676400"/>
            <a:ext cx="6781800" cy="4800600"/>
          </a:xfrm>
        </p:spPr>
        <p:txBody>
          <a:bodyPr/>
          <a:lstStyle/>
          <a:p>
            <a:pPr>
              <a:lnSpc>
                <a:spcPct val="90000"/>
              </a:lnSpc>
              <a:buFontTx/>
              <a:buNone/>
            </a:pPr>
            <a:r>
              <a:rPr lang="en-US" sz="2400" dirty="0" smtClean="0">
                <a:latin typeface="Arial" pitchFamily="34" charset="0"/>
                <a:cs typeface="Arial" pitchFamily="34" charset="0"/>
              </a:rPr>
              <a:t>  </a:t>
            </a:r>
            <a:r>
              <a:rPr lang="en-US" sz="2400" dirty="0" smtClean="0">
                <a:solidFill>
                  <a:schemeClr val="accent1">
                    <a:lumMod val="60000"/>
                    <a:lumOff val="40000"/>
                  </a:schemeClr>
                </a:solidFill>
                <a:latin typeface="Arial" pitchFamily="34" charset="0"/>
                <a:cs typeface="Arial" pitchFamily="34" charset="0"/>
              </a:rPr>
              <a:t>(1) an immediate transient response</a:t>
            </a:r>
          </a:p>
          <a:p>
            <a:pPr marL="822325" lvl="1" indent="-457200">
              <a:lnSpc>
                <a:spcPct val="90000"/>
              </a:lnSpc>
              <a:buFont typeface="Wingdings 2" pitchFamily="18" charset="2"/>
              <a:buNone/>
            </a:pPr>
            <a:r>
              <a:rPr lang="en-US" sz="2000" dirty="0" smtClean="0">
                <a:latin typeface="Arial" pitchFamily="34" charset="0"/>
                <a:cs typeface="Arial" pitchFamily="34" charset="0"/>
              </a:rPr>
              <a:t>      lasting for 30 minutes or less, mediated mainly by the actions of histamine and </a:t>
            </a:r>
            <a:r>
              <a:rPr lang="en-US" sz="2000" dirty="0" err="1" smtClean="0">
                <a:latin typeface="Arial" pitchFamily="34" charset="0"/>
                <a:cs typeface="Arial" pitchFamily="34" charset="0"/>
              </a:rPr>
              <a:t>leukotrienes</a:t>
            </a:r>
            <a:r>
              <a:rPr lang="en-US" sz="2000" dirty="0" smtClean="0">
                <a:latin typeface="Arial" pitchFamily="34" charset="0"/>
                <a:cs typeface="Arial" pitchFamily="34" charset="0"/>
              </a:rPr>
              <a:t> on endothelium</a:t>
            </a:r>
          </a:p>
          <a:p>
            <a:pPr marL="822325" lvl="1" indent="-457200">
              <a:lnSpc>
                <a:spcPct val="90000"/>
              </a:lnSpc>
              <a:buFont typeface="Wingdings 2" pitchFamily="18" charset="2"/>
              <a:buNone/>
            </a:pPr>
            <a:endParaRPr lang="en-US" sz="2000" dirty="0" smtClean="0">
              <a:latin typeface="Arial" pitchFamily="34" charset="0"/>
              <a:cs typeface="Arial" pitchFamily="34" charset="0"/>
            </a:endParaRPr>
          </a:p>
          <a:p>
            <a:pPr>
              <a:lnSpc>
                <a:spcPct val="90000"/>
              </a:lnSpc>
              <a:buFontTx/>
              <a:buNone/>
            </a:pPr>
            <a:r>
              <a:rPr lang="en-US" sz="2400" dirty="0" smtClean="0">
                <a:latin typeface="Arial" pitchFamily="34" charset="0"/>
                <a:cs typeface="Arial" pitchFamily="34" charset="0"/>
              </a:rPr>
              <a:t> </a:t>
            </a:r>
            <a:r>
              <a:rPr lang="en-US" sz="2400" dirty="0" smtClean="0">
                <a:solidFill>
                  <a:schemeClr val="accent1">
                    <a:lumMod val="60000"/>
                    <a:lumOff val="40000"/>
                  </a:schemeClr>
                </a:solidFill>
                <a:latin typeface="Arial" pitchFamily="34" charset="0"/>
                <a:cs typeface="Arial" pitchFamily="34" charset="0"/>
              </a:rPr>
              <a:t>(2) a delayed response</a:t>
            </a:r>
          </a:p>
          <a:p>
            <a:pPr>
              <a:lnSpc>
                <a:spcPct val="90000"/>
              </a:lnSpc>
              <a:buFontTx/>
              <a:buNone/>
            </a:pPr>
            <a:r>
              <a:rPr lang="en-US" sz="2400" dirty="0" smtClean="0">
                <a:latin typeface="Arial" pitchFamily="34" charset="0"/>
                <a:cs typeface="Arial" pitchFamily="34" charset="0"/>
              </a:rPr>
              <a:t> 		</a:t>
            </a:r>
            <a:r>
              <a:rPr lang="en-US" sz="2000" dirty="0" smtClean="0">
                <a:latin typeface="Arial" pitchFamily="34" charset="0"/>
                <a:cs typeface="Arial" pitchFamily="34" charset="0"/>
              </a:rPr>
              <a:t>starting at about 2 hours and lasting for about 8 	hours, mediated by </a:t>
            </a:r>
            <a:r>
              <a:rPr lang="en-US" sz="2000" dirty="0" err="1" smtClean="0">
                <a:latin typeface="Arial" pitchFamily="34" charset="0"/>
                <a:cs typeface="Arial" pitchFamily="34" charset="0"/>
              </a:rPr>
              <a:t>kinins</a:t>
            </a:r>
            <a:r>
              <a:rPr lang="en-US" sz="2000" dirty="0" smtClean="0">
                <a:latin typeface="Arial" pitchFamily="34" charset="0"/>
                <a:cs typeface="Arial" pitchFamily="34" charset="0"/>
              </a:rPr>
              <a:t>, complement products, 	and other factors</a:t>
            </a:r>
          </a:p>
          <a:p>
            <a:pPr>
              <a:lnSpc>
                <a:spcPct val="90000"/>
              </a:lnSpc>
              <a:buFontTx/>
              <a:buNone/>
            </a:pPr>
            <a:endParaRPr lang="en-US" sz="2000" dirty="0" smtClean="0">
              <a:latin typeface="Arial" pitchFamily="34" charset="0"/>
              <a:cs typeface="Arial" pitchFamily="34" charset="0"/>
            </a:endParaRPr>
          </a:p>
          <a:p>
            <a:pPr>
              <a:lnSpc>
                <a:spcPct val="90000"/>
              </a:lnSpc>
              <a:buFontTx/>
              <a:buNone/>
            </a:pPr>
            <a:r>
              <a:rPr lang="en-US" sz="2400" dirty="0" smtClean="0">
                <a:solidFill>
                  <a:schemeClr val="accent1">
                    <a:lumMod val="60000"/>
                    <a:lumOff val="40000"/>
                  </a:schemeClr>
                </a:solidFill>
                <a:latin typeface="Arial" pitchFamily="34" charset="0"/>
                <a:cs typeface="Arial" pitchFamily="34" charset="0"/>
              </a:rPr>
              <a:t> (3) a prolonged response </a:t>
            </a:r>
          </a:p>
          <a:p>
            <a:pPr>
              <a:lnSpc>
                <a:spcPct val="90000"/>
              </a:lnSpc>
              <a:buFontTx/>
              <a:buNone/>
            </a:pPr>
            <a:r>
              <a:rPr lang="en-US" sz="2000" dirty="0" smtClean="0">
                <a:latin typeface="Arial" pitchFamily="34" charset="0"/>
                <a:cs typeface="Arial" pitchFamily="34" charset="0"/>
              </a:rPr>
              <a:t>		that is most noticeable after direct endothelial 	injury, for example, after burns.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23</a:t>
            </a:fld>
            <a:endParaRPr lang="en-US"/>
          </a:p>
        </p:txBody>
      </p:sp>
      <p:sp>
        <p:nvSpPr>
          <p:cNvPr id="3" name="Rectangle 2"/>
          <p:cNvSpPr/>
          <p:nvPr/>
        </p:nvSpPr>
        <p:spPr>
          <a:xfrm>
            <a:off x="0" y="304800"/>
            <a:ext cx="9224963" cy="584200"/>
          </a:xfrm>
          <a:prstGeom prst="rect">
            <a:avLst/>
          </a:prstGeom>
        </p:spPr>
        <p:txBody>
          <a:bodyPr wrap="none">
            <a:spAutoFit/>
          </a:bodyPr>
          <a:lstStyle/>
          <a:p>
            <a:pPr fontAlgn="auto">
              <a:spcBef>
                <a:spcPts val="0"/>
              </a:spcBef>
              <a:spcAft>
                <a:spcPts val="0"/>
              </a:spcAft>
              <a:defRPr/>
            </a:pPr>
            <a:r>
              <a:rPr lang="en-US" sz="3200" b="1" dirty="0">
                <a:ln w="6350">
                  <a:noFill/>
                </a:ln>
                <a:solidFill>
                  <a:schemeClr val="tx2">
                    <a:lumMod val="90000"/>
                  </a:schemeClr>
                </a:solidFill>
                <a:latin typeface="+mj-lt"/>
                <a:ea typeface="+mj-ea"/>
                <a:cs typeface="+mj-cs"/>
              </a:rPr>
              <a:t>Phases of Increased Vascular Permeability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0" y="2362200"/>
            <a:ext cx="5715000" cy="4495800"/>
          </a:xfrm>
        </p:spPr>
        <p:txBody>
          <a:bodyPr>
            <a:normAutofit/>
          </a:bodyPr>
          <a:lstStyle/>
          <a:p>
            <a:pPr marL="594360" indent="-457200" fontAlgn="auto">
              <a:lnSpc>
                <a:spcPct val="90000"/>
              </a:lnSpc>
              <a:spcAft>
                <a:spcPts val="0"/>
              </a:spcAft>
              <a:buSzPct val="66000"/>
              <a:buFont typeface="Wingdings" pitchFamily="2" charset="2"/>
              <a:buChar char="Ø"/>
              <a:defRPr/>
            </a:pPr>
            <a:r>
              <a:rPr lang="en-US" sz="2400" i="1" dirty="0" smtClean="0"/>
              <a:t>Endothelial cell contraction  </a:t>
            </a:r>
            <a:r>
              <a:rPr lang="en-US" sz="2000" dirty="0" smtClean="0">
                <a:solidFill>
                  <a:srgbClr val="00B0F0"/>
                </a:solidFill>
              </a:rPr>
              <a:t>15-30 min</a:t>
            </a:r>
            <a:endParaRPr lang="en-US" sz="2000" i="1" dirty="0" smtClean="0">
              <a:solidFill>
                <a:srgbClr val="00B0F0"/>
              </a:solidFill>
            </a:endParaRPr>
          </a:p>
          <a:p>
            <a:pPr marL="594360" indent="-457200" fontAlgn="auto">
              <a:lnSpc>
                <a:spcPct val="90000"/>
              </a:lnSpc>
              <a:spcAft>
                <a:spcPts val="0"/>
              </a:spcAft>
              <a:buSzPct val="66000"/>
              <a:buFont typeface="Wingdings" pitchFamily="2" charset="2"/>
              <a:buChar char="Ø"/>
              <a:defRPr/>
            </a:pPr>
            <a:r>
              <a:rPr lang="en-US" sz="2400" i="1" dirty="0" smtClean="0"/>
              <a:t>Endothelial injury</a:t>
            </a:r>
          </a:p>
          <a:p>
            <a:pPr marL="914400" lvl="1" indent="-457200" fontAlgn="auto">
              <a:lnSpc>
                <a:spcPct val="90000"/>
              </a:lnSpc>
              <a:spcAft>
                <a:spcPts val="0"/>
              </a:spcAft>
              <a:buSzPct val="66000"/>
              <a:buFont typeface="Wingdings" pitchFamily="2" charset="2"/>
              <a:buChar char="Ø"/>
              <a:defRPr/>
            </a:pPr>
            <a:r>
              <a:rPr lang="en-US" sz="2000" i="1" dirty="0" smtClean="0"/>
              <a:t>immediate sustained response   </a:t>
            </a:r>
            <a:r>
              <a:rPr lang="en-US" sz="2000" dirty="0" smtClean="0">
                <a:solidFill>
                  <a:srgbClr val="00B0F0"/>
                </a:solidFill>
              </a:rPr>
              <a:t>6-24 hours</a:t>
            </a:r>
          </a:p>
          <a:p>
            <a:pPr marL="914400" lvl="1" indent="-457200" fontAlgn="auto">
              <a:lnSpc>
                <a:spcPct val="90000"/>
              </a:lnSpc>
              <a:spcAft>
                <a:spcPts val="0"/>
              </a:spcAft>
              <a:buSzPct val="66000"/>
              <a:buFont typeface="Wingdings" pitchFamily="2" charset="2"/>
              <a:buChar char="Ø"/>
              <a:defRPr/>
            </a:pPr>
            <a:r>
              <a:rPr lang="en-US" sz="2000" i="1" dirty="0" smtClean="0"/>
              <a:t>delayed prolonged leakage </a:t>
            </a:r>
            <a:r>
              <a:rPr lang="en-US" sz="2000" i="1" dirty="0" smtClean="0">
                <a:solidFill>
                  <a:srgbClr val="00B0F0"/>
                </a:solidFill>
              </a:rPr>
              <a:t>  1</a:t>
            </a:r>
            <a:r>
              <a:rPr lang="en-US" sz="2000" dirty="0" smtClean="0">
                <a:solidFill>
                  <a:srgbClr val="00B0F0"/>
                </a:solidFill>
              </a:rPr>
              <a:t>2 hours- days</a:t>
            </a:r>
            <a:endParaRPr lang="en-US" sz="2000" i="1" dirty="0" smtClean="0"/>
          </a:p>
          <a:p>
            <a:pPr marL="594360" indent="-457200" fontAlgn="auto">
              <a:lnSpc>
                <a:spcPct val="90000"/>
              </a:lnSpc>
              <a:spcAft>
                <a:spcPts val="0"/>
              </a:spcAft>
              <a:buSzPct val="66000"/>
              <a:buFont typeface="Wingdings" pitchFamily="2" charset="2"/>
              <a:buChar char="Ø"/>
              <a:defRPr/>
            </a:pPr>
            <a:r>
              <a:rPr lang="en-US" sz="2400" i="1" dirty="0" smtClean="0"/>
              <a:t>Leukocyte-mediated endothelial injury</a:t>
            </a:r>
          </a:p>
          <a:p>
            <a:pPr marL="594360" indent="-457200" fontAlgn="auto">
              <a:lnSpc>
                <a:spcPct val="90000"/>
              </a:lnSpc>
              <a:spcAft>
                <a:spcPts val="0"/>
              </a:spcAft>
              <a:buSzPct val="66000"/>
              <a:buFont typeface="Wingdings" pitchFamily="2" charset="2"/>
              <a:buChar char="Ø"/>
              <a:defRPr/>
            </a:pPr>
            <a:r>
              <a:rPr lang="en-US" sz="2400" i="1" dirty="0" err="1" smtClean="0"/>
              <a:t>Transcytosis</a:t>
            </a:r>
            <a:r>
              <a:rPr lang="en-US" sz="2400" i="1" dirty="0" smtClean="0"/>
              <a:t>  (occurs via channels formed by fusion of intracellular vesicles)</a:t>
            </a:r>
          </a:p>
          <a:p>
            <a:pPr marL="594360" indent="-457200" fontAlgn="auto">
              <a:lnSpc>
                <a:spcPct val="90000"/>
              </a:lnSpc>
              <a:spcAft>
                <a:spcPts val="0"/>
              </a:spcAft>
              <a:buSzPct val="66000"/>
              <a:buFont typeface="Wingdings" pitchFamily="2" charset="2"/>
              <a:buChar char="Ø"/>
              <a:defRPr/>
            </a:pPr>
            <a:r>
              <a:rPr lang="en-US" sz="2400" i="1" dirty="0" smtClean="0"/>
              <a:t>Leakage from new blood vessels</a:t>
            </a:r>
          </a:p>
          <a:p>
            <a:pPr marL="548640" indent="-411480" fontAlgn="auto">
              <a:lnSpc>
                <a:spcPct val="90000"/>
              </a:lnSpc>
              <a:spcAft>
                <a:spcPts val="0"/>
              </a:spcAft>
              <a:buFont typeface="Wingdings 2"/>
              <a:buNone/>
              <a:defRPr/>
            </a:pPr>
            <a:endParaRPr lang="en-US" sz="2400" i="1" dirty="0" smtClean="0"/>
          </a:p>
        </p:txBody>
      </p:sp>
      <p:sp>
        <p:nvSpPr>
          <p:cNvPr id="5" name="Slide Number Placeholder 4"/>
          <p:cNvSpPr>
            <a:spLocks noGrp="1"/>
          </p:cNvSpPr>
          <p:nvPr>
            <p:ph type="sldNum" sz="quarter" idx="12"/>
          </p:nvPr>
        </p:nvSpPr>
        <p:spPr/>
        <p:txBody>
          <a:bodyPr/>
          <a:lstStyle/>
          <a:p>
            <a:fld id="{35100B4B-F5D2-44DD-9A19-A980681504E0}" type="slidenum">
              <a:rPr lang="en-US" smtClean="0"/>
              <a:pPr/>
              <a:t>24</a:t>
            </a:fld>
            <a:endParaRPr lang="en-US"/>
          </a:p>
        </p:txBody>
      </p:sp>
      <p:pic>
        <p:nvPicPr>
          <p:cNvPr id="68611" name="Picture 5" descr="d:\Inetpub\ombroot\content\0721601871\graphics\fullsize\S01871-002-f004.jpg"/>
          <p:cNvPicPr>
            <a:picLocks noChangeAspect="1" noChangeArrowheads="1"/>
          </p:cNvPicPr>
          <p:nvPr/>
        </p:nvPicPr>
        <p:blipFill>
          <a:blip r:embed="rId3"/>
          <a:srcRect b="2193"/>
          <a:stretch>
            <a:fillRect/>
          </a:stretch>
        </p:blipFill>
        <p:spPr bwMode="auto">
          <a:xfrm>
            <a:off x="5791200" y="0"/>
            <a:ext cx="3352800" cy="6858000"/>
          </a:xfrm>
          <a:prstGeom prst="rect">
            <a:avLst/>
          </a:prstGeom>
          <a:noFill/>
          <a:ln w="9525">
            <a:solidFill>
              <a:schemeClr val="tx1"/>
            </a:solidFill>
            <a:miter lim="800000"/>
            <a:headEnd/>
            <a:tailEnd/>
          </a:ln>
        </p:spPr>
      </p:pic>
      <p:sp>
        <p:nvSpPr>
          <p:cNvPr id="68612" name="TextBox 3"/>
          <p:cNvSpPr txBox="1">
            <a:spLocks noChangeArrowheads="1"/>
          </p:cNvSpPr>
          <p:nvPr/>
        </p:nvSpPr>
        <p:spPr bwMode="auto">
          <a:xfrm>
            <a:off x="0" y="228600"/>
            <a:ext cx="5257800" cy="954107"/>
          </a:xfrm>
          <a:prstGeom prst="rect">
            <a:avLst/>
          </a:prstGeom>
          <a:noFill/>
          <a:ln w="9525">
            <a:noFill/>
            <a:miter lim="800000"/>
            <a:headEnd/>
            <a:tailEnd/>
          </a:ln>
        </p:spPr>
        <p:txBody>
          <a:bodyPr wrap="square">
            <a:spAutoFit/>
          </a:bodyPr>
          <a:lstStyle/>
          <a:p>
            <a:r>
              <a:rPr lang="en-US" sz="2800" b="1" dirty="0">
                <a:solidFill>
                  <a:schemeClr val="tx2">
                    <a:lumMod val="50000"/>
                  </a:schemeClr>
                </a:solidFill>
                <a:latin typeface="Book Antiqua" pitchFamily="18" charset="0"/>
              </a:rPr>
              <a:t>Mechanisms lead to increased vascular permeability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40962">
                                            <p:txEl>
                                              <p:pRg st="1" end="1"/>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409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u="sng" dirty="0" smtClean="0"/>
              <a:t>TAKE HOME MESSAGES</a:t>
            </a:r>
            <a:endParaRPr lang="en-US" dirty="0"/>
          </a:p>
        </p:txBody>
      </p:sp>
      <p:sp>
        <p:nvSpPr>
          <p:cNvPr id="3" name="Content Placeholder 2"/>
          <p:cNvSpPr>
            <a:spLocks noGrp="1"/>
          </p:cNvSpPr>
          <p:nvPr>
            <p:ph idx="1"/>
          </p:nvPr>
        </p:nvSpPr>
        <p:spPr/>
        <p:txBody>
          <a:bodyPr/>
          <a:lstStyle/>
          <a:p>
            <a:pPr lvl="0"/>
            <a:r>
              <a:rPr lang="en-US" dirty="0" smtClean="0"/>
              <a:t>Inflammation, the local response of the </a:t>
            </a:r>
            <a:r>
              <a:rPr lang="en-US" dirty="0" err="1" smtClean="0"/>
              <a:t>vascularised</a:t>
            </a:r>
            <a:r>
              <a:rPr lang="en-US" dirty="0" smtClean="0"/>
              <a:t> living tissue to injury. </a:t>
            </a:r>
          </a:p>
          <a:p>
            <a:pPr lvl="0"/>
            <a:r>
              <a:rPr lang="en-US" dirty="0" smtClean="0"/>
              <a:t> Could be acute or chronic.</a:t>
            </a:r>
          </a:p>
          <a:p>
            <a:pPr lvl="0"/>
            <a:r>
              <a:rPr lang="en-US" dirty="0" smtClean="0"/>
              <a:t>Several cells &amp; molecules that play important roles in inflammation.</a:t>
            </a:r>
          </a:p>
          <a:p>
            <a:pPr lvl="0"/>
            <a:r>
              <a:rPr lang="en-US" dirty="0" smtClean="0"/>
              <a:t>Inflammation has vascular and cellular events to eliminate the cause.</a:t>
            </a:r>
          </a:p>
          <a:p>
            <a:pPr lvl="0"/>
            <a:r>
              <a:rPr lang="en-US" dirty="0" smtClean="0"/>
              <a:t>Vascular events include </a:t>
            </a:r>
            <a:r>
              <a:rPr lang="en-US" dirty="0" err="1" smtClean="0"/>
              <a:t>vasodilation</a:t>
            </a:r>
            <a:r>
              <a:rPr lang="en-US" dirty="0" smtClean="0"/>
              <a:t> and increased permeability to deliver a protein rich fluid to site of inflammation.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2" name="Picture 4"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pic>
        <p:nvPicPr>
          <p:cNvPr id="2054" name="Picture 6" descr="http://l.yimg.com/g/images/spaceball.gif"/>
          <p:cNvPicPr>
            <a:picLocks noChangeAspect="1" noChangeArrowheads="1"/>
          </p:cNvPicPr>
          <p:nvPr/>
        </p:nvPicPr>
        <p:blipFill>
          <a:blip r:embed="rId3"/>
          <a:srcRect/>
          <a:stretch>
            <a:fillRect/>
          </a:stretch>
        </p:blipFill>
        <p:spPr bwMode="auto">
          <a:xfrm>
            <a:off x="63500" y="-1743075"/>
            <a:ext cx="4762500" cy="3590925"/>
          </a:xfrm>
          <a:prstGeom prst="rect">
            <a:avLst/>
          </a:prstGeom>
          <a:noFill/>
        </p:spPr>
      </p:pic>
      <p:sp>
        <p:nvSpPr>
          <p:cNvPr id="5" name="TextBox 4"/>
          <p:cNvSpPr txBox="1"/>
          <p:nvPr/>
        </p:nvSpPr>
        <p:spPr>
          <a:xfrm>
            <a:off x="3428992" y="214290"/>
            <a:ext cx="2148345" cy="584775"/>
          </a:xfrm>
          <a:prstGeom prst="rect">
            <a:avLst/>
          </a:prstGeom>
          <a:noFill/>
        </p:spPr>
        <p:txBody>
          <a:bodyPr wrap="none" rtlCol="0">
            <a:spAutoFit/>
          </a:bodyPr>
          <a:lstStyle/>
          <a:p>
            <a:r>
              <a:rPr lang="en-US" sz="3200" dirty="0" smtClean="0"/>
              <a:t>Thank you</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lumMod val="90000"/>
                  </a:schemeClr>
                </a:solidFill>
                <a:latin typeface="Arial" pitchFamily="34" charset="0"/>
                <a:cs typeface="Arial" pitchFamily="34" charset="0"/>
              </a:rPr>
              <a:t>Learning Objectives:</a:t>
            </a:r>
            <a:endParaRPr lang="en-US" dirty="0">
              <a:solidFill>
                <a:schemeClr val="tx2">
                  <a:lumMod val="90000"/>
                </a:schemeClr>
              </a:solidFill>
            </a:endParaRPr>
          </a:p>
        </p:txBody>
      </p:sp>
      <p:sp>
        <p:nvSpPr>
          <p:cNvPr id="3" name="Content Placeholder 2"/>
          <p:cNvSpPr>
            <a:spLocks noGrp="1"/>
          </p:cNvSpPr>
          <p:nvPr>
            <p:ph idx="1"/>
          </p:nvPr>
        </p:nvSpPr>
        <p:spPr/>
        <p:txBody>
          <a:bodyPr>
            <a:noAutofit/>
          </a:bodyPr>
          <a:lstStyle/>
          <a:p>
            <a:pPr>
              <a:buNone/>
            </a:pPr>
            <a:r>
              <a:rPr lang="en-US" sz="2400" dirty="0" smtClean="0"/>
              <a:t>Upon completion of these lectures, the student should:</a:t>
            </a:r>
          </a:p>
          <a:p>
            <a:pPr marL="651510" lvl="0" indent="-514350">
              <a:buFont typeface="+mj-lt"/>
              <a:buAutoNum type="arabicPeriod"/>
            </a:pPr>
            <a:r>
              <a:rPr lang="en-US" sz="2000" dirty="0" smtClean="0"/>
              <a:t>Define inflammation.</a:t>
            </a:r>
          </a:p>
          <a:p>
            <a:pPr marL="651510" lvl="0" indent="-514350">
              <a:buFont typeface="+mj-lt"/>
              <a:buAutoNum type="arabicPeriod"/>
            </a:pPr>
            <a:r>
              <a:rPr lang="en-US" sz="2000" dirty="0" smtClean="0"/>
              <a:t>Recognize the cardinal signs of inflammation.</a:t>
            </a:r>
          </a:p>
          <a:p>
            <a:pPr marL="651510" lvl="0" indent="-514350">
              <a:buFont typeface="+mj-lt"/>
              <a:buAutoNum type="arabicPeriod"/>
            </a:pPr>
            <a:r>
              <a:rPr lang="en-US" sz="2000" dirty="0" smtClean="0"/>
              <a:t>List cells  &amp; molecules that play important roles in inflammation</a:t>
            </a:r>
          </a:p>
          <a:p>
            <a:pPr marL="651510" lvl="0" indent="-514350">
              <a:buFont typeface="+mj-lt"/>
              <a:buAutoNum type="arabicPeriod"/>
            </a:pPr>
            <a:r>
              <a:rPr lang="en-US" sz="2000" dirty="0" smtClean="0"/>
              <a:t>Compare between acute and chronic inflammation</a:t>
            </a:r>
          </a:p>
          <a:p>
            <a:pPr marL="651510" lvl="0" indent="-514350">
              <a:buFont typeface="+mj-lt"/>
              <a:buAutoNum type="arabicPeriod"/>
            </a:pPr>
            <a:r>
              <a:rPr lang="en-US" sz="2000" dirty="0" smtClean="0"/>
              <a:t>Describe the sequence of vascular changes in acute inflammation (</a:t>
            </a:r>
            <a:r>
              <a:rPr lang="en-US" sz="2000" dirty="0" err="1" smtClean="0"/>
              <a:t>vasodilation</a:t>
            </a:r>
            <a:r>
              <a:rPr lang="en-US" sz="2000" dirty="0" smtClean="0"/>
              <a:t>, increased permeability) and their purpose.</a:t>
            </a:r>
          </a:p>
          <a:p>
            <a:pPr marL="651510" lvl="0" indent="-514350">
              <a:buFont typeface="+mj-lt"/>
              <a:buAutoNum type="arabicPeriod"/>
            </a:pPr>
            <a:r>
              <a:rPr lang="en-US" sz="2000" dirty="0" smtClean="0"/>
              <a:t> Know the mechanisms of increased vascular permeability. </a:t>
            </a:r>
          </a:p>
          <a:p>
            <a:pPr marL="651510" lvl="0" indent="-514350">
              <a:buFont typeface="+mj-lt"/>
              <a:buAutoNum type="arabicPeriod"/>
            </a:pPr>
            <a:r>
              <a:rPr lang="en-US" sz="2000" dirty="0" smtClean="0"/>
              <a:t>Compare normal capillary exchanges with exchange during inflammatory response.  </a:t>
            </a:r>
          </a:p>
          <a:p>
            <a:pPr marL="651510" lvl="0" indent="-514350">
              <a:buFont typeface="+mj-lt"/>
              <a:buAutoNum type="arabicPeriod"/>
            </a:pPr>
            <a:r>
              <a:rPr lang="en-US" sz="2000" dirty="0" smtClean="0"/>
              <a:t>Define the terms edema, </a:t>
            </a:r>
            <a:r>
              <a:rPr lang="en-US" sz="2000" dirty="0" err="1" smtClean="0"/>
              <a:t>transudate</a:t>
            </a:r>
            <a:r>
              <a:rPr lang="en-US" sz="2000" dirty="0" smtClean="0"/>
              <a:t>, and </a:t>
            </a:r>
            <a:r>
              <a:rPr lang="en-US" sz="2000" dirty="0" err="1" smtClean="0"/>
              <a:t>exudate</a:t>
            </a:r>
            <a:r>
              <a:rPr lang="en-US" sz="2000" dirty="0" smtClean="0"/>
              <a:t>.</a:t>
            </a:r>
          </a:p>
        </p:txBody>
      </p:sp>
      <p:sp>
        <p:nvSpPr>
          <p:cNvPr id="4" name="Slide Number Placeholder 3"/>
          <p:cNvSpPr>
            <a:spLocks noGrp="1"/>
          </p:cNvSpPr>
          <p:nvPr>
            <p:ph type="sldNum" sz="quarter" idx="12"/>
          </p:nvPr>
        </p:nvSpPr>
        <p:spPr/>
        <p:txBody>
          <a:bodyPr/>
          <a:lstStyle/>
          <a:p>
            <a:fld id="{35100B4B-F5D2-44DD-9A19-A980681504E0}"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Inflammation?</a:t>
            </a:r>
            <a:endParaRPr lang="en-US" dirty="0"/>
          </a:p>
        </p:txBody>
      </p:sp>
      <p:sp>
        <p:nvSpPr>
          <p:cNvPr id="3" name="Content Placeholder 2"/>
          <p:cNvSpPr>
            <a:spLocks noGrp="1"/>
          </p:cNvSpPr>
          <p:nvPr>
            <p:ph idx="1"/>
          </p:nvPr>
        </p:nvSpPr>
        <p:spPr/>
        <p:txBody>
          <a:bodyPr>
            <a:normAutofit lnSpcReduction="10000"/>
          </a:bodyPr>
          <a:lstStyle/>
          <a:p>
            <a:pPr marL="548640" lvl="1" indent="-411480">
              <a:buSzPct val="65000"/>
              <a:buFont typeface="Wingdings 2"/>
              <a:buChar char=""/>
            </a:pPr>
            <a:r>
              <a:rPr lang="en-US" dirty="0" smtClean="0"/>
              <a:t>Inflammation, the local response of the </a:t>
            </a:r>
            <a:r>
              <a:rPr lang="en-US" dirty="0" err="1" smtClean="0"/>
              <a:t>vascularised</a:t>
            </a:r>
            <a:r>
              <a:rPr lang="en-US" dirty="0" smtClean="0"/>
              <a:t> living tissue to injury (</a:t>
            </a:r>
            <a:r>
              <a:rPr lang="en-US" b="1" dirty="0" smtClean="0"/>
              <a:t> </a:t>
            </a:r>
            <a:r>
              <a:rPr lang="en-US" dirty="0" smtClean="0"/>
              <a:t>Infection, trauma, physical injury, chemical injury, immunologic injury, tissue death).</a:t>
            </a:r>
            <a:endParaRPr lang="en-US" sz="3600" dirty="0" smtClean="0"/>
          </a:p>
          <a:p>
            <a:pPr lvl="1"/>
            <a:r>
              <a:rPr lang="en-US" b="1" dirty="0" smtClean="0"/>
              <a:t>Aim: </a:t>
            </a:r>
            <a:r>
              <a:rPr lang="en-US" dirty="0" smtClean="0"/>
              <a:t> eliminate the initial cause of cell injury as well as the necrotic cells and tissues resulting from the original insult.</a:t>
            </a:r>
          </a:p>
          <a:p>
            <a:r>
              <a:rPr lang="en-US" dirty="0" smtClean="0"/>
              <a:t>Then it starts a series of events which leads as far as possible to the healing and reconstitution of the damaged tissue.</a:t>
            </a:r>
          </a:p>
          <a:p>
            <a:pPr>
              <a:buNone/>
            </a:pPr>
            <a:r>
              <a:rPr lang="en-US" dirty="0" smtClean="0">
                <a:sym typeface="Wingdings" pitchFamily="2" charset="2"/>
              </a:rPr>
              <a:t> </a:t>
            </a:r>
            <a:r>
              <a:rPr lang="en-US" dirty="0" smtClean="0"/>
              <a:t>Therefore, Inflammation is part of a broader protective response </a:t>
            </a:r>
            <a:r>
              <a:rPr lang="en-US" i="1" dirty="0" smtClean="0"/>
              <a:t>(innate immunity )</a:t>
            </a:r>
            <a:r>
              <a:rPr lang="en-US" dirty="0" smtClean="0"/>
              <a:t> </a:t>
            </a:r>
          </a:p>
          <a:p>
            <a:pPr lvl="1"/>
            <a:endParaRPr lang="en-US" b="1" dirty="0" smtClean="0"/>
          </a:p>
        </p:txBody>
      </p:sp>
      <p:sp>
        <p:nvSpPr>
          <p:cNvPr id="4" name="Slide Number Placeholder 3"/>
          <p:cNvSpPr>
            <a:spLocks noGrp="1"/>
          </p:cNvSpPr>
          <p:nvPr>
            <p:ph type="sldNum" sz="quarter" idx="12"/>
          </p:nvPr>
        </p:nvSpPr>
        <p:spPr/>
        <p:txBody>
          <a:bodyPr/>
          <a:lstStyle/>
          <a:p>
            <a:fld id="{35100B4B-F5D2-44DD-9A19-A980681504E0}"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003006"/>
          <p:cNvPicPr>
            <a:picLocks noChangeAspect="1" noChangeArrowheads="1"/>
          </p:cNvPicPr>
          <p:nvPr/>
        </p:nvPicPr>
        <p:blipFill>
          <a:blip r:embed="rId3"/>
          <a:srcRect/>
          <a:stretch>
            <a:fillRect/>
          </a:stretch>
        </p:blipFill>
        <p:spPr bwMode="auto">
          <a:xfrm>
            <a:off x="304800" y="152400"/>
            <a:ext cx="8610600" cy="645795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60B3D342-6AC2-412F-8620-4F0E0112FE4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inflammation be harmful ! ?</a:t>
            </a:r>
            <a:endParaRPr lang="en-US" dirty="0"/>
          </a:p>
        </p:txBody>
      </p:sp>
      <p:sp>
        <p:nvSpPr>
          <p:cNvPr id="3" name="Content Placeholder 2"/>
          <p:cNvSpPr>
            <a:spLocks noGrp="1"/>
          </p:cNvSpPr>
          <p:nvPr>
            <p:ph idx="1"/>
          </p:nvPr>
        </p:nvSpPr>
        <p:spPr/>
        <p:txBody>
          <a:bodyPr/>
          <a:lstStyle/>
          <a:p>
            <a:r>
              <a:rPr lang="en-US" dirty="0" smtClean="0"/>
              <a:t>Inflammation can induce harm:</a:t>
            </a:r>
          </a:p>
          <a:p>
            <a:pPr>
              <a:buNone/>
            </a:pPr>
            <a:r>
              <a:rPr lang="en-US" sz="2800" dirty="0" smtClean="0">
                <a:latin typeface="Tahoma" pitchFamily="34" charset="0"/>
                <a:cs typeface="Tahoma" pitchFamily="34" charset="0"/>
              </a:rPr>
              <a:t> e.g.  anaphylactic reaction</a:t>
            </a:r>
          </a:p>
          <a:p>
            <a:pPr>
              <a:buNone/>
            </a:pPr>
            <a:r>
              <a:rPr lang="en-US" sz="2800" dirty="0" smtClean="0">
                <a:latin typeface="Tahoma" pitchFamily="34" charset="0"/>
                <a:cs typeface="Tahoma" pitchFamily="34" charset="0"/>
              </a:rPr>
              <a:t>		 rheumatoid arthritis</a:t>
            </a:r>
          </a:p>
          <a:p>
            <a:pPr>
              <a:buNone/>
            </a:pPr>
            <a:r>
              <a:rPr lang="en-US" sz="2800" dirty="0" smtClean="0">
                <a:latin typeface="Tahoma" pitchFamily="34" charset="0"/>
                <a:cs typeface="Tahoma" pitchFamily="34" charset="0"/>
              </a:rPr>
              <a:t>		 atherosclerosis </a:t>
            </a:r>
          </a:p>
          <a:p>
            <a:pPr>
              <a:buNone/>
            </a:pPr>
            <a:r>
              <a:rPr lang="en-US" sz="2800" dirty="0" smtClean="0">
                <a:latin typeface="Tahoma" pitchFamily="34" charset="0"/>
                <a:cs typeface="Tahoma" pitchFamily="34" charset="0"/>
              </a:rPr>
              <a:t>		 </a:t>
            </a:r>
          </a:p>
          <a:p>
            <a:pPr>
              <a:buNone/>
            </a:pPr>
            <a:endParaRPr lang="en-US" sz="2800" dirty="0" smtClean="0">
              <a:latin typeface="Tahoma" pitchFamily="34" charset="0"/>
              <a:cs typeface="Tahoma" pitchFamily="34" charset="0"/>
            </a:endParaRPr>
          </a:p>
          <a:p>
            <a:pPr lvl="1"/>
            <a:endParaRPr lang="en-US" dirty="0"/>
          </a:p>
        </p:txBody>
      </p:sp>
      <p:sp>
        <p:nvSpPr>
          <p:cNvPr id="4" name="Slide Number Placeholder 3"/>
          <p:cNvSpPr>
            <a:spLocks noGrp="1"/>
          </p:cNvSpPr>
          <p:nvPr>
            <p:ph type="sldNum" sz="quarter" idx="12"/>
          </p:nvPr>
        </p:nvSpPr>
        <p:spPr/>
        <p:txBody>
          <a:bodyPr/>
          <a:lstStyle/>
          <a:p>
            <a:fld id="{35100B4B-F5D2-44DD-9A19-A980681504E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5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then?</a:t>
            </a:r>
            <a:endParaRPr lang="en-US" dirty="0"/>
          </a:p>
        </p:txBody>
      </p:sp>
      <p:sp>
        <p:nvSpPr>
          <p:cNvPr id="3" name="Content Placeholder 2"/>
          <p:cNvSpPr>
            <a:spLocks noGrp="1"/>
          </p:cNvSpPr>
          <p:nvPr>
            <p:ph idx="1"/>
          </p:nvPr>
        </p:nvSpPr>
        <p:spPr>
          <a:xfrm>
            <a:off x="381000" y="1716711"/>
            <a:ext cx="8691594" cy="4838735"/>
          </a:xfrm>
        </p:spPr>
        <p:txBody>
          <a:bodyPr/>
          <a:lstStyle/>
          <a:p>
            <a:r>
              <a:rPr lang="en-US" dirty="0" smtClean="0"/>
              <a:t>Inflammation is terminated when the offending agent is eliminated and the secreted mediators are broken down or dissipated. </a:t>
            </a:r>
          </a:p>
          <a:p>
            <a:endParaRPr lang="en-US" dirty="0" smtClean="0"/>
          </a:p>
          <a:p>
            <a:pPr lvl="1"/>
            <a:r>
              <a:rPr lang="en-US" dirty="0" smtClean="0"/>
              <a:t>There are active anti-inflammatory mechanisms that serve to control the response and prevent it from causing excessive damage to the host. </a:t>
            </a:r>
          </a:p>
        </p:txBody>
      </p:sp>
      <p:sp>
        <p:nvSpPr>
          <p:cNvPr id="4" name="Slide Number Placeholder 3"/>
          <p:cNvSpPr>
            <a:spLocks noGrp="1"/>
          </p:cNvSpPr>
          <p:nvPr>
            <p:ph type="sldNum" sz="quarter" idx="12"/>
          </p:nvPr>
        </p:nvSpPr>
        <p:spPr/>
        <p:txBody>
          <a:bodyPr/>
          <a:lstStyle/>
          <a:p>
            <a:fld id="{35100B4B-F5D2-44DD-9A19-A980681504E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90000"/>
                  </a:schemeClr>
                </a:solidFill>
              </a:rPr>
              <a:t>What are the cardinal signs of inflammation?</a:t>
            </a:r>
            <a:endParaRPr lang="en-US" dirty="0"/>
          </a:p>
        </p:txBody>
      </p:sp>
      <p:sp>
        <p:nvSpPr>
          <p:cNvPr id="3" name="Content Placeholder 2"/>
          <p:cNvSpPr>
            <a:spLocks noGrp="1"/>
          </p:cNvSpPr>
          <p:nvPr>
            <p:ph idx="1"/>
          </p:nvPr>
        </p:nvSpPr>
        <p:spPr>
          <a:xfrm>
            <a:off x="428596" y="1500174"/>
            <a:ext cx="8229600" cy="4709160"/>
          </a:xfrm>
        </p:spPr>
        <p:style>
          <a:lnRef idx="3">
            <a:schemeClr val="lt1"/>
          </a:lnRef>
          <a:fillRef idx="1">
            <a:schemeClr val="dk1"/>
          </a:fillRef>
          <a:effectRef idx="1">
            <a:schemeClr val="dk1"/>
          </a:effectRef>
          <a:fontRef idx="minor">
            <a:schemeClr val="lt1"/>
          </a:fontRef>
        </p:style>
        <p:txBody>
          <a:bodyPr/>
          <a:lstStyle/>
          <a:p>
            <a:pPr>
              <a:buClr>
                <a:srgbClr val="FF3300"/>
              </a:buClr>
            </a:pPr>
            <a:endParaRPr lang="en-US" sz="3200" dirty="0" smtClean="0">
              <a:solidFill>
                <a:schemeClr val="accent1"/>
              </a:solidFill>
              <a:latin typeface="Traditional Arabic" pitchFamily="2" charset="-78"/>
              <a:cs typeface="Traditional Arabic" pitchFamily="2" charset="-78"/>
            </a:endParaRPr>
          </a:p>
          <a:p>
            <a:pPr>
              <a:buClr>
                <a:srgbClr val="FF3300"/>
              </a:buClr>
            </a:pPr>
            <a:r>
              <a:rPr lang="en-US" sz="3200" dirty="0" smtClean="0">
                <a:solidFill>
                  <a:schemeClr val="accent1"/>
                </a:solidFill>
                <a:latin typeface="Traditional Arabic" pitchFamily="2" charset="-78"/>
                <a:cs typeface="Traditional Arabic" pitchFamily="2" charset="-78"/>
              </a:rPr>
              <a:t>Local clinical signs of acute inflammation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Heat</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Redness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Swelling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Pain                                         </a:t>
            </a:r>
          </a:p>
          <a:p>
            <a:pPr lvl="2">
              <a:buClr>
                <a:schemeClr val="accent2"/>
              </a:buClr>
              <a:buFont typeface="Wingdings" pitchFamily="2" charset="2"/>
              <a:buChar char="Ø"/>
            </a:pPr>
            <a:r>
              <a:rPr lang="en-US" sz="3200" dirty="0" smtClean="0">
                <a:latin typeface="Traditional Arabic" pitchFamily="2" charset="-78"/>
                <a:cs typeface="Traditional Arabic" pitchFamily="2" charset="-78"/>
              </a:rPr>
              <a:t>Loss of function</a:t>
            </a:r>
          </a:p>
        </p:txBody>
      </p:sp>
      <p:sp>
        <p:nvSpPr>
          <p:cNvPr id="4" name="Slide Number Placeholder 3"/>
          <p:cNvSpPr>
            <a:spLocks noGrp="1"/>
          </p:cNvSpPr>
          <p:nvPr>
            <p:ph type="sldNum" sz="quarter" idx="12"/>
          </p:nvPr>
        </p:nvSpPr>
        <p:spPr/>
        <p:txBody>
          <a:bodyPr/>
          <a:lstStyle/>
          <a:p>
            <a:fld id="{35100B4B-F5D2-44DD-9A19-A980681504E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KIN166"/>
          <p:cNvPicPr>
            <a:picLocks noChangeAspect="1" noChangeArrowheads="1"/>
          </p:cNvPicPr>
          <p:nvPr/>
        </p:nvPicPr>
        <p:blipFill>
          <a:blip r:embed="rId3"/>
          <a:srcRect/>
          <a:stretch>
            <a:fillRect/>
          </a:stretch>
        </p:blipFill>
        <p:spPr bwMode="auto">
          <a:xfrm>
            <a:off x="285720" y="428604"/>
            <a:ext cx="4242842" cy="2786082"/>
          </a:xfrm>
          <a:prstGeom prst="rect">
            <a:avLst/>
          </a:prstGeom>
          <a:noFill/>
          <a:ln w="9525">
            <a:noFill/>
            <a:miter lim="800000"/>
            <a:headEnd/>
            <a:tailEnd/>
          </a:ln>
        </p:spPr>
      </p:pic>
      <p:sp>
        <p:nvSpPr>
          <p:cNvPr id="26627" name="Rectangle 3"/>
          <p:cNvSpPr>
            <a:spLocks noChangeArrowheads="1"/>
          </p:cNvSpPr>
          <p:nvPr/>
        </p:nvSpPr>
        <p:spPr bwMode="auto">
          <a:xfrm>
            <a:off x="1357290" y="500042"/>
            <a:ext cx="152400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Redness</a:t>
            </a:r>
          </a:p>
        </p:txBody>
      </p:sp>
      <p:sp>
        <p:nvSpPr>
          <p:cNvPr id="4" name="Slide Number Placeholder 3"/>
          <p:cNvSpPr>
            <a:spLocks noGrp="1"/>
          </p:cNvSpPr>
          <p:nvPr>
            <p:ph type="sldNum" sz="quarter" idx="12"/>
          </p:nvPr>
        </p:nvSpPr>
        <p:spPr/>
        <p:txBody>
          <a:bodyPr/>
          <a:lstStyle/>
          <a:p>
            <a:fld id="{35100B4B-F5D2-44DD-9A19-A980681504E0}" type="slidenum">
              <a:rPr lang="en-US" smtClean="0"/>
              <a:pPr/>
              <a:t>9</a:t>
            </a:fld>
            <a:endParaRPr lang="en-US"/>
          </a:p>
        </p:txBody>
      </p:sp>
      <p:pic>
        <p:nvPicPr>
          <p:cNvPr id="5" name="Picture 2" descr="SKIN167"/>
          <p:cNvPicPr>
            <a:picLocks noChangeAspect="1" noChangeArrowheads="1"/>
          </p:cNvPicPr>
          <p:nvPr/>
        </p:nvPicPr>
        <p:blipFill>
          <a:blip r:embed="rId4"/>
          <a:srcRect/>
          <a:stretch>
            <a:fillRect/>
          </a:stretch>
        </p:blipFill>
        <p:spPr bwMode="auto">
          <a:xfrm>
            <a:off x="4643438" y="500042"/>
            <a:ext cx="4167197" cy="2736409"/>
          </a:xfrm>
          <a:prstGeom prst="rect">
            <a:avLst/>
          </a:prstGeom>
          <a:noFill/>
          <a:ln w="9525">
            <a:noFill/>
            <a:miter lim="800000"/>
            <a:headEnd/>
            <a:tailEnd/>
          </a:ln>
        </p:spPr>
      </p:pic>
      <p:sp>
        <p:nvSpPr>
          <p:cNvPr id="6" name="Rectangle 3"/>
          <p:cNvSpPr>
            <a:spLocks noChangeArrowheads="1"/>
          </p:cNvSpPr>
          <p:nvPr/>
        </p:nvSpPr>
        <p:spPr bwMode="auto">
          <a:xfrm>
            <a:off x="7286644" y="357166"/>
            <a:ext cx="1568450" cy="579438"/>
          </a:xfrm>
          <a:prstGeom prst="rect">
            <a:avLst/>
          </a:prstGeom>
          <a:noFill/>
          <a:ln w="9525">
            <a:noFill/>
            <a:miter lim="800000"/>
            <a:headEnd/>
            <a:tailEnd/>
          </a:ln>
        </p:spPr>
        <p:txBody>
          <a:bodyPr wrap="none">
            <a:spAutoFit/>
          </a:bodyPr>
          <a:lstStyle/>
          <a:p>
            <a:r>
              <a:rPr lang="en-US" sz="3200" dirty="0">
                <a:latin typeface="Traditional Arabic" pitchFamily="2" charset="-78"/>
                <a:cs typeface="Traditional Arabic" pitchFamily="2" charset="-78"/>
              </a:rPr>
              <a:t>Swelling</a:t>
            </a:r>
          </a:p>
        </p:txBody>
      </p:sp>
      <p:pic>
        <p:nvPicPr>
          <p:cNvPr id="7" name="Picture 1026" descr="SKIN072"/>
          <p:cNvPicPr>
            <a:picLocks noChangeAspect="1" noChangeArrowheads="1"/>
          </p:cNvPicPr>
          <p:nvPr/>
        </p:nvPicPr>
        <p:blipFill>
          <a:blip r:embed="rId5"/>
          <a:srcRect/>
          <a:stretch>
            <a:fillRect/>
          </a:stretch>
        </p:blipFill>
        <p:spPr bwMode="auto">
          <a:xfrm>
            <a:off x="357158" y="3357562"/>
            <a:ext cx="4254763"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1184</TotalTime>
  <Words>1008</Words>
  <Application>Microsoft Office PowerPoint</Application>
  <PresentationFormat>On-screen Show (4:3)</PresentationFormat>
  <Paragraphs>185</Paragraphs>
  <Slides>26</Slides>
  <Notes>25</Notes>
  <HiddenSlides>0</HiddenSlides>
  <MMClips>0</MMClips>
  <ScaleCrop>false</ScaleCrop>
  <HeadingPairs>
    <vt:vector size="4" baseType="variant">
      <vt:variant>
        <vt:lpstr>Theme</vt:lpstr>
      </vt:variant>
      <vt:variant>
        <vt:i4>6</vt:i4>
      </vt:variant>
      <vt:variant>
        <vt:lpstr>Slide Titles</vt:lpstr>
      </vt:variant>
      <vt:variant>
        <vt:i4>26</vt:i4>
      </vt:variant>
    </vt:vector>
  </HeadingPairs>
  <TitlesOfParts>
    <vt:vector size="32" baseType="lpstr">
      <vt:lpstr>Apex</vt:lpstr>
      <vt:lpstr>Custom Design</vt:lpstr>
      <vt:lpstr>1_Apex</vt:lpstr>
      <vt:lpstr>2_Apex</vt:lpstr>
      <vt:lpstr>template_949</vt:lpstr>
      <vt:lpstr>3_Apex</vt:lpstr>
      <vt:lpstr>Inflammation and Repair</vt:lpstr>
      <vt:lpstr>Reference book and the relevant page numbers..</vt:lpstr>
      <vt:lpstr>Learning Objectives:</vt:lpstr>
      <vt:lpstr>What is Inflammation?</vt:lpstr>
      <vt:lpstr>Slide 5</vt:lpstr>
      <vt:lpstr>Can inflammation be harmful ! ?</vt:lpstr>
      <vt:lpstr>What happens then?</vt:lpstr>
      <vt:lpstr>What are the cardinal signs of inflammation?</vt:lpstr>
      <vt:lpstr>Slide 9</vt:lpstr>
      <vt:lpstr>Cells  &amp; molecules that play important roles in inflammation</vt:lpstr>
      <vt:lpstr>Slide 11</vt:lpstr>
      <vt:lpstr>Chemical Mediators</vt:lpstr>
      <vt:lpstr>TYPES OF Inflammation</vt:lpstr>
      <vt:lpstr>Slide 14</vt:lpstr>
      <vt:lpstr>Acute inflammation</vt:lpstr>
      <vt:lpstr>Events of acute Inflammation</vt:lpstr>
      <vt:lpstr>Slide 17</vt:lpstr>
      <vt:lpstr>Phases of changes in Vascular Caliber and Flow</vt:lpstr>
      <vt:lpstr>Slide 19</vt:lpstr>
      <vt:lpstr>Slide 20</vt:lpstr>
      <vt:lpstr>What is the difference between transudates and exudates? </vt:lpstr>
      <vt:lpstr>2. Increased Vascular Permeability </vt:lpstr>
      <vt:lpstr>Slide 23</vt:lpstr>
      <vt:lpstr>Slide 24</vt:lpstr>
      <vt:lpstr>TAKE HOME MESSAGES</vt:lpstr>
      <vt:lpstr>Slide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 and Repair</dc:title>
  <dc:creator>Dr.Maha</dc:creator>
  <cp:lastModifiedBy>Dr.Maha</cp:lastModifiedBy>
  <cp:revision>21</cp:revision>
  <dcterms:created xsi:type="dcterms:W3CDTF">2009-10-30T14:20:26Z</dcterms:created>
  <dcterms:modified xsi:type="dcterms:W3CDTF">2011-10-08T21:56:05Z</dcterms:modified>
</cp:coreProperties>
</file>