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4" r:id="rId6"/>
  </p:sldMasterIdLst>
  <p:notesMasterIdLst>
    <p:notesMasterId r:id="rId40"/>
  </p:notesMasterIdLst>
  <p:sldIdLst>
    <p:sldId id="257" r:id="rId7"/>
    <p:sldId id="363" r:id="rId8"/>
    <p:sldId id="463" r:id="rId9"/>
    <p:sldId id="364" r:id="rId10"/>
    <p:sldId id="365" r:id="rId11"/>
    <p:sldId id="366" r:id="rId12"/>
    <p:sldId id="369" r:id="rId13"/>
    <p:sldId id="370" r:id="rId14"/>
    <p:sldId id="371" r:id="rId15"/>
    <p:sldId id="373" r:id="rId16"/>
    <p:sldId id="377" r:id="rId17"/>
    <p:sldId id="378" r:id="rId18"/>
    <p:sldId id="380" r:id="rId19"/>
    <p:sldId id="381" r:id="rId20"/>
    <p:sldId id="386" r:id="rId21"/>
    <p:sldId id="391" r:id="rId22"/>
    <p:sldId id="398" r:id="rId23"/>
    <p:sldId id="394" r:id="rId24"/>
    <p:sldId id="399" r:id="rId25"/>
    <p:sldId id="401" r:id="rId26"/>
    <p:sldId id="403" r:id="rId27"/>
    <p:sldId id="405" r:id="rId28"/>
    <p:sldId id="407" r:id="rId29"/>
    <p:sldId id="409" r:id="rId30"/>
    <p:sldId id="478" r:id="rId31"/>
    <p:sldId id="412" r:id="rId32"/>
    <p:sldId id="413" r:id="rId33"/>
    <p:sldId id="417" r:id="rId34"/>
    <p:sldId id="418" r:id="rId35"/>
    <p:sldId id="419" r:id="rId36"/>
    <p:sldId id="464" r:id="rId37"/>
    <p:sldId id="479" r:id="rId38"/>
    <p:sldId id="4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E8"/>
    <a:srgbClr val="F222D9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06/relationships/legacyDocTextInfo" Target="legacyDocTextInfo.bin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10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09.bin"/><Relationship Id="rId3" Type="http://schemas.microsoft.com/office/2006/relationships/legacyDiagramText" Target="legacyDiagramText104.bin"/><Relationship Id="rId7" Type="http://schemas.microsoft.com/office/2006/relationships/legacyDiagramText" Target="legacyDiagramText108.bin"/><Relationship Id="rId12" Type="http://schemas.microsoft.com/office/2006/relationships/legacyDiagramText" Target="legacyDiagramText113.bin"/><Relationship Id="rId2" Type="http://schemas.microsoft.com/office/2006/relationships/legacyDiagramText" Target="legacyDiagramText103.bin"/><Relationship Id="rId1" Type="http://schemas.microsoft.com/office/2006/relationships/legacyDiagramText" Target="legacyDiagramText102.bin"/><Relationship Id="rId6" Type="http://schemas.microsoft.com/office/2006/relationships/legacyDiagramText" Target="legacyDiagramText107.bin"/><Relationship Id="rId11" Type="http://schemas.microsoft.com/office/2006/relationships/legacyDiagramText" Target="legacyDiagramText112.bin"/><Relationship Id="rId5" Type="http://schemas.microsoft.com/office/2006/relationships/legacyDiagramText" Target="legacyDiagramText106.bin"/><Relationship Id="rId10" Type="http://schemas.microsoft.com/office/2006/relationships/legacyDiagramText" Target="legacyDiagramText111.bin"/><Relationship Id="rId4" Type="http://schemas.microsoft.com/office/2006/relationships/legacyDiagramText" Target="legacyDiagramText105.bin"/><Relationship Id="rId9" Type="http://schemas.microsoft.com/office/2006/relationships/legacyDiagramText" Target="legacyDiagramText110.bin"/></Relationships>
</file>

<file path=ppt/drawings/_rels/vmlDrawing1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6.bin"/><Relationship Id="rId2" Type="http://schemas.microsoft.com/office/2006/relationships/legacyDiagramText" Target="legacyDiagramText115.bin"/><Relationship Id="rId1" Type="http://schemas.microsoft.com/office/2006/relationships/legacyDiagramText" Target="legacyDiagramText114.bin"/><Relationship Id="rId5" Type="http://schemas.microsoft.com/office/2006/relationships/legacyDiagramText" Target="legacyDiagramText118.bin"/><Relationship Id="rId4" Type="http://schemas.microsoft.com/office/2006/relationships/legacyDiagramText" Target="legacyDiagramText117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5.bin"/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12" Type="http://schemas.microsoft.com/office/2006/relationships/legacyDiagramText" Target="legacyDiagramText29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11" Type="http://schemas.microsoft.com/office/2006/relationships/legacyDiagramText" Target="legacyDiagramText28.bin"/><Relationship Id="rId5" Type="http://schemas.microsoft.com/office/2006/relationships/legacyDiagramText" Target="legacyDiagramText22.bin"/><Relationship Id="rId10" Type="http://schemas.microsoft.com/office/2006/relationships/legacyDiagramText" Target="legacyDiagramText27.bin"/><Relationship Id="rId4" Type="http://schemas.microsoft.com/office/2006/relationships/legacyDiagramText" Target="legacyDiagramText21.bin"/><Relationship Id="rId9" Type="http://schemas.microsoft.com/office/2006/relationships/legacyDiagramText" Target="legacyDiagramText26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7.bin"/><Relationship Id="rId3" Type="http://schemas.microsoft.com/office/2006/relationships/legacyDiagramText" Target="legacyDiagramText32.bin"/><Relationship Id="rId7" Type="http://schemas.microsoft.com/office/2006/relationships/legacyDiagramText" Target="legacyDiagramText36.bin"/><Relationship Id="rId12" Type="http://schemas.microsoft.com/office/2006/relationships/legacyDiagramText" Target="legacyDiagramText41.bin"/><Relationship Id="rId2" Type="http://schemas.microsoft.com/office/2006/relationships/legacyDiagramText" Target="legacyDiagramText31.bin"/><Relationship Id="rId1" Type="http://schemas.microsoft.com/office/2006/relationships/legacyDiagramText" Target="legacyDiagramText30.bin"/><Relationship Id="rId6" Type="http://schemas.microsoft.com/office/2006/relationships/legacyDiagramText" Target="legacyDiagramText35.bin"/><Relationship Id="rId11" Type="http://schemas.microsoft.com/office/2006/relationships/legacyDiagramText" Target="legacyDiagramText40.bin"/><Relationship Id="rId5" Type="http://schemas.microsoft.com/office/2006/relationships/legacyDiagramText" Target="legacyDiagramText34.bin"/><Relationship Id="rId10" Type="http://schemas.microsoft.com/office/2006/relationships/legacyDiagramText" Target="legacyDiagramText39.bin"/><Relationship Id="rId4" Type="http://schemas.microsoft.com/office/2006/relationships/legacyDiagramText" Target="legacyDiagramText33.bin"/><Relationship Id="rId9" Type="http://schemas.microsoft.com/office/2006/relationships/legacyDiagramText" Target="legacyDiagramText38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9.bin"/><Relationship Id="rId3" Type="http://schemas.microsoft.com/office/2006/relationships/legacyDiagramText" Target="legacyDiagramText44.bin"/><Relationship Id="rId7" Type="http://schemas.microsoft.com/office/2006/relationships/legacyDiagramText" Target="legacyDiagramText48.bin"/><Relationship Id="rId12" Type="http://schemas.microsoft.com/office/2006/relationships/legacyDiagramText" Target="legacyDiagramText53.bin"/><Relationship Id="rId2" Type="http://schemas.microsoft.com/office/2006/relationships/legacyDiagramText" Target="legacyDiagramText43.bin"/><Relationship Id="rId1" Type="http://schemas.microsoft.com/office/2006/relationships/legacyDiagramText" Target="legacyDiagramText42.bin"/><Relationship Id="rId6" Type="http://schemas.microsoft.com/office/2006/relationships/legacyDiagramText" Target="legacyDiagramText47.bin"/><Relationship Id="rId11" Type="http://schemas.microsoft.com/office/2006/relationships/legacyDiagramText" Target="legacyDiagramText52.bin"/><Relationship Id="rId5" Type="http://schemas.microsoft.com/office/2006/relationships/legacyDiagramText" Target="legacyDiagramText46.bin"/><Relationship Id="rId10" Type="http://schemas.microsoft.com/office/2006/relationships/legacyDiagramText" Target="legacyDiagramText51.bin"/><Relationship Id="rId4" Type="http://schemas.microsoft.com/office/2006/relationships/legacyDiagramText" Target="legacyDiagramText45.bin"/><Relationship Id="rId9" Type="http://schemas.microsoft.com/office/2006/relationships/legacyDiagramText" Target="legacyDiagramText50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61.bin"/><Relationship Id="rId3" Type="http://schemas.microsoft.com/office/2006/relationships/legacyDiagramText" Target="legacyDiagramText56.bin"/><Relationship Id="rId7" Type="http://schemas.microsoft.com/office/2006/relationships/legacyDiagramText" Target="legacyDiagramText60.bin"/><Relationship Id="rId12" Type="http://schemas.microsoft.com/office/2006/relationships/legacyDiagramText" Target="legacyDiagramText65.bin"/><Relationship Id="rId2" Type="http://schemas.microsoft.com/office/2006/relationships/legacyDiagramText" Target="legacyDiagramText55.bin"/><Relationship Id="rId1" Type="http://schemas.microsoft.com/office/2006/relationships/legacyDiagramText" Target="legacyDiagramText54.bin"/><Relationship Id="rId6" Type="http://schemas.microsoft.com/office/2006/relationships/legacyDiagramText" Target="legacyDiagramText59.bin"/><Relationship Id="rId11" Type="http://schemas.microsoft.com/office/2006/relationships/legacyDiagramText" Target="legacyDiagramText64.bin"/><Relationship Id="rId5" Type="http://schemas.microsoft.com/office/2006/relationships/legacyDiagramText" Target="legacyDiagramText58.bin"/><Relationship Id="rId10" Type="http://schemas.microsoft.com/office/2006/relationships/legacyDiagramText" Target="legacyDiagramText63.bin"/><Relationship Id="rId4" Type="http://schemas.microsoft.com/office/2006/relationships/legacyDiagramText" Target="legacyDiagramText57.bin"/><Relationship Id="rId9" Type="http://schemas.microsoft.com/office/2006/relationships/legacyDiagramText" Target="legacyDiagramText62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3.bin"/><Relationship Id="rId3" Type="http://schemas.microsoft.com/office/2006/relationships/legacyDiagramText" Target="legacyDiagramText68.bin"/><Relationship Id="rId7" Type="http://schemas.microsoft.com/office/2006/relationships/legacyDiagramText" Target="legacyDiagramText72.bin"/><Relationship Id="rId12" Type="http://schemas.microsoft.com/office/2006/relationships/legacyDiagramText" Target="legacyDiagramText77.bin"/><Relationship Id="rId2" Type="http://schemas.microsoft.com/office/2006/relationships/legacyDiagramText" Target="legacyDiagramText67.bin"/><Relationship Id="rId1" Type="http://schemas.microsoft.com/office/2006/relationships/legacyDiagramText" Target="legacyDiagramText66.bin"/><Relationship Id="rId6" Type="http://schemas.microsoft.com/office/2006/relationships/legacyDiagramText" Target="legacyDiagramText71.bin"/><Relationship Id="rId11" Type="http://schemas.microsoft.com/office/2006/relationships/legacyDiagramText" Target="legacyDiagramText76.bin"/><Relationship Id="rId5" Type="http://schemas.microsoft.com/office/2006/relationships/legacyDiagramText" Target="legacyDiagramText70.bin"/><Relationship Id="rId10" Type="http://schemas.microsoft.com/office/2006/relationships/legacyDiagramText" Target="legacyDiagramText75.bin"/><Relationship Id="rId4" Type="http://schemas.microsoft.com/office/2006/relationships/legacyDiagramText" Target="legacyDiagramText69.bin"/><Relationship Id="rId9" Type="http://schemas.microsoft.com/office/2006/relationships/legacyDiagramText" Target="legacyDiagramText74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5.bin"/><Relationship Id="rId3" Type="http://schemas.microsoft.com/office/2006/relationships/legacyDiagramText" Target="legacyDiagramText80.bin"/><Relationship Id="rId7" Type="http://schemas.microsoft.com/office/2006/relationships/legacyDiagramText" Target="legacyDiagramText84.bin"/><Relationship Id="rId12" Type="http://schemas.microsoft.com/office/2006/relationships/legacyDiagramText" Target="legacyDiagramText89.bin"/><Relationship Id="rId2" Type="http://schemas.microsoft.com/office/2006/relationships/legacyDiagramText" Target="legacyDiagramText79.bin"/><Relationship Id="rId1" Type="http://schemas.microsoft.com/office/2006/relationships/legacyDiagramText" Target="legacyDiagramText78.bin"/><Relationship Id="rId6" Type="http://schemas.microsoft.com/office/2006/relationships/legacyDiagramText" Target="legacyDiagramText83.bin"/><Relationship Id="rId11" Type="http://schemas.microsoft.com/office/2006/relationships/legacyDiagramText" Target="legacyDiagramText88.bin"/><Relationship Id="rId5" Type="http://schemas.microsoft.com/office/2006/relationships/legacyDiagramText" Target="legacyDiagramText82.bin"/><Relationship Id="rId10" Type="http://schemas.microsoft.com/office/2006/relationships/legacyDiagramText" Target="legacyDiagramText87.bin"/><Relationship Id="rId4" Type="http://schemas.microsoft.com/office/2006/relationships/legacyDiagramText" Target="legacyDiagramText81.bin"/><Relationship Id="rId9" Type="http://schemas.microsoft.com/office/2006/relationships/legacyDiagramText" Target="legacyDiagramText86.bin"/></Relationships>
</file>

<file path=ppt/drawings/_rels/vmlDrawing9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97.bin"/><Relationship Id="rId3" Type="http://schemas.microsoft.com/office/2006/relationships/legacyDiagramText" Target="legacyDiagramText92.bin"/><Relationship Id="rId7" Type="http://schemas.microsoft.com/office/2006/relationships/legacyDiagramText" Target="legacyDiagramText96.bin"/><Relationship Id="rId12" Type="http://schemas.microsoft.com/office/2006/relationships/legacyDiagramText" Target="legacyDiagramText101.bin"/><Relationship Id="rId2" Type="http://schemas.microsoft.com/office/2006/relationships/legacyDiagramText" Target="legacyDiagramText91.bin"/><Relationship Id="rId1" Type="http://schemas.microsoft.com/office/2006/relationships/legacyDiagramText" Target="legacyDiagramText90.bin"/><Relationship Id="rId6" Type="http://schemas.microsoft.com/office/2006/relationships/legacyDiagramText" Target="legacyDiagramText95.bin"/><Relationship Id="rId11" Type="http://schemas.microsoft.com/office/2006/relationships/legacyDiagramText" Target="legacyDiagramText100.bin"/><Relationship Id="rId5" Type="http://schemas.microsoft.com/office/2006/relationships/legacyDiagramText" Target="legacyDiagramText94.bin"/><Relationship Id="rId10" Type="http://schemas.microsoft.com/office/2006/relationships/legacyDiagramText" Target="legacyDiagramText99.bin"/><Relationship Id="rId4" Type="http://schemas.microsoft.com/office/2006/relationships/legacyDiagramText" Target="legacyDiagramText93.bin"/><Relationship Id="rId9" Type="http://schemas.microsoft.com/office/2006/relationships/legacyDiagramText" Target="legacyDiagramText98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5296C-1D6B-475A-8947-7AA91A98E98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3416-D68A-415F-B714-084AAE457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lum bright="-21000" contrast="-23000"/>
          </a:blip>
          <a:srcRect/>
          <a:stretch>
            <a:fillRect/>
          </a:stretch>
        </p:blipFill>
        <p:spPr bwMode="auto">
          <a:xfrm>
            <a:off x="0" y="150017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4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8229600" cy="1828800"/>
          </a:xfrm>
        </p:spPr>
        <p:txBody>
          <a:bodyPr/>
          <a:lstStyle/>
          <a:p>
            <a:r>
              <a:rPr lang="en-US" dirty="0" smtClean="0"/>
              <a:t>Inflammation and Repair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pic>
        <p:nvPicPr>
          <p:cNvPr id="17410" name="Picture 2" descr="http://www.diabetes-watch-blog.com/images/blogs/7-2007/inflammation-1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85728"/>
            <a:ext cx="5732659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</a:t>
            </a:r>
            <a:r>
              <a:rPr lang="en-US" sz="2800" b="1" dirty="0" smtClean="0"/>
              <a:t>3</a:t>
            </a:r>
          </a:p>
          <a:p>
            <a:pPr algn="ctr"/>
            <a:r>
              <a:rPr lang="en-US" sz="2000" b="1" dirty="0" smtClean="0"/>
              <a:t>Foundation block: pathology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4282" y="5572140"/>
            <a:ext cx="28456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Monday, October </a:t>
            </a:r>
            <a:r>
              <a:rPr lang="en-US" dirty="0" smtClean="0"/>
              <a:t>10</a:t>
            </a:r>
            <a:r>
              <a:rPr lang="en-US" dirty="0" smtClean="0"/>
              <a:t>, 2011</a:t>
            </a:r>
            <a:endParaRPr lang="en-US" dirty="0" smtClean="0"/>
          </a:p>
          <a:p>
            <a:pPr algn="ctr"/>
            <a:r>
              <a:rPr lang="en-US" dirty="0" smtClean="0"/>
              <a:t>11:00-12:00 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42118"/>
            <a:ext cx="335758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Dr. </a:t>
            </a:r>
            <a:r>
              <a:rPr lang="en-US" sz="1600" b="1" dirty="0" err="1" smtClean="0"/>
              <a:t>Maha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Arafah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37014 -0.3672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Vasoactive</a:t>
            </a:r>
            <a:r>
              <a:rPr lang="en-US" dirty="0" smtClean="0">
                <a:solidFill>
                  <a:srgbClr val="92D050"/>
                </a:solidFill>
              </a:rPr>
              <a:t> Amines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>
                <a:cs typeface="Arial" charset="0"/>
              </a:rPr>
              <a:t>Among first mediators in acute inflammatory reactions</a:t>
            </a:r>
          </a:p>
          <a:p>
            <a:r>
              <a:rPr lang="en-US" dirty="0" smtClean="0">
                <a:cs typeface="Arial" charset="0"/>
              </a:rPr>
              <a:t>Preformed mediators in </a:t>
            </a:r>
            <a:r>
              <a:rPr lang="en-US" dirty="0" err="1" smtClean="0">
                <a:cs typeface="Arial" charset="0"/>
              </a:rPr>
              <a:t>secretory</a:t>
            </a:r>
            <a:r>
              <a:rPr lang="en-US" dirty="0" smtClean="0">
                <a:cs typeface="Arial" charset="0"/>
              </a:rPr>
              <a:t> granules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66374"/>
            <a:ext cx="6430597" cy="43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3599062" cy="2893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Stimuli of Release: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Physical injury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Immune reactions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C3a and C5a fragments 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Leukocyte-derived histamine-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releasing proteins</a:t>
            </a:r>
          </a:p>
          <a:p>
            <a:pPr marL="495300" indent="-495300">
              <a:buNone/>
            </a:pPr>
            <a:r>
              <a:rPr lang="en-US" sz="2000" dirty="0" err="1" smtClean="0">
                <a:cs typeface="Arial" charset="0"/>
              </a:rPr>
              <a:t>Neuropeptides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Cytokines (e.g. IL-1 and IL-8)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7654" y="2000240"/>
            <a:ext cx="4786346" cy="2686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143512"/>
            <a:ext cx="1712713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by:</a:t>
            </a:r>
          </a:p>
          <a:p>
            <a:pPr marL="495300" indent="-495300">
              <a:lnSpc>
                <a:spcPct val="90000"/>
              </a:lnSpc>
              <a:buSzPct val="75000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Serotonin</a:t>
            </a:r>
            <a:br>
              <a:rPr lang="en-US" sz="4000" dirty="0" smtClean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rgbClr val="92D05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4"/>
          <a:srcRect b="2513"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72330" y="0"/>
            <a:ext cx="186942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cs typeface="Arial" charset="0"/>
              </a:rPr>
              <a:t>Source:</a:t>
            </a:r>
            <a:endParaRPr lang="en-US" u="sng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dirty="0" smtClean="0">
                <a:cs typeface="Arial" charset="0"/>
              </a:rPr>
              <a:t>Platelets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rganization Chart 2"/>
          <p:cNvGraphicFramePr>
            <a:graphicFrameLocks/>
          </p:cNvGraphicFramePr>
          <p:nvPr>
            <p:ph type="dgm" idx="1"/>
          </p:nvPr>
        </p:nvGraphicFramePr>
        <p:xfrm>
          <a:off x="381000" y="533400"/>
          <a:ext cx="8763000" cy="632460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rganization Chart 2"/>
          <p:cNvGraphicFramePr>
            <a:graphicFrameLocks/>
          </p:cNvGraphicFramePr>
          <p:nvPr>
            <p:ph type="dgm" idx="1"/>
          </p:nvPr>
        </p:nvGraphicFramePr>
        <p:xfrm>
          <a:off x="142844" y="214290"/>
          <a:ext cx="9001156" cy="6429396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428736"/>
            <a:ext cx="8501122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0"/>
            <a:ext cx="6067445" cy="6715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29787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0866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357166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C000"/>
                </a:solidFill>
                <a:cs typeface="Arial" charset="0"/>
              </a:rPr>
              <a:t>Chronic Inflammation: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&amp; 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285728"/>
          <a:ext cx="8429684" cy="6286544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28" y="1428736"/>
            <a:ext cx="7467600" cy="518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chemoattractants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Chemical mediators</a:t>
            </a:r>
            <a:br>
              <a:rPr lang="en-US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outcome of acute inflammation </a:t>
            </a:r>
            <a:r>
              <a:rPr lang="en-US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214290"/>
          <a:ext cx="8643998" cy="6357958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357298"/>
            <a:ext cx="6934200" cy="5500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Vasodilation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degranulation)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Microbicidial (cytotoxic)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95250"/>
            <a:ext cx="53911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214422"/>
            <a:ext cx="8229600" cy="564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 &amp; Monocytes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elastase, collagenase, &amp; cathepsin)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antiproteases (e.g. </a:t>
            </a: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214290"/>
          <a:ext cx="8786842" cy="6429396"/>
        </p:xfrm>
        <a:graphic>
          <a:graphicData uri="http://schemas.openxmlformats.org/drawingml/2006/compatibility">
            <com:legacyDrawing xmlns:com="http://schemas.openxmlformats.org/drawingml/2006/compatibility" spid="_x0000_s12290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28736"/>
            <a:ext cx="7867675" cy="4714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149506"/>
          </a:graphicData>
        </a:graphic>
      </p:graphicFrame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4"/>
          <a:srcRect t="53156" r="16896"/>
          <a:stretch>
            <a:fillRect/>
          </a:stretch>
        </p:blipFill>
        <p:spPr bwMode="auto">
          <a:xfrm>
            <a:off x="1101410" y="3500414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clotting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d:\Inetpub\ombroot\content\0721601871\graphics\fullsize\S01871-002-f015.jpg"/>
          <p:cNvPicPr>
            <a:picLocks noChangeAspect="1" noChangeArrowheads="1"/>
          </p:cNvPicPr>
          <p:nvPr/>
        </p:nvPicPr>
        <p:blipFill>
          <a:blip r:embed="rId2"/>
          <a:srcRect b="2823"/>
          <a:stretch>
            <a:fillRect/>
          </a:stretch>
        </p:blipFill>
        <p:spPr bwMode="auto">
          <a:xfrm>
            <a:off x="357160" y="500042"/>
            <a:ext cx="8786840" cy="617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0" y="4357694"/>
            <a:ext cx="1981200" cy="5905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permeability, pain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5008" y="5715016"/>
            <a:ext cx="2071702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</a:t>
            </a:r>
            <a:r>
              <a:rPr lang="en-US" sz="1600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permeability, </a:t>
            </a:r>
            <a:r>
              <a:rPr lang="en-US" sz="1600" i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1600" i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15074" y="2643182"/>
            <a:ext cx="1285884" cy="1407036"/>
          </a:xfrm>
          <a:prstGeom prst="downArrow">
            <a:avLst>
              <a:gd name="adj1" fmla="val 100000"/>
              <a:gd name="adj2" fmla="val 48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enhanced leukocyte adhesion &amp; activation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6433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clotting systems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d:\Inetpub\ombroot\content\0721601871\graphics\fullsize\S01871-002-f014.jpg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b="3496"/>
          <a:stretch>
            <a:fillRect/>
          </a:stretch>
        </p:blipFill>
        <p:spPr bwMode="auto">
          <a:xfrm>
            <a:off x="0" y="838200"/>
            <a:ext cx="9144000" cy="484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71736" y="142852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500034" y="1500174"/>
            <a:ext cx="838883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  <a:p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 (^ histamine) </a:t>
            </a:r>
            <a:endParaRPr lang="en-US" sz="2400" dirty="0"/>
          </a:p>
          <a:p>
            <a:r>
              <a:rPr lang="en-US" sz="2400" dirty="0"/>
              <a:t> 	 </a:t>
            </a:r>
            <a:r>
              <a:rPr lang="en-US" sz="2400" dirty="0" smtClean="0"/>
              <a:t>          </a:t>
            </a:r>
            <a:r>
              <a:rPr lang="en-US" sz="2400" dirty="0" err="1"/>
              <a:t>anaphylatoxins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 </a:t>
            </a:r>
            <a:r>
              <a:rPr lang="en-US" sz="2400" dirty="0"/>
              <a:t>membrane attack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3071802" y="30413"/>
          <a:ext cx="6072198" cy="6556125"/>
        </p:xfrm>
        <a:graphic>
          <a:graphicData uri="http://schemas.openxmlformats.org/drawingml/2006/table">
            <a:tbl>
              <a:tblPr/>
              <a:tblGrid>
                <a:gridCol w="2960196"/>
                <a:gridCol w="3112002"/>
              </a:tblGrid>
              <a:tr h="91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6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6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/>
          <a:lstStyle/>
          <a:p>
            <a:pPr marL="609600" indent="-609600"/>
            <a:r>
              <a:rPr lang="en-US" smtClean="0">
                <a:solidFill>
                  <a:srgbClr val="FF9999"/>
                </a:solidFill>
                <a:latin typeface="Arial" charset="0"/>
                <a:cs typeface="Arial" charset="0"/>
              </a:rPr>
              <a:t>Acute inflammation may have one of the four outcomes:</a:t>
            </a:r>
          </a:p>
          <a:p>
            <a:pPr marL="990600" lvl="1" indent="-533400"/>
            <a:r>
              <a:rPr lang="en-US" i="1" smtClean="0">
                <a:latin typeface="Arial" charset="0"/>
              </a:rPr>
              <a:t>Complete resolution</a:t>
            </a:r>
            <a:endParaRPr lang="en-US" sz="200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smtClean="0">
                <a:latin typeface="Arial" charset="0"/>
              </a:rPr>
              <a:t>Healing by connective tissue replacement (fibrosis)</a:t>
            </a:r>
            <a:endParaRPr lang="en-US" sz="2000" smtClean="0">
              <a:latin typeface="Arial" charset="0"/>
            </a:endParaRPr>
          </a:p>
          <a:p>
            <a:pPr marL="990600" lvl="1" indent="-533400"/>
            <a:r>
              <a:rPr lang="en-US" i="1" smtClean="0">
                <a:latin typeface="Arial" charset="0"/>
              </a:rPr>
              <a:t>Progression of the tissue response to chronic inflammation</a:t>
            </a:r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smtClean="0">
                <a:latin typeface="Arial" charset="0"/>
              </a:rPr>
              <a:t>Abcess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Inetpub\ombroot\content\0721601871\graphics\fullsize\S01871-002-f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388284" cy="5962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1066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/>
              <a:t>Events in the resolution of inflammation </a:t>
            </a:r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/>
          <a:srcRect b="3044"/>
          <a:stretch>
            <a:fillRect/>
          </a:stretch>
        </p:blipFill>
        <p:spPr bwMode="auto">
          <a:xfrm>
            <a:off x="3624263" y="123825"/>
            <a:ext cx="5257800" cy="658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General </a:t>
            </a:r>
            <a:r>
              <a:rPr lang="en-US" sz="3200" dirty="0">
                <a:solidFill>
                  <a:srgbClr val="92D050"/>
                </a:solidFill>
              </a:rPr>
              <a:t>principles for chemical </a:t>
            </a:r>
            <a:r>
              <a:rPr lang="en-US" sz="3200" dirty="0" smtClean="0">
                <a:solidFill>
                  <a:srgbClr val="92D050"/>
                </a:solidFill>
              </a:rPr>
              <a:t>mediators</a:t>
            </a:r>
            <a:endParaRPr lang="en-US" dirty="0"/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>
            <a:normAutofit fontScale="92500"/>
          </a:bodyPr>
          <a:lstStyle/>
          <a:p>
            <a:pPr>
              <a:buClr>
                <a:schemeClr val="bg2"/>
              </a:buClr>
              <a:buFontTx/>
              <a:buNone/>
            </a:pPr>
            <a:endParaRPr lang="en-US" sz="2400" dirty="0">
              <a:latin typeface="Arial" pitchFamily="34" charset="0"/>
            </a:endParaRP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</a:t>
            </a:r>
            <a:r>
              <a:rPr lang="en-US" sz="3000" dirty="0">
                <a:latin typeface="Arial" pitchFamily="34" charset="0"/>
              </a:rPr>
              <a:t>( these 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  <a:p>
            <a:pPr>
              <a:buClr>
                <a:schemeClr val="bg2"/>
              </a:buClr>
              <a:buFontTx/>
              <a:buNone/>
            </a:pPr>
            <a:r>
              <a:rPr lang="en-US" sz="2400" dirty="0" smtClean="0">
                <a:latin typeface="Arial" pitchFamily="34" charset="0"/>
              </a:rPr>
              <a:t>-</a:t>
            </a:r>
            <a:endParaRPr lang="en-US" sz="2400" dirty="0">
              <a:latin typeface="Arial" pitchFamily="34" charset="0"/>
            </a:endParaRPr>
          </a:p>
          <a:p>
            <a:pPr>
              <a:buClr>
                <a:schemeClr val="bg2"/>
              </a:buClr>
              <a:buFontTx/>
              <a:buNone/>
            </a:pP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92D050"/>
                </a:solidFill>
              </a:rPr>
              <a:t>mediators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358214" cy="5715000"/>
          </a:xfrm>
        </p:spPr>
        <p:txBody>
          <a:bodyPr/>
          <a:lstStyle/>
          <a:p>
            <a:pPr>
              <a:buClr>
                <a:schemeClr val="bg2"/>
              </a:buClr>
              <a:buFontTx/>
              <a:buNone/>
            </a:pPr>
            <a:endParaRPr lang="en-US" sz="2000" dirty="0">
              <a:latin typeface="Arial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 antioxidants scavenge toxic oxygen metabolites)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000" dirty="0">
              <a:latin typeface="Arial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92D050"/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cleavage)</a:t>
            </a:r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349759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428604"/>
          <a:ext cx="8572528" cy="5929306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1258</TotalTime>
  <Words>1002</Words>
  <Application>Microsoft Office PowerPoint</Application>
  <PresentationFormat>On-screen Show (4:3)</PresentationFormat>
  <Paragraphs>353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Apex</vt:lpstr>
      <vt:lpstr>Custom Design</vt:lpstr>
      <vt:lpstr>1_Apex</vt:lpstr>
      <vt:lpstr>2_Apex</vt:lpstr>
      <vt:lpstr>template_949</vt:lpstr>
      <vt:lpstr>3_Apex</vt:lpstr>
      <vt:lpstr>Inflammation and Repair</vt:lpstr>
      <vt:lpstr>    Chemical mediators  outcome of acute inflammation  </vt:lpstr>
      <vt:lpstr>Objectives</vt:lpstr>
      <vt:lpstr>Slide 4</vt:lpstr>
      <vt:lpstr> General principles for chemical mediators</vt:lpstr>
      <vt:lpstr>General principles for chemical mediators</vt:lpstr>
      <vt:lpstr>Source of Chemical mediators</vt:lpstr>
      <vt:lpstr>Slide 8</vt:lpstr>
      <vt:lpstr>Slide 9</vt:lpstr>
      <vt:lpstr>Cell-Derived Mediators</vt:lpstr>
      <vt:lpstr>Vasoactive Amines Histamine &amp; Serotonin </vt:lpstr>
      <vt:lpstr>Histamine</vt:lpstr>
      <vt:lpstr>Serotonin (5-HT)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PLASMA PROTEASES</vt:lpstr>
      <vt:lpstr>Slide 27</vt:lpstr>
      <vt:lpstr>Slide 28</vt:lpstr>
      <vt:lpstr>Complement protein</vt:lpstr>
      <vt:lpstr>Slide 30</vt:lpstr>
      <vt:lpstr> Outcomes of Acute Inflammation 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Repair</dc:title>
  <dc:creator>Dr.Maha</dc:creator>
  <cp:lastModifiedBy>Dr.Maha</cp:lastModifiedBy>
  <cp:revision>33</cp:revision>
  <dcterms:created xsi:type="dcterms:W3CDTF">2009-10-30T14:20:26Z</dcterms:created>
  <dcterms:modified xsi:type="dcterms:W3CDTF">2011-10-09T21:17:49Z</dcterms:modified>
</cp:coreProperties>
</file>