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4" r:id="rId6"/>
  </p:sldMasterIdLst>
  <p:notesMasterIdLst>
    <p:notesMasterId r:id="rId37"/>
  </p:notesMasterIdLst>
  <p:sldIdLst>
    <p:sldId id="548" r:id="rId7"/>
    <p:sldId id="381" r:id="rId8"/>
    <p:sldId id="520" r:id="rId9"/>
    <p:sldId id="442" r:id="rId10"/>
    <p:sldId id="559" r:id="rId11"/>
    <p:sldId id="550" r:id="rId12"/>
    <p:sldId id="446" r:id="rId13"/>
    <p:sldId id="450" r:id="rId14"/>
    <p:sldId id="444" r:id="rId15"/>
    <p:sldId id="528" r:id="rId16"/>
    <p:sldId id="455" r:id="rId17"/>
    <p:sldId id="545" r:id="rId18"/>
    <p:sldId id="530" r:id="rId19"/>
    <p:sldId id="532" r:id="rId20"/>
    <p:sldId id="546" r:id="rId21"/>
    <p:sldId id="459" r:id="rId22"/>
    <p:sldId id="465" r:id="rId23"/>
    <p:sldId id="466" r:id="rId24"/>
    <p:sldId id="558" r:id="rId25"/>
    <p:sldId id="471" r:id="rId26"/>
    <p:sldId id="552" r:id="rId27"/>
    <p:sldId id="553" r:id="rId28"/>
    <p:sldId id="555" r:id="rId29"/>
    <p:sldId id="475" r:id="rId30"/>
    <p:sldId id="494" r:id="rId31"/>
    <p:sldId id="483" r:id="rId32"/>
    <p:sldId id="557" r:id="rId33"/>
    <p:sldId id="486" r:id="rId34"/>
    <p:sldId id="556" r:id="rId35"/>
    <p:sldId id="52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22" autoAdjust="0"/>
    <p:restoredTop sz="94667" autoAdjust="0"/>
  </p:normalViewPr>
  <p:slideViewPr>
    <p:cSldViewPr>
      <p:cViewPr varScale="1">
        <p:scale>
          <a:sx n="48" d="100"/>
          <a:sy n="48" d="100"/>
        </p:scale>
        <p:origin x="-629"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5296C-1D6B-475A-8947-7AA91A98E985}" type="datetimeFigureOut">
              <a:rPr lang="en-US" smtClean="0"/>
              <a:pPr/>
              <a:t>10/18/2011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A3416-D68A-415F-B714-084AAE4577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smtClean="0"/>
              <a:t>Some tissues can be completely reconstituted after injury, such as the repair of bone after a fracture or the regeneration of the surface epithelium in a cutaneous wound. For tissues that are incapable of regeneration, repair is accomplished by connective tissue deposition, producing a </a:t>
            </a:r>
            <a:r>
              <a:rPr lang="en-US" i="1" smtClean="0"/>
              <a:t>scar.</a:t>
            </a:r>
            <a:r>
              <a:rPr lang="en-US" smtClean="0"/>
              <a:t> This term is most often used in connection to </a:t>
            </a:r>
            <a:r>
              <a:rPr lang="en-US" i="1" smtClean="0"/>
              <a:t>wound healing</a:t>
            </a:r>
            <a:r>
              <a:rPr lang="en-US" smtClean="0"/>
              <a:t> in the skin, but it is also used to describe the replacement of parenchymal cells by connective tissue, as in the heart after myocardial infarction. </a:t>
            </a:r>
          </a:p>
          <a:p>
            <a:pPr>
              <a:spcBef>
                <a:spcPct val="0"/>
              </a:spcBef>
            </a:pPr>
            <a:r>
              <a:rPr lang="en-US" smtClean="0"/>
              <a:t>If damage persists, inflammation becomes chronic, and tissue damage and repair may occur concurrently. Connective tissue deposition in these conditions is usually referred to as </a:t>
            </a:r>
            <a:r>
              <a:rPr lang="en-US" i="1" smtClean="0"/>
              <a:t>fibrosis.</a:t>
            </a:r>
            <a:r>
              <a:rPr lang="en-US" smtClean="0"/>
              <a:t> In the broader sense, the term fibrosis applies to any abnormal deposition of connective tissue, regardless of cause.</a:t>
            </a:r>
          </a:p>
          <a:p>
            <a:pPr>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6</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smtClean="0"/>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smtClean="0"/>
              <a:t>granulation tissue.</a:t>
            </a:r>
            <a:r>
              <a:rPr lang="en-US" smtClean="0"/>
              <a:t> The term derives from its pink, soft, granular appearance on the surface of wounds, but it is the histologic features that are characteristic: </a:t>
            </a:r>
            <a:r>
              <a:rPr lang="en-US" i="1" smtClean="0"/>
              <a:t>the formation of new small blood vessels (angiogenesis) and the proliferation of fibroblasts</a:t>
            </a:r>
            <a:r>
              <a:rPr lang="en-US" smtClean="0"/>
              <a:t> (</a:t>
            </a:r>
            <a:r>
              <a:rPr lang="en-US" smtClean="0">
                <a:hlinkClick r:id="" action="ppaction://hlinkfile" tooltip="View now"/>
              </a:rPr>
              <a:t>Fig. 3-17</a:t>
            </a:r>
            <a:r>
              <a:rPr lang="en-US" smtClean="0"/>
              <a:t>). These new vessels are leaky, allowing the passage of proteins and red cells into the extravascular space. </a:t>
            </a:r>
            <a:r>
              <a:rPr lang="en-US" i="1" smtClean="0"/>
              <a:t>Thus, new granulation tissue is often edematous.</a:t>
            </a:r>
            <a:r>
              <a:rPr lang="en-US" smtClean="0"/>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3C0D45-015A-48DE-8210-60AE7F031C5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2"/>
          <p:cNvPicPr>
            <a:picLocks noChangeAspect="1" noChangeArrowheads="1"/>
          </p:cNvPicPr>
          <p:nvPr userDrawn="1"/>
        </p:nvPicPr>
        <p:blipFill>
          <a:blip r:embed="rId2">
            <a:lum/>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lum bright="-21000" contrast="-23000"/>
          </a:blip>
          <a:srcRect/>
          <a:stretch>
            <a:fillRect/>
          </a:stretch>
        </p:blipFill>
        <p:spPr bwMode="auto">
          <a:xfrm>
            <a:off x="0" y="1500174"/>
            <a:ext cx="9144000" cy="4857784"/>
          </a:xfrm>
          <a:prstGeom prst="rect">
            <a:avLst/>
          </a:prstGeom>
          <a:noFill/>
          <a:ln w="9525">
            <a:noFill/>
            <a:miter lim="800000"/>
            <a:headEnd/>
            <a:tailEnd/>
          </a:ln>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3C0D45-015A-48DE-8210-60AE7F031C5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10/18/2011</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10/18/2011</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10/18/2011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F80FA9-FEEF-4F84-B08C-37734CF0EE08}"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F80FA9-FEEF-4F84-B08C-37734CF0EE08}" type="datetimeFigureOut">
              <a:rPr lang="en-US" smtClean="0"/>
              <a:pPr/>
              <a:t>10/18/2011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3C0D45-015A-48DE-8210-60AE7F031C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10/18/2011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10/18/2011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10/18/2011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10/18/2011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9.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2"/>
            <a:ext cx="8229600" cy="1828800"/>
          </a:xfrm>
        </p:spPr>
        <p:txBody>
          <a:bodyPr/>
          <a:lstStyle/>
          <a:p>
            <a:r>
              <a:rPr lang="en-US" dirty="0" smtClean="0"/>
              <a:t>Inflammation and Repair</a:t>
            </a:r>
            <a:endParaRPr lang="en-US" dirty="0"/>
          </a:p>
        </p:txBody>
      </p:sp>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3" name="Subtitle 2"/>
          <p:cNvSpPr>
            <a:spLocks noGrp="1"/>
          </p:cNvSpPr>
          <p:nvPr>
            <p:ph type="subTitle" idx="1"/>
          </p:nvPr>
        </p:nvSpPr>
        <p:spPr>
          <a:xfrm>
            <a:off x="1357290" y="4000504"/>
            <a:ext cx="6400800" cy="1752600"/>
          </a:xfrm>
        </p:spPr>
        <p:txBody>
          <a:bodyPr/>
          <a:lstStyle/>
          <a:p>
            <a:r>
              <a:rPr lang="en-US" dirty="0" smtClean="0"/>
              <a:t>Dr. </a:t>
            </a:r>
            <a:r>
              <a:rPr lang="en-US" dirty="0" err="1" smtClean="0"/>
              <a:t>Maha</a:t>
            </a:r>
            <a:r>
              <a:rPr lang="en-US" dirty="0" smtClean="0"/>
              <a:t> </a:t>
            </a:r>
            <a:r>
              <a:rPr lang="en-US" dirty="0" err="1" smtClean="0"/>
              <a:t>Arafah</a:t>
            </a:r>
            <a:endParaRPr lang="en-US" dirty="0" smtClean="0"/>
          </a:p>
        </p:txBody>
      </p:sp>
      <p:pic>
        <p:nvPicPr>
          <p:cNvPr id="17410" name="Picture 2" descr="http://www.diabetes-watch-blog.com/images/blogs/7-2007/inflammation-11931.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6" name="Rectangle 5"/>
          <p:cNvSpPr/>
          <p:nvPr/>
        </p:nvSpPr>
        <p:spPr>
          <a:xfrm>
            <a:off x="0" y="4826675"/>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t>Dr. </a:t>
            </a:r>
            <a:r>
              <a:rPr lang="en-US" b="1" dirty="0" err="1" smtClean="0"/>
              <a:t>Maha</a:t>
            </a:r>
            <a:r>
              <a:rPr lang="en-US" b="1" dirty="0" smtClean="0"/>
              <a:t> </a:t>
            </a:r>
            <a:r>
              <a:rPr lang="en-US" b="1" dirty="0" err="1" smtClean="0"/>
              <a:t>Arafah</a:t>
            </a:r>
            <a:endParaRPr lang="en-US" dirty="0" smtClean="0"/>
          </a:p>
          <a:p>
            <a:r>
              <a:rPr lang="en-US" b="1" dirty="0" smtClean="0"/>
              <a:t>Assistant  Professor</a:t>
            </a:r>
            <a:endParaRPr lang="en-US" dirty="0" smtClean="0"/>
          </a:p>
          <a:p>
            <a:r>
              <a:rPr lang="en-US" b="1" dirty="0" smtClean="0"/>
              <a:t>Department of Pathology</a:t>
            </a:r>
            <a:endParaRPr lang="en-US" dirty="0" smtClean="0"/>
          </a:p>
          <a:p>
            <a:r>
              <a:rPr lang="en-US" b="1" dirty="0" smtClean="0"/>
              <a:t>King Khalid University Hospital and King Saud University</a:t>
            </a:r>
            <a:endParaRPr lang="en-US" dirty="0" smtClean="0"/>
          </a:p>
          <a:p>
            <a:pPr rtl="1"/>
            <a:r>
              <a:rPr lang="en-US" dirty="0" smtClean="0"/>
              <a:t>Email: marafah@ksu.edu.sa</a:t>
            </a:r>
          </a:p>
          <a:p>
            <a:r>
              <a:rPr lang="en-US" dirty="0" smtClean="0"/>
              <a:t>           </a:t>
            </a:r>
            <a:r>
              <a:rPr lang="en-US" dirty="0" err="1" smtClean="0"/>
              <a:t>marafah</a:t>
            </a:r>
            <a:r>
              <a:rPr lang="en-US" dirty="0" smtClean="0"/>
              <a:t> @</a:t>
            </a:r>
            <a:r>
              <a:rPr lang="en-US" dirty="0" err="1" smtClean="0"/>
              <a:t>hotmail.com</a:t>
            </a:r>
            <a:endParaRPr lang="en-US" dirty="0" smtClean="0"/>
          </a:p>
        </p:txBody>
      </p:sp>
      <p:sp>
        <p:nvSpPr>
          <p:cNvPr id="7" name="TextBox 6"/>
          <p:cNvSpPr txBox="1"/>
          <p:nvPr/>
        </p:nvSpPr>
        <p:spPr>
          <a:xfrm>
            <a:off x="2071670" y="35716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5</a:t>
            </a:r>
          </a:p>
          <a:p>
            <a:pPr algn="ctr"/>
            <a:r>
              <a:rPr lang="en-US" dirty="0" smtClean="0"/>
              <a:t>Tissue Repair and Regeneration</a:t>
            </a:r>
            <a:endParaRPr lang="en-US" dirty="0"/>
          </a:p>
        </p:txBody>
      </p:sp>
      <p:sp>
        <p:nvSpPr>
          <p:cNvPr id="8" name="TextBox 7"/>
          <p:cNvSpPr txBox="1"/>
          <p:nvPr/>
        </p:nvSpPr>
        <p:spPr>
          <a:xfrm>
            <a:off x="5786446" y="5934670"/>
            <a:ext cx="227337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Monday Oct19,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7410"/>
                                        </p:tgtEl>
                                        <p:attrNameLst>
                                          <p:attrName>style.opacity</p:attrName>
                                        </p:attrNameLst>
                                      </p:cBhvr>
                                      <p:to>
                                        <p:strVal val="0.5"/>
                                      </p:to>
                                    </p:set>
                                    <p:animEffect filter="image" prLst="opacity: 0.5">
                                      <p:cBhvr rctx="IE">
                                        <p:cTn id="7" dur="indefinite"/>
                                        <p:tgtEl>
                                          <p:spTgt spid="17410"/>
                                        </p:tgtEl>
                                      </p:cBhvr>
                                    </p:animEffect>
                                  </p:childTnLst>
                                </p:cTn>
                              </p:par>
                            </p:childTnLst>
                          </p:cTn>
                        </p:par>
                        <p:par>
                          <p:cTn id="8" fill="hold">
                            <p:stCondLst>
                              <p:cond delay="0"/>
                            </p:stCondLst>
                            <p:childTnLst>
                              <p:par>
                                <p:cTn id="9" presetID="6" presetClass="emph" presetSubtype="0" fill="hold" nodeType="afterEffect">
                                  <p:stCondLst>
                                    <p:cond delay="500"/>
                                  </p:stCondLst>
                                  <p:childTnLst>
                                    <p:animScale>
                                      <p:cBhvr>
                                        <p:cTn id="10" dur="500" fill="hold"/>
                                        <p:tgtEl>
                                          <p:spTgt spid="17410"/>
                                        </p:tgtEl>
                                      </p:cBhvr>
                                      <p:by x="25000" y="25000"/>
                                    </p:animScale>
                                  </p:childTnLst>
                                </p:cTn>
                              </p:par>
                              <p:par>
                                <p:cTn id="11" presetID="56" presetClass="path" presetSubtype="0" accel="50000" decel="50000" fill="hold" nodeType="withEffect">
                                  <p:stCondLst>
                                    <p:cond delay="0"/>
                                  </p:stCondLst>
                                  <p:childTnLst>
                                    <p:animMotion origin="layout" path="M 0 2.53469E-6 L 0.37014 -0.36726 " pathEditMode="relative" rAng="0" ptsTypes="AA">
                                      <p:cBhvr>
                                        <p:cTn id="12" dur="500" fill="hold"/>
                                        <p:tgtEl>
                                          <p:spTgt spid="17410"/>
                                        </p:tgtEl>
                                        <p:attrNameLst>
                                          <p:attrName>ppt_x</p:attrName>
                                          <p:attrName>ppt_y</p:attrName>
                                        </p:attrNameLst>
                                      </p:cBhvr>
                                      <p:rCtr x="185" y="-1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Mechanism of repair</a:t>
            </a:r>
          </a:p>
        </p:txBody>
      </p:sp>
      <p:sp>
        <p:nvSpPr>
          <p:cNvPr id="32771" name="Content Placeholder 2"/>
          <p:cNvSpPr>
            <a:spLocks noGrp="1"/>
          </p:cNvSpPr>
          <p:nvPr>
            <p:ph idx="1"/>
          </p:nvPr>
        </p:nvSpPr>
        <p:spPr/>
        <p:txBody>
          <a:bodyPr>
            <a:normAutofit/>
          </a:bodyPr>
          <a:lstStyle/>
          <a:p>
            <a:r>
              <a:rPr lang="en-US" dirty="0" smtClean="0"/>
              <a:t>Repair begins early in inflammation. </a:t>
            </a:r>
          </a:p>
          <a:p>
            <a:r>
              <a:rPr lang="en-US" dirty="0" smtClean="0"/>
              <a:t>Fibroblasts and vascular endothelial cells begin proliferating to form a specialized type of tissue (hallmark of healing): </a:t>
            </a:r>
          </a:p>
          <a:p>
            <a:pPr>
              <a:buNone/>
            </a:pPr>
            <a:r>
              <a:rPr lang="en-US" sz="4400" i="1" dirty="0" smtClean="0">
                <a:solidFill>
                  <a:srgbClr val="FF0000"/>
                </a:solidFill>
              </a:rPr>
              <a:t>		granulation tissue</a:t>
            </a:r>
            <a:r>
              <a:rPr lang="en-US" dirty="0" smtClean="0"/>
              <a:t> </a:t>
            </a:r>
          </a:p>
          <a:p>
            <a:pPr>
              <a:buNone/>
            </a:pPr>
            <a:r>
              <a:rPr lang="en-US"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14348" y="1500174"/>
            <a:ext cx="7500990" cy="5632311"/>
          </a:xfrm>
          <a:prstGeom prst="rect">
            <a:avLst/>
          </a:prstGeom>
          <a:noFill/>
        </p:spPr>
        <p:txBody>
          <a:bodyPr wrap="square" rtlCol="0">
            <a:spAutoFit/>
          </a:bodyPr>
          <a:lstStyle/>
          <a:p>
            <a:pPr>
              <a:buFont typeface="Arial" pitchFamily="34" charset="0"/>
              <a:buChar char="•"/>
            </a:pPr>
            <a:r>
              <a:rPr lang="en-US" sz="2400" dirty="0" smtClean="0">
                <a:latin typeface="Tahoma" pitchFamily="34" charset="0"/>
              </a:rPr>
              <a:t> The term granulation tissue was used by ancient surgeons for the red, granular tissue filling the non healing wounds</a:t>
            </a:r>
          </a:p>
          <a:p>
            <a:r>
              <a:rPr lang="en-US" sz="2400" dirty="0" smtClean="0">
                <a:latin typeface="Tahoma" pitchFamily="34" charset="0"/>
              </a:rPr>
              <a:t> </a:t>
            </a:r>
          </a:p>
          <a:p>
            <a:pPr>
              <a:buFont typeface="Arial" pitchFamily="34" charset="0"/>
              <a:buChar char="•"/>
            </a:pPr>
            <a:r>
              <a:rPr lang="en-US" sz="2400" dirty="0" smtClean="0">
                <a:latin typeface="Tahoma" pitchFamily="34" charset="0"/>
              </a:rPr>
              <a:t> With the advent of microscopy, it was discovered that granulation tissue occurs in all wounds during healing, and it may occur in chronic inflammation </a:t>
            </a:r>
          </a:p>
          <a:p>
            <a:pPr>
              <a:buFont typeface="Arial" pitchFamily="34" charset="0"/>
              <a:buChar char="•"/>
            </a:pPr>
            <a:endParaRPr lang="en-US" sz="2400" dirty="0" smtClean="0">
              <a:latin typeface="Tahoma" pitchFamily="34" charset="0"/>
            </a:endParaRPr>
          </a:p>
          <a:p>
            <a:pPr>
              <a:buFont typeface="Arial" pitchFamily="34" charset="0"/>
              <a:buChar char="•"/>
            </a:pPr>
            <a:r>
              <a:rPr lang="en-US" sz="2400" dirty="0" smtClean="0">
                <a:latin typeface="Tahoma" pitchFamily="34" charset="0"/>
              </a:rPr>
              <a:t>  It consists of:</a:t>
            </a:r>
          </a:p>
          <a:p>
            <a:pPr marL="914400" lvl="1" indent="-457200">
              <a:buFont typeface="+mj-lt"/>
              <a:buAutoNum type="arabicPeriod"/>
            </a:pPr>
            <a:r>
              <a:rPr lang="en-US" sz="2400" dirty="0" smtClean="0">
                <a:latin typeface="Tahoma" pitchFamily="34" charset="0"/>
              </a:rPr>
              <a:t> fibroblasts surrounded by abundant extracellular matrix</a:t>
            </a:r>
          </a:p>
          <a:p>
            <a:pPr marL="914400" lvl="1" indent="-457200">
              <a:buFont typeface="+mj-lt"/>
              <a:buAutoNum type="arabicPeriod"/>
            </a:pPr>
            <a:r>
              <a:rPr lang="en-US" sz="2400" dirty="0" smtClean="0">
                <a:latin typeface="Tahoma" pitchFamily="34" charset="0"/>
              </a:rPr>
              <a:t>newly formed blood vessels</a:t>
            </a:r>
          </a:p>
          <a:p>
            <a:pPr marL="914400" lvl="1" indent="-457200">
              <a:buFont typeface="+mj-lt"/>
              <a:buAutoNum type="arabicPeriod"/>
            </a:pPr>
            <a:r>
              <a:rPr lang="en-US" sz="2400" dirty="0" smtClean="0">
                <a:latin typeface="Tahoma" pitchFamily="34" charset="0"/>
              </a:rPr>
              <a:t> scattered macrophages and some other inflammatory cells.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slide(fromBottom)">
                                      <p:cBhvr>
                                        <p:cTn id="7" dur="500"/>
                                        <p:tgtEl>
                                          <p:spTgt spid="4">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slide(fromBottom)">
                                      <p:cBhvr>
                                        <p:cTn id="10" dur="500"/>
                                        <p:tgtEl>
                                          <p:spTgt spid="4">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slide(fromBottom)">
                                      <p:cBhvr>
                                        <p:cTn id="13" dur="500"/>
                                        <p:tgtEl>
                                          <p:spTgt spid="4">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slide(fromBottom)">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smtClean="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smtClean="0"/>
          </a:p>
          <a:p>
            <a:pPr>
              <a:lnSpc>
                <a:spcPct val="90000"/>
              </a:lnSpc>
            </a:pPr>
            <a:r>
              <a:rPr lang="en-US" sz="2400" dirty="0" smtClean="0"/>
              <a:t>Cleanup of debris, fibrin, and other foreign material at the site </a:t>
            </a:r>
            <a:r>
              <a:rPr lang="en-US" sz="2400" dirty="0" err="1" smtClean="0"/>
              <a:t>ofrepair</a:t>
            </a:r>
            <a:r>
              <a:rPr lang="en-US" sz="2400" dirty="0" smtClean="0"/>
              <a:t>. </a:t>
            </a:r>
          </a:p>
          <a:p>
            <a:pPr>
              <a:lnSpc>
                <a:spcPct val="90000"/>
              </a:lnSpc>
            </a:pPr>
            <a:r>
              <a:rPr lang="en-US" sz="2400" dirty="0" smtClean="0"/>
              <a:t>Macrophages recruit other cells: fibroblasts and </a:t>
            </a:r>
            <a:r>
              <a:rPr lang="en-US" sz="2400" dirty="0" err="1" smtClean="0"/>
              <a:t>angioblasts</a:t>
            </a:r>
            <a:r>
              <a:rPr lang="en-US" sz="2400" dirty="0" smtClean="0"/>
              <a:t> </a:t>
            </a:r>
          </a:p>
          <a:p>
            <a:pPr eaLnBrk="1" hangingPunct="1">
              <a:lnSpc>
                <a:spcPct val="90000"/>
              </a:lnSpc>
            </a:pPr>
            <a:r>
              <a:rPr lang="en-US" sz="2400" dirty="0" smtClean="0"/>
              <a:t>Stimulation of matrix production , interleukins that stimulate fibroblasts and </a:t>
            </a:r>
            <a:r>
              <a:rPr lang="en-US" sz="2400" dirty="0" err="1" smtClean="0"/>
              <a:t>angioblasts</a:t>
            </a:r>
            <a:r>
              <a:rPr lang="en-US" sz="2400" dirty="0" smtClean="0"/>
              <a:t> to produce the extracellular matrix. </a:t>
            </a:r>
          </a:p>
          <a:p>
            <a:pPr eaLnBrk="1" hangingPunct="1">
              <a:lnSpc>
                <a:spcPct val="90000"/>
              </a:lnSpc>
            </a:pPr>
            <a:r>
              <a:rPr lang="en-US" sz="2400" dirty="0" smtClean="0"/>
              <a:t>Remodeling of the scar. They secrete </a:t>
            </a:r>
            <a:r>
              <a:rPr lang="en-US" sz="2400" dirty="0" err="1" smtClean="0"/>
              <a:t>collagenases</a:t>
            </a: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z="3600" dirty="0" smtClean="0"/>
              <a:t>Fibroblast Migration and Proliferation </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a:t>
            </a:r>
          </a:p>
          <a:p>
            <a:pPr marL="274320" indent="-274320" fontAlgn="auto">
              <a:spcAft>
                <a:spcPts val="0"/>
              </a:spcAft>
              <a:buClr>
                <a:schemeClr val="accent3"/>
              </a:buClr>
              <a:buFont typeface="Wingdings 2"/>
              <a:buChar char=""/>
              <a:defRPr/>
            </a:pPr>
            <a:r>
              <a:rPr lang="en-US" dirty="0" smtClean="0"/>
              <a:t>This lead to:</a:t>
            </a:r>
          </a:p>
          <a:p>
            <a:pPr marL="777240" lvl="1" indent="-457200">
              <a:buClr>
                <a:schemeClr val="accent3"/>
              </a:buClr>
              <a:buFont typeface="+mj-lt"/>
              <a:buAutoNum type="arabicPeriod"/>
              <a:defRPr/>
            </a:pPr>
            <a:r>
              <a:rPr lang="en-US" dirty="0" smtClean="0"/>
              <a:t> </a:t>
            </a:r>
            <a:r>
              <a:rPr lang="en-US" i="1" dirty="0" smtClean="0"/>
              <a:t>increased synthesis of collagen and </a:t>
            </a:r>
            <a:r>
              <a:rPr lang="en-US" i="1" dirty="0" err="1" smtClean="0"/>
              <a:t>fibronectin</a:t>
            </a:r>
            <a:endParaRPr lang="en-US" i="1" dirty="0" smtClean="0"/>
          </a:p>
          <a:p>
            <a:pPr marL="777240" lvl="1" indent="-457200">
              <a:buClr>
                <a:schemeClr val="accent3"/>
              </a:buClr>
              <a:buFont typeface="+mj-lt"/>
              <a:buAutoNum type="arabicPeriod"/>
              <a:defRPr/>
            </a:pPr>
            <a:r>
              <a:rPr lang="en-US" i="1" dirty="0" smtClean="0"/>
              <a:t>decreased degradation of ECM by </a:t>
            </a:r>
            <a:r>
              <a:rPr lang="en-US" i="1" dirty="0" err="1" smtClean="0"/>
              <a:t>metalloproteinases</a:t>
            </a:r>
            <a:r>
              <a:rPr lang="en-US" dirty="0" smtClean="0"/>
              <a:t> </a:t>
            </a:r>
          </a:p>
          <a:p>
            <a:pPr marL="274320" indent="-274320" fontAlgn="auto">
              <a:spcAft>
                <a:spcPts val="0"/>
              </a:spcAft>
              <a:buClr>
                <a:schemeClr val="accent3"/>
              </a:buClr>
              <a:buFont typeface="Wingdings 2"/>
              <a:buChar char=""/>
              <a:defRPr/>
            </a:pPr>
            <a:r>
              <a:rPr lang="en-US"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smtClean="0"/>
              <a:t>Net collagen accumulation, however, depends not only on increased collagen synthesis but also on decreased degradation.</a:t>
            </a:r>
            <a:r>
              <a:rPr lang="en-US"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4339650"/>
          </a:xfrm>
          <a:prstGeom prst="rect">
            <a:avLst/>
          </a:prstGeom>
          <a:noFill/>
          <a:ln w="12700">
            <a:noFill/>
            <a:miter lim="800000"/>
            <a:headEnd/>
            <a:tailEnd/>
          </a:ln>
        </p:spPr>
        <p:txBody>
          <a:bodyPr>
            <a:spAutoFit/>
          </a:bodyPr>
          <a:lstStyle/>
          <a:p>
            <a:pPr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a:t>
            </a:r>
            <a:r>
              <a:rPr lang="en-US" sz="2400" dirty="0" smtClean="0">
                <a:cs typeface="Traditional Arabic" pitchFamily="2" charset="-78"/>
              </a:rPr>
              <a:t> fibroblasts </a:t>
            </a:r>
            <a:r>
              <a:rPr lang="en-US" sz="2400" dirty="0">
                <a:cs typeface="Traditional Arabic" pitchFamily="2" charset="-78"/>
              </a:rPr>
              <a:t>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FFF00"/>
                </a:solidFill>
                <a:cs typeface="Traditional Arabic" pitchFamily="2" charset="-78"/>
              </a:rPr>
              <a:t>pink soft granular appearance on the surface of the wound</a:t>
            </a:r>
            <a:r>
              <a:rPr lang="en-US" sz="2400" dirty="0" smtClean="0">
                <a:cs typeface="Traditional Arabic" pitchFamily="2" charset="-78"/>
              </a:rPr>
              <a:t>.</a:t>
            </a:r>
          </a:p>
          <a:p>
            <a:r>
              <a:rPr lang="en-US" sz="2400" i="1" dirty="0" smtClean="0"/>
              <a:t>New granulation tissue is often edematous.</a:t>
            </a:r>
            <a:r>
              <a:rPr lang="en-US" sz="2400" dirty="0" smtClean="0"/>
              <a:t> </a:t>
            </a:r>
          </a:p>
          <a:p>
            <a:pPr eaLnBrk="0" hangingPunct="0"/>
            <a:endParaRPr lang="en-US" sz="2400" dirty="0">
              <a:cs typeface="Traditional Arabic" pitchFamily="2" charset="-78"/>
            </a:endParaRPr>
          </a:p>
          <a:p>
            <a:pPr eaLnBrk="0" hangingPunct="0">
              <a:buFontTx/>
              <a:buChar char="•"/>
            </a:pPr>
            <a:r>
              <a:rPr lang="en-US" sz="2400" dirty="0" err="1">
                <a:solidFill>
                  <a:srgbClr val="FF3300"/>
                </a:solidFill>
                <a:cs typeface="Traditional Arabic" pitchFamily="2" charset="-78"/>
              </a:rPr>
              <a:t>histologically</a:t>
            </a:r>
            <a:r>
              <a:rPr lang="en-US" sz="2400" dirty="0">
                <a:cs typeface="Traditional Arabic" pitchFamily="2" charset="-78"/>
              </a:rPr>
              <a:t> : granulation tissue is composed of : </a:t>
            </a:r>
          </a:p>
          <a:p>
            <a:pPr marL="571500" lvl="1" eaLnBrk="0" hangingPunct="0">
              <a:buFontTx/>
              <a:buChar char="•"/>
            </a:pPr>
            <a:r>
              <a:rPr lang="en-US" sz="2400" dirty="0">
                <a:cs typeface="Traditional Arabic" pitchFamily="2" charset="-78"/>
              </a:rPr>
              <a:t>proliferation of new small blood vessels and</a:t>
            </a:r>
          </a:p>
          <a:p>
            <a:pPr marL="571500" lvl="1" eaLnBrk="0" hangingPunct="0">
              <a:buFontTx/>
              <a:buChar char="•"/>
            </a:pPr>
            <a:r>
              <a:rPr lang="en-US" sz="2400" dirty="0">
                <a:cs typeface="Traditional Arabic" pitchFamily="2" charset="-78"/>
              </a:rPr>
              <a:t>proliferation of fibroblasts</a:t>
            </a:r>
          </a:p>
          <a:p>
            <a:pPr eaLnBrk="0" hangingPunct="0"/>
            <a:endParaRPr lang="en-US" sz="2400" dirty="0">
              <a:cs typeface="Traditional Arabic" pitchFamily="2" charset="-78"/>
            </a:endParaRPr>
          </a:p>
          <a:p>
            <a:pPr eaLnBrk="0" hangingPunct="0">
              <a:spcBef>
                <a:spcPct val="50000"/>
              </a:spcBef>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219200" y="4953000"/>
            <a:ext cx="6561138" cy="457200"/>
          </a:xfrm>
          <a:prstGeom prst="rect">
            <a:avLst/>
          </a:prstGeom>
          <a:solidFill>
            <a:schemeClr val="tx1"/>
          </a:solidFill>
          <a:ln w="9525">
            <a:noFill/>
            <a:miter lim="800000"/>
            <a:headEnd/>
            <a:tailEnd/>
          </a:ln>
        </p:spPr>
        <p:txBody>
          <a:bodyPr wrap="none">
            <a:spAutoFit/>
          </a:bodyPr>
          <a:lstStyle/>
          <a:p>
            <a:r>
              <a:rPr lang="en-US" i="1">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3352800" y="685800"/>
            <a:ext cx="2345514" cy="523220"/>
          </a:xfrm>
          <a:prstGeom prst="rect">
            <a:avLst/>
          </a:prstGeom>
          <a:noFill/>
          <a:ln w="9525">
            <a:noFill/>
            <a:miter lim="800000"/>
            <a:headEnd/>
            <a:tailEnd/>
          </a:ln>
        </p:spPr>
        <p:txBody>
          <a:bodyPr wrap="none">
            <a:spAutoFit/>
          </a:bodyPr>
          <a:lstStyle/>
          <a:p>
            <a:r>
              <a:rPr lang="en-US" sz="2800" i="1" dirty="0">
                <a:solidFill>
                  <a:srgbClr val="FF9999"/>
                </a:solidFill>
                <a:latin typeface="Arial" charset="0"/>
                <a:cs typeface="Arial" charset="0"/>
              </a:rPr>
              <a:t>Angiogenesis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i="1" smtClean="0">
                <a:latin typeface="Arial" charset="0"/>
                <a:cs typeface="Arial" charset="0"/>
              </a:rPr>
              <a:t>SCAR FORMATION</a:t>
            </a:r>
            <a:r>
              <a:rPr lang="en-US" b="1" i="1" smtClean="0">
                <a:solidFill>
                  <a:srgbClr val="000000"/>
                </a:solidFill>
                <a:latin typeface="Arial" charset="0"/>
                <a:cs typeface="Arial" charset="0"/>
              </a:rPr>
              <a:t> </a:t>
            </a:r>
          </a:p>
        </p:txBody>
      </p:sp>
      <p:sp>
        <p:nvSpPr>
          <p:cNvPr id="28675" name="Rectangle 3"/>
          <p:cNvSpPr>
            <a:spLocks noGrp="1" noChangeArrowheads="1"/>
          </p:cNvSpPr>
          <p:nvPr>
            <p:ph type="body" idx="1"/>
          </p:nvPr>
        </p:nvSpPr>
        <p:spPr/>
        <p:txBody>
          <a:bodyPr>
            <a:normAutofit fontScale="85000" lnSpcReduction="10000"/>
          </a:bodyPr>
          <a:lstStyle/>
          <a:p>
            <a:pPr eaLnBrk="0" hangingPunct="0"/>
            <a:r>
              <a:rPr lang="en-US" dirty="0" smtClean="0">
                <a:solidFill>
                  <a:srgbClr val="FFFF00"/>
                </a:solidFill>
                <a:cs typeface="Traditional Arabic" pitchFamily="2" charset="-78"/>
              </a:rPr>
              <a:t>Further healing: increased collagen, decreased active fibroblasts and new vessels(thrombosis and degeneration)</a:t>
            </a:r>
            <a:endParaRPr lang="en-US" dirty="0" smtClean="0">
              <a:cs typeface="Traditional Arabic" pitchFamily="2" charset="-78"/>
            </a:endParaRPr>
          </a:p>
          <a:p>
            <a:pPr eaLnBrk="0" hangingPunct="0"/>
            <a:endParaRPr lang="en-US" dirty="0" smtClean="0">
              <a:cs typeface="Traditional Arabic" pitchFamily="2" charset="-78"/>
            </a:endParaRPr>
          </a:p>
          <a:p>
            <a:pPr eaLnBrk="0" hangingPunct="0"/>
            <a:r>
              <a:rPr lang="en-US" dirty="0" smtClean="0">
                <a:cs typeface="Traditional Arabic" pitchFamily="2" charset="-78"/>
              </a:rPr>
              <a:t>At the end: scar (inactive fibroblasts, dense collagen, fragments of elastic tissue, extracellular matrix,  few vessels).</a:t>
            </a:r>
          </a:p>
          <a:p>
            <a:pPr eaLnBrk="0" hangingPunct="0"/>
            <a:endParaRPr lang="en-US" dirty="0" smtClean="0">
              <a:cs typeface="Traditional Arabic" pitchFamily="2" charset="-78"/>
            </a:endParaRPr>
          </a:p>
          <a:p>
            <a:pPr eaLnBrk="1" hangingPunct="1"/>
            <a:r>
              <a:rPr lang="en-US" dirty="0" smtClean="0">
                <a:latin typeface="Arial" charset="0"/>
                <a:cs typeface="Arial" charset="0"/>
              </a:rPr>
              <a:t>Three processes that participate in the formation of a scar:</a:t>
            </a:r>
          </a:p>
          <a:p>
            <a:pPr lvl="1"/>
            <a:r>
              <a:rPr lang="en-US" dirty="0" smtClean="0">
                <a:latin typeface="Arial" charset="0"/>
                <a:cs typeface="Arial" charset="0"/>
              </a:rPr>
              <a:t> (1) </a:t>
            </a:r>
            <a:r>
              <a:rPr lang="en-US" i="1" dirty="0" smtClean="0">
                <a:latin typeface="Arial" charset="0"/>
                <a:cs typeface="Arial" charset="0"/>
              </a:rPr>
              <a:t>emigration and proliferation of fibroblasts in the site of injury</a:t>
            </a:r>
            <a:endParaRPr lang="en-US" dirty="0" smtClean="0">
              <a:latin typeface="Arial" charset="0"/>
              <a:cs typeface="Arial" charset="0"/>
            </a:endParaRPr>
          </a:p>
          <a:p>
            <a:pPr lvl="1"/>
            <a:r>
              <a:rPr lang="en-US" dirty="0" smtClean="0">
                <a:latin typeface="Arial" charset="0"/>
                <a:cs typeface="Arial" charset="0"/>
              </a:rPr>
              <a:t> (2) </a:t>
            </a:r>
            <a:r>
              <a:rPr lang="en-US" i="1" dirty="0" smtClean="0">
                <a:latin typeface="Arial" charset="0"/>
                <a:cs typeface="Arial" charset="0"/>
              </a:rPr>
              <a:t>deposition of ECM</a:t>
            </a:r>
            <a:endParaRPr lang="en-US" dirty="0" smtClean="0">
              <a:latin typeface="Arial" charset="0"/>
              <a:cs typeface="Arial" charset="0"/>
            </a:endParaRPr>
          </a:p>
          <a:p>
            <a:pPr lvl="1"/>
            <a:r>
              <a:rPr lang="en-US" dirty="0" smtClean="0">
                <a:latin typeface="Arial" charset="0"/>
                <a:cs typeface="Arial" charset="0"/>
              </a:rPr>
              <a:t> (3) </a:t>
            </a:r>
            <a:r>
              <a:rPr lang="en-US" i="1" dirty="0" smtClean="0">
                <a:latin typeface="Arial" charset="0"/>
                <a:cs typeface="Arial" charset="0"/>
              </a:rPr>
              <a:t>tissue remodeling</a:t>
            </a:r>
            <a:r>
              <a:rPr lang="en-US" dirty="0" smtClean="0">
                <a:solidFill>
                  <a:srgbClr val="000000"/>
                </a:solidFill>
                <a:latin typeface="Arial" charset="0"/>
                <a:cs typeface="Arial" charset="0"/>
              </a:rPr>
              <a:t>.</a:t>
            </a:r>
          </a:p>
          <a:p>
            <a:pPr lvl="1"/>
            <a:endParaRPr lang="en-US" dirty="0" smtClean="0">
              <a:solidFill>
                <a:srgbClr val="000000"/>
              </a:solidFill>
              <a:latin typeface="Arial" charset="0"/>
              <a:cs typeface="Arial" charset="0"/>
            </a:endParaRPr>
          </a:p>
          <a:p>
            <a:pPr lvl="1">
              <a:buNone/>
            </a:pPr>
            <a:endParaRPr lang="en-US" dirty="0" smtClean="0">
              <a:solidFill>
                <a:srgbClr val="00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animEffect transition="in" filter="slide(fromBottom)">
                                      <p:cBhvr>
                                        <p:cTn id="7" dur="500"/>
                                        <p:tgtEl>
                                          <p:spTgt spid="28675">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8675">
                                            <p:txEl>
                                              <p:pRg st="5" end="5"/>
                                            </p:txEl>
                                          </p:spTgt>
                                        </p:tgtEl>
                                        <p:attrNameLst>
                                          <p:attrName>style.visibility</p:attrName>
                                        </p:attrNameLst>
                                      </p:cBhvr>
                                      <p:to>
                                        <p:strVal val="visible"/>
                                      </p:to>
                                    </p:set>
                                    <p:animEffect transition="in" filter="slide(fromBottom)">
                                      <p:cBhvr>
                                        <p:cTn id="10" dur="500"/>
                                        <p:tgtEl>
                                          <p:spTgt spid="28675">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8675">
                                            <p:txEl>
                                              <p:pRg st="6" end="6"/>
                                            </p:txEl>
                                          </p:spTgt>
                                        </p:tgtEl>
                                        <p:attrNameLst>
                                          <p:attrName>style.visibility</p:attrName>
                                        </p:attrNameLst>
                                      </p:cBhvr>
                                      <p:to>
                                        <p:strVal val="visible"/>
                                      </p:to>
                                    </p:set>
                                    <p:animEffect transition="in" filter="slide(fromBottom)">
                                      <p:cBhvr>
                                        <p:cTn id="13" dur="500"/>
                                        <p:tgtEl>
                                          <p:spTgt spid="28675">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8675">
                                            <p:txEl>
                                              <p:pRg st="7" end="7"/>
                                            </p:txEl>
                                          </p:spTgt>
                                        </p:tgtEl>
                                        <p:attrNameLst>
                                          <p:attrName>style.visibility</p:attrName>
                                        </p:attrNameLst>
                                      </p:cBhvr>
                                      <p:to>
                                        <p:strVal val="visible"/>
                                      </p:to>
                                    </p:set>
                                    <p:animEffect transition="in" filter="slide(fromBottom)">
                                      <p:cBhvr>
                                        <p:cTn id="16"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smtClean="0"/>
              <a:t>Upon completion of this lecture, the student should: </a:t>
            </a:r>
          </a:p>
          <a:p>
            <a:pPr marL="880110" lvl="0" indent="-742950">
              <a:buFont typeface="+mj-lt"/>
              <a:buAutoNum type="arabicPeriod"/>
            </a:pPr>
            <a:r>
              <a:rPr lang="en-US" sz="5100" dirty="0" smtClean="0">
                <a:latin typeface="Arial Rounded MT Bold" pitchFamily="34" charset="0"/>
              </a:rPr>
              <a:t>Describe the differences between the various cell types (</a:t>
            </a:r>
            <a:r>
              <a:rPr lang="en-US" sz="5100" dirty="0" err="1" smtClean="0">
                <a:latin typeface="Arial Rounded MT Bold" pitchFamily="34" charset="0"/>
              </a:rPr>
              <a:t>ie</a:t>
            </a:r>
            <a:r>
              <a:rPr lang="en-US" sz="5100" dirty="0" smtClean="0">
                <a:latin typeface="Arial Rounded MT Bold" pitchFamily="34" charset="0"/>
              </a:rPr>
              <a:t>, labile, stable, and permanent cells) in terms of their regeneration potential. List examples of each cell type.</a:t>
            </a:r>
          </a:p>
          <a:p>
            <a:pPr marL="880110" lvl="0" indent="-742950">
              <a:buFont typeface="+mj-lt"/>
              <a:buAutoNum type="arabicPeriod"/>
            </a:pPr>
            <a:r>
              <a:rPr lang="en-US" sz="5100" dirty="0" smtClean="0">
                <a:latin typeface="Arial Rounded MT Bold" pitchFamily="34" charset="0"/>
              </a:rPr>
              <a:t> Know the factors that are most important in determining whether regeneration will restore normal tissue architecture.</a:t>
            </a:r>
          </a:p>
          <a:p>
            <a:pPr marL="880110" lvl="0" indent="-742950">
              <a:buFont typeface="+mj-lt"/>
              <a:buAutoNum type="arabicPeriod"/>
            </a:pPr>
            <a:r>
              <a:rPr lang="en-US" sz="5100" dirty="0" smtClean="0">
                <a:latin typeface="Arial Rounded MT Bold" pitchFamily="34" charset="0"/>
              </a:rPr>
              <a:t>List the three main phases of </a:t>
            </a:r>
            <a:r>
              <a:rPr lang="en-US" sz="5100" dirty="0" err="1" smtClean="0">
                <a:latin typeface="Arial Rounded MT Bold" pitchFamily="34" charset="0"/>
              </a:rPr>
              <a:t>cutaneous</a:t>
            </a:r>
            <a:r>
              <a:rPr lang="en-US" sz="5100" dirty="0" smtClean="0">
                <a:latin typeface="Arial Rounded MT Bold" pitchFamily="34" charset="0"/>
              </a:rPr>
              <a:t> wound healing.</a:t>
            </a:r>
          </a:p>
          <a:p>
            <a:pPr marL="880110" lvl="0" indent="-742950">
              <a:buFont typeface="+mj-lt"/>
              <a:buAutoNum type="arabicPeriod"/>
            </a:pPr>
            <a:r>
              <a:rPr lang="en-US" sz="5100" dirty="0" smtClean="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smtClean="0">
                <a:latin typeface="Arial Rounded MT Bold" pitchFamily="34" charset="0"/>
              </a:rPr>
              <a:t>List factors which are associated with delayed wound healing.</a:t>
            </a:r>
          </a:p>
          <a:p>
            <a:pPr marL="880110" lvl="0" indent="-742950">
              <a:buFont typeface="+mj-lt"/>
              <a:buAutoNum type="arabicPeriod"/>
            </a:pPr>
            <a:r>
              <a:rPr lang="en-US" sz="5100" dirty="0" smtClean="0">
                <a:latin typeface="Arial Rounded MT Bold" pitchFamily="34" charset="0"/>
              </a:rPr>
              <a:t>List </a:t>
            </a:r>
            <a:r>
              <a:rPr lang="en-US" sz="5000" dirty="0" smtClean="0">
                <a:latin typeface="Arial Rounded MT Bold" pitchFamily="34" charset="0"/>
              </a:rPr>
              <a:t>complication of wound healing.</a:t>
            </a:r>
            <a:endParaRPr lang="en-US" sz="4500" dirty="0" smtClean="0">
              <a:latin typeface="Arial Rounded MT Bold" pitchFamily="34" charset="0"/>
            </a:endParaRPr>
          </a:p>
          <a:p>
            <a:pPr>
              <a:buNone/>
            </a:pPr>
            <a:endParaRPr lang="en-US" sz="3600" dirty="0" smtClean="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t>Cutaneous</a:t>
            </a:r>
            <a:r>
              <a:rPr lang="en-US" dirty="0" smtClean="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2162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lgn="ctr" eaLnBrk="0" hangingPunct="0">
              <a:buAutoNum type="arabicPeriod"/>
            </a:pPr>
            <a:r>
              <a:rPr lang="en-US" dirty="0" smtClean="0">
                <a:cs typeface="Traditional Arabic" pitchFamily="2" charset="-78"/>
              </a:rPr>
              <a:t>Primary union</a:t>
            </a:r>
          </a:p>
          <a:p>
            <a:pPr marL="342900" indent="-342900" algn="ctr" eaLnBrk="0" hangingPunct="0"/>
            <a:r>
              <a:rPr lang="en-US" dirty="0" smtClean="0">
                <a:cs typeface="Traditional Arabic" pitchFamily="2" charset="-78"/>
              </a:rPr>
              <a:t> </a:t>
            </a:r>
            <a:r>
              <a:rPr lang="en-US" dirty="0">
                <a:cs typeface="Traditional Arabic" pitchFamily="2" charset="-78"/>
              </a:rPr>
              <a:t>(healing by 1st intention)</a:t>
            </a:r>
          </a:p>
          <a:p>
            <a:pPr eaLnBrk="0" hangingPunct="0">
              <a:buFont typeface="Arial" pitchFamily="34" charset="0"/>
              <a:buChar char="•"/>
            </a:pPr>
            <a:r>
              <a:rPr lang="en-US" sz="2800" dirty="0" smtClean="0">
                <a:cs typeface="Traditional Arabic" pitchFamily="2" charset="-78"/>
              </a:rPr>
              <a:t>clean </a:t>
            </a:r>
            <a:r>
              <a:rPr lang="en-US" sz="2800" dirty="0">
                <a:cs typeface="Traditional Arabic" pitchFamily="2" charset="-78"/>
              </a:rPr>
              <a:t>surgical incision</a:t>
            </a:r>
          </a:p>
          <a:p>
            <a:pPr eaLnBrk="0" hangingPunct="0">
              <a:buFont typeface="Arial" pitchFamily="34" charset="0"/>
              <a:buChar char="•"/>
            </a:pPr>
            <a:r>
              <a:rPr lang="en-US" sz="2800" dirty="0" smtClean="0">
                <a:cs typeface="Traditional Arabic" pitchFamily="2" charset="-78"/>
              </a:rPr>
              <a:t>no </a:t>
            </a:r>
            <a:r>
              <a:rPr lang="en-US" sz="2800" dirty="0">
                <a:cs typeface="Traditional Arabic" pitchFamily="2" charset="-78"/>
              </a:rPr>
              <a:t>significant </a:t>
            </a:r>
            <a:r>
              <a:rPr lang="en-US" sz="2800" dirty="0" smtClean="0">
                <a:cs typeface="Traditional Arabic" pitchFamily="2" charset="-78"/>
              </a:rPr>
              <a:t>bacterial contamination</a:t>
            </a:r>
            <a:endParaRPr lang="en-US" sz="2800" dirty="0">
              <a:cs typeface="Traditional Arabic" pitchFamily="2" charset="-78"/>
            </a:endParaRPr>
          </a:p>
          <a:p>
            <a:pPr eaLnBrk="0" hangingPunct="0">
              <a:buFont typeface="Arial" pitchFamily="34" charset="0"/>
              <a:buChar char="•"/>
            </a:pPr>
            <a:r>
              <a:rPr lang="en-US" sz="2800" dirty="0" smtClean="0">
                <a:cs typeface="Traditional Arabic" pitchFamily="2" charset="-78"/>
              </a:rPr>
              <a:t>minimal </a:t>
            </a:r>
            <a:r>
              <a:rPr lang="en-US" sz="2800" dirty="0">
                <a:cs typeface="Traditional Arabic" pitchFamily="2" charset="-78"/>
              </a:rPr>
              <a:t>loss of tissue</a:t>
            </a:r>
          </a:p>
          <a:p>
            <a:pPr eaLnBrk="0" hangingPunct="0">
              <a:buFont typeface="Arial" pitchFamily="34" charset="0"/>
              <a:buChar char="•"/>
            </a:pPr>
            <a:r>
              <a:rPr lang="en-US" sz="2800" dirty="0" smtClean="0">
                <a:cs typeface="Traditional Arabic" pitchFamily="2" charset="-78"/>
              </a:rPr>
              <a:t>clot</a:t>
            </a:r>
            <a:r>
              <a:rPr lang="en-US" sz="2800" dirty="0">
                <a:cs typeface="Traditional Arabic" pitchFamily="2" charset="-78"/>
              </a:rPr>
              <a:t>, scab formation</a:t>
            </a:r>
          </a:p>
          <a:p>
            <a:pPr eaLnBrk="0" hangingPunct="0">
              <a:spcBef>
                <a:spcPct val="50000"/>
              </a:spcBef>
            </a:pPr>
            <a:endParaRPr lang="en-US" dirty="0"/>
          </a:p>
        </p:txBody>
      </p:sp>
      <p:sp>
        <p:nvSpPr>
          <p:cNvPr id="5" name="TextBox 4"/>
          <p:cNvSpPr txBox="1"/>
          <p:nvPr/>
        </p:nvSpPr>
        <p:spPr>
          <a:xfrm>
            <a:off x="4572000" y="1571612"/>
            <a:ext cx="4214842" cy="433965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eaLnBrk="0" hangingPunct="0"/>
            <a:r>
              <a:rPr lang="en-US" dirty="0" smtClean="0">
                <a:solidFill>
                  <a:srgbClr val="FFFF00"/>
                </a:solidFill>
                <a:cs typeface="Traditional Arabic" pitchFamily="2" charset="-78"/>
              </a:rPr>
              <a:t>2</a:t>
            </a:r>
            <a:r>
              <a:rPr lang="en-US" sz="2400" dirty="0" smtClean="0">
                <a:solidFill>
                  <a:srgbClr val="FFFF00"/>
                </a:solidFill>
                <a:cs typeface="Traditional Arabic" pitchFamily="2" charset="-78"/>
              </a:rPr>
              <a:t>. </a:t>
            </a:r>
            <a:r>
              <a:rPr lang="en-US" dirty="0" smtClean="0">
                <a:solidFill>
                  <a:srgbClr val="FFFF00"/>
                </a:solidFill>
                <a:cs typeface="Traditional Arabic" pitchFamily="2" charset="-78"/>
              </a:rPr>
              <a:t>Secondary union</a:t>
            </a:r>
          </a:p>
          <a:p>
            <a:pPr algn="ctr" eaLnBrk="0" hangingPunct="0"/>
            <a:r>
              <a:rPr lang="en-US" dirty="0" smtClean="0">
                <a:solidFill>
                  <a:srgbClr val="FFFF00"/>
                </a:solidFill>
                <a:cs typeface="Traditional Arabic" pitchFamily="2" charset="-78"/>
              </a:rPr>
              <a:t> </a:t>
            </a:r>
            <a:r>
              <a:rPr lang="en-US" dirty="0" smtClean="0">
                <a:cs typeface="Traditional Arabic" pitchFamily="2" charset="-78"/>
              </a:rPr>
              <a:t>(healing by 2nd intention)</a:t>
            </a:r>
          </a:p>
          <a:p>
            <a:pPr eaLnBrk="0" hangingPunct="0">
              <a:buFont typeface="Arial" pitchFamily="34" charset="0"/>
              <a:buChar char="•"/>
            </a:pPr>
            <a:r>
              <a:rPr lang="en-US" sz="2400" dirty="0" smtClean="0">
                <a:cs typeface="Traditional Arabic" pitchFamily="2" charset="-78"/>
              </a:rPr>
              <a:t> more extensive loss of cells and tissue:</a:t>
            </a:r>
          </a:p>
          <a:p>
            <a:pPr eaLnBrk="0" hangingPunct="0"/>
            <a:r>
              <a:rPr lang="en-US" sz="2400" dirty="0" smtClean="0">
                <a:cs typeface="Traditional Arabic" pitchFamily="2" charset="-78"/>
              </a:rPr>
              <a:t>     -infarction</a:t>
            </a:r>
          </a:p>
          <a:p>
            <a:pPr eaLnBrk="0" hangingPunct="0"/>
            <a:r>
              <a:rPr lang="en-US" sz="2400" dirty="0" smtClean="0">
                <a:cs typeface="Traditional Arabic" pitchFamily="2" charset="-78"/>
              </a:rPr>
              <a:t>     -inflammatory ulceration</a:t>
            </a:r>
          </a:p>
          <a:p>
            <a:pPr eaLnBrk="0" hangingPunct="0"/>
            <a:r>
              <a:rPr lang="en-US" sz="2400" dirty="0" smtClean="0">
                <a:cs typeface="Traditional Arabic" pitchFamily="2" charset="-78"/>
              </a:rPr>
              <a:t>     -abscess formation</a:t>
            </a:r>
          </a:p>
          <a:p>
            <a:pPr eaLnBrk="0" hangingPunct="0">
              <a:buFont typeface="Arial" pitchFamily="34" charset="0"/>
              <a:buChar char="•"/>
            </a:pPr>
            <a:r>
              <a:rPr lang="en-US" sz="2400" dirty="0" smtClean="0">
                <a:cs typeface="Traditional Arabic" pitchFamily="2" charset="-78"/>
              </a:rPr>
              <a:t>surface wound with large defect</a:t>
            </a:r>
          </a:p>
          <a:p>
            <a:pPr eaLnBrk="0" hangingPunct="0">
              <a:buFont typeface="Arial" pitchFamily="34" charset="0"/>
              <a:buChar char="•"/>
            </a:pPr>
            <a:r>
              <a:rPr lang="en-US" sz="2400" dirty="0" smtClean="0">
                <a:cs typeface="Traditional Arabic" pitchFamily="2" charset="-78"/>
              </a:rPr>
              <a:t>large tissue defect that must be filled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Autofit/>
          </a:bodyPr>
          <a:lstStyle/>
          <a:p>
            <a:r>
              <a:rPr lang="en-US" sz="4000" dirty="0" smtClean="0">
                <a:effectLst/>
                <a:cs typeface="Traditional Arabic" pitchFamily="2" charset="-78"/>
              </a:rPr>
              <a:t>Primary union </a:t>
            </a:r>
            <a:br>
              <a:rPr lang="en-US" sz="4000" dirty="0" smtClean="0">
                <a:effectLst/>
                <a:cs typeface="Traditional Arabic" pitchFamily="2" charset="-78"/>
              </a:rPr>
            </a:br>
            <a:r>
              <a:rPr lang="en-US" sz="4000" dirty="0" smtClean="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642910" y="1428736"/>
            <a:ext cx="4572032" cy="4893647"/>
          </a:xfrm>
          <a:prstGeom prst="rect">
            <a:avLst/>
          </a:prstGeom>
          <a:noFill/>
        </p:spPr>
        <p:txBody>
          <a:bodyPr wrap="square" rtlCol="0">
            <a:spAutoFit/>
          </a:bodyPr>
          <a:lstStyle/>
          <a:p>
            <a:pPr eaLnBrk="0" hangingPunct="0"/>
            <a:r>
              <a:rPr lang="en-US" sz="2400" dirty="0" smtClean="0">
                <a:solidFill>
                  <a:srgbClr val="FFFF00"/>
                </a:solidFill>
                <a:cs typeface="Traditional Arabic" pitchFamily="2" charset="-78"/>
              </a:rPr>
              <a:t>24 hr.:</a:t>
            </a:r>
            <a:r>
              <a:rPr lang="en-US" sz="2400" dirty="0" smtClean="0">
                <a:cs typeface="Traditional Arabic" pitchFamily="2" charset="-78"/>
              </a:rPr>
              <a:t> hematoma &amp; </a:t>
            </a:r>
            <a:r>
              <a:rPr lang="en-US" sz="2400" dirty="0" err="1" smtClean="0">
                <a:cs typeface="Traditional Arabic" pitchFamily="2" charset="-78"/>
              </a:rPr>
              <a:t>neutrophils</a:t>
            </a:r>
            <a:r>
              <a:rPr lang="en-US" sz="2400" dirty="0" smtClean="0">
                <a:cs typeface="Traditional Arabic" pitchFamily="2" charset="-78"/>
              </a:rPr>
              <a:t>,   mitotic activity of basal layer, thin  epithelial layer</a:t>
            </a:r>
          </a:p>
          <a:p>
            <a:pPr eaLnBrk="0" hangingPunct="0"/>
            <a:r>
              <a:rPr lang="en-US" sz="2400" dirty="0" smtClean="0">
                <a:solidFill>
                  <a:srgbClr val="FFFF00"/>
                </a:solidFill>
                <a:cs typeface="Traditional Arabic" pitchFamily="2" charset="-78"/>
              </a:rPr>
              <a:t>day 3:</a:t>
            </a:r>
            <a:r>
              <a:rPr lang="en-US" sz="2400" dirty="0" smtClean="0">
                <a:cs typeface="Traditional Arabic" pitchFamily="2" charset="-78"/>
              </a:rPr>
              <a:t> macrophages, granulation tissue</a:t>
            </a:r>
          </a:p>
          <a:p>
            <a:pPr eaLnBrk="0" hangingPunct="0"/>
            <a:r>
              <a:rPr lang="en-US" sz="2400" dirty="0" smtClean="0">
                <a:solidFill>
                  <a:srgbClr val="FFFF00"/>
                </a:solidFill>
                <a:cs typeface="Traditional Arabic" pitchFamily="2" charset="-78"/>
              </a:rPr>
              <a:t>day 5:</a:t>
            </a:r>
            <a:r>
              <a:rPr lang="en-US" sz="2400" dirty="0" smtClean="0">
                <a:cs typeface="Traditional Arabic" pitchFamily="2" charset="-78"/>
              </a:rPr>
              <a:t> collagen bridges the incision, epidermis thickens</a:t>
            </a:r>
          </a:p>
          <a:p>
            <a:pPr eaLnBrk="0" hangingPunct="0"/>
            <a:r>
              <a:rPr lang="en-US" sz="2400" dirty="0" smtClean="0">
                <a:solidFill>
                  <a:srgbClr val="FFFF00"/>
                </a:solidFill>
                <a:cs typeface="Traditional Arabic" pitchFamily="2" charset="-78"/>
              </a:rPr>
              <a:t>2nd week:</a:t>
            </a:r>
            <a:r>
              <a:rPr lang="en-US" sz="2400" dirty="0" smtClean="0">
                <a:cs typeface="Traditional Arabic" pitchFamily="2" charset="-78"/>
              </a:rPr>
              <a:t> continued   collagen and fibroblasts, blanching</a:t>
            </a:r>
          </a:p>
          <a:p>
            <a:pPr eaLnBrk="0" hangingPunct="0"/>
            <a:r>
              <a:rPr lang="en-US" sz="2400" dirty="0" smtClean="0">
                <a:solidFill>
                  <a:srgbClr val="FFFF00"/>
                </a:solidFill>
                <a:cs typeface="Traditional Arabic" pitchFamily="2" charset="-78"/>
              </a:rPr>
              <a:t>End of 1st month:</a:t>
            </a:r>
            <a:r>
              <a:rPr lang="en-US" sz="2400" dirty="0" smtClean="0">
                <a:cs typeface="Traditional Arabic" pitchFamily="2" charset="-78"/>
              </a:rPr>
              <a:t> scar (cellular connective tissue, intact epidermis, lost appendages).</a:t>
            </a:r>
          </a:p>
          <a:p>
            <a:endParaRPr lang="en-US" sz="2400" dirty="0"/>
          </a:p>
        </p:txBody>
      </p:sp>
      <p:sp>
        <p:nvSpPr>
          <p:cNvPr id="5" name="TextBox 4"/>
          <p:cNvSpPr txBox="1"/>
          <p:nvPr/>
        </p:nvSpPr>
        <p:spPr>
          <a:xfrm>
            <a:off x="5429256" y="3143248"/>
            <a:ext cx="3286148" cy="1754326"/>
          </a:xfrm>
          <a:prstGeom prst="rect">
            <a:avLst/>
          </a:prstGeom>
          <a:solidFill>
            <a:schemeClr val="tx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
        <p:nvSpPr>
          <p:cNvPr id="6" name="TextBox 5"/>
          <p:cNvSpPr txBox="1"/>
          <p:nvPr/>
        </p:nvSpPr>
        <p:spPr>
          <a:xfrm>
            <a:off x="5429256" y="4857760"/>
            <a:ext cx="3286148" cy="1754326"/>
          </a:xfrm>
          <a:prstGeom prst="rect">
            <a:avLst/>
          </a:prstGeom>
          <a:solidFill>
            <a:schemeClr val="tx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Bottom)">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slide(fromBottom)">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lide(fromBottom)">
                                      <p:cBhvr>
                                        <p:cTn id="26" dur="500"/>
                                        <p:tgtEl>
                                          <p:spTgt spid="4">
                                            <p:txEl>
                                              <p:pRg st="4" end="4"/>
                                            </p:txEl>
                                          </p:spTgt>
                                        </p:tgtEl>
                                      </p:cBhvr>
                                    </p:animEffect>
                                  </p:childTnLst>
                                </p:cTn>
                              </p:par>
                              <p:par>
                                <p:cTn id="27" presetID="2" presetClass="exit" presetSubtype="4" fill="hold" grpId="0"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effectLst/>
                <a:cs typeface="Traditional Arabic" pitchFamily="2" charset="-78"/>
              </a:rPr>
              <a:t>Primary union </a:t>
            </a:r>
            <a:br>
              <a:rPr lang="en-US" sz="4400" dirty="0" smtClean="0">
                <a:effectLst/>
                <a:cs typeface="Traditional Arabic" pitchFamily="2" charset="-78"/>
              </a:rPr>
            </a:br>
            <a:r>
              <a:rPr lang="en-US" sz="4400" dirty="0" smtClean="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smtClean="0"/>
              <a:t>Later,  collagen type III is slowly replaced by collagen type I and the wound acquires tensile strength.</a:t>
            </a:r>
          </a:p>
          <a:p>
            <a:r>
              <a:rPr lang="en-US" dirty="0" smtClean="0"/>
              <a:t> By the end of  third month, the tissue has approximately 80% of its original strength.</a:t>
            </a:r>
            <a:endParaRPr lang="en-US" dirty="0" smtClean="0">
              <a:cs typeface="Traditional Arabic" pitchFamily="2" charset="-78"/>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28662" y="0"/>
            <a:ext cx="7772400" cy="762000"/>
          </a:xfrm>
        </p:spPr>
        <p:txBody>
          <a:bodyPr/>
          <a:lstStyle/>
          <a:p>
            <a:pPr algn="ctr"/>
            <a:r>
              <a:rPr lang="en-US" dirty="0" err="1" smtClean="0"/>
              <a:t>Cutaneous</a:t>
            </a:r>
            <a:r>
              <a:rPr lang="en-US" dirty="0" smtClean="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rtl="0" eaLnBrk="0" hangingPunct="0"/>
            <a:r>
              <a:rPr kumimoji="0" lang="en-US" dirty="0" smtClean="0">
                <a:latin typeface="Arial Unicode MS" pitchFamily="34" charset="-128"/>
                <a:ea typeface="Arial Unicode MS" pitchFamily="34" charset="-128"/>
                <a:cs typeface="Arial Unicode MS" pitchFamily="34" charset="-128"/>
              </a:rPr>
              <a:t> </a:t>
            </a:r>
            <a:r>
              <a:rPr kumimoji="0" lang="en-US" sz="2800" dirty="0">
                <a:solidFill>
                  <a:srgbClr val="FFFF00"/>
                </a:solidFill>
                <a:latin typeface="Arial Unicode MS" pitchFamily="34" charset="-128"/>
                <a:ea typeface="Arial Unicode MS" pitchFamily="34" charset="-128"/>
                <a:cs typeface="Arial Unicode MS" pitchFamily="34" charset="-128"/>
              </a:rPr>
              <a:t>Secondary union (healing by 2nd intention</a:t>
            </a:r>
            <a:r>
              <a:rPr kumimoji="0" lang="en-US" sz="2800" dirty="0" smtClean="0">
                <a:solidFill>
                  <a:srgbClr val="FFFF00"/>
                </a:solidFill>
                <a:latin typeface="Arial Unicode MS" pitchFamily="34" charset="-128"/>
                <a:ea typeface="Arial Unicode MS" pitchFamily="34" charset="-128"/>
                <a:cs typeface="Arial Unicode MS" pitchFamily="34" charset="-128"/>
              </a:rPr>
              <a:t>)</a:t>
            </a:r>
          </a:p>
          <a:p>
            <a:pPr eaLnBrk="0" hangingPunct="0"/>
            <a:r>
              <a:rPr lang="en-US" sz="2400" dirty="0" smtClean="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a:srcRect l="58896"/>
          <a:stretch>
            <a:fillRect/>
          </a:stretch>
        </p:blipFill>
        <p:spPr bwMode="auto">
          <a:xfrm>
            <a:off x="5562600" y="914399"/>
            <a:ext cx="3070225" cy="5590559"/>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smtClean="0"/>
              <a:t>Difference between primary intention and secondary intention</a:t>
            </a:r>
            <a:endParaRPr lang="en-US" smtClean="0"/>
          </a:p>
        </p:txBody>
      </p:sp>
      <p:sp>
        <p:nvSpPr>
          <p:cNvPr id="38915" name="Rectangle 3"/>
          <p:cNvSpPr>
            <a:spLocks noGrp="1" noChangeArrowheads="1"/>
          </p:cNvSpPr>
          <p:nvPr>
            <p:ph type="body" idx="1"/>
          </p:nvPr>
        </p:nvSpPr>
        <p:spPr/>
        <p:txBody>
          <a:bodyPr/>
          <a:lstStyle/>
          <a:p>
            <a:pPr eaLnBrk="1" hangingPunct="1">
              <a:lnSpc>
                <a:spcPct val="90000"/>
              </a:lnSpc>
            </a:pPr>
            <a:endParaRPr lang="en-US" sz="2800" dirty="0" smtClean="0"/>
          </a:p>
          <a:p>
            <a:pPr eaLnBrk="1" hangingPunct="1">
              <a:lnSpc>
                <a:spcPct val="90000"/>
              </a:lnSpc>
            </a:pPr>
            <a:r>
              <a:rPr lang="en-US" sz="2800" dirty="0" smtClean="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smtClean="0">
                <a:latin typeface="Tahoma" pitchFamily="34" charset="0"/>
              </a:rPr>
              <a:t>Require more time to close because the edges are far apart </a:t>
            </a:r>
          </a:p>
          <a:p>
            <a:pPr lvl="1" eaLnBrk="1" hangingPunct="1">
              <a:lnSpc>
                <a:spcPct val="90000"/>
              </a:lnSpc>
            </a:pPr>
            <a:r>
              <a:rPr lang="en-US" sz="2400" dirty="0" smtClean="0">
                <a:latin typeface="Tahoma" pitchFamily="34" charset="0"/>
              </a:rPr>
              <a:t>Show a more prominent inflammatory reaction in and around the wound </a:t>
            </a:r>
          </a:p>
          <a:p>
            <a:pPr lvl="1" eaLnBrk="1" hangingPunct="1">
              <a:lnSpc>
                <a:spcPct val="90000"/>
              </a:lnSpc>
            </a:pPr>
            <a:r>
              <a:rPr lang="en-US" sz="2400" dirty="0" smtClean="0">
                <a:latin typeface="Tahoma" pitchFamily="34" charset="0"/>
              </a:rPr>
              <a:t>Contain more copious granulation tissue inside the tissue defect </a:t>
            </a:r>
          </a:p>
          <a:p>
            <a:pPr lvl="1">
              <a:lnSpc>
                <a:spcPct val="90000"/>
              </a:lnSpc>
            </a:pPr>
            <a:r>
              <a:rPr lang="en-US" dirty="0" smtClean="0">
                <a:cs typeface="Traditional Arabic" pitchFamily="2" charset="-78"/>
              </a:rPr>
              <a:t>wound contraction (5 to 10%), ?</a:t>
            </a:r>
            <a:r>
              <a:rPr lang="en-US" dirty="0" err="1" smtClean="0">
                <a:cs typeface="Traditional Arabic" pitchFamily="2" charset="-78"/>
              </a:rPr>
              <a:t>myofibroblasts</a:t>
            </a:r>
            <a:endParaRPr lang="en-US" sz="2400" dirty="0" smtClean="0">
              <a:latin typeface="Tahoma" pitchFamily="34" charset="0"/>
            </a:endParaRPr>
          </a:p>
          <a:p>
            <a:pPr eaLnBrk="1" hangingPunct="1">
              <a:lnSpc>
                <a:spcPct val="90000"/>
              </a:lnSpc>
            </a:pPr>
            <a:endParaRPr lang="en-US" sz="2800" dirty="0" smtClean="0">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smtClean="0"/>
              <a:t>What is the most common cause of delayed wound healing.</a:t>
            </a:r>
          </a:p>
        </p:txBody>
      </p:sp>
      <p:sp>
        <p:nvSpPr>
          <p:cNvPr id="57347"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 Infection</a:t>
            </a:r>
          </a:p>
          <a:p>
            <a:pPr eaLnBrk="1" hangingPunct="1"/>
            <a:r>
              <a:rPr lang="en-US" dirty="0" smtClean="0"/>
              <a:t> Foreign bodies in the wound</a:t>
            </a:r>
          </a:p>
          <a:p>
            <a:pPr eaLnBrk="1" hangingPunct="1"/>
            <a:r>
              <a:rPr lang="en-US" dirty="0" smtClean="0"/>
              <a:t> Mechanical factors</a:t>
            </a:r>
          </a:p>
          <a:p>
            <a:pPr eaLnBrk="1" hangingPunct="1"/>
            <a:r>
              <a:rPr lang="en-US" dirty="0" smtClean="0"/>
              <a:t> Nutritional deficiencies</a:t>
            </a:r>
          </a:p>
          <a:p>
            <a:pPr eaLnBrk="1" hangingPunct="1"/>
            <a:r>
              <a:rPr lang="en-US" dirty="0" smtClean="0"/>
              <a:t> Excess corticosteroids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smtClean="0">
                <a:latin typeface="Arial" charset="0"/>
                <a:cs typeface="Arial" charset="0"/>
              </a:rPr>
              <a:t>COMPLICATIONS IN CUTANEOUS WOUND HEALING</a:t>
            </a:r>
          </a:p>
        </p:txBody>
      </p:sp>
      <p:sp>
        <p:nvSpPr>
          <p:cNvPr id="46083" name="Rectangle 3"/>
          <p:cNvSpPr>
            <a:spLocks noGrp="1" noChangeArrowheads="1"/>
          </p:cNvSpPr>
          <p:nvPr>
            <p:ph type="body" idx="1"/>
          </p:nvPr>
        </p:nvSpPr>
        <p:spPr/>
        <p:txBody>
          <a:bodyPr/>
          <a:lstStyle/>
          <a:p>
            <a:pPr eaLnBrk="1" hangingPunct="1"/>
            <a:endParaRPr lang="en-US" sz="2800" dirty="0" smtClean="0">
              <a:latin typeface="Arial Unicode MS" pitchFamily="34" charset="-128"/>
              <a:ea typeface="Arial Unicode MS" pitchFamily="34" charset="-128"/>
              <a:cs typeface="Arial Unicode MS" pitchFamily="34" charset="-128"/>
            </a:endParaRPr>
          </a:p>
          <a:p>
            <a:pPr eaLnBrk="1" hangingPunct="1"/>
            <a:r>
              <a:rPr lang="en-US" sz="2800" dirty="0" smtClean="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r>
              <a:rPr lang="en-US" sz="2400" dirty="0" smtClean="0">
                <a:latin typeface="Arial" charset="0"/>
                <a:cs typeface="Arial" charset="0"/>
              </a:rPr>
              <a:t>(1) </a:t>
            </a:r>
            <a:r>
              <a:rPr lang="en-US" sz="2400" i="1" dirty="0" smtClean="0">
                <a:latin typeface="Arial" charset="0"/>
                <a:cs typeface="Arial" charset="0"/>
              </a:rPr>
              <a:t>deficient scar formation</a:t>
            </a:r>
          </a:p>
          <a:p>
            <a:pPr lvl="1" eaLnBrk="1" hangingPunct="1"/>
            <a:r>
              <a:rPr lang="en-US" sz="2400" dirty="0" smtClean="0">
                <a:latin typeface="Arial" charset="0"/>
                <a:cs typeface="Arial" charset="0"/>
              </a:rPr>
              <a:t>(2) </a:t>
            </a:r>
            <a:r>
              <a:rPr lang="en-US" sz="2400" i="1" dirty="0" smtClean="0">
                <a:latin typeface="Arial" charset="0"/>
                <a:cs typeface="Arial" charset="0"/>
              </a:rPr>
              <a:t>excessive formation of the repair components</a:t>
            </a:r>
          </a:p>
          <a:p>
            <a:pPr lvl="1" eaLnBrk="1" hangingPunct="1"/>
            <a:r>
              <a:rPr lang="en-US" sz="2400" dirty="0" smtClean="0">
                <a:latin typeface="Arial" charset="0"/>
                <a:cs typeface="Arial" charset="0"/>
              </a:rPr>
              <a:t>(3) </a:t>
            </a:r>
            <a:r>
              <a:rPr lang="en-US" sz="2400" i="1" dirty="0" smtClean="0">
                <a:latin typeface="Arial" charset="0"/>
                <a:cs typeface="Arial" charset="0"/>
              </a:rPr>
              <a:t>formation of contractures.</a:t>
            </a:r>
            <a:r>
              <a:rPr lang="en-US" sz="2400" dirty="0" smtClean="0">
                <a:latin typeface="Arial" charset="0"/>
                <a:cs typeface="Arial" charset="0"/>
              </a:rPr>
              <a:t> </a:t>
            </a:r>
            <a:endParaRPr lang="en-US" sz="2400" dirty="0" smtClean="0">
              <a:latin typeface="Arial Unicode MS" pitchFamily="34" charset="-128"/>
              <a:ea typeface="Arial Unicode MS" pitchFamily="34" charset="-128"/>
              <a:cs typeface="Arial Unicode MS" pitchFamily="34" charset="-128"/>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a keloid?</a:t>
            </a:r>
          </a:p>
        </p:txBody>
      </p:sp>
      <p:sp>
        <p:nvSpPr>
          <p:cNvPr id="49155" name="Rectangle 3"/>
          <p:cNvSpPr>
            <a:spLocks noGrp="1" noChangeArrowheads="1"/>
          </p:cNvSpPr>
          <p:nvPr>
            <p:ph type="body" idx="1"/>
          </p:nvPr>
        </p:nvSpPr>
        <p:spPr>
          <a:xfrm>
            <a:off x="500034" y="1285860"/>
            <a:ext cx="8229600" cy="4709160"/>
          </a:xfrm>
        </p:spPr>
        <p:txBody>
          <a:bodyPr/>
          <a:lstStyle/>
          <a:p>
            <a:pPr eaLnBrk="1" hangingPunct="1"/>
            <a:endParaRPr lang="en-US" dirty="0" smtClean="0"/>
          </a:p>
          <a:p>
            <a:pPr eaLnBrk="1" hangingPunct="1"/>
            <a:r>
              <a:rPr lang="en-US" dirty="0" err="1" smtClean="0"/>
              <a:t>Keloids</a:t>
            </a:r>
            <a:r>
              <a:rPr lang="en-US" dirty="0" smtClean="0"/>
              <a:t> are </a:t>
            </a:r>
            <a:r>
              <a:rPr lang="en-US" dirty="0" err="1" smtClean="0"/>
              <a:t>hyperplastic</a:t>
            </a:r>
            <a:r>
              <a:rPr lang="en-US" dirty="0" smtClean="0"/>
              <a:t> scars composed of irregularly deposited collagen. They may appear as bulging masses.</a:t>
            </a:r>
          </a:p>
        </p:txBody>
      </p:sp>
      <p:pic>
        <p:nvPicPr>
          <p:cNvPr id="4" name="Picture 2" descr="f004019"/>
          <p:cNvPicPr>
            <a:picLocks noChangeAspect="1" noChangeArrowheads="1"/>
          </p:cNvPicPr>
          <p:nvPr/>
        </p:nvPicPr>
        <p:blipFill>
          <a:blip r:embed="rId2"/>
          <a:srcRect/>
          <a:stretch>
            <a:fillRect/>
          </a:stretch>
        </p:blipFill>
        <p:spPr bwMode="auto">
          <a:xfrm>
            <a:off x="2857488" y="3429000"/>
            <a:ext cx="4571968" cy="3448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smtClean="0"/>
              <a:t>TAKE HOME MESSAGES:</a:t>
            </a:r>
            <a:r>
              <a:rPr lang="en-US" smtClean="0"/>
              <a:t/>
            </a:r>
            <a:br>
              <a:rPr lang="en-US" smtClean="0"/>
            </a:br>
            <a:endParaRPr lang="en-US"/>
          </a:p>
        </p:txBody>
      </p:sp>
      <p:sp>
        <p:nvSpPr>
          <p:cNvPr id="3" name="Content Placeholder 2"/>
          <p:cNvSpPr>
            <a:spLocks noGrp="1"/>
          </p:cNvSpPr>
          <p:nvPr>
            <p:ph idx="1"/>
          </p:nvPr>
        </p:nvSpPr>
        <p:spPr/>
        <p:txBody>
          <a:bodyPr>
            <a:normAutofit fontScale="92500" lnSpcReduction="10000"/>
          </a:bodyPr>
          <a:lstStyle/>
          <a:p>
            <a:pPr lvl="0"/>
            <a:r>
              <a:rPr lang="en-US" dirty="0" smtClean="0"/>
              <a:t>The various cell types (</a:t>
            </a:r>
            <a:r>
              <a:rPr lang="en-US" dirty="0" err="1" smtClean="0"/>
              <a:t>ie</a:t>
            </a:r>
            <a:r>
              <a:rPr lang="en-US" dirty="0" smtClean="0"/>
              <a:t>, labile, stable, and permanent cells) affect the outcome of healing.</a:t>
            </a:r>
          </a:p>
          <a:p>
            <a:pPr lvl="0"/>
            <a:r>
              <a:rPr lang="en-US" dirty="0" smtClean="0"/>
              <a:t>Three main phases of </a:t>
            </a:r>
            <a:r>
              <a:rPr lang="en-US" dirty="0" err="1" smtClean="0"/>
              <a:t>cutaneous</a:t>
            </a:r>
            <a:r>
              <a:rPr lang="en-US" dirty="0" smtClean="0"/>
              <a:t> wound healing: (1) inflammation, (2) formation of granulation tissue, and (3) ECM deposition and remodeling </a:t>
            </a:r>
          </a:p>
          <a:p>
            <a:pPr lvl="0"/>
            <a:r>
              <a:rPr lang="en-US" dirty="0" smtClean="0"/>
              <a:t>Healing by primary intention occur in surgical clean wound  and healing by secondary intention occur when excessive tissue damage is present.  </a:t>
            </a:r>
          </a:p>
          <a:p>
            <a:pPr lvl="0"/>
            <a:r>
              <a:rPr lang="en-US" dirty="0" smtClean="0"/>
              <a:t>Several factors are associated with delayed wound healing.</a:t>
            </a:r>
          </a:p>
          <a:p>
            <a:pPr lvl="0"/>
            <a:r>
              <a:rPr lang="en-US" dirty="0" smtClean="0"/>
              <a:t>Complication of wound healing include failure of healing, contracture and excessive scar formation.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Goal of the repair process</a:t>
            </a:r>
          </a:p>
        </p:txBody>
      </p:sp>
      <p:sp>
        <p:nvSpPr>
          <p:cNvPr id="3" name="Content Placeholder 2"/>
          <p:cNvSpPr>
            <a:spLocks noGrp="1"/>
          </p:cNvSpPr>
          <p:nvPr>
            <p:ph idx="1"/>
          </p:nvPr>
        </p:nvSpPr>
        <p:spPr>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smtClean="0"/>
              <a:t>to restore the tissue to its original state after inflammatory reaction </a:t>
            </a:r>
          </a:p>
          <a:p>
            <a:pPr marL="274320" indent="-274320" fontAlgn="auto">
              <a:spcAft>
                <a:spcPts val="0"/>
              </a:spcAft>
              <a:buClr>
                <a:schemeClr val="accent3"/>
              </a:buClr>
              <a:buFont typeface="Wingdings 2"/>
              <a:buChar char=""/>
              <a:defRPr/>
            </a:pPr>
            <a:r>
              <a:rPr lang="en-US" sz="2200" dirty="0" smtClean="0"/>
              <a:t>Some tissues can be completely reconstituted after injury, such as the repair of bone after a fracture or the regeneration of the surface epithelium in a </a:t>
            </a:r>
            <a:r>
              <a:rPr lang="en-US" sz="2200" dirty="0" err="1" smtClean="0"/>
              <a:t>cutaneous</a:t>
            </a:r>
            <a:r>
              <a:rPr lang="en-US" sz="2200" dirty="0" smtClean="0"/>
              <a:t> wound. </a:t>
            </a:r>
          </a:p>
          <a:p>
            <a:pPr marL="274320" indent="-274320" fontAlgn="auto">
              <a:spcAft>
                <a:spcPts val="0"/>
              </a:spcAft>
              <a:buClr>
                <a:schemeClr val="accent3"/>
              </a:buClr>
              <a:buFont typeface="Wingdings 2"/>
              <a:buChar char=""/>
              <a:defRPr/>
            </a:pPr>
            <a:r>
              <a:rPr lang="en-US" sz="2200" dirty="0" smtClean="0"/>
              <a:t>For tissues that are incapable of regeneration, repair is accomplished by connective tissue deposition, producing a </a:t>
            </a:r>
            <a:r>
              <a:rPr lang="en-US" sz="2200" i="1" dirty="0" smtClean="0"/>
              <a:t>scar.</a:t>
            </a:r>
            <a:r>
              <a:rPr lang="en-US" sz="2200" dirty="0" smtClean="0"/>
              <a:t> </a:t>
            </a:r>
          </a:p>
          <a:p>
            <a:pPr marL="274320" indent="-274320" fontAlgn="auto">
              <a:spcAft>
                <a:spcPts val="0"/>
              </a:spcAft>
              <a:buClr>
                <a:schemeClr val="accent3"/>
              </a:buClr>
              <a:buFont typeface="Wingdings 2"/>
              <a:buChar char=""/>
              <a:defRPr/>
            </a:pPr>
            <a:r>
              <a:rPr lang="en-US" sz="2200" dirty="0" smtClean="0"/>
              <a:t>If damage persists, inflammation becomes chronic, and tissue damage and repair may occur concurrently. Connective tissue deposition in these conditions is usually referred to as </a:t>
            </a:r>
            <a:r>
              <a:rPr lang="en-US" sz="2200" i="1" dirty="0" smtClean="0"/>
              <a:t>fibrosis.</a:t>
            </a:r>
            <a:r>
              <a:rPr lang="en-US" sz="2200" dirty="0" smtClean="0"/>
              <a:t> </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buNone/>
            </a:pP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a:srcRect b="3841"/>
          <a:stretch>
            <a:fillRect/>
          </a:stretch>
        </p:blipFill>
        <p:spPr bwMode="auto">
          <a:xfrm>
            <a:off x="71407" y="0"/>
            <a:ext cx="9072593" cy="680444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a:srcRect/>
          <a:stretch>
            <a:fillRect/>
          </a:stretch>
        </p:blipFill>
        <p:spPr bwMode="auto">
          <a:xfrm>
            <a:off x="1304925" y="419100"/>
            <a:ext cx="6534150" cy="60198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0488" tIns="44450" rIns="90488" bIns="44450">
            <a:normAutofit fontScale="90000"/>
          </a:bodyPr>
          <a:lstStyle/>
          <a:p>
            <a:r>
              <a:rPr lang="en-US" sz="4400" dirty="0" smtClean="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smtClean="0">
                <a:solidFill>
                  <a:srgbClr val="FF9999"/>
                </a:solidFill>
                <a:latin typeface="Arial" charset="0"/>
                <a:cs typeface="Arial" charset="0"/>
              </a:rPr>
              <a:t>Labile cells:</a:t>
            </a:r>
            <a:r>
              <a:rPr lang="en-US" sz="2400" smtClean="0">
                <a:latin typeface="Arial" charset="0"/>
                <a:cs typeface="Arial" charset="0"/>
              </a:rPr>
              <a:t> continue to proliferate throughout life : squamous, columnar, transitional epithelia; hematopoitic and  lymphoid tissues</a:t>
            </a:r>
          </a:p>
          <a:p>
            <a:pPr eaLnBrk="1" hangingPunct="1"/>
            <a:endParaRPr lang="en-US" sz="2400" smtClean="0">
              <a:latin typeface="Arial" charset="0"/>
              <a:cs typeface="Arial" charset="0"/>
            </a:endParaRPr>
          </a:p>
          <a:p>
            <a:pPr eaLnBrk="1" hangingPunct="1"/>
            <a:r>
              <a:rPr lang="en-US" sz="2400" smtClean="0">
                <a:solidFill>
                  <a:srgbClr val="FF9999"/>
                </a:solidFill>
                <a:latin typeface="Arial" charset="0"/>
                <a:cs typeface="Arial" charset="0"/>
              </a:rPr>
              <a:t>Stable cells</a:t>
            </a:r>
            <a:r>
              <a:rPr lang="en-US" sz="2400" smtClean="0">
                <a:latin typeface="Arial" charset="0"/>
                <a:cs typeface="Arial" charset="0"/>
              </a:rPr>
              <a:t>: retain the capacity of proliferation but they don</a:t>
            </a:r>
            <a:r>
              <a:rPr lang="en-US" sz="2400" smtClean="0">
                <a:cs typeface="Arial" charset="0"/>
              </a:rPr>
              <a:t>’</a:t>
            </a:r>
            <a:r>
              <a:rPr lang="en-US" sz="2400" smtClean="0">
                <a:latin typeface="Arial" charset="0"/>
                <a:cs typeface="Arial" charset="0"/>
              </a:rPr>
              <a:t>t replicate normally: parenchymal cells of all glandular organs &amp; mesenchymal cells</a:t>
            </a:r>
          </a:p>
          <a:p>
            <a:pPr eaLnBrk="1" hangingPunct="1"/>
            <a:endParaRPr lang="en-US" sz="2400" smtClean="0">
              <a:latin typeface="Arial" charset="0"/>
              <a:cs typeface="Arial" charset="0"/>
            </a:endParaRPr>
          </a:p>
          <a:p>
            <a:pPr eaLnBrk="1" hangingPunct="1"/>
            <a:r>
              <a:rPr lang="en-US" sz="2400" smtClean="0">
                <a:solidFill>
                  <a:srgbClr val="FF9999"/>
                </a:solidFill>
                <a:latin typeface="Arial" charset="0"/>
                <a:cs typeface="Arial" charset="0"/>
              </a:rPr>
              <a:t>Permanent cells</a:t>
            </a:r>
            <a:r>
              <a:rPr lang="en-US" sz="2400" smtClean="0">
                <a:latin typeface="Arial" charset="0"/>
                <a:cs typeface="Arial" charset="0"/>
              </a:rPr>
              <a:t>: cannot reproduce themselves after birth: neurons, cardiac muscle cells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a:srcRect b="3110"/>
          <a:stretch>
            <a:fillRect/>
          </a:stretch>
        </p:blipFill>
        <p:spPr bwMode="auto">
          <a:xfrm>
            <a:off x="304800" y="457200"/>
            <a:ext cx="8610600" cy="62023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a:srcRect b="10588"/>
          <a:stretch>
            <a:fillRect/>
          </a:stretch>
        </p:blipFill>
        <p:spPr bwMode="auto">
          <a:xfrm>
            <a:off x="0" y="228600"/>
            <a:ext cx="4572000" cy="3063875"/>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a:srcRect b="7941"/>
          <a:stretch>
            <a:fillRect/>
          </a:stretch>
        </p:blipFill>
        <p:spPr bwMode="auto">
          <a:xfrm>
            <a:off x="4648200" y="241300"/>
            <a:ext cx="4495800" cy="3074988"/>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p:txBody>
          <a:bodyPr/>
          <a:lstStyle/>
          <a:p>
            <a:pPr eaLnBrk="1" hangingPunct="1"/>
            <a:r>
              <a:rPr lang="en-US" i="1" smtClean="0">
                <a:latin typeface="Arial" charset="0"/>
              </a:rPr>
              <a:t>Healing</a:t>
            </a:r>
          </a:p>
        </p:txBody>
      </p:sp>
      <p:sp>
        <p:nvSpPr>
          <p:cNvPr id="7171" name="Rectangle 2051"/>
          <p:cNvSpPr>
            <a:spLocks noGrp="1" noChangeArrowheads="1"/>
          </p:cNvSpPr>
          <p:nvPr>
            <p:ph type="body" idx="1"/>
          </p:nvPr>
        </p:nvSpPr>
        <p:spPr/>
        <p:txBody>
          <a:bodyPr/>
          <a:lstStyle/>
          <a:p>
            <a:pPr eaLnBrk="1" hangingPunct="1"/>
            <a:r>
              <a:rPr lang="en-US" i="1" dirty="0" smtClean="0">
                <a:latin typeface="Arial" charset="0"/>
              </a:rPr>
              <a:t>Healing</a:t>
            </a:r>
            <a:r>
              <a:rPr lang="en-US" dirty="0" smtClean="0">
                <a:latin typeface="Arial" charset="0"/>
              </a:rPr>
              <a:t> is usually a tissue response </a:t>
            </a:r>
          </a:p>
          <a:p>
            <a:pPr lvl="1" eaLnBrk="1" hangingPunct="1">
              <a:buNone/>
            </a:pPr>
            <a:r>
              <a:rPr lang="en-US" dirty="0" smtClean="0">
                <a:latin typeface="Arial" charset="0"/>
              </a:rPr>
              <a:t>(1)  to a wound (commonly in the skin)</a:t>
            </a:r>
          </a:p>
          <a:p>
            <a:pPr lvl="1" eaLnBrk="1" hangingPunct="1">
              <a:buNone/>
            </a:pPr>
            <a:r>
              <a:rPr lang="en-US" dirty="0" smtClean="0">
                <a:latin typeface="Arial" charset="0"/>
              </a:rPr>
              <a:t>(2)  to inflammatory processes in internal organs</a:t>
            </a:r>
          </a:p>
          <a:p>
            <a:pPr lvl="1" eaLnBrk="1" hangingPunct="1">
              <a:buNone/>
            </a:pPr>
            <a:r>
              <a:rPr lang="en-US" dirty="0" smtClean="0">
                <a:latin typeface="Arial" charset="0"/>
              </a:rPr>
              <a:t>(3)  to cell necrosis in organs incapable of regeneration</a:t>
            </a:r>
            <a:r>
              <a:rPr lang="en-US"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1496</TotalTime>
  <Words>2976</Words>
  <Application>Microsoft Office PowerPoint</Application>
  <PresentationFormat>On-screen Show (4:3)</PresentationFormat>
  <Paragraphs>167</Paragraphs>
  <Slides>30</Slides>
  <Notes>5</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Apex</vt:lpstr>
      <vt:lpstr>Custom Design</vt:lpstr>
      <vt:lpstr>1_Apex</vt:lpstr>
      <vt:lpstr>2_Apex</vt:lpstr>
      <vt:lpstr>template_949</vt:lpstr>
      <vt:lpstr>3_Apex</vt:lpstr>
      <vt:lpstr>Inflammation and Repair</vt:lpstr>
      <vt:lpstr>Objectives</vt:lpstr>
      <vt:lpstr>Goal of the repair process</vt:lpstr>
      <vt:lpstr>Slide 4</vt:lpstr>
      <vt:lpstr>Slide 5</vt:lpstr>
      <vt:lpstr>Repair by tissue regeneration or healing depend on cell type. </vt:lpstr>
      <vt:lpstr>Slide 7</vt:lpstr>
      <vt:lpstr>Slide 8</vt:lpstr>
      <vt:lpstr>Healing</vt:lpstr>
      <vt:lpstr>Mechanism of repair</vt:lpstr>
      <vt:lpstr>Repair by connective tissue (granulation tissue)</vt:lpstr>
      <vt:lpstr>What is the role of macrophages in wound healing?</vt:lpstr>
      <vt:lpstr>Fibroblast Migration and Proliferation  </vt:lpstr>
      <vt:lpstr>ECM Deposition and Scar Formation</vt:lpstr>
      <vt:lpstr>Repair by connective tissue granulation tissue</vt:lpstr>
      <vt:lpstr>Slide 16</vt:lpstr>
      <vt:lpstr>SCAR FORMATION </vt:lpstr>
      <vt:lpstr>Slide 18</vt:lpstr>
      <vt:lpstr>Slide 19</vt:lpstr>
      <vt:lpstr>Cutaneous Wound healing</vt:lpstr>
      <vt:lpstr>Primary union  (healing by first intention)</vt:lpstr>
      <vt:lpstr>Primary union  (healing by first intention)</vt:lpstr>
      <vt:lpstr>Cutaneous Wound healing</vt:lpstr>
      <vt:lpstr>Difference between primary intention and secondary intention</vt:lpstr>
      <vt:lpstr>What is the most common cause of delayed wound healing.</vt:lpstr>
      <vt:lpstr>COMPLICATIONS IN CUTANEOUS WOUND HEALING</vt:lpstr>
      <vt:lpstr>Slide 27</vt:lpstr>
      <vt:lpstr>What is a keloid?</vt:lpstr>
      <vt:lpstr>TAKE HOME MESSAGES: </vt:lpstr>
      <vt:lpstr>Slide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Dr.Maha</dc:creator>
  <cp:lastModifiedBy>ksupy</cp:lastModifiedBy>
  <cp:revision>33</cp:revision>
  <dcterms:created xsi:type="dcterms:W3CDTF">2009-10-30T14:20:26Z</dcterms:created>
  <dcterms:modified xsi:type="dcterms:W3CDTF">2011-10-18T05:58:53Z</dcterms:modified>
</cp:coreProperties>
</file>