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8" r:id="rId3"/>
    <p:sldId id="262" r:id="rId4"/>
    <p:sldId id="267" r:id="rId5"/>
    <p:sldId id="263" r:id="rId6"/>
    <p:sldId id="265" r:id="rId7"/>
    <p:sldId id="266" r:id="rId8"/>
    <p:sldId id="268" r:id="rId9"/>
    <p:sldId id="271" r:id="rId10"/>
    <p:sldId id="287" r:id="rId11"/>
    <p:sldId id="264" r:id="rId12"/>
    <p:sldId id="269" r:id="rId13"/>
    <p:sldId id="288" r:id="rId14"/>
    <p:sldId id="270" r:id="rId15"/>
    <p:sldId id="289" r:id="rId16"/>
    <p:sldId id="291" r:id="rId17"/>
    <p:sldId id="292" r:id="rId18"/>
    <p:sldId id="260" r:id="rId19"/>
    <p:sldId id="261" r:id="rId20"/>
    <p:sldId id="275" r:id="rId21"/>
    <p:sldId id="276" r:id="rId22"/>
    <p:sldId id="279" r:id="rId23"/>
    <p:sldId id="290" r:id="rId24"/>
    <p:sldId id="259" r:id="rId25"/>
    <p:sldId id="281" r:id="rId26"/>
    <p:sldId id="282" r:id="rId27"/>
    <p:sldId id="283" r:id="rId28"/>
    <p:sldId id="284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7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42B4A-5546-4E0D-8AD0-BBD7B7B04126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32A47-C0C5-4998-A725-8267B1409D86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80A3F-66E9-43B2-8DC1-1260A25EFF75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52449-882C-4A93-94C6-5F3A72E58C86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8C4CA-7995-4F98-8B43-474E2CA8A06C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C0F4-49A9-4AEC-98DC-F1FD7FCF8C1F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D215D-7053-47D4-9212-40E915A178A4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EA38-1840-49C7-A54C-5207D9D54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10/22/2011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GRANULOMATOUS INFLAMMATION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 </a:t>
            </a:r>
            <a:br>
              <a:rPr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6480048" cy="1752600"/>
          </a:xfrm>
        </p:spPr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 </a:t>
            </a:r>
            <a:r>
              <a:rPr lang="en-US" dirty="0" err="1" smtClean="0"/>
              <a:t>Arafah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4876800"/>
            <a:ext cx="15440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Saturday</a:t>
            </a:r>
          </a:p>
          <a:p>
            <a:r>
              <a:rPr lang="en-US" dirty="0" smtClean="0"/>
              <a:t>Oct 22, 2011</a:t>
            </a:r>
            <a:br>
              <a:rPr lang="en-US" dirty="0" smtClean="0"/>
            </a:br>
            <a:r>
              <a:rPr lang="en-US" dirty="0" smtClean="0"/>
              <a:t>8:00-9:00 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286000"/>
            <a:ext cx="31854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Foundation Block, Pathology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470648" cy="1143000"/>
          </a:xfrm>
        </p:spPr>
        <p:txBody>
          <a:bodyPr/>
          <a:lstStyle/>
          <a:p>
            <a:pPr algn="ctr"/>
            <a:r>
              <a:rPr lang="en-US" dirty="0" smtClean="0"/>
              <a:t>Pathogenesis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Immune </a:t>
            </a:r>
            <a:r>
              <a:rPr lang="en-US" sz="3600" dirty="0" err="1" smtClean="0"/>
              <a:t>granuloma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3600" dirty="0" smtClean="0"/>
              <a:t>mechanism</a:t>
            </a:r>
            <a:endParaRPr lang="en-US" sz="3600" dirty="0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18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1800" b="1" dirty="0" smtClean="0"/>
              <a:t> antigenic material in macrophages</a:t>
            </a:r>
            <a:endParaRPr lang="en-US" sz="14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Antigen presentation on cell membrane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to appropriate CD+T lymphocytes, causing them to become activated. The responding T cells produce cytokines, such as </a:t>
            </a:r>
            <a:r>
              <a:rPr lang="en-US" sz="1800" i="1" u="sng" dirty="0" smtClean="0"/>
              <a:t>IL-2,</a:t>
            </a:r>
            <a:r>
              <a:rPr lang="en-US" sz="1800" dirty="0" smtClean="0"/>
              <a:t> and </a:t>
            </a:r>
            <a:r>
              <a:rPr lang="en-US" sz="1800" i="1" u="sng" dirty="0" smtClean="0"/>
              <a:t>IFN-γ,</a:t>
            </a:r>
            <a:r>
              <a:rPr lang="en-US" sz="1800" i="1" dirty="0" smtClean="0"/>
              <a:t> </a:t>
            </a:r>
          </a:p>
          <a:p>
            <a:pPr>
              <a:buFontTx/>
              <a:buNone/>
              <a:defRPr/>
            </a:pPr>
            <a:r>
              <a:rPr lang="en-US" sz="2000" i="1" u="sng" dirty="0" smtClean="0">
                <a:solidFill>
                  <a:srgbClr val="FFFF00"/>
                </a:solidFill>
              </a:rPr>
              <a:t>I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FN-γ </a:t>
            </a:r>
            <a:r>
              <a:rPr lang="en-US" sz="1800" i="1" u="sng" dirty="0" smtClean="0"/>
              <a:t> </a:t>
            </a:r>
            <a:r>
              <a:rPr lang="en-US" sz="1800" dirty="0" smtClean="0"/>
              <a:t>is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 and multinucleate giant cells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 l="6451" t="37036" r="8064" b="1962"/>
          <a:stretch>
            <a:fillRect/>
          </a:stretch>
        </p:blipFill>
        <p:spPr bwMode="auto">
          <a:xfrm>
            <a:off x="4724400" y="16764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1" name="رابط كسهم مستقيم 6"/>
          <p:cNvCxnSpPr>
            <a:cxnSpLocks noChangeShapeType="1"/>
          </p:cNvCxnSpPr>
          <p:nvPr/>
        </p:nvCxnSpPr>
        <p:spPr bwMode="auto">
          <a:xfrm flipV="1">
            <a:off x="3276600" y="2286000"/>
            <a:ext cx="25146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22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828800" cy="76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Morphology of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Caseous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0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14938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470648" cy="1143000"/>
          </a:xfrm>
        </p:spPr>
        <p:txBody>
          <a:bodyPr/>
          <a:lstStyle/>
          <a:p>
            <a:pPr algn="ctr"/>
            <a:r>
              <a:rPr lang="en-US" dirty="0" smtClean="0"/>
              <a:t>Common Examples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عنصر نائب للقصاصة الفنية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"/>
            <a:ext cx="838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0"/>
            <a:ext cx="297179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Maha\Downloads\Schistosomiasis_haematob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14750" cy="4555717"/>
          </a:xfrm>
          <a:prstGeom prst="rect">
            <a:avLst/>
          </a:prstGeom>
          <a:noFill/>
        </p:spPr>
      </p:pic>
      <p:pic>
        <p:nvPicPr>
          <p:cNvPr id="6147" name="Picture 3" descr="C:\Users\Maha\Downloads\727307_f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3352800"/>
            <a:ext cx="3981450" cy="31698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105400"/>
            <a:ext cx="3505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Schistosomiasis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2351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Leishmaniasis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590800"/>
            <a:ext cx="10182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Sand fly</a:t>
            </a:r>
            <a:endParaRPr lang="ar-SA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0"/>
            <a:ext cx="2724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kLsDyfwV1IK65M:http://www.medical-look.com/diseases_images/leprosy.jpg&amp;t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22098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eprosymission.org.uk/images/about_leprosy/about_lepro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3581400" cy="3796285"/>
          </a:xfrm>
          <a:prstGeom prst="rect">
            <a:avLst/>
          </a:prstGeom>
          <a:noFill/>
        </p:spPr>
      </p:pic>
      <p:pic>
        <p:nvPicPr>
          <p:cNvPr id="6" name="Picture 6" descr="http://www.hpa.org.uk/hpr/images/2010/0910_leprosy_fig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581400"/>
            <a:ext cx="5286375" cy="29241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0"/>
            <a:ext cx="99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5410200" cy="51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533400"/>
            <a:ext cx="100540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Leprosy</a:t>
            </a: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3886200" y="3276600"/>
            <a:ext cx="5257800" cy="32372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2438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381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609600"/>
            <a:ext cx="19415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Cause: Unknown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820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029136" cy="29108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9600" cap="none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Disease</a:t>
            </a:r>
            <a:endParaRPr lang="en-US" sz="9600" cap="none" dirty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5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1905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1066800"/>
            <a:ext cx="49530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Easily transmitted </a:t>
            </a:r>
            <a:endParaRPr kumimoji="0" lang="en-US" sz="4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http://t1.gstatic.com/images?q=tbn:XL9l9Idwy3V0TM:http://prosalud.e51.spacioweb.net/Images/tuberculosis3.jp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0"/>
            <a:ext cx="2743200" cy="33512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990600"/>
            <a:ext cx="6248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World Wide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eb.rollins.edu/~jsiry/Map-Tuberculo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791200" cy="445922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Disease </a:t>
            </a:r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90600"/>
            <a:ext cx="6629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Could Affect Any Organ</a:t>
            </a:r>
            <a:endParaRPr kumimoji="0" lang="en-US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www.naturalypure.com/images/TuberculosisPhoto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97240" cy="4343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11369" y="2034862"/>
            <a:ext cx="1398431" cy="32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8" name="Picture 4" descr="Tuberculosis Bacteria"/>
          <p:cNvPicPr>
            <a:picLocks noChangeAspect="1" noChangeArrowheads="1"/>
          </p:cNvPicPr>
          <p:nvPr/>
        </p:nvPicPr>
        <p:blipFill>
          <a:blip r:embed="rId2">
            <a:lum bright="-30000" contrast="10000"/>
          </a:blip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40687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ndalus" pitchFamily="2" charset="-78"/>
                <a:cs typeface="Andalus" pitchFamily="2" charset="-78"/>
              </a:rPr>
              <a:t>الدرن</a:t>
            </a:r>
            <a: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19900" b="1" dirty="0" smtClean="0">
                <a:ln w="76200"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TB</a:t>
            </a:r>
            <a:endParaRPr lang="en-US" sz="19900" b="1" dirty="0">
              <a:ln w="762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Granulomatous</a:t>
            </a:r>
            <a:r>
              <a:rPr lang="en-US" b="1" dirty="0" smtClean="0">
                <a:solidFill>
                  <a:schemeClr val="bg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A form of proliferative inflammation characterized by the formation of </a:t>
            </a:r>
            <a:r>
              <a:rPr lang="en-US" sz="4000" dirty="0" err="1">
                <a:solidFill>
                  <a:schemeClr val="accent1"/>
                </a:solidFill>
              </a:rPr>
              <a:t>granulomas</a:t>
            </a:r>
            <a:r>
              <a:rPr lang="en-US" sz="4000" dirty="0">
                <a:solidFill>
                  <a:schemeClr val="accent1"/>
                </a:solidFill>
              </a:rPr>
              <a:t>.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of activated macrophages that assume an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appearance.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</a:t>
            </a:r>
          </a:p>
          <a:p>
            <a:pPr lvl="1"/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1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Pathogenesis of granuloma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 </a:t>
            </a:r>
            <a:r>
              <a:rPr lang="en-US" b="1" dirty="0" err="1" smtClean="0"/>
              <a:t>granuloma</a:t>
            </a:r>
            <a:r>
              <a:rPr lang="en-US" b="1" dirty="0" smtClean="0"/>
              <a:t> is a cellular attempt  to contain an offending  agent that is difficult to eradicate.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pPr eaLnBrk="1" hangingPunct="1"/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 descr="d:\Inetpub\ombroot\content\0721601871\graphics\fullsize\S01871-002-f0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971550"/>
            <a:ext cx="5105400" cy="56991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important to recognize </a:t>
            </a:r>
            <a:r>
              <a:rPr lang="en-US" dirty="0" err="1" smtClean="0"/>
              <a:t>granuloma</a:t>
            </a:r>
            <a:r>
              <a:rPr lang="en-US" dirty="0" smtClean="0"/>
              <a:t>?</a:t>
            </a: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encountered in certain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pathologic states.</a:t>
            </a:r>
          </a:p>
          <a:p>
            <a:r>
              <a:rPr lang="en-US" dirty="0" smtClean="0"/>
              <a:t> 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 important because of the </a:t>
            </a:r>
            <a:r>
              <a:rPr lang="en-US" dirty="0" smtClean="0">
                <a:solidFill>
                  <a:srgbClr val="FF0000"/>
                </a:solidFill>
              </a:rPr>
              <a:t>limited number of conditions</a:t>
            </a:r>
            <a:r>
              <a:rPr lang="en-US" dirty="0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are caused typically by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11269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eaLnBrk="1" hangingPunct="1"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2590800" y="5334000"/>
            <a:ext cx="1738617" cy="107721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unknown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1800" b="1" dirty="0" err="1" smtClean="0">
                <a:solidFill>
                  <a:srgbClr val="FFFF00"/>
                </a:solidFill>
              </a:rPr>
              <a:t>Sarcoidosis</a:t>
            </a:r>
            <a:endParaRPr lang="en-US" altLang="en-US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Crohn’s</a:t>
            </a:r>
            <a:r>
              <a:rPr lang="en-US" b="1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417</TotalTime>
  <Words>434</Words>
  <Application>Microsoft Office PowerPoint</Application>
  <PresentationFormat>On-screen Show (4:3)</PresentationFormat>
  <Paragraphs>109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GRANULOMATOUS INFLAMMATION     </vt:lpstr>
      <vt:lpstr>OBJECTIVES AND KEY PRINCIPLES TO BE TAUGHT: </vt:lpstr>
      <vt:lpstr>Granulomatous inflammation</vt:lpstr>
      <vt:lpstr>Pathogenesis of granuloma</vt:lpstr>
      <vt:lpstr>Slide 5</vt:lpstr>
      <vt:lpstr>Slide 6</vt:lpstr>
      <vt:lpstr>Why is it important to recognize granuloma?</vt:lpstr>
      <vt:lpstr>Pathogenesis  There are two types of granulomas </vt:lpstr>
      <vt:lpstr>Granulomatous Inflammation  Causes</vt:lpstr>
      <vt:lpstr>Pathogenesis</vt:lpstr>
      <vt:lpstr>Slide 11</vt:lpstr>
      <vt:lpstr>Immune granuloma mechanism</vt:lpstr>
      <vt:lpstr>Morphology of Granulomatous Inflammation</vt:lpstr>
      <vt:lpstr>Granuloma</vt:lpstr>
      <vt:lpstr>Common Examples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Important Disease</vt:lpstr>
      <vt:lpstr>A Disease </vt:lpstr>
      <vt:lpstr>A Disease </vt:lpstr>
      <vt:lpstr>A Disease </vt:lpstr>
      <vt:lpstr>الدرن TB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Dr.Maha</cp:lastModifiedBy>
  <cp:revision>43</cp:revision>
  <dcterms:created xsi:type="dcterms:W3CDTF">2010-10-07T12:49:56Z</dcterms:created>
  <dcterms:modified xsi:type="dcterms:W3CDTF">2011-10-22T04:38:23Z</dcterms:modified>
</cp:coreProperties>
</file>