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34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75" r:id="rId20"/>
    <p:sldId id="277" r:id="rId21"/>
    <p:sldId id="276" r:id="rId22"/>
    <p:sldId id="281" r:id="rId23"/>
    <p:sldId id="343" r:id="rId24"/>
    <p:sldId id="282" r:id="rId25"/>
    <p:sldId id="342" r:id="rId26"/>
    <p:sldId id="344" r:id="rId27"/>
    <p:sldId id="283" r:id="rId28"/>
    <p:sldId id="314" r:id="rId29"/>
    <p:sldId id="316" r:id="rId30"/>
    <p:sldId id="315" r:id="rId31"/>
    <p:sldId id="317" r:id="rId32"/>
    <p:sldId id="321" r:id="rId33"/>
    <p:sldId id="322" r:id="rId34"/>
    <p:sldId id="320" r:id="rId35"/>
    <p:sldId id="345" r:id="rId36"/>
    <p:sldId id="346" r:id="rId37"/>
    <p:sldId id="347" r:id="rId38"/>
    <p:sldId id="348" r:id="rId39"/>
    <p:sldId id="32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500" autoAdjust="0"/>
  </p:normalViewPr>
  <p:slideViewPr>
    <p:cSldViewPr>
      <p:cViewPr>
        <p:scale>
          <a:sx n="55" d="100"/>
          <a:sy n="55" d="100"/>
        </p:scale>
        <p:origin x="-12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37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239983-320A-44EB-9864-99116741A571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6EE5E71-A5BB-479A-A5FE-3BE28405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CE91C-3DF3-4E21-B5F0-2817A53BAE73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DFC49-0F40-4C10-A5EA-C5BF64526F14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AD355-8FBC-4C21-A032-AE593610E60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3B93D-8F1C-4276-B6D5-8ACD6CA6DF3C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DC79A-3B6C-44C3-86A0-BAA6A01B1702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9226D-AEAB-46BB-8183-09BA51B7904B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6D4E5-42C2-4A97-884F-219FC029DC71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5B4B4-DF16-440E-915D-6BFD1B331C81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15DF-5049-47CE-B534-887F5D9C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D874-8147-4CA1-972D-C3B63EC8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700D-5279-4795-9836-A899D56B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9F5B-EE82-4E62-9AEE-EBFD4F6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496-BDC7-4962-8D4C-7A059B48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F89-7E61-473E-8B44-5247C14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A43-DC7E-426B-B66B-BD27D08E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141B-E003-437F-9888-EAA01482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7A24-66A4-41BB-9541-0531B24E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352-1F2B-4051-80F6-83F183A0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3C80-015F-408A-845D-6FFFECA3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A30EA-54DC-473E-9743-0DABD3D2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5_image073.png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www.med.und.nodak.edu/depts/path/powerpoint/blk5/NP1_files/slide0045_image07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0_image045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med.und.nodak.edu/depts/path/powerpoint/blk5/NP1_files/slide0040_image04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2_image049.wmz" TargetMode="External"/><Relationship Id="rId5" Type="http://schemas.openxmlformats.org/officeDocument/2006/relationships/image" Target="../media/image11.wmf"/><Relationship Id="rId4" Type="http://schemas.openxmlformats.org/officeDocument/2006/relationships/image" Target="http://www.med.und.nodak.edu/depts/path/powerpoint/blk5/NP1_files/slide0042_image047.wm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Arafa,MD,KSFP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008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16041"/>
          <p:cNvPicPr>
            <a:picLocks noChangeAspect="1" noChangeArrowheads="1"/>
          </p:cNvPicPr>
          <p:nvPr/>
        </p:nvPicPr>
        <p:blipFill>
          <a:blip r:embed="rId2"/>
          <a:srcRect l="50000" b="49637"/>
          <a:stretch>
            <a:fillRect/>
          </a:stretch>
        </p:blipFill>
        <p:spPr bwMode="auto">
          <a:xfrm>
            <a:off x="762000" y="1019175"/>
            <a:ext cx="7467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Nomenclature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prefix + suffix</a:t>
            </a:r>
          </a:p>
          <a:p>
            <a:pPr lvl="2" eaLnBrk="1" hangingPunct="1">
              <a:defRPr/>
            </a:pPr>
            <a:r>
              <a:rPr lang="en-US" smtClean="0"/>
              <a:t>Type of cell + (-oma)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Benign tumor arising in fibrous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Fibro + oma =  Fibroma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Benign tumor arising in fatty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Lipo + oma = lipoma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 arising in cartilage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chondro + oma = chondroma</a:t>
            </a:r>
          </a:p>
          <a:p>
            <a:pPr eaLnBrk="1" hangingPunct="1">
              <a:defRPr/>
            </a:pPr>
            <a:r>
              <a:rPr lang="en-US" smtClean="0"/>
              <a:t>Benign tumor arising in smooth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Leiomyo + oma = leiomyoma</a:t>
            </a:r>
          </a:p>
          <a:p>
            <a:pPr eaLnBrk="1" hangingPunct="1">
              <a:defRPr/>
            </a:pPr>
            <a:r>
              <a:rPr lang="en-US" smtClean="0"/>
              <a:t>Benign tumor arising in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Rhabdomyo + oma = rhabdomyoma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epithelial benign tumors are classified on the basis of :</a:t>
            </a:r>
          </a:p>
          <a:p>
            <a:pPr lvl="1" eaLnBrk="1" hangingPunct="1">
              <a:defRPr/>
            </a:pPr>
            <a:r>
              <a:rPr lang="en-US" smtClean="0"/>
              <a:t>The cell of origin </a:t>
            </a:r>
          </a:p>
          <a:p>
            <a:pPr lvl="1" eaLnBrk="1" hangingPunct="1">
              <a:defRPr/>
            </a:pPr>
            <a:r>
              <a:rPr lang="en-US" smtClean="0"/>
              <a:t>Microscopic pattern</a:t>
            </a:r>
          </a:p>
          <a:p>
            <a:pPr lvl="1" eaLnBrk="1" hangingPunct="1">
              <a:defRPr/>
            </a:pPr>
            <a:r>
              <a:rPr lang="en-US" smtClean="0"/>
              <a:t>Macroscopic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Adenoma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producing gland pattern….OR … derived from glands but not necessarily exhibiting gland pattern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err="1" smtClean="0"/>
              <a:t>Papilloma</a:t>
            </a:r>
            <a:r>
              <a:rPr lang="en-US" b="1" dirty="0" smtClean="0"/>
              <a:t>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growing on any surface that produce microscopic or macroscopic finger-like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008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467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0" y="228600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Adenoma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008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41388"/>
            <a:ext cx="74676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0" y="3048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Papilloma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Polyp</a:t>
            </a:r>
            <a:r>
              <a:rPr lang="en-US" dirty="0" smtClean="0"/>
              <a:t> : a mass that projects above a mucosal surface to form a macroscopically visible structure.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e.g. - colonic polyp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- nasal polyp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Neoplasia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Upon completion of these lectures, the student should:</a:t>
            </a:r>
          </a:p>
          <a:p>
            <a:pPr eaLnBrk="1" hangingPunct="1">
              <a:defRPr/>
            </a:pPr>
            <a:r>
              <a:rPr lang="en-US" sz="3800" dirty="0" smtClean="0"/>
              <a:t>Define a neoplasm. Contrast </a:t>
            </a:r>
            <a:r>
              <a:rPr lang="en-US" sz="3800" dirty="0" err="1" smtClean="0"/>
              <a:t>neoplastic</a:t>
            </a:r>
            <a:r>
              <a:rPr lang="en-US" sz="3800" dirty="0" smtClean="0"/>
              <a:t> growth with hyperplasia, </a:t>
            </a:r>
            <a:r>
              <a:rPr lang="en-US" sz="3800" dirty="0" err="1" smtClean="0"/>
              <a:t>metaplasia</a:t>
            </a:r>
            <a:r>
              <a:rPr lang="en-US" sz="3800" dirty="0" smtClean="0"/>
              <a:t>, and dysplasia.</a:t>
            </a:r>
          </a:p>
          <a:p>
            <a:pPr eaLnBrk="1" hangingPunct="1">
              <a:defRPr/>
            </a:pPr>
            <a:r>
              <a:rPr lang="en-US" sz="3800" dirty="0" smtClean="0"/>
              <a:t>Know the basic principles of the nomenclature of benign and malignant processes.</a:t>
            </a:r>
          </a:p>
          <a:p>
            <a:pPr eaLnBrk="1" hangingPunct="1">
              <a:defRPr/>
            </a:pPr>
            <a:r>
              <a:rPr lang="en-US" sz="3800" dirty="0" smtClean="0"/>
              <a:t>Define and use in the proper context:</a:t>
            </a:r>
          </a:p>
          <a:p>
            <a:pPr lvl="1" eaLnBrk="1" hangingPunct="1">
              <a:defRPr/>
            </a:pPr>
            <a:r>
              <a:rPr lang="en-US" sz="3200" dirty="0" smtClean="0"/>
              <a:t>Adenoma.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Papilloma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Polyp.</a:t>
            </a:r>
          </a:p>
          <a:p>
            <a:pPr lvl="1" eaLnBrk="1" hangingPunct="1">
              <a:defRPr/>
            </a:pPr>
            <a:r>
              <a:rPr lang="en-US" sz="3200" dirty="0" err="1" smtClean="0"/>
              <a:t>Cystadenoma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Carcinoma.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Adenocarcinoma</a:t>
            </a:r>
            <a:r>
              <a:rPr lang="en-US" sz="3200" dirty="0" smtClean="0"/>
              <a:t>.</a:t>
            </a:r>
            <a:endParaRPr lang="ar-SA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Sarcoma.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Teratoma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Blastoma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Hamartoma</a:t>
            </a:r>
            <a:r>
              <a:rPr lang="en-US" sz="32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08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69925"/>
            <a:ext cx="746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67200" y="0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Polyp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 : </a:t>
            </a:r>
          </a:p>
          <a:p>
            <a:pPr lvl="1" eaLnBrk="1" hangingPunct="1">
              <a:defRPr/>
            </a:pPr>
            <a:r>
              <a:rPr lang="en-US" smtClean="0"/>
              <a:t>Respiratory airways: Bronchial adenoma</a:t>
            </a:r>
          </a:p>
          <a:p>
            <a:pPr lvl="1" eaLnBrk="1" hangingPunct="1">
              <a:defRPr/>
            </a:pPr>
            <a:r>
              <a:rPr lang="en-US" smtClean="0"/>
              <a:t>Renal epithelium: Renal tubular adenoma</a:t>
            </a:r>
          </a:p>
          <a:p>
            <a:pPr lvl="1" eaLnBrk="1" hangingPunct="1">
              <a:defRPr/>
            </a:pPr>
            <a:r>
              <a:rPr lang="en-US" smtClean="0"/>
              <a:t>Liver cell : Liver cell adenoma</a:t>
            </a:r>
          </a:p>
          <a:p>
            <a:pPr lvl="1" eaLnBrk="1" hangingPunct="1">
              <a:defRPr/>
            </a:pPr>
            <a:r>
              <a:rPr lang="en-US" smtClean="0"/>
              <a:t>Squamous epithelium: squamous papilloma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tumors:</a:t>
            </a:r>
          </a:p>
          <a:p>
            <a:pPr lvl="1" eaLnBrk="1" hangingPunct="1">
              <a:defRPr/>
            </a:pPr>
            <a:r>
              <a:rPr lang="en-US" smtClean="0"/>
              <a:t>Malignant tumor arising in mesenchymal tissue :  SARCOMA</a:t>
            </a:r>
          </a:p>
          <a:p>
            <a:pPr lvl="2" eaLnBrk="1" hangingPunct="1">
              <a:defRPr/>
            </a:pPr>
            <a:r>
              <a:rPr lang="en-US" smtClean="0"/>
              <a:t>From fibrous tissue: Fibrosarcoma</a:t>
            </a:r>
          </a:p>
          <a:p>
            <a:pPr lvl="2" eaLnBrk="1" hangingPunct="1">
              <a:defRPr/>
            </a:pPr>
            <a:r>
              <a:rPr lang="en-US" smtClean="0"/>
              <a:t>From bone : Osteosarcoma</a:t>
            </a:r>
          </a:p>
          <a:p>
            <a:pPr lvl="2" eaLnBrk="1" hangingPunct="1">
              <a:defRPr/>
            </a:pPr>
            <a:r>
              <a:rPr lang="en-US" smtClean="0"/>
              <a:t>From cartilage : chondrosarcoma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Osteosarcoma</a:t>
            </a:r>
            <a:endParaRPr lang="en-US" sz="4400">
              <a:solidFill>
                <a:srgbClr val="9966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603" name="Picture 3" descr="http://www.med.und.nodak.edu/depts/path/powerpoint/blk5/NP1_files/slide0045_image071.png"/>
          <p:cNvPicPr>
            <a:picLocks noChangeArrowheads="1"/>
          </p:cNvPicPr>
          <p:nvPr/>
        </p:nvPicPr>
        <p:blipFill>
          <a:blip r:embed="rId3" r:link="rId4">
            <a:lum bright="12000"/>
          </a:blip>
          <a:srcRect/>
          <a:stretch>
            <a:fillRect/>
          </a:stretch>
        </p:blipFill>
        <p:spPr bwMode="auto">
          <a:xfrm>
            <a:off x="228600" y="914400"/>
            <a:ext cx="461803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 descr="http://www.med.und.nodak.edu/depts/path/powerpoint/blk5/NP1_files/slide0045_image073.png"/>
          <p:cNvPicPr>
            <a:picLocks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663950" y="3206750"/>
            <a:ext cx="4597400" cy="291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 arising from epithelial origin : CARCINOMA</a:t>
            </a:r>
          </a:p>
          <a:p>
            <a:pPr lvl="1" eaLnBrk="1" hangingPunct="1">
              <a:defRPr/>
            </a:pPr>
            <a:r>
              <a:rPr lang="en-US" smtClean="0"/>
              <a:t>Squamous cell carcinoma</a:t>
            </a:r>
          </a:p>
          <a:p>
            <a:pPr lvl="1" eaLnBrk="1" hangingPunct="1">
              <a:defRPr/>
            </a:pPr>
            <a:r>
              <a:rPr lang="en-US" smtClean="0"/>
              <a:t>Renal cell adenocarcinoma</a:t>
            </a:r>
          </a:p>
          <a:p>
            <a:pPr lvl="1" eaLnBrk="1" hangingPunct="1">
              <a:defRPr/>
            </a:pPr>
            <a:r>
              <a:rPr lang="en-US" smtClean="0"/>
              <a:t>cholangiocarcinoma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.und.nodak.edu/depts/path/powerpoint/blk5/NP1_files/slide0040_image043.png"/>
          <p:cNvPicPr>
            <a:picLocks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64050" y="2760663"/>
            <a:ext cx="4148138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 descr="http://www.med.und.nodak.edu/depts/path/powerpoint/blk5/NP1_files/slide0040_image045.png"/>
          <p:cNvPicPr>
            <a:picLocks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38150" y="1617663"/>
            <a:ext cx="38957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Carcinomas arising from any epithelium of the body that exhibit </a:t>
            </a:r>
            <a:r>
              <a:rPr lang="en-US" sz="2400" dirty="0" err="1"/>
              <a:t>squamous</a:t>
            </a:r>
            <a:r>
              <a:rPr lang="en-US" sz="2400" dirty="0"/>
              <a:t> differentiation are termed </a:t>
            </a:r>
            <a:r>
              <a:rPr lang="en-US" sz="2400" dirty="0" err="1"/>
              <a:t>squamous</a:t>
            </a:r>
            <a:r>
              <a:rPr lang="en-US" sz="2400" dirty="0"/>
              <a:t> cell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672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</a:p>
          <a:p>
            <a:pPr rtl="1">
              <a:defRPr/>
            </a:pPr>
            <a:r>
              <a:rPr lang="en-US" sz="2400" dirty="0">
                <a:cs typeface="Arial" charset="0"/>
              </a:rPr>
              <a:t>other descriptive terms may be added such as:</a:t>
            </a:r>
            <a:endParaRPr lang="en-US" sz="2000" dirty="0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66800" y="1981200"/>
            <a:ext cx="6934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Papillary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</a:t>
            </a:r>
            <a:r>
              <a:rPr lang="en-US" sz="2400" dirty="0" err="1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of the Ovary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28676" name="Picture 4" descr="http://www.med.und.nodak.edu/depts/path/powerpoint/blk5/NP1_files/slide0042_image047.wmz"/>
          <p:cNvPicPr>
            <a:picLocks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9600" y="2971800"/>
            <a:ext cx="38100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5" descr="http://www.med.und.nodak.edu/depts/path/powerpoint/blk5/NP1_files/slide0042_image049.wmz"/>
          <p:cNvPicPr>
            <a:picLocks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876800" y="3276600"/>
            <a:ext cx="348615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Melanoma ( skin )</a:t>
            </a:r>
          </a:p>
          <a:p>
            <a:pPr eaLnBrk="1" hangingPunct="1">
              <a:defRPr/>
            </a:pPr>
            <a:r>
              <a:rPr lang="en-US" smtClean="0"/>
              <a:t>Mesothelioma (mesothelium )</a:t>
            </a:r>
          </a:p>
          <a:p>
            <a:pPr eaLnBrk="1" hangingPunct="1">
              <a:defRPr/>
            </a:pPr>
            <a:r>
              <a:rPr lang="en-US" smtClean="0"/>
              <a:t>Seminoma ( testis )</a:t>
            </a:r>
          </a:p>
          <a:p>
            <a:pPr eaLnBrk="1" hangingPunct="1">
              <a:defRPr/>
            </a:pPr>
            <a:r>
              <a:rPr lang="en-US" smtClean="0"/>
              <a:t>Lymphoma ( lymphoid tissue )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See table 6 – 1  page 168 ( Robbin’s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the biological behavior : </a:t>
            </a:r>
          </a:p>
          <a:p>
            <a:pPr lvl="1" eaLnBrk="1" hangingPunct="1">
              <a:defRPr/>
            </a:pPr>
            <a:r>
              <a:rPr lang="en-US" dirty="0" smtClean="0"/>
              <a:t>Benign and malignant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Based on the cell of origin : </a:t>
            </a:r>
          </a:p>
          <a:p>
            <a:pPr lvl="1" eaLnBrk="1" hangingPunct="1">
              <a:defRPr/>
            </a:pPr>
            <a:r>
              <a:rPr lang="en-US" dirty="0" smtClean="0"/>
              <a:t>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derived from more than one germ-cell layer: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Derived from embryonic tissue: </a:t>
            </a:r>
            <a:r>
              <a:rPr lang="en-US" dirty="0" err="1" smtClean="0"/>
              <a:t>blastoma</a:t>
            </a:r>
            <a:r>
              <a:rPr lang="en-US" dirty="0" smtClean="0"/>
              <a:t>            </a:t>
            </a:r>
            <a:r>
              <a:rPr lang="en-US" sz="2400" dirty="0" smtClean="0"/>
              <a:t>(could be benign e.g. </a:t>
            </a:r>
            <a:r>
              <a:rPr lang="en-US" sz="2400" dirty="0" err="1" smtClean="0"/>
              <a:t>osteoblastoma</a:t>
            </a:r>
            <a:r>
              <a:rPr lang="en-US" sz="2400" dirty="0" smtClean="0"/>
              <a:t>, or malignant e.g. </a:t>
            </a:r>
            <a:r>
              <a:rPr lang="en-US" sz="2400" dirty="0" err="1" smtClean="0"/>
              <a:t>neuroblastoma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IPOMA VERY 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Lipoma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is one of the leading causes of death worldwide.</a:t>
            </a:r>
          </a:p>
          <a:p>
            <a:pPr eaLnBrk="1" hangingPunct="1">
              <a:defRPr/>
            </a:pPr>
            <a:r>
              <a:rPr lang="en-US" smtClean="0"/>
              <a:t>Emotional and physical suffering by the patient.</a:t>
            </a:r>
          </a:p>
          <a:p>
            <a:pPr eaLnBrk="1" hangingPunct="1">
              <a:defRPr/>
            </a:pPr>
            <a:r>
              <a:rPr lang="en-US" smtClean="0"/>
              <a:t>Different mortality rate …..</a:t>
            </a:r>
          </a:p>
          <a:p>
            <a:pPr lvl="1" eaLnBrk="1" hangingPunct="1">
              <a:defRPr/>
            </a:pPr>
            <a:r>
              <a:rPr lang="en-US" smtClean="0"/>
              <a:t>Some are curable </a:t>
            </a:r>
          </a:p>
          <a:p>
            <a:pPr lvl="1" eaLnBrk="1" hangingPunct="1">
              <a:defRPr/>
            </a:pPr>
            <a:r>
              <a:rPr lang="en-US" smtClean="0"/>
              <a:t>Others are fatal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Fibroadenoma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08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7338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Teratoma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Teratoma:</a:t>
            </a:r>
          </a:p>
          <a:p>
            <a:pPr lvl="1" algn="just" eaLnBrk="1" hangingPunct="1">
              <a:defRPr/>
            </a:pPr>
            <a:r>
              <a:rPr lang="en-US" b="1" smtClean="0"/>
              <a:t>Teratoma contains recognizable mature or immature cells or tissues representative of more than one germ-cell layer and some times all three.</a:t>
            </a:r>
          </a:p>
          <a:p>
            <a:pPr lvl="1" algn="just" eaLnBrk="1" hangingPunct="1">
              <a:defRPr/>
            </a:pPr>
            <a:r>
              <a:rPr lang="en-US" b="1" smtClean="0"/>
              <a:t>Teratomas originate from totipotential cells such as those normally present in the ovary and testis.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Such cells have the capacity to differentiate into any of the cell types found in the adult body. So they may give rise to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that mimic bone, epithelium, muscle, fat, nerve and other tissues.</a:t>
            </a:r>
          </a:p>
          <a:p>
            <a:pPr algn="just" eaLnBrk="1" hangingPunct="1">
              <a:defRPr/>
            </a:pPr>
            <a:endParaRPr lang="en-US" sz="2800" b="1" dirty="0" smtClean="0"/>
          </a:p>
          <a:p>
            <a:pPr algn="just" eaLnBrk="1" hangingPunct="1">
              <a:defRPr/>
            </a:pPr>
            <a:r>
              <a:rPr lang="en-US" sz="2800" b="1" dirty="0" smtClean="0"/>
              <a:t>Most common sites are: ovary &amp; testis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smtClean="0"/>
              <a:t>If all the components parts are well differentiated, it is a benign (mature) teratoma.</a:t>
            </a:r>
          </a:p>
          <a:p>
            <a:pPr algn="just" eaLnBrk="1" hangingPunct="1">
              <a:defRPr/>
            </a:pPr>
            <a:r>
              <a:rPr lang="en-US" sz="2800" b="1" smtClean="0"/>
              <a:t>If less well differentiated, it is an immature  (malignant) teratoma. 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38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1">
                <a:solidFill>
                  <a:srgbClr val="FF0000"/>
                </a:solidFill>
              </a:rPr>
              <a:t>Neoplasia nomenclature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 historic eponyms – “first described by…”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533400" y="1371600"/>
          <a:ext cx="8382000" cy="4765824"/>
        </p:xfrm>
        <a:graphic>
          <a:graphicData uri="http://schemas.openxmlformats.org/drawingml/2006/table">
            <a:tbl>
              <a:tblPr rtl="1"/>
              <a:tblGrid>
                <a:gridCol w="6245225"/>
                <a:gridCol w="2136775"/>
              </a:tblGrid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lymphoma (HL) of B Ly cell origin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Hodgkin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B Ly cell  in children (jaw and GIT)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Burkitt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Bone tumor (PNET)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Ewing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Kidney tumor - clear cell adenocarcinoma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Grawitz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tumor derived from vascular epithelium  (AIDS)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Kaposi sarcoma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Ovarian tumor derived from Brenner cells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Brenner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chest wall tumor of PNET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Skin tumor derived from Merkel cell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Merkel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WHAT ARE HAMARTOMAS AND CHORISTOMA?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Hamartoma</a:t>
            </a:r>
            <a:r>
              <a:rPr lang="en-US" dirty="0" smtClean="0"/>
              <a:t>: a mass composed of cells native to the organ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pulmonary </a:t>
            </a:r>
            <a:r>
              <a:rPr lang="en-US" dirty="0" err="1" smtClean="0"/>
              <a:t>hamartoma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Choristoma</a:t>
            </a:r>
            <a:r>
              <a:rPr lang="en-US" dirty="0" smtClean="0"/>
              <a:t>: a mass composed of normal cells in a wrong location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pancreatic </a:t>
            </a:r>
            <a:r>
              <a:rPr lang="en-US" dirty="0" err="1" smtClean="0"/>
              <a:t>choristoma</a:t>
            </a:r>
            <a:r>
              <a:rPr lang="en-US" dirty="0" smtClean="0"/>
              <a:t> in liver or stomach.</a:t>
            </a:r>
          </a:p>
          <a:p>
            <a:pPr eaLnBrk="1" hangingPunct="1">
              <a:defRPr/>
            </a:pPr>
            <a:r>
              <a:rPr lang="en-US" dirty="0" smtClean="0"/>
              <a:t>Malformation and not neoplasm.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Pulmonary </a:t>
            </a:r>
            <a:r>
              <a:rPr lang="en-US" dirty="0" err="1" smtClean="0"/>
              <a:t>Hamartoma</a:t>
            </a:r>
            <a:endParaRPr lang="en-US" dirty="0"/>
          </a:p>
        </p:txBody>
      </p:sp>
      <p:pic>
        <p:nvPicPr>
          <p:cNvPr id="39939" name="Picture 2" descr="http://www.meddean.luc.edu/lumen/MedEd/MEDICINE/PULMONAR/cxr/atlas/images/31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5754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jcu.edu.au/path/webpath/Term1/CPC4.1.5-LC/webgen/thumbnails/RS-588-Lung%20Hamart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038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Pancreatic </a:t>
            </a:r>
            <a:r>
              <a:rPr lang="en-US" dirty="0" err="1" smtClean="0"/>
              <a:t>choristoma</a:t>
            </a:r>
            <a:r>
              <a:rPr lang="en-US" dirty="0" smtClean="0"/>
              <a:t> in gall bladder </a:t>
            </a:r>
            <a:endParaRPr lang="en-US" dirty="0"/>
          </a:p>
        </p:txBody>
      </p:sp>
      <p:pic>
        <p:nvPicPr>
          <p:cNvPr id="40963" name="Picture 2" descr="http://www.joplink.net/prev/200909/27_fig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67452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Neplasia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 smtClean="0"/>
              <a:t>Hamartoma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Choristoma</a:t>
            </a: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They are distinguished from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by the fact that they do not exhibit continued growth.  they are group of tumor-like tissue masses which may be confused with </a:t>
            </a:r>
            <a:r>
              <a:rPr lang="en-US" sz="2800" b="1" dirty="0" err="1" smtClean="0"/>
              <a:t>neoplasms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 = new growth</a:t>
            </a:r>
          </a:p>
          <a:p>
            <a:pPr eaLnBrk="1" hangingPunct="1">
              <a:defRPr/>
            </a:pPr>
            <a:r>
              <a:rPr lang="en-US" smtClean="0"/>
              <a:t>Neoplasm = tumor</a:t>
            </a:r>
          </a:p>
          <a:p>
            <a:pPr eaLnBrk="1" hangingPunct="1">
              <a:defRPr/>
            </a:pPr>
            <a:r>
              <a:rPr lang="en-US" smtClean="0"/>
              <a:t>Tumor = swelling</a:t>
            </a:r>
          </a:p>
          <a:p>
            <a:pPr eaLnBrk="1" hangingPunct="1">
              <a:defRPr/>
            </a:pPr>
            <a:r>
              <a:rPr lang="en-US" smtClean="0"/>
              <a:t>The study of tumors = Oncology</a:t>
            </a:r>
          </a:p>
          <a:p>
            <a:pPr lvl="1" eaLnBrk="1" hangingPunct="1">
              <a:defRPr/>
            </a:pPr>
            <a:r>
              <a:rPr lang="en-US" smtClean="0"/>
              <a:t> Oncos = tumor  +   ology = study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Definition: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an abnormal mass of tissue,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the growth of which is uncoordinated with that of normal tissues,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and that persists in the same excessive manner after the cessation of the stimulus which evoked the change</a:t>
            </a:r>
            <a:r>
              <a:rPr lang="en-US" sz="2400" b="1" dirty="0" smtClean="0">
                <a:latin typeface="Arial"/>
              </a:rPr>
              <a:t>“</a:t>
            </a: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With the loss of responsiveness to normal growth controls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Different from hyperplasia, </a:t>
            </a:r>
            <a:r>
              <a:rPr lang="en-US" sz="2400" b="1" dirty="0" err="1" smtClean="0"/>
              <a:t>metaplasia</a:t>
            </a:r>
            <a:r>
              <a:rPr lang="en-US" sz="2400" b="1" dirty="0" smtClean="0"/>
              <a:t> and dysplasia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Benign </a:t>
            </a:r>
          </a:p>
          <a:p>
            <a:pPr lvl="1" eaLnBrk="1" hangingPunct="1">
              <a:defRPr/>
            </a:pPr>
            <a:r>
              <a:rPr lang="en-US" smtClean="0"/>
              <a:t>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:</a:t>
            </a:r>
          </a:p>
          <a:p>
            <a:pPr lvl="1" eaLnBrk="1" hangingPunct="1">
              <a:defRPr/>
            </a:pPr>
            <a:r>
              <a:rPr lang="en-US" smtClean="0"/>
              <a:t>Will remain localized</a:t>
            </a:r>
          </a:p>
          <a:p>
            <a:pPr lvl="1" eaLnBrk="1" hangingPunct="1">
              <a:defRPr/>
            </a:pPr>
            <a:r>
              <a:rPr lang="en-US" smtClean="0"/>
              <a:t>Cannot spread to distant sites</a:t>
            </a:r>
          </a:p>
          <a:p>
            <a:pPr lvl="1" eaLnBrk="1" hangingPunct="1">
              <a:defRPr/>
            </a:pPr>
            <a:r>
              <a:rPr lang="en-US" smtClean="0"/>
              <a:t>Generally can be locally excised</a:t>
            </a:r>
          </a:p>
          <a:p>
            <a:pPr lvl="1" eaLnBrk="1" hangingPunct="1">
              <a:defRPr/>
            </a:pPr>
            <a:r>
              <a:rPr lang="en-US" smtClean="0"/>
              <a:t>Patient generally survives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neoplasms:</a:t>
            </a:r>
          </a:p>
          <a:p>
            <a:pPr lvl="1" eaLnBrk="1" hangingPunct="1">
              <a:defRPr/>
            </a:pPr>
            <a:r>
              <a:rPr lang="en-US" smtClean="0"/>
              <a:t>Can invade and destroy adjacent structure</a:t>
            </a:r>
          </a:p>
          <a:p>
            <a:pPr lvl="1" eaLnBrk="1" hangingPunct="1">
              <a:defRPr/>
            </a:pPr>
            <a:r>
              <a:rPr lang="en-US" smtClean="0"/>
              <a:t>Can spread to distant sites</a:t>
            </a:r>
          </a:p>
          <a:p>
            <a:pPr lvl="1" eaLnBrk="1" hangingPunct="1">
              <a:defRPr/>
            </a:pPr>
            <a:r>
              <a:rPr lang="en-US" smtClean="0"/>
              <a:t>Cause death (if not treated )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 tumors have two basic components:</a:t>
            </a:r>
          </a:p>
          <a:p>
            <a:pPr lvl="1" eaLnBrk="1" hangingPunct="1">
              <a:defRPr/>
            </a:pPr>
            <a:r>
              <a:rPr lang="en-US" sz="3200" b="1" smtClean="0"/>
              <a:t>Parechyma: </a:t>
            </a:r>
            <a:r>
              <a:rPr lang="en-US" sz="3200" smtClean="0"/>
              <a:t>made up of neoplastic cells</a:t>
            </a:r>
            <a:endParaRPr lang="en-US" sz="3200" b="1" smtClean="0"/>
          </a:p>
          <a:p>
            <a:pPr lvl="1" eaLnBrk="1" hangingPunct="1">
              <a:defRPr/>
            </a:pPr>
            <a:r>
              <a:rPr lang="en-US" sz="3200" b="1" smtClean="0"/>
              <a:t>Stroma: </a:t>
            </a:r>
            <a:r>
              <a:rPr lang="en-US" sz="3200" smtClean="0"/>
              <a:t>made up of non-neoplastic, host-derived connective tissue and blood vessels</a:t>
            </a:r>
            <a:endParaRPr lang="en-US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parenchyma:</a:t>
            </a:r>
          </a:p>
          <a:p>
            <a:pPr lvl="1">
              <a:defRPr/>
            </a:pPr>
            <a:r>
              <a:rPr lang="en-US" sz="2400" dirty="0"/>
              <a:t>Determines the biological behavior of the tumor</a:t>
            </a:r>
          </a:p>
          <a:p>
            <a:pPr lvl="1">
              <a:defRPr/>
            </a:pPr>
            <a:r>
              <a:rPr lang="en-US" sz="2400" dirty="0"/>
              <a:t>From which the tumor derives its name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dirty="0" err="1"/>
              <a:t>stroma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400" dirty="0"/>
              <a:t>Carries the blood supply</a:t>
            </a:r>
          </a:p>
          <a:p>
            <a:pPr lvl="1">
              <a:defRPr/>
            </a:pPr>
            <a:r>
              <a:rPr lang="en-US" sz="2400" dirty="0"/>
              <a:t>Provides support for the growth of the parenchyma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905</TotalTime>
  <Words>974</Words>
  <Application>Microsoft PowerPoint</Application>
  <PresentationFormat>On-screen Show (4:3)</PresentationFormat>
  <Paragraphs>196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Garamond</vt:lpstr>
      <vt:lpstr>Arial</vt:lpstr>
      <vt:lpstr>Wingdings</vt:lpstr>
      <vt:lpstr>Calibri</vt:lpstr>
      <vt:lpstr>Tahoma</vt:lpstr>
      <vt:lpstr>Times New Roman</vt:lpstr>
      <vt:lpstr>Stream</vt:lpstr>
      <vt:lpstr>Neoplasia Lecture 1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Slide 10</vt:lpstr>
      <vt:lpstr>Slide 11</vt:lpstr>
      <vt:lpstr>Neoplasia</vt:lpstr>
      <vt:lpstr>Neoplasia</vt:lpstr>
      <vt:lpstr>Neoplasia</vt:lpstr>
      <vt:lpstr>Neoplasia</vt:lpstr>
      <vt:lpstr>Neoplasia</vt:lpstr>
      <vt:lpstr>Slide 17</vt:lpstr>
      <vt:lpstr>Slide 18</vt:lpstr>
      <vt:lpstr>Neoplasia</vt:lpstr>
      <vt:lpstr>Slide 20</vt:lpstr>
      <vt:lpstr>Neoplasia</vt:lpstr>
      <vt:lpstr>Neoplasia</vt:lpstr>
      <vt:lpstr>Slide 23</vt:lpstr>
      <vt:lpstr>Neoplasia</vt:lpstr>
      <vt:lpstr>Slide 25</vt:lpstr>
      <vt:lpstr>Slide 26</vt:lpstr>
      <vt:lpstr>Neoplasia Exceptions</vt:lpstr>
      <vt:lpstr>Neoplasia</vt:lpstr>
      <vt:lpstr>Slide 29</vt:lpstr>
      <vt:lpstr>Slide 30</vt:lpstr>
      <vt:lpstr>Slide 31</vt:lpstr>
      <vt:lpstr>Neoplasia</vt:lpstr>
      <vt:lpstr>Neoplasia</vt:lpstr>
      <vt:lpstr>Neoplasia</vt:lpstr>
      <vt:lpstr>Slide 35</vt:lpstr>
      <vt:lpstr>WHAT ARE HAMARTOMAS AND CHORISTOMA?</vt:lpstr>
      <vt:lpstr>Pulmonary Hamartoma</vt:lpstr>
      <vt:lpstr>Pancreatic choristoma in gall bladder </vt:lpstr>
      <vt:lpstr>Neplasia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Dr.Maha</cp:lastModifiedBy>
  <cp:revision>15</cp:revision>
  <dcterms:created xsi:type="dcterms:W3CDTF">2004-10-29T18:43:32Z</dcterms:created>
  <dcterms:modified xsi:type="dcterms:W3CDTF">2011-11-11T18:27:37Z</dcterms:modified>
</cp:coreProperties>
</file>