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75" r:id="rId3"/>
    <p:sldId id="35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FF473-35FE-489E-A70E-42AB58DD6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901E9-1E85-41F5-A701-83685A8A4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23CC1-C282-4399-BDED-FF9D7B0E4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400AB-E0A1-4BEF-9A80-1A1C94C07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AA95-7CC8-432A-8DBF-7B9B874C4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95976-5DA8-43D5-953E-DD2D8401D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54391-451B-4D83-A44E-C8DB2E37E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389A4-E5AC-4455-B6FA-9FCAC550A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4CE4F-9E34-4844-9DA3-568B08829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BB336-3E8D-457E-859D-13D8EF486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8E09D-57D4-4DAF-AC9E-3290AE9AC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BB2D8-0CBF-4130-A72A-A02FC415D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3E92A-2313-426C-9176-EB8FA3D0E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5E306-1775-48EA-9316-DA291DF44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ED05A-EF69-4B64-B0D0-87ABF45D4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0BB0D-6BEE-4937-8073-2E481B7F1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AF84E-10B2-4EC3-BA1C-C42F2155B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3DBC-43D1-450B-A039-04E119B0A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E51AC-44EE-4F01-BA8B-6BCF3CC3E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160F-4262-436F-BDD1-FB8ED6363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C14AA-6326-438A-A635-CAB7C32AB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BC69C-3515-43E7-A534-1683A29E3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7B98A-A10E-4469-9DCA-FBFEA77D6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3D68F89-C7B9-4649-A283-4C6288246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51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7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4DF383F1-C93B-4903-A4DF-D57612F64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NEOPLASIA</a:t>
            </a:r>
            <a:br>
              <a:rPr lang="en-US" dirty="0" smtClean="0"/>
            </a:br>
            <a:r>
              <a:rPr lang="en-US" dirty="0" smtClean="0"/>
              <a:t>Lecture 4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 smtClean="0"/>
              <a:t>Arafa,MD,KSFP</a:t>
            </a:r>
            <a:endParaRPr lang="en-US" dirty="0"/>
          </a:p>
          <a:p>
            <a:pPr eaLnBrk="1" hangingPunct="1">
              <a:defRPr/>
            </a:pPr>
            <a:r>
              <a:rPr lang="en-US" dirty="0" err="1" smtClean="0"/>
              <a:t>Abdulmalik</a:t>
            </a:r>
            <a:r>
              <a:rPr lang="en-US" dirty="0" smtClean="0"/>
              <a:t> </a:t>
            </a:r>
            <a:r>
              <a:rPr lang="en-US" dirty="0" err="1" smtClean="0"/>
              <a:t>Alsheikh</a:t>
            </a:r>
            <a:r>
              <a:rPr lang="en-US" dirty="0" smtClean="0"/>
              <a:t>, M.D, FRCPC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UV rays of sunlight :</a:t>
            </a:r>
          </a:p>
          <a:p>
            <a:pPr lvl="1" eaLnBrk="1" hangingPunct="1">
              <a:defRPr/>
            </a:pPr>
            <a:r>
              <a:rPr lang="en-US" dirty="0" smtClean="0"/>
              <a:t>Can cause skin cancers: melanoma, squamous cell carcinoma, and basal cell carcinoma</a:t>
            </a:r>
          </a:p>
          <a:p>
            <a:pPr lvl="1" eaLnBrk="1" hangingPunct="1">
              <a:defRPr/>
            </a:pPr>
            <a:r>
              <a:rPr lang="en-US" dirty="0" smtClean="0"/>
              <a:t>It is capable to damage DNA </a:t>
            </a:r>
          </a:p>
          <a:p>
            <a:pPr lvl="1" eaLnBrk="1" hangingPunct="1">
              <a:defRPr/>
            </a:pPr>
            <a:r>
              <a:rPr lang="en-US" dirty="0" smtClean="0"/>
              <a:t>With extensive exposure to sunlight, the repair system is overwhelmed</a:t>
            </a:r>
            <a:r>
              <a:rPr lang="en-US" dirty="0" smtClean="0">
                <a:sym typeface="Wingdings" pitchFamily="2" charset="2"/>
              </a:rPr>
              <a:t> skin cancer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They cause mutations in  P53 gene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Viral and Microbial oncogenesis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en-US" sz="3200" smtClean="0"/>
              <a:t>DNA viruses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en-US" sz="3200" smtClean="0"/>
              <a:t>RNA viruses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en-US" sz="3200" smtClean="0"/>
              <a:t>other organisms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Viral oncogenes: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r>
              <a:rPr lang="en-US" smtClean="0">
                <a:effectLst/>
              </a:rPr>
              <a:t>carry genes that induce cell replication as part of the viral life cycle</a:t>
            </a:r>
          </a:p>
          <a:p>
            <a:pPr lvl="1" eaLnBrk="1" hangingPunct="1">
              <a:defRPr/>
            </a:pPr>
            <a:r>
              <a:rPr lang="en-US" smtClean="0">
                <a:effectLst/>
              </a:rPr>
              <a:t>host cell has endogenous genes that  maintain  the normal cell-cycle</a:t>
            </a:r>
          </a:p>
          <a:p>
            <a:pPr lvl="1" eaLnBrk="1" hangingPunct="1">
              <a:defRPr/>
            </a:pPr>
            <a:r>
              <a:rPr lang="en-US" smtClean="0">
                <a:effectLst/>
              </a:rPr>
              <a:t> Viral infection mimics or blocks these normal cellular signals necessary for growth regulation</a:t>
            </a:r>
          </a:p>
          <a:p>
            <a:pPr lvl="1"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b="1" smtClean="0"/>
              <a:t>RNA Oncogenic viruses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800" smtClean="0"/>
              <a:t>Human T-Cell Leukemia Virus type 1 (HTLV-1)</a:t>
            </a:r>
          </a:p>
          <a:p>
            <a:pPr algn="just" eaLnBrk="1" hangingPunct="1">
              <a:lnSpc>
                <a:spcPct val="120000"/>
              </a:lnSpc>
              <a:buClr>
                <a:srgbClr val="A1F7C4"/>
              </a:buClr>
              <a:buFontTx/>
              <a:buChar char="•"/>
              <a:defRPr/>
            </a:pPr>
            <a:r>
              <a:rPr lang="en-US" sz="2400" smtClean="0"/>
              <a:t>RNA retrovirus targets / transforms T-cells</a:t>
            </a:r>
          </a:p>
          <a:p>
            <a:pPr algn="just" eaLnBrk="1" hangingPunct="1">
              <a:lnSpc>
                <a:spcPct val="120000"/>
              </a:lnSpc>
              <a:buClr>
                <a:srgbClr val="A1F7C4"/>
              </a:buClr>
              <a:buFontTx/>
              <a:buChar char="•"/>
              <a:defRPr/>
            </a:pPr>
            <a:r>
              <a:rPr lang="en-US" sz="2400" smtClean="0"/>
              <a:t>causes T-Cell leukemia/Lymphoma </a:t>
            </a:r>
          </a:p>
          <a:p>
            <a:pPr algn="just" eaLnBrk="1" hangingPunct="1">
              <a:lnSpc>
                <a:spcPct val="120000"/>
              </a:lnSpc>
              <a:buClr>
                <a:srgbClr val="A1F7C4"/>
              </a:buClr>
              <a:buFontTx/>
              <a:buChar char="•"/>
              <a:defRPr/>
            </a:pPr>
            <a:r>
              <a:rPr lang="en-US" sz="2400" smtClean="0"/>
              <a:t>Endemic in Japan and Caribbean</a:t>
            </a:r>
          </a:p>
          <a:p>
            <a:pPr algn="just" eaLnBrk="1" hangingPunct="1">
              <a:lnSpc>
                <a:spcPct val="120000"/>
              </a:lnSpc>
              <a:buClr>
                <a:srgbClr val="A1F7C4"/>
              </a:buClr>
              <a:buFontTx/>
              <a:buChar char="•"/>
              <a:defRPr/>
            </a:pPr>
            <a:r>
              <a:rPr lang="en-US" sz="2400" smtClean="0"/>
              <a:t>Transmitted like HIV but only 1% of infected develop T-Cell leukemia/Lymphoma </a:t>
            </a:r>
          </a:p>
          <a:p>
            <a:pPr algn="just" eaLnBrk="1" hangingPunct="1">
              <a:lnSpc>
                <a:spcPct val="120000"/>
              </a:lnSpc>
              <a:buClr>
                <a:srgbClr val="A1F7C4"/>
              </a:buClr>
              <a:buFontTx/>
              <a:buChar char="•"/>
              <a:defRPr/>
            </a:pPr>
            <a:r>
              <a:rPr lang="en-US" sz="2400" smtClean="0"/>
              <a:t>20-30 year latent period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No cure or vaccine </a:t>
            </a:r>
          </a:p>
          <a:p>
            <a:pPr eaLnBrk="1" hangingPunct="1">
              <a:defRPr/>
            </a:pPr>
            <a:r>
              <a:rPr lang="en-US" smtClean="0"/>
              <a:t>Treatment : chemotherapy with common relapse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/>
              <a:t>DNA Oncogenic Viruses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virus DNA forms stable association with host’s DNA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transcribed viral DNA transforms host cell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      Examples: 	</a:t>
            </a:r>
            <a:r>
              <a:rPr lang="en-US" sz="2400" smtClean="0"/>
              <a:t>papilloma viruses</a:t>
            </a:r>
          </a:p>
          <a:p>
            <a:pPr lvl="4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400" smtClean="0"/>
              <a:t>		Epstein-Barr (EBV)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mtClean="0"/>
              <a:t>			Hepatitis B  (HBV)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mtClean="0"/>
              <a:t>			Kaposi sarcoma herpes virus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>
                <a:cs typeface="Aharoni" pitchFamily="2" charset="-79"/>
              </a:rPr>
              <a:t>Human Papillomavirus  (HPV)</a:t>
            </a:r>
          </a:p>
          <a:p>
            <a:pPr eaLnBrk="1" hangingPunct="1">
              <a:buClr>
                <a:srgbClr val="A1F7C4"/>
              </a:buClr>
              <a:buFontTx/>
              <a:buChar char="•"/>
              <a:defRPr/>
            </a:pPr>
            <a:r>
              <a:rPr lang="en-US" smtClean="0">
                <a:cs typeface="Aharoni" pitchFamily="2" charset="-79"/>
              </a:rPr>
              <a:t>70 types</a:t>
            </a:r>
          </a:p>
          <a:p>
            <a:pPr eaLnBrk="1" hangingPunct="1">
              <a:buClr>
                <a:srgbClr val="A1F7C4"/>
              </a:buClr>
              <a:buFontTx/>
              <a:buChar char="•"/>
              <a:defRPr/>
            </a:pPr>
            <a:r>
              <a:rPr lang="en-US" smtClean="0">
                <a:cs typeface="Aharoni" pitchFamily="2" charset="-79"/>
              </a:rPr>
              <a:t>squamous cell carcinoma of </a:t>
            </a:r>
          </a:p>
          <a:p>
            <a:pPr lvl="1" eaLnBrk="1" hangingPunct="1">
              <a:defRPr/>
            </a:pPr>
            <a:r>
              <a:rPr lang="en-US" smtClean="0">
                <a:cs typeface="Aharoni" pitchFamily="2" charset="-79"/>
              </a:rPr>
              <a:t>cervix</a:t>
            </a:r>
          </a:p>
          <a:p>
            <a:pPr lvl="1" eaLnBrk="1" hangingPunct="1">
              <a:defRPr/>
            </a:pPr>
            <a:r>
              <a:rPr lang="en-US" smtClean="0">
                <a:cs typeface="Aharoni" pitchFamily="2" charset="-79"/>
              </a:rPr>
              <a:t>anogenital region</a:t>
            </a:r>
          </a:p>
          <a:p>
            <a:pPr lvl="1" eaLnBrk="1" hangingPunct="1">
              <a:defRPr/>
            </a:pPr>
            <a:r>
              <a:rPr lang="en-US" smtClean="0">
                <a:cs typeface="Aharoni" pitchFamily="2" charset="-79"/>
              </a:rPr>
              <a:t> mouth </a:t>
            </a:r>
          </a:p>
          <a:p>
            <a:pPr lvl="1" eaLnBrk="1" hangingPunct="1">
              <a:defRPr/>
            </a:pPr>
            <a:r>
              <a:rPr lang="en-US" smtClean="0">
                <a:cs typeface="Aharoni" pitchFamily="2" charset="-79"/>
              </a:rPr>
              <a:t>larynx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10000"/>
              </a:lnSpc>
              <a:defRPr/>
            </a:pPr>
            <a:r>
              <a:rPr lang="en-US" sz="3200" smtClean="0"/>
              <a:t>sexually transmitted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200" smtClean="0"/>
              <a:t>Cervical cancer 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2800" smtClean="0"/>
              <a:t>85%  have types 16 and 18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200" smtClean="0"/>
              <a:t>Genital warts</a:t>
            </a:r>
          </a:p>
          <a:p>
            <a:pPr lvl="2" eaLnBrk="1" hangingPunct="1">
              <a:defRPr/>
            </a:pPr>
            <a:r>
              <a:rPr lang="en-US" sz="2800" smtClean="0"/>
              <a:t>types 6 and 11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3600" b="1" smtClean="0"/>
              <a:t> </a:t>
            </a:r>
            <a:r>
              <a:rPr lang="en-US" smtClean="0"/>
              <a:t>HPV causing benign tumors: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3200" b="1" smtClean="0"/>
              <a:t> </a:t>
            </a:r>
            <a:r>
              <a:rPr lang="en-US" sz="3200" smtClean="0"/>
              <a:t>types 6, 11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mtClean="0"/>
              <a:t>HPV causing malignant tumors 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mtClean="0"/>
              <a:t> types 16, 18, 31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3200" smtClean="0"/>
              <a:t>vDNA integrates w/ host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HPV (types 16 and 18)</a:t>
            </a:r>
          </a:p>
          <a:p>
            <a:pPr lvl="1" eaLnBrk="1" hangingPunct="1">
              <a:defRPr/>
            </a:pPr>
            <a:r>
              <a:rPr lang="en-US" dirty="0" smtClean="0"/>
              <a:t>over-expression of Exon 6 and 7</a:t>
            </a:r>
          </a:p>
          <a:p>
            <a:pPr lvl="2" eaLnBrk="1" hangingPunct="1">
              <a:defRPr/>
            </a:pPr>
            <a:r>
              <a:rPr lang="en-US" sz="2800" dirty="0" smtClean="0"/>
              <a:t>E6 protein binds to </a:t>
            </a:r>
            <a:r>
              <a:rPr lang="en-US" sz="2800" dirty="0" err="1" smtClean="0"/>
              <a:t>Rb</a:t>
            </a:r>
            <a:r>
              <a:rPr lang="en-US" sz="2800" dirty="0" smtClean="0"/>
              <a:t> tumor suppressor </a:t>
            </a:r>
          </a:p>
          <a:p>
            <a:pPr lvl="3" eaLnBrk="1" hangingPunct="1">
              <a:defRPr/>
            </a:pPr>
            <a:r>
              <a:rPr lang="en-US" sz="2800" dirty="0" smtClean="0"/>
              <a:t>replaces normal transcription factors</a:t>
            </a:r>
          </a:p>
          <a:p>
            <a:pPr lvl="3" eaLnBrk="1" hangingPunct="1">
              <a:defRPr/>
            </a:pPr>
            <a:r>
              <a:rPr lang="en-US" sz="2800" dirty="0" smtClean="0"/>
              <a:t>decreases </a:t>
            </a:r>
            <a:r>
              <a:rPr lang="en-US" sz="2800" dirty="0" err="1" smtClean="0"/>
              <a:t>Rb</a:t>
            </a:r>
            <a:r>
              <a:rPr lang="en-US" sz="2800" dirty="0" smtClean="0"/>
              <a:t> synthesis</a:t>
            </a:r>
          </a:p>
          <a:p>
            <a:pPr lvl="2" eaLnBrk="1" hangingPunct="1">
              <a:defRPr/>
            </a:pPr>
            <a:r>
              <a:rPr lang="en-US" sz="2800" dirty="0" smtClean="0"/>
              <a:t>E7 protein binds to  P53</a:t>
            </a:r>
          </a:p>
          <a:p>
            <a:pPr lvl="3" eaLnBrk="1" hangingPunct="1">
              <a:defRPr/>
            </a:pPr>
            <a:r>
              <a:rPr lang="en-US" sz="2800" dirty="0" smtClean="0"/>
              <a:t>facilitates degradation of   P53</a:t>
            </a:r>
          </a:p>
          <a:p>
            <a:pPr lvl="3"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List the various causes of neoplasms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mtClean="0"/>
              <a:t>HPV infection alone is not sufficient -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mtClean="0"/>
              <a:t>other risk factors: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mtClean="0"/>
              <a:t>cigarette smoking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mtClean="0"/>
              <a:t>coexisting infections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mtClean="0"/>
              <a:t>hormonal changes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Epstein-Barr Virus</a:t>
            </a:r>
          </a:p>
          <a:p>
            <a:pPr eaLnBrk="1" hangingPunct="1">
              <a:buClr>
                <a:srgbClr val="A1F7C4"/>
              </a:buClr>
              <a:buFontTx/>
              <a:buChar char="•"/>
              <a:defRPr/>
            </a:pPr>
            <a:r>
              <a:rPr lang="en-US" sz="2800" dirty="0" smtClean="0"/>
              <a:t>common virus worldwide</a:t>
            </a:r>
          </a:p>
          <a:p>
            <a:pPr eaLnBrk="1" hangingPunct="1">
              <a:buClr>
                <a:srgbClr val="A1F7C4"/>
              </a:buClr>
              <a:buFontTx/>
              <a:buChar char="•"/>
              <a:defRPr/>
            </a:pPr>
            <a:r>
              <a:rPr lang="en-US" sz="2800" dirty="0" smtClean="0"/>
              <a:t>Infects B lymphocytes and epithelial cells of </a:t>
            </a:r>
            <a:r>
              <a:rPr lang="en-US" sz="2800" dirty="0" err="1" smtClean="0"/>
              <a:t>oropharynx</a:t>
            </a:r>
            <a:endParaRPr lang="en-US" sz="2800" dirty="0" smtClean="0"/>
          </a:p>
          <a:p>
            <a:pPr eaLnBrk="1" hangingPunct="1">
              <a:lnSpc>
                <a:spcPct val="120000"/>
              </a:lnSpc>
              <a:buClr>
                <a:srgbClr val="A1F7C4"/>
              </a:buClr>
              <a:buFontTx/>
              <a:buChar char="•"/>
              <a:defRPr/>
            </a:pPr>
            <a:r>
              <a:rPr lang="en-US" sz="2800" dirty="0" smtClean="0"/>
              <a:t>causes infectious mononucleosis</a:t>
            </a:r>
          </a:p>
          <a:p>
            <a:pPr eaLnBrk="1" hangingPunct="1">
              <a:buClr>
                <a:srgbClr val="A1F7C4"/>
              </a:buClr>
              <a:buFontTx/>
              <a:buChar char="•"/>
              <a:defRPr/>
            </a:pPr>
            <a:r>
              <a:rPr lang="en-US" sz="2800" dirty="0" smtClean="0"/>
              <a:t>EBV infection may cause malignancy </a:t>
            </a:r>
          </a:p>
          <a:p>
            <a:pPr lvl="2" eaLnBrk="1" hangingPunct="1">
              <a:buClr>
                <a:srgbClr val="A1F7C4"/>
              </a:buClr>
              <a:defRPr/>
            </a:pPr>
            <a:r>
              <a:rPr lang="en-US" dirty="0" err="1" smtClean="0"/>
              <a:t>Burkitt’s</a:t>
            </a:r>
            <a:r>
              <a:rPr lang="en-US" dirty="0" smtClean="0"/>
              <a:t> Lymphoma</a:t>
            </a:r>
          </a:p>
          <a:p>
            <a:pPr lvl="2" eaLnBrk="1" hangingPunct="1">
              <a:buClr>
                <a:srgbClr val="A1F7C4"/>
              </a:buClr>
              <a:defRPr/>
            </a:pPr>
            <a:r>
              <a:rPr lang="en-US" dirty="0" smtClean="0"/>
              <a:t>B cell lymphoma in </a:t>
            </a:r>
            <a:r>
              <a:rPr lang="en-US" dirty="0" err="1" smtClean="0"/>
              <a:t>immunosuppressed</a:t>
            </a:r>
            <a:endParaRPr lang="en-US" dirty="0" smtClean="0"/>
          </a:p>
          <a:p>
            <a:pPr lvl="2" eaLnBrk="1" hangingPunct="1">
              <a:buClr>
                <a:srgbClr val="A1F7C4"/>
              </a:buClr>
              <a:defRPr/>
            </a:pPr>
            <a:r>
              <a:rPr lang="en-US" dirty="0" smtClean="0"/>
              <a:t>Nasopharyngeal carcinoma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Carcinogenic Agents</a:t>
            </a:r>
            <a:br>
              <a:rPr lang="en-US" dirty="0" smtClean="0"/>
            </a:br>
            <a:r>
              <a:rPr lang="en-US" dirty="0" smtClean="0"/>
              <a:t>Epstein-Barr Virus related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2800" b="1" smtClean="0"/>
              <a:t>Nasopharyngeal carcinoma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mtClean="0"/>
              <a:t>Cancer of nasopharygeal epithelium	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mtClean="0"/>
              <a:t>Endemic in  South China, parts of Africa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mtClean="0"/>
              <a:t>100% of tumors contain EBV genome in endemic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Carcinogenic Agents</a:t>
            </a:r>
            <a:br>
              <a:rPr lang="en-US" dirty="0" smtClean="0"/>
            </a:br>
            <a:r>
              <a:rPr lang="en-US" dirty="0" smtClean="0"/>
              <a:t> Epstein-Barr Virus related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2400" smtClean="0"/>
              <a:t>Burkitt Lymphoma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000" smtClean="0"/>
              <a:t>	</a:t>
            </a:r>
            <a:r>
              <a:rPr lang="en-US" sz="2000" smtClean="0">
                <a:effectLst/>
              </a:rPr>
              <a:t>highly malignant B cell tumor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000" smtClean="0">
                <a:effectLst/>
              </a:rPr>
              <a:t>	sporadic rare occurrence worldwide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000" smtClean="0">
                <a:effectLst/>
              </a:rPr>
              <a:t>   most common childhood tumor in Africa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000" smtClean="0">
                <a:effectLst/>
              </a:rPr>
              <a:t>	all cases have t(8:14</a:t>
            </a:r>
            <a:r>
              <a:rPr lang="en-US" sz="2000" smtClean="0"/>
              <a:t>)</a:t>
            </a:r>
          </a:p>
          <a:p>
            <a:pPr eaLnBrk="1" hangingPunct="1">
              <a:defRPr/>
            </a:pPr>
            <a:endParaRPr lang="en-US" sz="2400" smtClean="0"/>
          </a:p>
        </p:txBody>
      </p:sp>
      <p:pic>
        <p:nvPicPr>
          <p:cNvPr id="26628" name="Picture 4" descr="Afr maxillary Burkitt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29200" y="1676400"/>
            <a:ext cx="2852738" cy="2971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Carcinogenic Agents</a:t>
            </a:r>
            <a:br>
              <a:rPr lang="en-US" dirty="0" smtClean="0"/>
            </a:br>
            <a:r>
              <a:rPr lang="en-US" dirty="0" smtClean="0"/>
              <a:t> Epstein-Barr Virus related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2800" smtClean="0"/>
              <a:t>causes B lymphocyte cell proliferation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smtClean="0"/>
              <a:t>loss of growth regulation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smtClean="0"/>
              <a:t>predisposes to mutation, esp.  t(8:14)</a:t>
            </a:r>
          </a:p>
          <a:p>
            <a:pPr eaLnBrk="1" hangingPunct="1"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smtClean="0">
                <a:effectLst/>
              </a:rPr>
              <a:t>Hepatitis B virus (HBV)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>
                <a:effectLst/>
              </a:rPr>
              <a:t>Strong association with Liver Cancer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effectLst/>
              </a:rPr>
              <a:t>world-wide, but HBV infection is most common in Far East and Africa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effectLst/>
              </a:rPr>
              <a:t>HBV infection incurs up to 200-fold risk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ffectLst/>
              </a:rPr>
              <a:t>Helicobacter Pylori</a:t>
            </a:r>
          </a:p>
          <a:p>
            <a:pPr eaLnBrk="1" hangingPunct="1">
              <a:buClr>
                <a:srgbClr val="A1F7C4"/>
              </a:buClr>
              <a:buFontTx/>
              <a:buChar char="•"/>
            </a:pPr>
            <a:r>
              <a:rPr lang="en-US" sz="2800" smtClean="0">
                <a:effectLst/>
              </a:rPr>
              <a:t>bacteria infecting stomach</a:t>
            </a:r>
          </a:p>
          <a:p>
            <a:pPr eaLnBrk="1" hangingPunct="1">
              <a:buClr>
                <a:srgbClr val="A1F7C4"/>
              </a:buClr>
              <a:buFontTx/>
              <a:buChar char="•"/>
            </a:pPr>
            <a:r>
              <a:rPr lang="en-US" sz="2800" smtClean="0">
                <a:effectLst/>
              </a:rPr>
              <a:t>implicated in:</a:t>
            </a:r>
          </a:p>
          <a:p>
            <a:pPr lvl="1" eaLnBrk="1" hangingPunct="1">
              <a:buClr>
                <a:srgbClr val="A1F7C4"/>
              </a:buClr>
            </a:pPr>
            <a:r>
              <a:rPr lang="en-US" smtClean="0">
                <a:effectLst/>
              </a:rPr>
              <a:t>peptic ulcers</a:t>
            </a:r>
          </a:p>
          <a:p>
            <a:pPr lvl="1" eaLnBrk="1" hangingPunct="1">
              <a:buClr>
                <a:srgbClr val="A1F7C4"/>
              </a:buClr>
            </a:pPr>
            <a:r>
              <a:rPr lang="en-US" smtClean="0">
                <a:effectLst/>
              </a:rPr>
              <a:t>gastric lymphoma </a:t>
            </a:r>
          </a:p>
          <a:p>
            <a:pPr lvl="2" eaLnBrk="1" hangingPunct="1">
              <a:buClr>
                <a:srgbClr val="A1F7C4"/>
              </a:buClr>
            </a:pPr>
            <a:r>
              <a:rPr lang="en-US" sz="2800" smtClean="0">
                <a:effectLst/>
              </a:rPr>
              <a:t>Mucosal Associated Lymphoid Tumor (MALT)</a:t>
            </a:r>
          </a:p>
          <a:p>
            <a:pPr lvl="1" eaLnBrk="1" hangingPunct="1">
              <a:buClr>
                <a:srgbClr val="A1F7C4"/>
              </a:buClr>
            </a:pPr>
            <a:r>
              <a:rPr lang="en-US" smtClean="0">
                <a:effectLst/>
              </a:rPr>
              <a:t>gastric carcinoma</a:t>
            </a:r>
          </a:p>
          <a:p>
            <a:pPr eaLnBrk="1" hangingPunct="1"/>
            <a:endParaRPr lang="en-US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Chemicals</a:t>
            </a:r>
          </a:p>
          <a:p>
            <a:pPr eaLnBrk="1" hangingPunct="1">
              <a:defRPr/>
            </a:pPr>
            <a:r>
              <a:rPr lang="en-US" smtClean="0"/>
              <a:t>Radiation</a:t>
            </a:r>
          </a:p>
          <a:p>
            <a:pPr eaLnBrk="1" hangingPunct="1">
              <a:defRPr/>
            </a:pPr>
            <a:r>
              <a:rPr lang="en-US" smtClean="0"/>
              <a:t>Microbial agents</a:t>
            </a:r>
          </a:p>
        </p:txBody>
      </p:sp>
      <p:pic>
        <p:nvPicPr>
          <p:cNvPr id="4" name="Picture 4" descr="cancer-caus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905000"/>
            <a:ext cx="39528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Chemicals:</a:t>
            </a:r>
          </a:p>
          <a:p>
            <a:pPr lvl="1" eaLnBrk="1" hangingPunct="1">
              <a:defRPr/>
            </a:pPr>
            <a:r>
              <a:rPr lang="en-US" smtClean="0"/>
              <a:t>Natural or synthetic</a:t>
            </a:r>
          </a:p>
          <a:p>
            <a:pPr lvl="1" eaLnBrk="1" hangingPunct="1">
              <a:defRPr/>
            </a:pPr>
            <a:r>
              <a:rPr lang="en-US" smtClean="0"/>
              <a:t>Direct reacting or indirect</a:t>
            </a:r>
          </a:p>
          <a:p>
            <a:pPr lvl="1" eaLnBrk="1" hangingPunct="1">
              <a:defRPr/>
            </a:pPr>
            <a:r>
              <a:rPr lang="en-US" smtClean="0"/>
              <a:t>Indirect </a:t>
            </a:r>
            <a:r>
              <a:rPr lang="en-US" smtClean="0">
                <a:sym typeface="Wingdings" pitchFamily="2" charset="2"/>
              </a:rPr>
              <a:t> need metabolic conversion to be active and carcinogenic</a:t>
            </a:r>
          </a:p>
          <a:p>
            <a:pPr lvl="1" eaLnBrk="1" hangingPunct="1">
              <a:defRPr/>
            </a:pPr>
            <a:r>
              <a:rPr lang="en-US" smtClean="0">
                <a:sym typeface="Wingdings" pitchFamily="2" charset="2"/>
              </a:rPr>
              <a:t>Indirect chemicals are called “ procarcinogens “ and their active end products are called “ ultimate carcinogens”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All direct reacting and ultimate chemical carcinogens are highly reactive as they have electron-deficient atoms</a:t>
            </a:r>
          </a:p>
          <a:p>
            <a:pPr eaLnBrk="1" hangingPunct="1">
              <a:defRPr/>
            </a:pPr>
            <a:r>
              <a:rPr lang="en-US" smtClean="0"/>
              <a:t>They react with the electron rich atoms in RNA,DNA and other cellular proteins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Examples:</a:t>
            </a:r>
          </a:p>
          <a:p>
            <a:pPr lvl="1" eaLnBrk="1" hangingPunct="1">
              <a:defRPr/>
            </a:pPr>
            <a:r>
              <a:rPr lang="en-US" smtClean="0"/>
              <a:t>Alkylating agents</a:t>
            </a:r>
          </a:p>
          <a:p>
            <a:pPr lvl="1" eaLnBrk="1" hangingPunct="1">
              <a:defRPr/>
            </a:pPr>
            <a:r>
              <a:rPr lang="en-US" smtClean="0"/>
              <a:t>Polycyclic hydrocarbons:</a:t>
            </a:r>
          </a:p>
          <a:p>
            <a:pPr lvl="2" eaLnBrk="1" hangingPunct="1">
              <a:defRPr/>
            </a:pPr>
            <a:r>
              <a:rPr lang="en-US" smtClean="0"/>
              <a:t>Cigarette smoking</a:t>
            </a:r>
          </a:p>
          <a:p>
            <a:pPr lvl="2" eaLnBrk="1" hangingPunct="1">
              <a:defRPr/>
            </a:pPr>
            <a:r>
              <a:rPr lang="en-US" smtClean="0"/>
              <a:t>Animal fats during broiling meats</a:t>
            </a:r>
          </a:p>
          <a:p>
            <a:pPr lvl="2" eaLnBrk="1" hangingPunct="1">
              <a:defRPr/>
            </a:pPr>
            <a:r>
              <a:rPr lang="en-US" smtClean="0"/>
              <a:t>Smoked meats and fish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Aromatic amines and azo dyes:</a:t>
            </a:r>
          </a:p>
          <a:p>
            <a:pPr lvl="1" eaLnBrk="1" hangingPunct="1">
              <a:defRPr/>
            </a:pPr>
            <a:r>
              <a:rPr lang="en-US" smtClean="0">
                <a:latin typeface="Symbol" pitchFamily="18" charset="2"/>
              </a:rPr>
              <a:t>B</a:t>
            </a:r>
            <a:r>
              <a:rPr lang="en-US" smtClean="0"/>
              <a:t>-naphthylamine cause bladder cancer in rubber industries and aniline dye</a:t>
            </a:r>
          </a:p>
          <a:p>
            <a:pPr lvl="1" eaLnBrk="1" hangingPunct="1">
              <a:defRPr/>
            </a:pPr>
            <a:r>
              <a:rPr lang="en-US" smtClean="0"/>
              <a:t>Some azo dyes are used to color food</a:t>
            </a:r>
          </a:p>
          <a:p>
            <a:pPr lvl="1" eaLnBrk="1" hangingPunct="1">
              <a:defRPr/>
            </a:pPr>
            <a:r>
              <a:rPr lang="en-US" smtClean="0"/>
              <a:t>Nitrosamines and nitrosamides are used as preservatives. They cause gastric cancer.</a:t>
            </a:r>
          </a:p>
          <a:p>
            <a:pPr lvl="1" eaLnBrk="1" hangingPunct="1">
              <a:defRPr/>
            </a:pPr>
            <a:r>
              <a:rPr lang="en-US" smtClean="0"/>
              <a:t>Aflatoxin B: produced by aspirigillus growing on improperly stored grains. It cause hepatocellular carcinoma</a:t>
            </a:r>
            <a:endParaRPr lang="en-US" smtClean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Mechanism of action of chemical carcinogens:</a:t>
            </a:r>
          </a:p>
          <a:p>
            <a:pPr lvl="1" eaLnBrk="1" hangingPunct="1">
              <a:defRPr/>
            </a:pPr>
            <a:r>
              <a:rPr lang="en-US" dirty="0" smtClean="0"/>
              <a:t>Most of them are mutagenic. i.e. cause mutations</a:t>
            </a:r>
          </a:p>
          <a:p>
            <a:pPr lvl="1" eaLnBrk="1" hangingPunct="1">
              <a:defRPr/>
            </a:pPr>
            <a:r>
              <a:rPr lang="en-US" dirty="0" smtClean="0"/>
              <a:t>RAS and  P53 are common targets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Carcinogenic Agents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Radiation carcinogenesis</a:t>
            </a:r>
          </a:p>
          <a:p>
            <a:pPr lvl="1" eaLnBrk="1" hangingPunct="1">
              <a:defRPr/>
            </a:pPr>
            <a:r>
              <a:rPr lang="en-US" smtClean="0"/>
              <a:t>UV rays of sunlight</a:t>
            </a:r>
          </a:p>
          <a:p>
            <a:pPr lvl="1" eaLnBrk="1" hangingPunct="1">
              <a:defRPr/>
            </a:pPr>
            <a:r>
              <a:rPr lang="en-US" smtClean="0"/>
              <a:t>X-rays</a:t>
            </a:r>
          </a:p>
          <a:p>
            <a:pPr lvl="1" eaLnBrk="1" hangingPunct="1">
              <a:defRPr/>
            </a:pPr>
            <a:r>
              <a:rPr lang="en-US" smtClean="0"/>
              <a:t>Nuclear radiation</a:t>
            </a:r>
          </a:p>
          <a:p>
            <a:pPr lvl="1" eaLnBrk="1" hangingPunct="1">
              <a:defRPr/>
            </a:pPr>
            <a:r>
              <a:rPr lang="en-US" smtClean="0"/>
              <a:t>Therapeutic irradiations</a:t>
            </a:r>
          </a:p>
          <a:p>
            <a:pPr eaLnBrk="1" hangingPunct="1">
              <a:defRPr/>
            </a:pPr>
            <a:r>
              <a:rPr lang="en-US" smtClean="0"/>
              <a:t>Radiation has mutagenic effects: chromosomes breakage, translocations, and point mutations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1072</TotalTime>
  <Words>642</Words>
  <Application>Microsoft PowerPoint</Application>
  <PresentationFormat>On-screen Show (4:3)</PresentationFormat>
  <Paragraphs>151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Garamond</vt:lpstr>
      <vt:lpstr>Arial</vt:lpstr>
      <vt:lpstr>Wingdings</vt:lpstr>
      <vt:lpstr>Calibri</vt:lpstr>
      <vt:lpstr>Symbol</vt:lpstr>
      <vt:lpstr>Aharoni</vt:lpstr>
      <vt:lpstr>Stream</vt:lpstr>
      <vt:lpstr>Custom Design</vt:lpstr>
      <vt:lpstr>NEOPLASIA Lecture 4</vt:lpstr>
      <vt:lpstr>Objectives</vt:lpstr>
      <vt:lpstr>Carcinogenic Agents</vt:lpstr>
      <vt:lpstr>Carcinogenic Agents</vt:lpstr>
      <vt:lpstr>Carcinogenic Agents</vt:lpstr>
      <vt:lpstr>Carcinogenic Agents</vt:lpstr>
      <vt:lpstr>Carcinogenic Agents</vt:lpstr>
      <vt:lpstr>Carcinogenic Agents</vt:lpstr>
      <vt:lpstr>Carcinogenic Agents</vt:lpstr>
      <vt:lpstr>Carcinogenic Agents</vt:lpstr>
      <vt:lpstr>Carcinogenic Agents</vt:lpstr>
      <vt:lpstr>Carcinogenic Agents</vt:lpstr>
      <vt:lpstr>Carcinogenic Agents</vt:lpstr>
      <vt:lpstr>Carcinogenic Agents</vt:lpstr>
      <vt:lpstr>Carcinogenic Agents</vt:lpstr>
      <vt:lpstr>Carcinogenic Agents</vt:lpstr>
      <vt:lpstr>Carcinogenic Agents</vt:lpstr>
      <vt:lpstr>Carcinogenic Agents</vt:lpstr>
      <vt:lpstr>Carcinogenic Agents</vt:lpstr>
      <vt:lpstr>Carcinogenic Agents</vt:lpstr>
      <vt:lpstr>Carcinogenic Agents</vt:lpstr>
      <vt:lpstr>Carcinogenic Agents Epstein-Barr Virus related </vt:lpstr>
      <vt:lpstr>Carcinogenic Agents  Epstein-Barr Virus related</vt:lpstr>
      <vt:lpstr>Carcinogenic Agents  Epstein-Barr Virus related</vt:lpstr>
      <vt:lpstr>Carcinogenic Agents</vt:lpstr>
      <vt:lpstr>Carcinogenic Agents</vt:lpstr>
    </vt:vector>
  </TitlesOfParts>
  <Company>K.K.H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CARCINOGENESIS</dc:title>
  <dc:creator>K.K.H</dc:creator>
  <cp:lastModifiedBy>Dr.Maha</cp:lastModifiedBy>
  <cp:revision>20</cp:revision>
  <dcterms:created xsi:type="dcterms:W3CDTF">2004-12-04T04:24:30Z</dcterms:created>
  <dcterms:modified xsi:type="dcterms:W3CDTF">2011-11-11T18:49:58Z</dcterms:modified>
</cp:coreProperties>
</file>