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0"/>
  </p:notesMasterIdLst>
  <p:sldIdLst>
    <p:sldId id="275" r:id="rId3"/>
    <p:sldId id="357" r:id="rId4"/>
    <p:sldId id="332" r:id="rId5"/>
    <p:sldId id="333" r:id="rId6"/>
    <p:sldId id="334" r:id="rId7"/>
    <p:sldId id="335" r:id="rId8"/>
    <p:sldId id="358" r:id="rId9"/>
    <p:sldId id="360" r:id="rId10"/>
    <p:sldId id="336" r:id="rId11"/>
    <p:sldId id="337" r:id="rId12"/>
    <p:sldId id="338" r:id="rId13"/>
    <p:sldId id="339" r:id="rId14"/>
    <p:sldId id="361" r:id="rId15"/>
    <p:sldId id="354" r:id="rId16"/>
    <p:sldId id="368" r:id="rId17"/>
    <p:sldId id="369" r:id="rId18"/>
    <p:sldId id="355" r:id="rId19"/>
    <p:sldId id="366" r:id="rId20"/>
    <p:sldId id="367" r:id="rId21"/>
    <p:sldId id="340" r:id="rId22"/>
    <p:sldId id="341" r:id="rId23"/>
    <p:sldId id="363" r:id="rId24"/>
    <p:sldId id="364" r:id="rId25"/>
    <p:sldId id="365" r:id="rId26"/>
    <p:sldId id="342" r:id="rId27"/>
    <p:sldId id="343" r:id="rId28"/>
    <p:sldId id="36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0" autoAdjust="0"/>
    <p:restoredTop sz="94667" autoAdjust="0"/>
  </p:normalViewPr>
  <p:slideViewPr>
    <p:cSldViewPr>
      <p:cViewPr>
        <p:scale>
          <a:sx n="55" d="100"/>
          <a:sy n="55" d="100"/>
        </p:scale>
        <p:origin x="-131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B0FC9ED-E888-4978-9F46-737E565E3BB9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CE1422E-F04E-40AE-81B3-AC9E446D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B696F-EAE3-432C-8D6F-151C3D7D8C73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2188E-6398-4DBB-9290-D1C746702905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458E9-1D12-433C-AB96-2847C5E31962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4B531B-5567-4D1F-8035-8AA24ECEAFC7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D97104-5FC3-4FE9-BA11-39CD8D864A2B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030D4-D0D9-475E-BDEF-E8E080191395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597E8-FBBC-4A6F-882F-475A08C81D5C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98BE7-BE14-4BA7-BCDE-294C4AA03D86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B60CB-3A78-4EAA-BEC5-87709DDA457A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79BAB-E5B0-4B28-919B-0AF344A449AA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897A-DFBF-41AD-99D3-DDCB100C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A73A-0549-49AA-961D-32545F75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5710-2F99-4242-8178-BFC5FA6D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753E-98D0-4CF3-BFAE-75AD9E73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844B-3606-4A59-A343-E52E2186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A7B5-6A8C-4531-BBF9-5F1D163B8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EF7D-61F4-4E46-B2EA-DE34D166F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9681-34C5-4AC8-9A1D-8BDC5513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7A40-DCA8-41DA-872A-46956D4A3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C214-2F1A-4B26-98C0-067D3EDA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45E7-8F95-40C7-A905-0D86AE9F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FAAA-9CB9-4A18-A703-19A468FC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B11E-F88D-41BC-9B74-AD811EDF4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013E-802F-44E9-9DAA-BC27C1F9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76FE-1D8F-4EE2-AF96-A329EB82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BBB4-0395-49A8-9D71-686877C8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7D8A-AE71-44CB-ADE9-E6C0F10C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ADA3-FEC4-40D0-B2F8-E2DE70DB6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E0F2-CC2E-45F8-B143-E3466405B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D737-35C7-4643-B313-AF2E0BA9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28AC-C6CD-4298-84D6-28DC29EEB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D79A-F7D2-4961-ABBB-5121DEC2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8485A-7189-4ACF-82F1-DA2A12B9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883-1CF6-4C94-82D9-E7AEC400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3ED38-0384-410E-845A-06B7CF71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3854738-413E-4A90-9AE7-EC04BE27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NEOPLASIA</a:t>
            </a:r>
            <a:br>
              <a:rPr lang="en-US" dirty="0" smtClean="0"/>
            </a:br>
            <a:r>
              <a:rPr lang="en-US" dirty="0" smtClean="0"/>
              <a:t>Lecture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Arafa,MD,KSFP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M.D,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effectLst/>
              </a:rPr>
              <a:t>Cancer cachexia</a:t>
            </a:r>
          </a:p>
          <a:p>
            <a:pPr algn="just" eaLnBrk="1" hangingPunct="1"/>
            <a:r>
              <a:rPr lang="en-US" sz="2800" smtClean="0">
                <a:effectLst/>
              </a:rPr>
              <a:t>Usually accompanied by weakness, anorexia and anemia</a:t>
            </a:r>
          </a:p>
          <a:p>
            <a:pPr algn="just" eaLnBrk="1" hangingPunct="1"/>
            <a:r>
              <a:rPr lang="en-US" sz="2800" smtClean="0">
                <a:effectLst/>
              </a:rPr>
              <a:t>Severity of cachexia, generally, is correlated with the size and extend of spread  of the cancer.</a:t>
            </a:r>
          </a:p>
          <a:p>
            <a:pPr algn="just" eaLnBrk="1" hangingPunct="1"/>
            <a:r>
              <a:rPr lang="en-US" sz="2800" smtClean="0">
                <a:effectLst/>
              </a:rPr>
              <a:t>The origins of cancer cachexia are multifactorial:</a:t>
            </a:r>
          </a:p>
          <a:p>
            <a:pPr lvl="1" algn="just" eaLnBrk="1" hangingPunct="1"/>
            <a:r>
              <a:rPr lang="en-US" sz="2400" smtClean="0">
                <a:effectLst/>
              </a:rPr>
              <a:t> anorexia (reduced calorie intake)</a:t>
            </a:r>
          </a:p>
          <a:p>
            <a:pPr lvl="1" algn="just" eaLnBrk="1" hangingPunct="1"/>
            <a:r>
              <a:rPr lang="en-US" sz="2400" smtClean="0">
                <a:effectLst/>
              </a:rPr>
              <a:t>increased basal metabolic rate and calorie expenditure remains high.</a:t>
            </a:r>
          </a:p>
          <a:p>
            <a:pPr lvl="1" algn="just" eaLnBrk="1" hangingPunct="1"/>
            <a:r>
              <a:rPr lang="en-US" sz="2400" b="1" smtClean="0">
                <a:effectLst/>
              </a:rPr>
              <a:t>general metabolic disturbance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ffectLst/>
              </a:rPr>
              <a:t>Paraneoplastic syndromes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symptoms that occur in cancer patients and cannot be explained.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diverse and are associated with many different tumors.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appear in 10% to 15%  of  pateints.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the earliest manifestation of an occult neoplasm.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significant clinical problems and may be lethal.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mimic metastatic disease.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common paraneoplastic syndrome are: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Hypercalcemia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Cushing syndrome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Nonbacterial thrombotic endocarditis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often neoplasms associated with these syndromes: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Lung and breast cancers and hematologic malignancies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7" y="-7"/>
            <a:chExt cx="3627" cy="3756"/>
          </a:xfrm>
        </p:grpSpPr>
        <p:grpSp>
          <p:nvGrpSpPr>
            <p:cNvPr id="16388" name="Group 3"/>
            <p:cNvGrpSpPr>
              <a:grpSpLocks/>
            </p:cNvGrpSpPr>
            <p:nvPr/>
          </p:nvGrpSpPr>
          <p:grpSpPr bwMode="auto">
            <a:xfrm>
              <a:off x="0" y="0"/>
              <a:ext cx="3613" cy="3742"/>
              <a:chOff x="0" y="0"/>
              <a:chExt cx="3613" cy="3742"/>
            </a:xfrm>
          </p:grpSpPr>
          <p:grpSp>
            <p:nvGrpSpPr>
              <p:cNvPr id="1639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212"/>
                <a:chOff x="0" y="0"/>
                <a:chExt cx="3613" cy="212"/>
              </a:xfrm>
            </p:grpSpPr>
            <p:sp>
              <p:nvSpPr>
                <p:cNvPr id="1649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212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9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212"/>
                  <a:chOff x="0" y="0"/>
                  <a:chExt cx="3613" cy="212"/>
                </a:xfrm>
              </p:grpSpPr>
              <p:sp>
                <p:nvSpPr>
                  <p:cNvPr id="1649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arn-CL" sz="2800" b="1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sz="28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araneoplastic</a:t>
                    </a:r>
                    <a:r>
                      <a:rPr lang="en-US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syndromes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9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1" name="Group 9"/>
              <p:cNvGrpSpPr>
                <a:grpSpLocks/>
              </p:cNvGrpSpPr>
              <p:nvPr/>
            </p:nvGrpSpPr>
            <p:grpSpPr bwMode="auto">
              <a:xfrm>
                <a:off x="0" y="212"/>
                <a:ext cx="720" cy="288"/>
                <a:chOff x="0" y="212"/>
                <a:chExt cx="720" cy="288"/>
              </a:xfrm>
            </p:grpSpPr>
            <p:sp>
              <p:nvSpPr>
                <p:cNvPr id="1648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Syndrome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2" name="Group 12"/>
              <p:cNvGrpSpPr>
                <a:grpSpLocks/>
              </p:cNvGrpSpPr>
              <p:nvPr/>
            </p:nvGrpSpPr>
            <p:grpSpPr bwMode="auto">
              <a:xfrm>
                <a:off x="720" y="212"/>
                <a:ext cx="1077" cy="288"/>
                <a:chOff x="720" y="212"/>
                <a:chExt cx="1077" cy="288"/>
              </a:xfrm>
            </p:grpSpPr>
            <p:sp>
              <p:nvSpPr>
                <p:cNvPr id="1648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Mechanism </a:t>
                  </a:r>
                </a:p>
              </p:txBody>
            </p:sp>
            <p:sp>
              <p:nvSpPr>
                <p:cNvPr id="16488" name="Rectangle 14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3" name="Group 15"/>
              <p:cNvGrpSpPr>
                <a:grpSpLocks/>
              </p:cNvGrpSpPr>
              <p:nvPr/>
            </p:nvGrpSpPr>
            <p:grpSpPr bwMode="auto">
              <a:xfrm>
                <a:off x="1797" y="212"/>
                <a:ext cx="1816" cy="288"/>
                <a:chOff x="1797" y="212"/>
                <a:chExt cx="1816" cy="288"/>
              </a:xfrm>
            </p:grpSpPr>
            <p:sp>
              <p:nvSpPr>
                <p:cNvPr id="16485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Example </a:t>
                  </a:r>
                </a:p>
              </p:txBody>
            </p:sp>
            <p:sp>
              <p:nvSpPr>
                <p:cNvPr id="16486" name="Rectangle 17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4" name="Group 18"/>
              <p:cNvGrpSpPr>
                <a:grpSpLocks/>
              </p:cNvGrpSpPr>
              <p:nvPr/>
            </p:nvGrpSpPr>
            <p:grpSpPr bwMode="auto">
              <a:xfrm>
                <a:off x="0" y="500"/>
                <a:ext cx="720" cy="518"/>
                <a:chOff x="0" y="500"/>
                <a:chExt cx="720" cy="518"/>
              </a:xfrm>
            </p:grpSpPr>
            <p:sp>
              <p:nvSpPr>
                <p:cNvPr id="1648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Cushing's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8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5" name="Group 21"/>
              <p:cNvGrpSpPr>
                <a:grpSpLocks/>
              </p:cNvGrpSpPr>
              <p:nvPr/>
            </p:nvGrpSpPr>
            <p:grpSpPr bwMode="auto">
              <a:xfrm>
                <a:off x="720" y="500"/>
                <a:ext cx="1077" cy="518"/>
                <a:chOff x="720" y="500"/>
                <a:chExt cx="1077" cy="518"/>
              </a:xfrm>
            </p:grpSpPr>
            <p:sp>
              <p:nvSpPr>
                <p:cNvPr id="1647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0" y="500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80" name="Group 23"/>
                <p:cNvGrpSpPr>
                  <a:grpSpLocks/>
                </p:cNvGrpSpPr>
                <p:nvPr/>
              </p:nvGrpSpPr>
              <p:grpSpPr bwMode="auto">
                <a:xfrm>
                  <a:off x="720" y="500"/>
                  <a:ext cx="1077" cy="518"/>
                  <a:chOff x="720" y="500"/>
                  <a:chExt cx="1077" cy="518"/>
                </a:xfrm>
              </p:grpSpPr>
              <p:sp>
                <p:nvSpPr>
                  <p:cNvPr id="164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ACTH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8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6" name="Group 26"/>
              <p:cNvGrpSpPr>
                <a:grpSpLocks/>
              </p:cNvGrpSpPr>
              <p:nvPr/>
            </p:nvGrpSpPr>
            <p:grpSpPr bwMode="auto">
              <a:xfrm>
                <a:off x="1797" y="500"/>
                <a:ext cx="1816" cy="518"/>
                <a:chOff x="1797" y="500"/>
                <a:chExt cx="1816" cy="518"/>
              </a:xfrm>
            </p:grpSpPr>
            <p:sp>
              <p:nvSpPr>
                <p:cNvPr id="16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797" y="500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6" name="Group 28"/>
                <p:cNvGrpSpPr>
                  <a:grpSpLocks/>
                </p:cNvGrpSpPr>
                <p:nvPr/>
              </p:nvGrpSpPr>
              <p:grpSpPr bwMode="auto">
                <a:xfrm>
                  <a:off x="1797" y="500"/>
                  <a:ext cx="1816" cy="518"/>
                  <a:chOff x="1797" y="500"/>
                  <a:chExt cx="1816" cy="518"/>
                </a:xfrm>
              </p:grpSpPr>
              <p:sp>
                <p:nvSpPr>
                  <p:cNvPr id="164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7" name="Group 31"/>
              <p:cNvGrpSpPr>
                <a:grpSpLocks/>
              </p:cNvGrpSpPr>
              <p:nvPr/>
            </p:nvGrpSpPr>
            <p:grpSpPr bwMode="auto">
              <a:xfrm>
                <a:off x="0" y="1018"/>
                <a:ext cx="720" cy="518"/>
                <a:chOff x="0" y="1018"/>
                <a:chExt cx="720" cy="518"/>
              </a:xfrm>
            </p:grpSpPr>
            <p:sp>
              <p:nvSpPr>
                <p:cNvPr id="16473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Hypercalcemia </a:t>
                  </a:r>
                </a:p>
              </p:txBody>
            </p:sp>
            <p:sp>
              <p:nvSpPr>
                <p:cNvPr id="16474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8" name="Group 34"/>
              <p:cNvGrpSpPr>
                <a:grpSpLocks/>
              </p:cNvGrpSpPr>
              <p:nvPr/>
            </p:nvGrpSpPr>
            <p:grpSpPr bwMode="auto">
              <a:xfrm>
                <a:off x="720" y="1018"/>
                <a:ext cx="1077" cy="518"/>
                <a:chOff x="720" y="1018"/>
                <a:chExt cx="1077" cy="518"/>
              </a:xfrm>
            </p:grpSpPr>
            <p:sp>
              <p:nvSpPr>
                <p:cNvPr id="16469" name="Rectangle 35"/>
                <p:cNvSpPr>
                  <a:spLocks noChangeArrowheads="1"/>
                </p:cNvSpPr>
                <p:nvPr/>
              </p:nvSpPr>
              <p:spPr bwMode="auto">
                <a:xfrm>
                  <a:off x="720" y="1018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0" name="Group 36"/>
                <p:cNvGrpSpPr>
                  <a:grpSpLocks/>
                </p:cNvGrpSpPr>
                <p:nvPr/>
              </p:nvGrpSpPr>
              <p:grpSpPr bwMode="auto">
                <a:xfrm>
                  <a:off x="720" y="1018"/>
                  <a:ext cx="1077" cy="518"/>
                  <a:chOff x="720" y="1018"/>
                  <a:chExt cx="1077" cy="518"/>
                </a:xfrm>
              </p:grpSpPr>
              <p:sp>
                <p:nvSpPr>
                  <p:cNvPr id="1647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Parathormone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7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9" name="Group 39"/>
              <p:cNvGrpSpPr>
                <a:grpSpLocks/>
              </p:cNvGrpSpPr>
              <p:nvPr/>
            </p:nvGrpSpPr>
            <p:grpSpPr bwMode="auto">
              <a:xfrm>
                <a:off x="1797" y="1018"/>
                <a:ext cx="1816" cy="518"/>
                <a:chOff x="1797" y="1018"/>
                <a:chExt cx="1816" cy="518"/>
              </a:xfrm>
            </p:grpSpPr>
            <p:sp>
              <p:nvSpPr>
                <p:cNvPr id="16465" name="Rectangle 40"/>
                <p:cNvSpPr>
                  <a:spLocks noChangeArrowheads="1"/>
                </p:cNvSpPr>
                <p:nvPr/>
              </p:nvSpPr>
              <p:spPr bwMode="auto">
                <a:xfrm>
                  <a:off x="1797" y="1018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6" name="Group 41"/>
                <p:cNvGrpSpPr>
                  <a:grpSpLocks/>
                </p:cNvGrpSpPr>
                <p:nvPr/>
              </p:nvGrpSpPr>
              <p:grpSpPr bwMode="auto">
                <a:xfrm>
                  <a:off x="1797" y="1018"/>
                  <a:ext cx="1816" cy="518"/>
                  <a:chOff x="1797" y="1018"/>
                  <a:chExt cx="1816" cy="518"/>
                </a:xfrm>
              </p:grpSpPr>
              <p:sp>
                <p:nvSpPr>
                  <p:cNvPr id="164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squamous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l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 </a:t>
                    </a:r>
                    <a:endParaRPr lang="en-US" sz="1600" b="1">
                      <a:solidFill>
                        <a:srgbClr val="336600"/>
                      </a:solidFill>
                    </a:endParaRPr>
                  </a:p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Renal cell carcinoma</a:t>
                    </a:r>
                  </a:p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Breast carcinoma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6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0" name="Group 44"/>
              <p:cNvGrpSpPr>
                <a:grpSpLocks/>
              </p:cNvGrpSpPr>
              <p:nvPr/>
            </p:nvGrpSpPr>
            <p:grpSpPr bwMode="auto">
              <a:xfrm>
                <a:off x="0" y="1536"/>
                <a:ext cx="720" cy="518"/>
                <a:chOff x="0" y="1536"/>
                <a:chExt cx="720" cy="518"/>
              </a:xfrm>
            </p:grpSpPr>
            <p:sp>
              <p:nvSpPr>
                <p:cNvPr id="1646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Hyponatremia </a:t>
                  </a:r>
                </a:p>
              </p:txBody>
            </p:sp>
            <p:sp>
              <p:nvSpPr>
                <p:cNvPr id="16464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1" name="Group 47"/>
              <p:cNvGrpSpPr>
                <a:grpSpLocks/>
              </p:cNvGrpSpPr>
              <p:nvPr/>
            </p:nvGrpSpPr>
            <p:grpSpPr bwMode="auto">
              <a:xfrm>
                <a:off x="720" y="1536"/>
                <a:ext cx="1077" cy="518"/>
                <a:chOff x="720" y="1536"/>
                <a:chExt cx="1077" cy="518"/>
              </a:xfrm>
            </p:grpSpPr>
            <p:sp>
              <p:nvSpPr>
                <p:cNvPr id="16459" name="Rectangle 4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0" name="Group 49"/>
                <p:cNvGrpSpPr>
                  <a:grpSpLocks/>
                </p:cNvGrpSpPr>
                <p:nvPr/>
              </p:nvGrpSpPr>
              <p:grpSpPr bwMode="auto">
                <a:xfrm>
                  <a:off x="720" y="1536"/>
                  <a:ext cx="1077" cy="518"/>
                  <a:chOff x="720" y="1536"/>
                  <a:chExt cx="1077" cy="518"/>
                </a:xfrm>
              </p:grpSpPr>
              <p:sp>
                <p:nvSpPr>
                  <p:cNvPr id="1646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Inappropriate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ADH secretion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6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2" name="Group 52"/>
              <p:cNvGrpSpPr>
                <a:grpSpLocks/>
              </p:cNvGrpSpPr>
              <p:nvPr/>
            </p:nvGrpSpPr>
            <p:grpSpPr bwMode="auto">
              <a:xfrm>
                <a:off x="1797" y="1536"/>
                <a:ext cx="1816" cy="518"/>
                <a:chOff x="1797" y="1536"/>
                <a:chExt cx="1816" cy="518"/>
              </a:xfrm>
            </p:grpSpPr>
            <p:sp>
              <p:nvSpPr>
                <p:cNvPr id="164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97" y="153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6" name="Group 54"/>
                <p:cNvGrpSpPr>
                  <a:grpSpLocks/>
                </p:cNvGrpSpPr>
                <p:nvPr/>
              </p:nvGrpSpPr>
              <p:grpSpPr bwMode="auto">
                <a:xfrm>
                  <a:off x="1797" y="1536"/>
                  <a:ext cx="1816" cy="518"/>
                  <a:chOff x="1797" y="1536"/>
                  <a:chExt cx="1816" cy="518"/>
                </a:xfrm>
              </p:grpSpPr>
              <p:sp>
                <p:nvSpPr>
                  <p:cNvPr id="1645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3" name="Group 57"/>
              <p:cNvGrpSpPr>
                <a:grpSpLocks/>
              </p:cNvGrpSpPr>
              <p:nvPr/>
            </p:nvGrpSpPr>
            <p:grpSpPr bwMode="auto">
              <a:xfrm>
                <a:off x="0" y="2054"/>
                <a:ext cx="720" cy="326"/>
                <a:chOff x="0" y="2054"/>
                <a:chExt cx="720" cy="326"/>
              </a:xfrm>
            </p:grpSpPr>
            <p:sp>
              <p:nvSpPr>
                <p:cNvPr id="16453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Polycythemia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54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4" name="Group 60"/>
              <p:cNvGrpSpPr>
                <a:grpSpLocks/>
              </p:cNvGrpSpPr>
              <p:nvPr/>
            </p:nvGrpSpPr>
            <p:grpSpPr bwMode="auto">
              <a:xfrm>
                <a:off x="720" y="2054"/>
                <a:ext cx="1077" cy="326"/>
                <a:chOff x="720" y="2054"/>
                <a:chExt cx="1077" cy="326"/>
              </a:xfrm>
            </p:grpSpPr>
            <p:sp>
              <p:nvSpPr>
                <p:cNvPr id="16449" name="Rectangle 61"/>
                <p:cNvSpPr>
                  <a:spLocks noChangeArrowheads="1"/>
                </p:cNvSpPr>
                <p:nvPr/>
              </p:nvSpPr>
              <p:spPr bwMode="auto">
                <a:xfrm>
                  <a:off x="720" y="2054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0" name="Group 62"/>
                <p:cNvGrpSpPr>
                  <a:grpSpLocks/>
                </p:cNvGrpSpPr>
                <p:nvPr/>
              </p:nvGrpSpPr>
              <p:grpSpPr bwMode="auto">
                <a:xfrm>
                  <a:off x="720" y="2054"/>
                  <a:ext cx="1077" cy="326"/>
                  <a:chOff x="720" y="2054"/>
                  <a:chExt cx="1077" cy="326"/>
                </a:xfrm>
              </p:grpSpPr>
              <p:sp>
                <p:nvSpPr>
                  <p:cNvPr id="1645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Erythropoietin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5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5" name="Group 65"/>
              <p:cNvGrpSpPr>
                <a:grpSpLocks/>
              </p:cNvGrpSpPr>
              <p:nvPr/>
            </p:nvGrpSpPr>
            <p:grpSpPr bwMode="auto">
              <a:xfrm>
                <a:off x="1797" y="2054"/>
                <a:ext cx="1816" cy="326"/>
                <a:chOff x="1797" y="2054"/>
                <a:chExt cx="1816" cy="326"/>
              </a:xfrm>
            </p:grpSpPr>
            <p:sp>
              <p:nvSpPr>
                <p:cNvPr id="164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797" y="2054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6" name="Group 67"/>
                <p:cNvGrpSpPr>
                  <a:grpSpLocks/>
                </p:cNvGrpSpPr>
                <p:nvPr/>
              </p:nvGrpSpPr>
              <p:grpSpPr bwMode="auto">
                <a:xfrm>
                  <a:off x="1797" y="2054"/>
                  <a:ext cx="1816" cy="326"/>
                  <a:chOff x="1797" y="2054"/>
                  <a:chExt cx="1816" cy="326"/>
                </a:xfrm>
              </p:grpSpPr>
              <p:sp>
                <p:nvSpPr>
                  <p:cNvPr id="1644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Cerebellar haemangioma</a:t>
                    </a:r>
                  </a:p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Renal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carcinoma </a:t>
                    </a:r>
                  </a:p>
                </p:txBody>
              </p:sp>
              <p:sp>
                <p:nvSpPr>
                  <p:cNvPr id="1644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6" name="Group 70"/>
              <p:cNvGrpSpPr>
                <a:grpSpLocks/>
              </p:cNvGrpSpPr>
              <p:nvPr/>
            </p:nvGrpSpPr>
            <p:grpSpPr bwMode="auto">
              <a:xfrm>
                <a:off x="0" y="2380"/>
                <a:ext cx="720" cy="326"/>
                <a:chOff x="0" y="2380"/>
                <a:chExt cx="720" cy="326"/>
              </a:xfrm>
            </p:grpSpPr>
            <p:sp>
              <p:nvSpPr>
                <p:cNvPr id="16443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Trousseau's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44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7" name="Group 73"/>
              <p:cNvGrpSpPr>
                <a:grpSpLocks/>
              </p:cNvGrpSpPr>
              <p:nvPr/>
            </p:nvGrpSpPr>
            <p:grpSpPr bwMode="auto">
              <a:xfrm>
                <a:off x="720" y="2380"/>
                <a:ext cx="1077" cy="326"/>
                <a:chOff x="720" y="2380"/>
                <a:chExt cx="1077" cy="326"/>
              </a:xfrm>
            </p:grpSpPr>
            <p:sp>
              <p:nvSpPr>
                <p:cNvPr id="16439" name="Rectangle 74"/>
                <p:cNvSpPr>
                  <a:spLocks noChangeArrowheads="1"/>
                </p:cNvSpPr>
                <p:nvPr/>
              </p:nvSpPr>
              <p:spPr bwMode="auto">
                <a:xfrm>
                  <a:off x="720" y="2380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0" name="Group 75"/>
                <p:cNvGrpSpPr>
                  <a:grpSpLocks/>
                </p:cNvGrpSpPr>
                <p:nvPr/>
              </p:nvGrpSpPr>
              <p:grpSpPr bwMode="auto">
                <a:xfrm>
                  <a:off x="720" y="2380"/>
                  <a:ext cx="1077" cy="326"/>
                  <a:chOff x="720" y="2380"/>
                  <a:chExt cx="1077" cy="326"/>
                </a:xfrm>
              </p:grpSpPr>
              <p:sp>
                <p:nvSpPr>
                  <p:cNvPr id="1644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Hypercoagulable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state </a:t>
                    </a:r>
                  </a:p>
                </p:txBody>
              </p:sp>
              <p:sp>
                <p:nvSpPr>
                  <p:cNvPr id="1644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8" name="Group 78"/>
              <p:cNvGrpSpPr>
                <a:grpSpLocks/>
              </p:cNvGrpSpPr>
              <p:nvPr/>
            </p:nvGrpSpPr>
            <p:grpSpPr bwMode="auto">
              <a:xfrm>
                <a:off x="1797" y="2380"/>
                <a:ext cx="1816" cy="326"/>
                <a:chOff x="1797" y="2380"/>
                <a:chExt cx="1816" cy="326"/>
              </a:xfrm>
            </p:grpSpPr>
            <p:sp>
              <p:nvSpPr>
                <p:cNvPr id="16435" name="Rectangle 79"/>
                <p:cNvSpPr>
                  <a:spLocks noChangeArrowheads="1"/>
                </p:cNvSpPr>
                <p:nvPr/>
              </p:nvSpPr>
              <p:spPr bwMode="auto">
                <a:xfrm>
                  <a:off x="1797" y="2380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6" name="Group 80"/>
                <p:cNvGrpSpPr>
                  <a:grpSpLocks/>
                </p:cNvGrpSpPr>
                <p:nvPr/>
              </p:nvGrpSpPr>
              <p:grpSpPr bwMode="auto">
                <a:xfrm>
                  <a:off x="1797" y="2380"/>
                  <a:ext cx="1816" cy="326"/>
                  <a:chOff x="1797" y="2380"/>
                  <a:chExt cx="1816" cy="326"/>
                </a:xfrm>
              </p:grpSpPr>
              <p:sp>
                <p:nvSpPr>
                  <p:cNvPr id="1643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Various carcinomas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3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9" name="Group 83"/>
              <p:cNvGrpSpPr>
                <a:grpSpLocks/>
              </p:cNvGrpSpPr>
              <p:nvPr/>
            </p:nvGrpSpPr>
            <p:grpSpPr bwMode="auto">
              <a:xfrm>
                <a:off x="0" y="2706"/>
                <a:ext cx="720" cy="518"/>
                <a:chOff x="0" y="2706"/>
                <a:chExt cx="720" cy="518"/>
              </a:xfrm>
            </p:grpSpPr>
            <p:sp>
              <p:nvSpPr>
                <p:cNvPr id="1643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Hypoglycemia </a:t>
                  </a:r>
                </a:p>
              </p:txBody>
            </p:sp>
            <p:sp>
              <p:nvSpPr>
                <p:cNvPr id="16434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0" name="Group 86"/>
              <p:cNvGrpSpPr>
                <a:grpSpLocks/>
              </p:cNvGrpSpPr>
              <p:nvPr/>
            </p:nvGrpSpPr>
            <p:grpSpPr bwMode="auto">
              <a:xfrm>
                <a:off x="720" y="2706"/>
                <a:ext cx="1077" cy="518"/>
                <a:chOff x="720" y="2706"/>
                <a:chExt cx="1077" cy="518"/>
              </a:xfrm>
            </p:grpSpPr>
            <p:sp>
              <p:nvSpPr>
                <p:cNvPr id="16429" name="Rectangle 87"/>
                <p:cNvSpPr>
                  <a:spLocks noChangeArrowheads="1"/>
                </p:cNvSpPr>
                <p:nvPr/>
              </p:nvSpPr>
              <p:spPr bwMode="auto">
                <a:xfrm>
                  <a:off x="720" y="270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0" name="Group 88"/>
                <p:cNvGrpSpPr>
                  <a:grpSpLocks/>
                </p:cNvGrpSpPr>
                <p:nvPr/>
              </p:nvGrpSpPr>
              <p:grpSpPr bwMode="auto">
                <a:xfrm>
                  <a:off x="720" y="2706"/>
                  <a:ext cx="1077" cy="518"/>
                  <a:chOff x="720" y="2706"/>
                  <a:chExt cx="1077" cy="518"/>
                </a:xfrm>
              </p:grpSpPr>
              <p:sp>
                <p:nvSpPr>
                  <p:cNvPr id="1643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Insulin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3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1" name="Group 91"/>
              <p:cNvGrpSpPr>
                <a:grpSpLocks/>
              </p:cNvGrpSpPr>
              <p:nvPr/>
            </p:nvGrpSpPr>
            <p:grpSpPr bwMode="auto">
              <a:xfrm>
                <a:off x="1797" y="2706"/>
                <a:ext cx="1816" cy="518"/>
                <a:chOff x="1797" y="2706"/>
                <a:chExt cx="1816" cy="518"/>
              </a:xfrm>
            </p:grpSpPr>
            <p:sp>
              <p:nvSpPr>
                <p:cNvPr id="16425" name="Rectangle 92"/>
                <p:cNvSpPr>
                  <a:spLocks noChangeArrowheads="1"/>
                </p:cNvSpPr>
                <p:nvPr/>
              </p:nvSpPr>
              <p:spPr bwMode="auto">
                <a:xfrm>
                  <a:off x="1797" y="270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6" name="Group 93"/>
                <p:cNvGrpSpPr>
                  <a:grpSpLocks/>
                </p:cNvGrpSpPr>
                <p:nvPr/>
              </p:nvGrpSpPr>
              <p:grpSpPr bwMode="auto">
                <a:xfrm>
                  <a:off x="1797" y="2706"/>
                  <a:ext cx="1816" cy="518"/>
                  <a:chOff x="1797" y="2706"/>
                  <a:chExt cx="1816" cy="518"/>
                </a:xfrm>
              </p:grpSpPr>
              <p:sp>
                <p:nvSpPr>
                  <p:cNvPr id="1642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chemeClr val="bg1"/>
                        </a:solidFill>
                      </a:rPr>
                      <a:t>Various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carcinomas and sarcomas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2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2" name="Group 96"/>
              <p:cNvGrpSpPr>
                <a:grpSpLocks/>
              </p:cNvGrpSpPr>
              <p:nvPr/>
            </p:nvGrpSpPr>
            <p:grpSpPr bwMode="auto">
              <a:xfrm>
                <a:off x="0" y="3224"/>
                <a:ext cx="720" cy="518"/>
                <a:chOff x="0" y="3224"/>
                <a:chExt cx="720" cy="518"/>
              </a:xfrm>
            </p:grpSpPr>
            <p:sp>
              <p:nvSpPr>
                <p:cNvPr id="16423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Carcinoid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2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3" name="Group 99"/>
              <p:cNvGrpSpPr>
                <a:grpSpLocks/>
              </p:cNvGrpSpPr>
              <p:nvPr/>
            </p:nvGrpSpPr>
            <p:grpSpPr bwMode="auto">
              <a:xfrm>
                <a:off x="720" y="3224"/>
                <a:ext cx="1077" cy="518"/>
                <a:chOff x="720" y="3224"/>
                <a:chExt cx="1077" cy="518"/>
              </a:xfrm>
            </p:grpSpPr>
            <p:sp>
              <p:nvSpPr>
                <p:cNvPr id="16419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" y="3224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0" name="Group 101"/>
                <p:cNvGrpSpPr>
                  <a:grpSpLocks/>
                </p:cNvGrpSpPr>
                <p:nvPr/>
              </p:nvGrpSpPr>
              <p:grpSpPr bwMode="auto">
                <a:xfrm>
                  <a:off x="720" y="3224"/>
                  <a:ext cx="1077" cy="518"/>
                  <a:chOff x="720" y="3224"/>
                  <a:chExt cx="1077" cy="518"/>
                </a:xfrm>
              </p:grpSpPr>
              <p:sp>
                <p:nvSpPr>
                  <p:cNvPr id="1642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-SA" sz="1600" b="1">
                        <a:solidFill>
                          <a:schemeClr val="bg1"/>
                        </a:solidFill>
                      </a:rPr>
                      <a:t>5-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hydroxy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indoleacetic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acid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HIAA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)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2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4" name="Group 104"/>
              <p:cNvGrpSpPr>
                <a:grpSpLocks/>
              </p:cNvGrpSpPr>
              <p:nvPr/>
            </p:nvGrpSpPr>
            <p:grpSpPr bwMode="auto">
              <a:xfrm>
                <a:off x="1797" y="3224"/>
                <a:ext cx="1816" cy="518"/>
                <a:chOff x="1797" y="3224"/>
                <a:chExt cx="1816" cy="518"/>
              </a:xfrm>
            </p:grpSpPr>
            <p:sp>
              <p:nvSpPr>
                <p:cNvPr id="1641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97" y="3224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16" name="Group 106"/>
                <p:cNvGrpSpPr>
                  <a:grpSpLocks/>
                </p:cNvGrpSpPr>
                <p:nvPr/>
              </p:nvGrpSpPr>
              <p:grpSpPr bwMode="auto">
                <a:xfrm>
                  <a:off x="1797" y="3224"/>
                  <a:ext cx="1816" cy="518"/>
                  <a:chOff x="1797" y="3224"/>
                  <a:chExt cx="1816" cy="518"/>
                </a:xfrm>
              </p:grpSpPr>
              <p:sp>
                <p:nvSpPr>
                  <p:cNvPr id="16417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Metastatic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malignant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carcinoid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tumors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1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6389" name="Rectangle 109"/>
            <p:cNvSpPr>
              <a:spLocks noChangeArrowheads="1"/>
            </p:cNvSpPr>
            <p:nvPr/>
          </p:nvSpPr>
          <p:spPr bwMode="auto">
            <a:xfrm>
              <a:off x="-7" y="-7"/>
              <a:ext cx="3627" cy="3756"/>
            </a:xfrm>
            <a:prstGeom prst="rect">
              <a:avLst/>
            </a:prstGeom>
            <a:noFill/>
            <a:ln w="222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387" name="Text Box 110"/>
          <p:cNvSpPr txBox="1">
            <a:spLocks noChangeArrowheads="1"/>
          </p:cNvSpPr>
          <p:nvPr/>
        </p:nvSpPr>
        <p:spPr bwMode="auto">
          <a:xfrm>
            <a:off x="7772400" y="4572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Grading :</a:t>
            </a:r>
          </a:p>
          <a:p>
            <a:pPr lvl="1" eaLnBrk="1" hangingPunct="1">
              <a:defRPr/>
            </a:pPr>
            <a:r>
              <a:rPr lang="en-US" smtClean="0"/>
              <a:t>Grade I, II, III, IV</a:t>
            </a:r>
          </a:p>
          <a:p>
            <a:pPr lvl="1" eaLnBrk="1" hangingPunct="1">
              <a:defRPr/>
            </a:pPr>
            <a:r>
              <a:rPr lang="en-US" smtClean="0"/>
              <a:t>Well, moderately, poorly differentiated, anaplastic</a:t>
            </a:r>
          </a:p>
          <a:p>
            <a:pPr eaLnBrk="1" hangingPunct="1">
              <a:defRPr/>
            </a:pPr>
            <a:r>
              <a:rPr lang="en-US" smtClean="0"/>
              <a:t>Staging :</a:t>
            </a:r>
          </a:p>
          <a:p>
            <a:pPr lvl="2" eaLnBrk="1" hangingPunct="1">
              <a:defRPr/>
            </a:pPr>
            <a:r>
              <a:rPr lang="en-US" smtClean="0"/>
              <a:t>Size</a:t>
            </a:r>
          </a:p>
          <a:p>
            <a:pPr lvl="2" eaLnBrk="1" hangingPunct="1">
              <a:defRPr/>
            </a:pPr>
            <a:r>
              <a:rPr lang="en-US" smtClean="0"/>
              <a:t>Regional lymph nodes involvement</a:t>
            </a:r>
          </a:p>
          <a:p>
            <a:pPr lvl="2" eaLnBrk="1" hangingPunct="1">
              <a:defRPr/>
            </a:pPr>
            <a:r>
              <a:rPr lang="en-US" smtClean="0"/>
              <a:t>Presence or absence of distant metastasis</a:t>
            </a:r>
          </a:p>
          <a:p>
            <a:pPr lvl="1" eaLnBrk="1" hangingPunct="1">
              <a:defRPr/>
            </a:pPr>
            <a:r>
              <a:rPr lang="en-US" smtClean="0"/>
              <a:t>TNM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717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295400" y="914400"/>
            <a:ext cx="6781800" cy="5486400"/>
            <a:chOff x="-3" y="-3"/>
            <a:chExt cx="3619" cy="2582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0"/>
              <a:ext cx="3613" cy="2576"/>
              <a:chOff x="0" y="0"/>
              <a:chExt cx="3613" cy="2576"/>
            </a:xfrm>
          </p:grpSpPr>
          <p:grpSp>
            <p:nvGrpSpPr>
              <p:cNvPr id="1843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18489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90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184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20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Grading of Malignant Neoplasms</a:t>
                    </a:r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39" name="Group 10"/>
              <p:cNvGrpSpPr>
                <a:grpSpLocks/>
              </p:cNvGrpSpPr>
              <p:nvPr/>
            </p:nvGrpSpPr>
            <p:grpSpPr bwMode="auto">
              <a:xfrm>
                <a:off x="0" y="461"/>
                <a:ext cx="998" cy="463"/>
                <a:chOff x="0" y="461"/>
                <a:chExt cx="998" cy="463"/>
              </a:xfrm>
            </p:grpSpPr>
            <p:sp>
              <p:nvSpPr>
                <p:cNvPr id="1848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998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6" name="Group 12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998" cy="343"/>
                  <a:chOff x="0" y="461"/>
                  <a:chExt cx="998" cy="343"/>
                </a:xfrm>
              </p:grpSpPr>
              <p:sp>
                <p:nvSpPr>
                  <p:cNvPr id="1848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938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Grade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99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0" name="Group 15"/>
              <p:cNvGrpSpPr>
                <a:grpSpLocks/>
              </p:cNvGrpSpPr>
              <p:nvPr/>
            </p:nvGrpSpPr>
            <p:grpSpPr bwMode="auto">
              <a:xfrm>
                <a:off x="998" y="461"/>
                <a:ext cx="2615" cy="463"/>
                <a:chOff x="998" y="461"/>
                <a:chExt cx="2615" cy="463"/>
              </a:xfrm>
            </p:grpSpPr>
            <p:sp>
              <p:nvSpPr>
                <p:cNvPr id="18481" name="Rectangle 16"/>
                <p:cNvSpPr>
                  <a:spLocks noChangeArrowheads="1"/>
                </p:cNvSpPr>
                <p:nvPr/>
              </p:nvSpPr>
              <p:spPr bwMode="auto">
                <a:xfrm>
                  <a:off x="998" y="461"/>
                  <a:ext cx="2615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2" name="Group 17"/>
                <p:cNvGrpSpPr>
                  <a:grpSpLocks/>
                </p:cNvGrpSpPr>
                <p:nvPr/>
              </p:nvGrpSpPr>
              <p:grpSpPr bwMode="auto">
                <a:xfrm>
                  <a:off x="998" y="461"/>
                  <a:ext cx="2615" cy="343"/>
                  <a:chOff x="998" y="461"/>
                  <a:chExt cx="2615" cy="343"/>
                </a:xfrm>
              </p:grpSpPr>
              <p:sp>
                <p:nvSpPr>
                  <p:cNvPr id="1848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491"/>
                    <a:ext cx="2555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461"/>
                    <a:ext cx="2615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1" name="Group 20"/>
              <p:cNvGrpSpPr>
                <a:grpSpLocks/>
              </p:cNvGrpSpPr>
              <p:nvPr/>
            </p:nvGrpSpPr>
            <p:grpSpPr bwMode="auto">
              <a:xfrm>
                <a:off x="0" y="864"/>
                <a:ext cx="998" cy="473"/>
                <a:chOff x="0" y="864"/>
                <a:chExt cx="998" cy="473"/>
              </a:xfrm>
            </p:grpSpPr>
            <p:sp>
              <p:nvSpPr>
                <p:cNvPr id="1847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998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8" name="Group 22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998" cy="353"/>
                  <a:chOff x="0" y="864"/>
                  <a:chExt cx="998" cy="353"/>
                </a:xfrm>
              </p:grpSpPr>
              <p:sp>
                <p:nvSpPr>
                  <p:cNvPr id="18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938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2" name="Group 25"/>
              <p:cNvGrpSpPr>
                <a:grpSpLocks/>
              </p:cNvGrpSpPr>
              <p:nvPr/>
            </p:nvGrpSpPr>
            <p:grpSpPr bwMode="auto">
              <a:xfrm>
                <a:off x="998" y="864"/>
                <a:ext cx="2615" cy="473"/>
                <a:chOff x="998" y="864"/>
                <a:chExt cx="2615" cy="473"/>
              </a:xfrm>
            </p:grpSpPr>
            <p:sp>
              <p:nvSpPr>
                <p:cNvPr id="18473" name="Rectangle 26"/>
                <p:cNvSpPr>
                  <a:spLocks noChangeArrowheads="1"/>
                </p:cNvSpPr>
                <p:nvPr/>
              </p:nvSpPr>
              <p:spPr bwMode="auto">
                <a:xfrm>
                  <a:off x="998" y="864"/>
                  <a:ext cx="2615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4" name="Group 27"/>
                <p:cNvGrpSpPr>
                  <a:grpSpLocks/>
                </p:cNvGrpSpPr>
                <p:nvPr/>
              </p:nvGrpSpPr>
              <p:grpSpPr bwMode="auto">
                <a:xfrm>
                  <a:off x="998" y="864"/>
                  <a:ext cx="2615" cy="353"/>
                  <a:chOff x="998" y="864"/>
                  <a:chExt cx="2615" cy="353"/>
                </a:xfrm>
              </p:grpSpPr>
              <p:sp>
                <p:nvSpPr>
                  <p:cNvPr id="1847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894"/>
                    <a:ext cx="2555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Well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864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3" name="Group 30"/>
              <p:cNvGrpSpPr>
                <a:grpSpLocks/>
              </p:cNvGrpSpPr>
              <p:nvPr/>
            </p:nvGrpSpPr>
            <p:grpSpPr bwMode="auto">
              <a:xfrm>
                <a:off x="0" y="1277"/>
                <a:ext cx="998" cy="473"/>
                <a:chOff x="0" y="1277"/>
                <a:chExt cx="998" cy="473"/>
              </a:xfrm>
            </p:grpSpPr>
            <p:sp>
              <p:nvSpPr>
                <p:cNvPr id="1846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998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0" name="Group 32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998" cy="353"/>
                  <a:chOff x="0" y="1277"/>
                  <a:chExt cx="998" cy="353"/>
                </a:xfrm>
              </p:grpSpPr>
              <p:sp>
                <p:nvSpPr>
                  <p:cNvPr id="1847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938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4" name="Group 35"/>
              <p:cNvGrpSpPr>
                <a:grpSpLocks/>
              </p:cNvGrpSpPr>
              <p:nvPr/>
            </p:nvGrpSpPr>
            <p:grpSpPr bwMode="auto">
              <a:xfrm>
                <a:off x="998" y="1277"/>
                <a:ext cx="2615" cy="473"/>
                <a:chOff x="998" y="1277"/>
                <a:chExt cx="2615" cy="473"/>
              </a:xfrm>
            </p:grpSpPr>
            <p:sp>
              <p:nvSpPr>
                <p:cNvPr id="18465" name="Rectangle 36"/>
                <p:cNvSpPr>
                  <a:spLocks noChangeArrowheads="1"/>
                </p:cNvSpPr>
                <p:nvPr/>
              </p:nvSpPr>
              <p:spPr bwMode="auto">
                <a:xfrm>
                  <a:off x="998" y="1277"/>
                  <a:ext cx="2615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6" name="Group 37"/>
                <p:cNvGrpSpPr>
                  <a:grpSpLocks/>
                </p:cNvGrpSpPr>
                <p:nvPr/>
              </p:nvGrpSpPr>
              <p:grpSpPr bwMode="auto">
                <a:xfrm>
                  <a:off x="998" y="1277"/>
                  <a:ext cx="2615" cy="353"/>
                  <a:chOff x="998" y="1277"/>
                  <a:chExt cx="2615" cy="353"/>
                </a:xfrm>
              </p:grpSpPr>
              <p:sp>
                <p:nvSpPr>
                  <p:cNvPr id="1846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307"/>
                    <a:ext cx="2555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Moderately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277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5" name="Group 40"/>
              <p:cNvGrpSpPr>
                <a:grpSpLocks/>
              </p:cNvGrpSpPr>
              <p:nvPr/>
            </p:nvGrpSpPr>
            <p:grpSpPr bwMode="auto">
              <a:xfrm>
                <a:off x="0" y="1690"/>
                <a:ext cx="998" cy="473"/>
                <a:chOff x="0" y="1690"/>
                <a:chExt cx="998" cy="473"/>
              </a:xfrm>
            </p:grpSpPr>
            <p:sp>
              <p:nvSpPr>
                <p:cNvPr id="18461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998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2" name="Group 42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998" cy="353"/>
                  <a:chOff x="0" y="1690"/>
                  <a:chExt cx="998" cy="353"/>
                </a:xfrm>
              </p:grpSpPr>
              <p:sp>
                <p:nvSpPr>
                  <p:cNvPr id="1846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938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6" name="Group 45"/>
              <p:cNvGrpSpPr>
                <a:grpSpLocks/>
              </p:cNvGrpSpPr>
              <p:nvPr/>
            </p:nvGrpSpPr>
            <p:grpSpPr bwMode="auto">
              <a:xfrm>
                <a:off x="998" y="1690"/>
                <a:ext cx="2615" cy="473"/>
                <a:chOff x="998" y="1690"/>
                <a:chExt cx="2615" cy="473"/>
              </a:xfrm>
            </p:grpSpPr>
            <p:sp>
              <p:nvSpPr>
                <p:cNvPr id="18457" name="Rectangle 46"/>
                <p:cNvSpPr>
                  <a:spLocks noChangeArrowheads="1"/>
                </p:cNvSpPr>
                <p:nvPr/>
              </p:nvSpPr>
              <p:spPr bwMode="auto">
                <a:xfrm>
                  <a:off x="998" y="1690"/>
                  <a:ext cx="2615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8" name="Group 47"/>
                <p:cNvGrpSpPr>
                  <a:grpSpLocks/>
                </p:cNvGrpSpPr>
                <p:nvPr/>
              </p:nvGrpSpPr>
              <p:grpSpPr bwMode="auto">
                <a:xfrm>
                  <a:off x="998" y="1690"/>
                  <a:ext cx="2615" cy="353"/>
                  <a:chOff x="998" y="1690"/>
                  <a:chExt cx="2615" cy="353"/>
                </a:xfrm>
              </p:grpSpPr>
              <p:sp>
                <p:nvSpPr>
                  <p:cNvPr id="1845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720"/>
                    <a:ext cx="2555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Poorly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690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7" name="Group 50"/>
              <p:cNvGrpSpPr>
                <a:grpSpLocks/>
              </p:cNvGrpSpPr>
              <p:nvPr/>
            </p:nvGrpSpPr>
            <p:grpSpPr bwMode="auto">
              <a:xfrm>
                <a:off x="0" y="2103"/>
                <a:ext cx="998" cy="473"/>
                <a:chOff x="0" y="2103"/>
                <a:chExt cx="998" cy="473"/>
              </a:xfrm>
            </p:grpSpPr>
            <p:sp>
              <p:nvSpPr>
                <p:cNvPr id="18453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998" cy="473"/>
                </a:xfrm>
                <a:prstGeom prst="rect">
                  <a:avLst/>
                </a:prstGeom>
                <a:solidFill>
                  <a:srgbClr val="DDA0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4" name="Group 52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998" cy="353"/>
                  <a:chOff x="0" y="2103"/>
                  <a:chExt cx="998" cy="353"/>
                </a:xfrm>
              </p:grpSpPr>
              <p:sp>
                <p:nvSpPr>
                  <p:cNvPr id="1845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938" cy="293"/>
                  </a:xfrm>
                  <a:prstGeom prst="rect">
                    <a:avLst/>
                  </a:prstGeom>
                  <a:solidFill>
                    <a:srgbClr val="DDA0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IV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8" name="Group 55"/>
              <p:cNvGrpSpPr>
                <a:grpSpLocks/>
              </p:cNvGrpSpPr>
              <p:nvPr/>
            </p:nvGrpSpPr>
            <p:grpSpPr bwMode="auto">
              <a:xfrm>
                <a:off x="998" y="2103"/>
                <a:ext cx="2615" cy="473"/>
                <a:chOff x="998" y="2103"/>
                <a:chExt cx="2615" cy="473"/>
              </a:xfrm>
            </p:grpSpPr>
            <p:sp>
              <p:nvSpPr>
                <p:cNvPr id="18449" name="Rectangle 56"/>
                <p:cNvSpPr>
                  <a:spLocks noChangeArrowheads="1"/>
                </p:cNvSpPr>
                <p:nvPr/>
              </p:nvSpPr>
              <p:spPr bwMode="auto">
                <a:xfrm>
                  <a:off x="998" y="2103"/>
                  <a:ext cx="2615" cy="473"/>
                </a:xfrm>
                <a:prstGeom prst="rect">
                  <a:avLst/>
                </a:prstGeom>
                <a:solidFill>
                  <a:srgbClr val="E6E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0" name="Group 57"/>
                <p:cNvGrpSpPr>
                  <a:grpSpLocks/>
                </p:cNvGrpSpPr>
                <p:nvPr/>
              </p:nvGrpSpPr>
              <p:grpSpPr bwMode="auto">
                <a:xfrm>
                  <a:off x="998" y="2103"/>
                  <a:ext cx="2615" cy="353"/>
                  <a:chOff x="998" y="2103"/>
                  <a:chExt cx="2615" cy="353"/>
                </a:xfrm>
              </p:grpSpPr>
              <p:sp>
                <p:nvSpPr>
                  <p:cNvPr id="1845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2133"/>
                    <a:ext cx="2555" cy="293"/>
                  </a:xfrm>
                  <a:prstGeom prst="rect">
                    <a:avLst/>
                  </a:prstGeom>
                  <a:solidFill>
                    <a:srgbClr val="E6E6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Nearly anaplastic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2103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8437" name="Rectangle 60"/>
            <p:cNvSpPr>
              <a:spLocks noChangeArrowheads="1"/>
            </p:cNvSpPr>
            <p:nvPr/>
          </p:nvSpPr>
          <p:spPr bwMode="auto">
            <a:xfrm>
              <a:off x="-3" y="-3"/>
              <a:ext cx="3619" cy="258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 </a:t>
            </a:r>
            <a:endParaRPr lang="en-US" smtClean="0"/>
          </a:p>
        </p:txBody>
      </p:sp>
      <p:pic>
        <p:nvPicPr>
          <p:cNvPr id="19459" name="Picture 3" descr="http://www-medlib.med.utah.edu/WebPath/jpeg1/LUNG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79425"/>
            <a:ext cx="4876800" cy="302577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9460" name="Picture 4" descr="http://www-medlib.med.utah.edu/WebPath/jpeg4/GI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4876800" cy="30495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457200"/>
            <a:ext cx="3581400" cy="103346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latin typeface="Arial" pitchFamily="34" charset="0"/>
              </a:rPr>
              <a:t>Oat cell carcinima of the lung</a:t>
            </a:r>
          </a:p>
          <a:p>
            <a:pPr rtl="1"/>
            <a:r>
              <a:rPr lang="pl-PL" b="1">
                <a:latin typeface="Arial" pitchFamily="34" charset="0"/>
              </a:rPr>
              <a:t>Undifferenciated carcinoma</a:t>
            </a:r>
          </a:p>
          <a:p>
            <a:pPr rtl="1"/>
            <a:r>
              <a:rPr lang="pl-PL" b="1">
                <a:latin typeface="Arial" pitchFamily="34" charset="0"/>
              </a:rPr>
              <a:t>Grade IV </a:t>
            </a:r>
            <a:endParaRPr lang="en-US" b="1"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3657600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Adenocarcinoma of the colon</a:t>
            </a:r>
          </a:p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Well differenciated carcinoma</a:t>
            </a:r>
            <a:endParaRPr lang="en-US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410200" y="3200400"/>
            <a:ext cx="3581400" cy="12255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H</a:t>
            </a:r>
            <a:r>
              <a:rPr lang="en-US" sz="1600" b="1" i="1">
                <a:latin typeface="Arial" pitchFamily="34" charset="0"/>
              </a:rPr>
              <a:t>igher grade means</a:t>
            </a:r>
            <a:r>
              <a:rPr lang="pl-PL" sz="1600" b="1" i="1">
                <a:latin typeface="Arial" pitchFamily="34" charset="0"/>
              </a:rPr>
              <a:t>: </a:t>
            </a:r>
          </a:p>
          <a:p>
            <a:pPr rtl="1"/>
            <a:r>
              <a:rPr lang="en-US" sz="1600" b="1" i="1">
                <a:latin typeface="Arial" pitchFamily="34" charset="0"/>
              </a:rPr>
              <a:t> a lesser degree of differentiation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and the worse the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biologic behavio</a:t>
            </a:r>
            <a:r>
              <a:rPr lang="pl-PL" sz="1600" b="1" i="1">
                <a:latin typeface="Arial" pitchFamily="34" charset="0"/>
              </a:rPr>
              <a:t>r</a:t>
            </a:r>
            <a:endParaRPr lang="en-US" sz="1600" b="1" i="1">
              <a:latin typeface="Arial" pitchFamily="34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257800" y="5486400"/>
            <a:ext cx="3657600" cy="1225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A well</a:t>
            </a:r>
            <a:r>
              <a:rPr lang="pl-PL" sz="1600" b="1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differentiated neoplasm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is composed of cells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that closely resemble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the cell of origin.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410200" y="1981200"/>
            <a:ext cx="3552825" cy="9302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P</a:t>
            </a:r>
            <a:r>
              <a:rPr lang="en-US" sz="1600" b="1" i="1">
                <a:latin typeface="Arial" pitchFamily="34" charset="0"/>
              </a:rPr>
              <a:t>oorly differentiated neoplasms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 have cells that are difficult to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recognize as to their cell of origi</a:t>
            </a:r>
            <a:r>
              <a:rPr lang="pl-PL" sz="1600" b="1" i="1">
                <a:latin typeface="Arial" pitchFamily="34" charset="0"/>
              </a:rPr>
              <a:t>ne</a:t>
            </a:r>
            <a:endParaRPr lang="en-US" sz="1600" b="1" i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Staging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 (primary tumor): T1, T2, T3, T4</a:t>
            </a:r>
          </a:p>
          <a:p>
            <a:pPr eaLnBrk="1" hangingPunct="1">
              <a:defRPr/>
            </a:pPr>
            <a:r>
              <a:rPr lang="en-US" smtClean="0"/>
              <a:t>N (regional lymph nodes): N0, N1, N2, N3</a:t>
            </a:r>
          </a:p>
          <a:p>
            <a:pPr eaLnBrk="1" hangingPunct="1">
              <a:defRPr/>
            </a:pPr>
            <a:r>
              <a:rPr lang="en-US" smtClean="0"/>
              <a:t>M (metastasis): M0, M1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-medlib.med.utah.edu/WebPath/jpeg1/NEO1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4937125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412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/>
              <a:t>TNM staging system in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609600" y="304800"/>
            <a:ext cx="7848600" cy="6553200"/>
            <a:chOff x="-3" y="-3"/>
            <a:chExt cx="3619" cy="5473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0"/>
              <a:ext cx="3613" cy="5467"/>
              <a:chOff x="0" y="0"/>
              <a:chExt cx="3613" cy="5467"/>
            </a:xfrm>
          </p:grpSpPr>
          <p:grpSp>
            <p:nvGrpSpPr>
              <p:cNvPr id="2253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22654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5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2265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 b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  <a:p>
                    <a:pPr algn="ctr"/>
                    <a:r>
                      <a:rPr lang="en-US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Staging of Malignant Neoplasms </a:t>
                    </a:r>
                    <a:endParaRPr lang="en-US" b="1"/>
                  </a:p>
                  <a:p>
                    <a:pPr eaLnBrk="0" hangingPunct="0"/>
                    <a:endParaRPr lang="en-US" b="1"/>
                  </a:p>
                </p:txBody>
              </p:sp>
              <p:sp>
                <p:nvSpPr>
                  <p:cNvPr id="2265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4" name="Group 9"/>
              <p:cNvGrpSpPr>
                <a:grpSpLocks/>
              </p:cNvGrpSpPr>
              <p:nvPr/>
            </p:nvGrpSpPr>
            <p:grpSpPr bwMode="auto">
              <a:xfrm>
                <a:off x="0" y="461"/>
                <a:ext cx="520" cy="463"/>
                <a:chOff x="0" y="461"/>
                <a:chExt cx="520" cy="463"/>
              </a:xfrm>
            </p:grpSpPr>
            <p:sp>
              <p:nvSpPr>
                <p:cNvPr id="2265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520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1" name="Group 11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520" cy="343"/>
                  <a:chOff x="0" y="461"/>
                  <a:chExt cx="520" cy="343"/>
                </a:xfrm>
              </p:grpSpPr>
              <p:sp>
                <p:nvSpPr>
                  <p:cNvPr id="2265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460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52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5" name="Group 14"/>
              <p:cNvGrpSpPr>
                <a:grpSpLocks/>
              </p:cNvGrpSpPr>
              <p:nvPr/>
            </p:nvGrpSpPr>
            <p:grpSpPr bwMode="auto">
              <a:xfrm>
                <a:off x="520" y="461"/>
                <a:ext cx="3093" cy="463"/>
                <a:chOff x="520" y="461"/>
                <a:chExt cx="3093" cy="463"/>
              </a:xfrm>
            </p:grpSpPr>
            <p:sp>
              <p:nvSpPr>
                <p:cNvPr id="22646" name="Rectangle 15"/>
                <p:cNvSpPr>
                  <a:spLocks noChangeArrowheads="1"/>
                </p:cNvSpPr>
                <p:nvPr/>
              </p:nvSpPr>
              <p:spPr bwMode="auto">
                <a:xfrm>
                  <a:off x="520" y="461"/>
                  <a:ext cx="3093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7" name="Group 16"/>
                <p:cNvGrpSpPr>
                  <a:grpSpLocks/>
                </p:cNvGrpSpPr>
                <p:nvPr/>
              </p:nvGrpSpPr>
              <p:grpSpPr bwMode="auto">
                <a:xfrm>
                  <a:off x="520" y="461"/>
                  <a:ext cx="3093" cy="343"/>
                  <a:chOff x="520" y="461"/>
                  <a:chExt cx="3093" cy="343"/>
                </a:xfrm>
              </p:grpSpPr>
              <p:sp>
                <p:nvSpPr>
                  <p:cNvPr id="226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91"/>
                    <a:ext cx="3033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61"/>
                    <a:ext cx="3093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6" name="Group 19"/>
              <p:cNvGrpSpPr>
                <a:grpSpLocks/>
              </p:cNvGrpSpPr>
              <p:nvPr/>
            </p:nvGrpSpPr>
            <p:grpSpPr bwMode="auto">
              <a:xfrm>
                <a:off x="0" y="864"/>
                <a:ext cx="520" cy="473"/>
                <a:chOff x="0" y="864"/>
                <a:chExt cx="520" cy="473"/>
              </a:xfrm>
            </p:grpSpPr>
            <p:sp>
              <p:nvSpPr>
                <p:cNvPr id="2264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3" name="Group 21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520" cy="353"/>
                  <a:chOff x="0" y="864"/>
                  <a:chExt cx="520" cy="353"/>
                </a:xfrm>
              </p:grpSpPr>
              <p:sp>
                <p:nvSpPr>
                  <p:cNvPr id="2264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Tis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7" name="Group 24"/>
              <p:cNvGrpSpPr>
                <a:grpSpLocks/>
              </p:cNvGrpSpPr>
              <p:nvPr/>
            </p:nvGrpSpPr>
            <p:grpSpPr bwMode="auto">
              <a:xfrm>
                <a:off x="520" y="864"/>
                <a:ext cx="3093" cy="473"/>
                <a:chOff x="520" y="864"/>
                <a:chExt cx="3093" cy="473"/>
              </a:xfrm>
            </p:grpSpPr>
            <p:sp>
              <p:nvSpPr>
                <p:cNvPr id="22638" name="Rectangle 25"/>
                <p:cNvSpPr>
                  <a:spLocks noChangeArrowheads="1"/>
                </p:cNvSpPr>
                <p:nvPr/>
              </p:nvSpPr>
              <p:spPr bwMode="auto">
                <a:xfrm>
                  <a:off x="520" y="864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9" name="Group 26"/>
                <p:cNvGrpSpPr>
                  <a:grpSpLocks/>
                </p:cNvGrpSpPr>
                <p:nvPr/>
              </p:nvGrpSpPr>
              <p:grpSpPr bwMode="auto">
                <a:xfrm>
                  <a:off x="520" y="864"/>
                  <a:ext cx="3093" cy="353"/>
                  <a:chOff x="520" y="864"/>
                  <a:chExt cx="3093" cy="353"/>
                </a:xfrm>
              </p:grpSpPr>
              <p:sp>
                <p:nvSpPr>
                  <p:cNvPr id="2264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894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In situ, non-invasive (confined to epithelium)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86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8" name="Group 29"/>
              <p:cNvGrpSpPr>
                <a:grpSpLocks/>
              </p:cNvGrpSpPr>
              <p:nvPr/>
            </p:nvGrpSpPr>
            <p:grpSpPr bwMode="auto">
              <a:xfrm>
                <a:off x="0" y="1277"/>
                <a:ext cx="520" cy="473"/>
                <a:chOff x="0" y="1277"/>
                <a:chExt cx="520" cy="473"/>
              </a:xfrm>
            </p:grpSpPr>
            <p:sp>
              <p:nvSpPr>
                <p:cNvPr id="2263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5" name="Group 31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520" cy="353"/>
                  <a:chOff x="0" y="1277"/>
                  <a:chExt cx="520" cy="353"/>
                </a:xfrm>
              </p:grpSpPr>
              <p:sp>
                <p:nvSpPr>
                  <p:cNvPr id="2263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9" name="Group 34"/>
              <p:cNvGrpSpPr>
                <a:grpSpLocks/>
              </p:cNvGrpSpPr>
              <p:nvPr/>
            </p:nvGrpSpPr>
            <p:grpSpPr bwMode="auto">
              <a:xfrm>
                <a:off x="520" y="1277"/>
                <a:ext cx="3093" cy="473"/>
                <a:chOff x="520" y="1277"/>
                <a:chExt cx="3093" cy="473"/>
              </a:xfrm>
            </p:grpSpPr>
            <p:sp>
              <p:nvSpPr>
                <p:cNvPr id="22630" name="Rectangle 35"/>
                <p:cNvSpPr>
                  <a:spLocks noChangeArrowheads="1"/>
                </p:cNvSpPr>
                <p:nvPr/>
              </p:nvSpPr>
              <p:spPr bwMode="auto">
                <a:xfrm>
                  <a:off x="520" y="1277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1" name="Group 36"/>
                <p:cNvGrpSpPr>
                  <a:grpSpLocks/>
                </p:cNvGrpSpPr>
                <p:nvPr/>
              </p:nvGrpSpPr>
              <p:grpSpPr bwMode="auto">
                <a:xfrm>
                  <a:off x="520" y="1277"/>
                  <a:ext cx="3093" cy="353"/>
                  <a:chOff x="520" y="1277"/>
                  <a:chExt cx="3093" cy="353"/>
                </a:xfrm>
              </p:grpSpPr>
              <p:sp>
                <p:nvSpPr>
                  <p:cNvPr id="2263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307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Small, minimally invasive within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277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0" name="Group 39"/>
              <p:cNvGrpSpPr>
                <a:grpSpLocks/>
              </p:cNvGrpSpPr>
              <p:nvPr/>
            </p:nvGrpSpPr>
            <p:grpSpPr bwMode="auto">
              <a:xfrm>
                <a:off x="0" y="1690"/>
                <a:ext cx="520" cy="473"/>
                <a:chOff x="0" y="1690"/>
                <a:chExt cx="520" cy="473"/>
              </a:xfrm>
            </p:grpSpPr>
            <p:sp>
              <p:nvSpPr>
                <p:cNvPr id="22626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7" name="Group 41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520" cy="353"/>
                  <a:chOff x="0" y="1690"/>
                  <a:chExt cx="520" cy="353"/>
                </a:xfrm>
              </p:grpSpPr>
              <p:sp>
                <p:nvSpPr>
                  <p:cNvPr id="2262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1" name="Group 44"/>
              <p:cNvGrpSpPr>
                <a:grpSpLocks/>
              </p:cNvGrpSpPr>
              <p:nvPr/>
            </p:nvGrpSpPr>
            <p:grpSpPr bwMode="auto">
              <a:xfrm>
                <a:off x="520" y="1690"/>
                <a:ext cx="3093" cy="473"/>
                <a:chOff x="520" y="1690"/>
                <a:chExt cx="3093" cy="473"/>
              </a:xfrm>
            </p:grpSpPr>
            <p:sp>
              <p:nvSpPr>
                <p:cNvPr id="22622" name="Rectangle 45"/>
                <p:cNvSpPr>
                  <a:spLocks noChangeArrowheads="1"/>
                </p:cNvSpPr>
                <p:nvPr/>
              </p:nvSpPr>
              <p:spPr bwMode="auto">
                <a:xfrm>
                  <a:off x="520" y="1690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3" name="Group 46"/>
                <p:cNvGrpSpPr>
                  <a:grpSpLocks/>
                </p:cNvGrpSpPr>
                <p:nvPr/>
              </p:nvGrpSpPr>
              <p:grpSpPr bwMode="auto">
                <a:xfrm>
                  <a:off x="520" y="1690"/>
                  <a:ext cx="3093" cy="353"/>
                  <a:chOff x="520" y="1690"/>
                  <a:chExt cx="3093" cy="353"/>
                </a:xfrm>
              </p:grpSpPr>
              <p:sp>
                <p:nvSpPr>
                  <p:cNvPr id="2262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720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Larger, more invasive within the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690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2" name="Group 49"/>
              <p:cNvGrpSpPr>
                <a:grpSpLocks/>
              </p:cNvGrpSpPr>
              <p:nvPr/>
            </p:nvGrpSpPr>
            <p:grpSpPr bwMode="auto">
              <a:xfrm>
                <a:off x="0" y="2103"/>
                <a:ext cx="520" cy="473"/>
                <a:chOff x="0" y="2103"/>
                <a:chExt cx="520" cy="473"/>
              </a:xfrm>
            </p:grpSpPr>
            <p:sp>
              <p:nvSpPr>
                <p:cNvPr id="22618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9" name="Group 51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520" cy="353"/>
                  <a:chOff x="0" y="2103"/>
                  <a:chExt cx="520" cy="353"/>
                </a:xfrm>
              </p:grpSpPr>
              <p:sp>
                <p:nvSpPr>
                  <p:cNvPr id="2262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3" name="Group 54"/>
              <p:cNvGrpSpPr>
                <a:grpSpLocks/>
              </p:cNvGrpSpPr>
              <p:nvPr/>
            </p:nvGrpSpPr>
            <p:grpSpPr bwMode="auto">
              <a:xfrm>
                <a:off x="520" y="2103"/>
                <a:ext cx="3093" cy="473"/>
                <a:chOff x="520" y="2103"/>
                <a:chExt cx="3093" cy="473"/>
              </a:xfrm>
            </p:grpSpPr>
            <p:sp>
              <p:nvSpPr>
                <p:cNvPr id="22614" name="Rectangle 55"/>
                <p:cNvSpPr>
                  <a:spLocks noChangeArrowheads="1"/>
                </p:cNvSpPr>
                <p:nvPr/>
              </p:nvSpPr>
              <p:spPr bwMode="auto">
                <a:xfrm>
                  <a:off x="520" y="2103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5" name="Group 56"/>
                <p:cNvGrpSpPr>
                  <a:grpSpLocks/>
                </p:cNvGrpSpPr>
                <p:nvPr/>
              </p:nvGrpSpPr>
              <p:grpSpPr bwMode="auto">
                <a:xfrm>
                  <a:off x="520" y="2103"/>
                  <a:ext cx="3093" cy="353"/>
                  <a:chOff x="520" y="2103"/>
                  <a:chExt cx="3093" cy="353"/>
                </a:xfrm>
              </p:grpSpPr>
              <p:sp>
                <p:nvSpPr>
                  <p:cNvPr id="2261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133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 and/or invasive beyond margins of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103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4" name="Group 59"/>
              <p:cNvGrpSpPr>
                <a:grpSpLocks/>
              </p:cNvGrpSpPr>
              <p:nvPr/>
            </p:nvGrpSpPr>
            <p:grpSpPr bwMode="auto">
              <a:xfrm>
                <a:off x="0" y="2516"/>
                <a:ext cx="520" cy="473"/>
                <a:chOff x="0" y="2516"/>
                <a:chExt cx="520" cy="473"/>
              </a:xfrm>
            </p:grpSpPr>
            <p:sp>
              <p:nvSpPr>
                <p:cNvPr id="22610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516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1" name="Group 61"/>
                <p:cNvGrpSpPr>
                  <a:grpSpLocks/>
                </p:cNvGrpSpPr>
                <p:nvPr/>
              </p:nvGrpSpPr>
              <p:grpSpPr bwMode="auto">
                <a:xfrm>
                  <a:off x="0" y="2516"/>
                  <a:ext cx="520" cy="353"/>
                  <a:chOff x="0" y="2516"/>
                  <a:chExt cx="520" cy="353"/>
                </a:xfrm>
              </p:grpSpPr>
              <p:sp>
                <p:nvSpPr>
                  <p:cNvPr id="2261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546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T4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16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5" name="Group 64"/>
              <p:cNvGrpSpPr>
                <a:grpSpLocks/>
              </p:cNvGrpSpPr>
              <p:nvPr/>
            </p:nvGrpSpPr>
            <p:grpSpPr bwMode="auto">
              <a:xfrm>
                <a:off x="520" y="2516"/>
                <a:ext cx="3093" cy="473"/>
                <a:chOff x="520" y="2516"/>
                <a:chExt cx="3093" cy="473"/>
              </a:xfrm>
            </p:grpSpPr>
            <p:sp>
              <p:nvSpPr>
                <p:cNvPr id="22606" name="Rectangle 65"/>
                <p:cNvSpPr>
                  <a:spLocks noChangeArrowheads="1"/>
                </p:cNvSpPr>
                <p:nvPr/>
              </p:nvSpPr>
              <p:spPr bwMode="auto">
                <a:xfrm>
                  <a:off x="520" y="2516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7" name="Group 66"/>
                <p:cNvGrpSpPr>
                  <a:grpSpLocks/>
                </p:cNvGrpSpPr>
                <p:nvPr/>
              </p:nvGrpSpPr>
              <p:grpSpPr bwMode="auto">
                <a:xfrm>
                  <a:off x="520" y="2516"/>
                  <a:ext cx="3093" cy="353"/>
                  <a:chOff x="520" y="2516"/>
                  <a:chExt cx="3093" cy="353"/>
                </a:xfrm>
              </p:grpSpPr>
              <p:sp>
                <p:nvSpPr>
                  <p:cNvPr id="2260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546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Very large and/or very invasive, spread to adjacent organs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516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6" name="Group 69"/>
              <p:cNvGrpSpPr>
                <a:grpSpLocks/>
              </p:cNvGrpSpPr>
              <p:nvPr/>
            </p:nvGrpSpPr>
            <p:grpSpPr bwMode="auto">
              <a:xfrm>
                <a:off x="0" y="2929"/>
                <a:ext cx="520" cy="473"/>
                <a:chOff x="0" y="2929"/>
                <a:chExt cx="520" cy="473"/>
              </a:xfrm>
            </p:grpSpPr>
            <p:sp>
              <p:nvSpPr>
                <p:cNvPr id="22602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929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3" name="Group 71"/>
                <p:cNvGrpSpPr>
                  <a:grpSpLocks/>
                </p:cNvGrpSpPr>
                <p:nvPr/>
              </p:nvGrpSpPr>
              <p:grpSpPr bwMode="auto">
                <a:xfrm>
                  <a:off x="0" y="2929"/>
                  <a:ext cx="520" cy="353"/>
                  <a:chOff x="0" y="2929"/>
                  <a:chExt cx="520" cy="353"/>
                </a:xfrm>
              </p:grpSpPr>
              <p:sp>
                <p:nvSpPr>
                  <p:cNvPr id="226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59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29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7" name="Group 74"/>
              <p:cNvGrpSpPr>
                <a:grpSpLocks/>
              </p:cNvGrpSpPr>
              <p:nvPr/>
            </p:nvGrpSpPr>
            <p:grpSpPr bwMode="auto">
              <a:xfrm>
                <a:off x="520" y="2929"/>
                <a:ext cx="3093" cy="473"/>
                <a:chOff x="520" y="2929"/>
                <a:chExt cx="3093" cy="473"/>
              </a:xfrm>
            </p:grpSpPr>
            <p:sp>
              <p:nvSpPr>
                <p:cNvPr id="22598" name="Rectangle 75"/>
                <p:cNvSpPr>
                  <a:spLocks noChangeArrowheads="1"/>
                </p:cNvSpPr>
                <p:nvPr/>
              </p:nvSpPr>
              <p:spPr bwMode="auto">
                <a:xfrm>
                  <a:off x="520" y="2929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9" name="Group 76"/>
                <p:cNvGrpSpPr>
                  <a:grpSpLocks/>
                </p:cNvGrpSpPr>
                <p:nvPr/>
              </p:nvGrpSpPr>
              <p:grpSpPr bwMode="auto">
                <a:xfrm>
                  <a:off x="520" y="2929"/>
                  <a:ext cx="3093" cy="353"/>
                  <a:chOff x="520" y="2929"/>
                  <a:chExt cx="3093" cy="353"/>
                </a:xfrm>
              </p:grpSpPr>
              <p:sp>
                <p:nvSpPr>
                  <p:cNvPr id="2260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959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929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8" name="Group 79"/>
              <p:cNvGrpSpPr>
                <a:grpSpLocks/>
              </p:cNvGrpSpPr>
              <p:nvPr/>
            </p:nvGrpSpPr>
            <p:grpSpPr bwMode="auto">
              <a:xfrm>
                <a:off x="0" y="3342"/>
                <a:ext cx="520" cy="473"/>
                <a:chOff x="0" y="3342"/>
                <a:chExt cx="520" cy="473"/>
              </a:xfrm>
            </p:grpSpPr>
            <p:sp>
              <p:nvSpPr>
                <p:cNvPr id="22594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342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5" name="Group 81"/>
                <p:cNvGrpSpPr>
                  <a:grpSpLocks/>
                </p:cNvGrpSpPr>
                <p:nvPr/>
              </p:nvGrpSpPr>
              <p:grpSpPr bwMode="auto">
                <a:xfrm>
                  <a:off x="0" y="3342"/>
                  <a:ext cx="520" cy="353"/>
                  <a:chOff x="0" y="3342"/>
                  <a:chExt cx="520" cy="353"/>
                </a:xfrm>
              </p:grpSpPr>
              <p:sp>
                <p:nvSpPr>
                  <p:cNvPr id="2259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372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342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9" name="Group 84"/>
              <p:cNvGrpSpPr>
                <a:grpSpLocks/>
              </p:cNvGrpSpPr>
              <p:nvPr/>
            </p:nvGrpSpPr>
            <p:grpSpPr bwMode="auto">
              <a:xfrm>
                <a:off x="520" y="3342"/>
                <a:ext cx="3093" cy="473"/>
                <a:chOff x="520" y="3342"/>
                <a:chExt cx="3093" cy="473"/>
              </a:xfrm>
            </p:grpSpPr>
            <p:sp>
              <p:nvSpPr>
                <p:cNvPr id="22590" name="Rectangle 85"/>
                <p:cNvSpPr>
                  <a:spLocks noChangeArrowheads="1"/>
                </p:cNvSpPr>
                <p:nvPr/>
              </p:nvSpPr>
              <p:spPr bwMode="auto">
                <a:xfrm>
                  <a:off x="520" y="3342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1" name="Group 86"/>
                <p:cNvGrpSpPr>
                  <a:grpSpLocks/>
                </p:cNvGrpSpPr>
                <p:nvPr/>
              </p:nvGrpSpPr>
              <p:grpSpPr bwMode="auto">
                <a:xfrm>
                  <a:off x="520" y="3342"/>
                  <a:ext cx="3093" cy="353"/>
                  <a:chOff x="520" y="3342"/>
                  <a:chExt cx="3093" cy="353"/>
                </a:xfrm>
              </p:grpSpPr>
              <p:sp>
                <p:nvSpPr>
                  <p:cNvPr id="225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372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342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0" name="Group 89"/>
              <p:cNvGrpSpPr>
                <a:grpSpLocks/>
              </p:cNvGrpSpPr>
              <p:nvPr/>
            </p:nvGrpSpPr>
            <p:grpSpPr bwMode="auto">
              <a:xfrm>
                <a:off x="0" y="3755"/>
                <a:ext cx="520" cy="473"/>
                <a:chOff x="0" y="3755"/>
                <a:chExt cx="520" cy="473"/>
              </a:xfrm>
            </p:grpSpPr>
            <p:sp>
              <p:nvSpPr>
                <p:cNvPr id="22586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3755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7" name="Group 91"/>
                <p:cNvGrpSpPr>
                  <a:grpSpLocks/>
                </p:cNvGrpSpPr>
                <p:nvPr/>
              </p:nvGrpSpPr>
              <p:grpSpPr bwMode="auto">
                <a:xfrm>
                  <a:off x="0" y="3755"/>
                  <a:ext cx="520" cy="353"/>
                  <a:chOff x="0" y="3755"/>
                  <a:chExt cx="520" cy="353"/>
                </a:xfrm>
              </p:grpSpPr>
              <p:sp>
                <p:nvSpPr>
                  <p:cNvPr id="2258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785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55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1" name="Group 94"/>
              <p:cNvGrpSpPr>
                <a:grpSpLocks/>
              </p:cNvGrpSpPr>
              <p:nvPr/>
            </p:nvGrpSpPr>
            <p:grpSpPr bwMode="auto">
              <a:xfrm>
                <a:off x="520" y="3755"/>
                <a:ext cx="3093" cy="473"/>
                <a:chOff x="520" y="3755"/>
                <a:chExt cx="3093" cy="473"/>
              </a:xfrm>
            </p:grpSpPr>
            <p:sp>
              <p:nvSpPr>
                <p:cNvPr id="22582" name="Rectangle 95"/>
                <p:cNvSpPr>
                  <a:spLocks noChangeArrowheads="1"/>
                </p:cNvSpPr>
                <p:nvPr/>
              </p:nvSpPr>
              <p:spPr bwMode="auto">
                <a:xfrm>
                  <a:off x="520" y="3755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3" name="Group 96"/>
                <p:cNvGrpSpPr>
                  <a:grpSpLocks/>
                </p:cNvGrpSpPr>
                <p:nvPr/>
              </p:nvGrpSpPr>
              <p:grpSpPr bwMode="auto">
                <a:xfrm>
                  <a:off x="520" y="3755"/>
                  <a:ext cx="3093" cy="353"/>
                  <a:chOff x="520" y="3755"/>
                  <a:chExt cx="3093" cy="353"/>
                </a:xfrm>
              </p:grpSpPr>
              <p:sp>
                <p:nvSpPr>
                  <p:cNvPr id="2258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785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Extensive 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755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2" name="Group 99"/>
              <p:cNvGrpSpPr>
                <a:grpSpLocks/>
              </p:cNvGrpSpPr>
              <p:nvPr/>
            </p:nvGrpSpPr>
            <p:grpSpPr bwMode="auto">
              <a:xfrm>
                <a:off x="0" y="4168"/>
                <a:ext cx="520" cy="473"/>
                <a:chOff x="0" y="4168"/>
                <a:chExt cx="520" cy="473"/>
              </a:xfrm>
            </p:grpSpPr>
            <p:sp>
              <p:nvSpPr>
                <p:cNvPr id="225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4168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9" name="Group 101"/>
                <p:cNvGrpSpPr>
                  <a:grpSpLocks/>
                </p:cNvGrpSpPr>
                <p:nvPr/>
              </p:nvGrpSpPr>
              <p:grpSpPr bwMode="auto">
                <a:xfrm>
                  <a:off x="0" y="4168"/>
                  <a:ext cx="520" cy="353"/>
                  <a:chOff x="0" y="4168"/>
                  <a:chExt cx="520" cy="353"/>
                </a:xfrm>
              </p:grpSpPr>
              <p:sp>
                <p:nvSpPr>
                  <p:cNvPr id="2258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198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68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3" name="Group 104"/>
              <p:cNvGrpSpPr>
                <a:grpSpLocks/>
              </p:cNvGrpSpPr>
              <p:nvPr/>
            </p:nvGrpSpPr>
            <p:grpSpPr bwMode="auto">
              <a:xfrm>
                <a:off x="520" y="4168"/>
                <a:ext cx="3093" cy="473"/>
                <a:chOff x="520" y="4168"/>
                <a:chExt cx="3093" cy="473"/>
              </a:xfrm>
            </p:grpSpPr>
            <p:sp>
              <p:nvSpPr>
                <p:cNvPr id="22574" name="Rectangle 105"/>
                <p:cNvSpPr>
                  <a:spLocks noChangeArrowheads="1"/>
                </p:cNvSpPr>
                <p:nvPr/>
              </p:nvSpPr>
              <p:spPr bwMode="auto">
                <a:xfrm>
                  <a:off x="520" y="4168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5" name="Group 106"/>
                <p:cNvGrpSpPr>
                  <a:grpSpLocks/>
                </p:cNvGrpSpPr>
                <p:nvPr/>
              </p:nvGrpSpPr>
              <p:grpSpPr bwMode="auto">
                <a:xfrm>
                  <a:off x="520" y="4168"/>
                  <a:ext cx="3093" cy="353"/>
                  <a:chOff x="520" y="4168"/>
                  <a:chExt cx="3093" cy="353"/>
                </a:xfrm>
              </p:grpSpPr>
              <p:sp>
                <p:nvSpPr>
                  <p:cNvPr id="2257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198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More distant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168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4" name="Group 109"/>
              <p:cNvGrpSpPr>
                <a:grpSpLocks/>
              </p:cNvGrpSpPr>
              <p:nvPr/>
            </p:nvGrpSpPr>
            <p:grpSpPr bwMode="auto">
              <a:xfrm>
                <a:off x="0" y="4581"/>
                <a:ext cx="520" cy="473"/>
                <a:chOff x="0" y="4581"/>
                <a:chExt cx="520" cy="473"/>
              </a:xfrm>
            </p:grpSpPr>
            <p:sp>
              <p:nvSpPr>
                <p:cNvPr id="22570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581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1" name="Group 111"/>
                <p:cNvGrpSpPr>
                  <a:grpSpLocks/>
                </p:cNvGrpSpPr>
                <p:nvPr/>
              </p:nvGrpSpPr>
              <p:grpSpPr bwMode="auto">
                <a:xfrm>
                  <a:off x="0" y="4581"/>
                  <a:ext cx="520" cy="353"/>
                  <a:chOff x="0" y="4581"/>
                  <a:chExt cx="520" cy="353"/>
                </a:xfrm>
              </p:grpSpPr>
              <p:sp>
                <p:nvSpPr>
                  <p:cNvPr id="225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611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81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5" name="Group 114"/>
              <p:cNvGrpSpPr>
                <a:grpSpLocks/>
              </p:cNvGrpSpPr>
              <p:nvPr/>
            </p:nvGrpSpPr>
            <p:grpSpPr bwMode="auto">
              <a:xfrm>
                <a:off x="520" y="4581"/>
                <a:ext cx="3093" cy="473"/>
                <a:chOff x="520" y="4581"/>
                <a:chExt cx="3093" cy="473"/>
              </a:xfrm>
            </p:grpSpPr>
            <p:sp>
              <p:nvSpPr>
                <p:cNvPr id="22566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0" y="4581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7" name="Group 116"/>
                <p:cNvGrpSpPr>
                  <a:grpSpLocks/>
                </p:cNvGrpSpPr>
                <p:nvPr/>
              </p:nvGrpSpPr>
              <p:grpSpPr bwMode="auto">
                <a:xfrm>
                  <a:off x="520" y="4581"/>
                  <a:ext cx="3093" cy="353"/>
                  <a:chOff x="520" y="4581"/>
                  <a:chExt cx="3093" cy="353"/>
                </a:xfrm>
              </p:grpSpPr>
              <p:sp>
                <p:nvSpPr>
                  <p:cNvPr id="2256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611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distant metastases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581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6" name="Group 119"/>
              <p:cNvGrpSpPr>
                <a:grpSpLocks/>
              </p:cNvGrpSpPr>
              <p:nvPr/>
            </p:nvGrpSpPr>
            <p:grpSpPr bwMode="auto">
              <a:xfrm>
                <a:off x="0" y="4994"/>
                <a:ext cx="520" cy="473"/>
                <a:chOff x="0" y="4994"/>
                <a:chExt cx="520" cy="473"/>
              </a:xfrm>
            </p:grpSpPr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4994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3" name="Group 121"/>
                <p:cNvGrpSpPr>
                  <a:grpSpLocks/>
                </p:cNvGrpSpPr>
                <p:nvPr/>
              </p:nvGrpSpPr>
              <p:grpSpPr bwMode="auto">
                <a:xfrm>
                  <a:off x="0" y="4994"/>
                  <a:ext cx="520" cy="353"/>
                  <a:chOff x="0" y="4994"/>
                  <a:chExt cx="520" cy="353"/>
                </a:xfrm>
              </p:grpSpPr>
              <p:sp>
                <p:nvSpPr>
                  <p:cNvPr id="2256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5024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9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7" name="Group 124"/>
              <p:cNvGrpSpPr>
                <a:grpSpLocks/>
              </p:cNvGrpSpPr>
              <p:nvPr/>
            </p:nvGrpSpPr>
            <p:grpSpPr bwMode="auto">
              <a:xfrm>
                <a:off x="520" y="4994"/>
                <a:ext cx="3093" cy="473"/>
                <a:chOff x="520" y="4994"/>
                <a:chExt cx="3093" cy="473"/>
              </a:xfrm>
            </p:grpSpPr>
            <p:sp>
              <p:nvSpPr>
                <p:cNvPr id="22558" name="Rectangle 125"/>
                <p:cNvSpPr>
                  <a:spLocks noChangeArrowheads="1"/>
                </p:cNvSpPr>
                <p:nvPr/>
              </p:nvSpPr>
              <p:spPr bwMode="auto">
                <a:xfrm>
                  <a:off x="520" y="4994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59" name="Group 126"/>
                <p:cNvGrpSpPr>
                  <a:grpSpLocks/>
                </p:cNvGrpSpPr>
                <p:nvPr/>
              </p:nvGrpSpPr>
              <p:grpSpPr bwMode="auto">
                <a:xfrm>
                  <a:off x="520" y="4994"/>
                  <a:ext cx="3093" cy="353"/>
                  <a:chOff x="520" y="4994"/>
                  <a:chExt cx="3093" cy="353"/>
                </a:xfrm>
              </p:grpSpPr>
              <p:sp>
                <p:nvSpPr>
                  <p:cNvPr id="2256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5024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Distant metastases present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99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22532" name="Rectangle 129"/>
            <p:cNvSpPr>
              <a:spLocks noChangeArrowheads="1"/>
            </p:cNvSpPr>
            <p:nvPr/>
          </p:nvSpPr>
          <p:spPr bwMode="auto">
            <a:xfrm>
              <a:off x="-3" y="-3"/>
              <a:ext cx="3619" cy="547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Define tumor grade and clinical stage.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cachexia</a:t>
            </a:r>
            <a:r>
              <a:rPr lang="en-US" sz="2400" dirty="0" smtClean="0"/>
              <a:t> and its cause.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paraneoplastic</a:t>
            </a:r>
            <a:r>
              <a:rPr lang="en-US" sz="2400" dirty="0" smtClean="0"/>
              <a:t> syndrome, and know examples of tumors associated with </a:t>
            </a:r>
            <a:r>
              <a:rPr lang="en-US" sz="2400" dirty="0" err="1" smtClean="0"/>
              <a:t>endocrinopathies</a:t>
            </a:r>
            <a:r>
              <a:rPr lang="en-US" sz="2400" dirty="0" smtClean="0"/>
              <a:t>, osseous changes, and vascular and hematologic changes.</a:t>
            </a:r>
          </a:p>
          <a:p>
            <a:pPr eaLnBrk="1" hangingPunct="1">
              <a:defRPr/>
            </a:pPr>
            <a:r>
              <a:rPr lang="en-US" sz="2400" dirty="0" smtClean="0"/>
              <a:t>Be familiar with the general principles, value, procedures, and applications of biopsy, </a:t>
            </a:r>
            <a:r>
              <a:rPr lang="en-US" sz="2400" dirty="0" err="1" smtClean="0"/>
              <a:t>exfoliative</a:t>
            </a:r>
            <a:r>
              <a:rPr lang="en-US" sz="2400" dirty="0" smtClean="0"/>
              <a:t> and aspiration cytology, and frozen section.</a:t>
            </a:r>
          </a:p>
          <a:p>
            <a:pPr eaLnBrk="1" hangingPunct="1">
              <a:defRPr/>
            </a:pPr>
            <a:r>
              <a:rPr lang="en-US" sz="2400" dirty="0" smtClean="0"/>
              <a:t>List some examples of tests used to diagnose cancer by </a:t>
            </a:r>
            <a:r>
              <a:rPr lang="en-US" sz="2400" dirty="0" err="1" smtClean="0"/>
              <a:t>immunohistochemistry</a:t>
            </a:r>
            <a:r>
              <a:rPr lang="en-US" sz="2400" dirty="0" smtClean="0"/>
              <a:t> and </a:t>
            </a:r>
            <a:r>
              <a:rPr lang="en-US" sz="2400" dirty="0" err="1" smtClean="0"/>
              <a:t>flowcytometry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Discuss the use of molecular diagnostic testing in the setting of cancer diagnosis, prognosis, minimal residual disease evaluation, and diagnosis of hereditary predisposition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effectLst/>
              </a:rPr>
              <a:t>Morphologic methodes</a:t>
            </a:r>
          </a:p>
          <a:p>
            <a:pPr algn="just" eaLnBrk="1" hangingPunct="1"/>
            <a:r>
              <a:rPr lang="en-US" smtClean="0">
                <a:effectLst/>
              </a:rPr>
              <a:t>Biochemical assays</a:t>
            </a:r>
          </a:p>
          <a:p>
            <a:pPr algn="just" eaLnBrk="1" hangingPunct="1"/>
            <a:r>
              <a:rPr lang="en-US" smtClean="0">
                <a:effectLst/>
              </a:rPr>
              <a:t>Molecular diagnosis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Microscopic Tissue Diagnosis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the gold standard of cancer diagnosis</a:t>
            </a:r>
            <a:r>
              <a:rPr lang="en-US" sz="2400" b="1" smtClean="0">
                <a:latin typeface="Monotype Corsiva" pitchFamily="66" charset="0"/>
              </a:rPr>
              <a:t>.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Several sampling approaches are available: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Excision or biopsy</a:t>
            </a:r>
          </a:p>
          <a:p>
            <a:pPr lvl="3" algn="just" eaLnBrk="1" hangingPunct="1">
              <a:defRPr/>
            </a:pPr>
            <a:r>
              <a:rPr lang="en-US" smtClean="0">
                <a:effectLst/>
              </a:rPr>
              <a:t>Frozen section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fine-needle aspiration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Cytologic smears</a:t>
            </a:r>
          </a:p>
          <a:p>
            <a:pPr lvl="2" algn="just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</a:t>
            </a:r>
          </a:p>
          <a:p>
            <a:pPr lvl="1" algn="just" eaLnBrk="1" hangingPunct="1">
              <a:defRPr/>
            </a:pPr>
            <a:endParaRPr lang="en-US" sz="2400" smtClean="0">
              <a:effectLst/>
            </a:endParaRP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56325"/>
            <a:ext cx="7467600" cy="701675"/>
          </a:xfrm>
        </p:spPr>
        <p:txBody>
          <a:bodyPr/>
          <a:lstStyle/>
          <a:p>
            <a:pPr eaLnBrk="1" hangingPunct="1">
              <a:defRPr/>
            </a:pPr>
            <a:endParaRPr lang="en-US" sz="4000" u="sng" smtClean="0"/>
          </a:p>
        </p:txBody>
      </p:sp>
      <p:pic>
        <p:nvPicPr>
          <p:cNvPr id="25603" name="Picture 3" descr="G:\Cotran\Images\CH08\f0080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372600" cy="6913563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46613" y="6278563"/>
            <a:ext cx="449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Histologic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Cotran\Images\CH08\f008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Slide 8.56</a:t>
            </a:r>
            <a:endParaRPr lang="en-US" sz="12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81600" y="601980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Arial" pitchFamily="34" charset="0"/>
              </a:rPr>
              <a:t>cytologic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Cotran\Images\CH08\f008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43488" y="6338888"/>
            <a:ext cx="4100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Immunohistochemistry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Biochemical assays</a:t>
            </a:r>
            <a:r>
              <a:rPr lang="en-US" smtClean="0"/>
              <a:t>: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for measuring the levels of tumor associated enzymes, hormones, and tumor markers in serum.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in determining the effectiveness of therapy and detection of recurrences after excision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Elevated levels may not be diagnostic of cancer (PSA).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Only few tumor markers are proved to be clinically useful, example CEA and </a:t>
            </a:r>
            <a:r>
              <a:rPr lang="el-GR" sz="2800" smtClean="0">
                <a:effectLst/>
              </a:rPr>
              <a:t>α</a:t>
            </a:r>
            <a:r>
              <a:rPr lang="en-US" sz="2800" smtClean="0">
                <a:effectLst/>
              </a:rPr>
              <a:t>- fetoprotein.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Molecular diagnosis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Polymerase chain reaction (PCR)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example: detection of BCR-ABL transcripts in chronic myeloid leukemia.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Fluorescent in situ hybridization (fish)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it is useful for detecting chromosomes translocation characteristic of many tumors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Both PCR and Fish can show amplification of oncogenes (HER2 and N-MYC)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00063"/>
            <a:ext cx="3748088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28600" y="381000"/>
            <a:ext cx="408305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  <a:cs typeface="Arial" charset="0"/>
              </a:rPr>
              <a:t>Molecular diagnosis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04800" y="1289050"/>
            <a:ext cx="3825875" cy="52625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DNA microarray analysis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Expression of thousands of 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genes are studied. 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Different tissue has different pattern of gene expression.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Powerful tool useful for         </a:t>
            </a:r>
            <a:r>
              <a:rPr lang="en-US" sz="2400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subcategorization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of disease e.g. Lymphoma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confirmation of morphologic diagnosis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illustration of genes involved in certain disease and possible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Tumor Antigens:</a:t>
            </a:r>
          </a:p>
          <a:p>
            <a:pPr lvl="1" eaLnBrk="1" hangingPunct="1">
              <a:defRPr/>
            </a:pPr>
            <a:r>
              <a:rPr lang="en-US" smtClean="0"/>
              <a:t>Tumor-specific antigens: present only on tumor cells</a:t>
            </a:r>
          </a:p>
          <a:p>
            <a:pPr lvl="1" eaLnBrk="1" hangingPunct="1">
              <a:defRPr/>
            </a:pPr>
            <a:r>
              <a:rPr lang="en-US" smtClean="0"/>
              <a:t>Tumor-associated antigens: present on tumor cells and some normal cells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Tumor antigens may:</a:t>
            </a:r>
          </a:p>
          <a:p>
            <a:pPr lvl="1" eaLnBrk="1" hangingPunct="1">
              <a:defRPr/>
            </a:pPr>
            <a:r>
              <a:rPr lang="en-US" dirty="0" smtClean="0"/>
              <a:t>Result from gene mutations:  P53, RAS</a:t>
            </a:r>
          </a:p>
          <a:p>
            <a:pPr lvl="1" eaLnBrk="1" hangingPunct="1">
              <a:defRPr/>
            </a:pPr>
            <a:r>
              <a:rPr lang="en-US" dirty="0" smtClean="0"/>
              <a:t>Be products of amplified genes: HER-2</a:t>
            </a:r>
          </a:p>
          <a:p>
            <a:pPr lvl="1" eaLnBrk="1" hangingPunct="1">
              <a:defRPr/>
            </a:pPr>
            <a:r>
              <a:rPr lang="en-US" dirty="0" smtClean="0"/>
              <a:t>Viral antigens: from oncogenic viruses</a:t>
            </a:r>
          </a:p>
          <a:p>
            <a:pPr lvl="1" eaLnBrk="1" hangingPunct="1">
              <a:defRPr/>
            </a:pPr>
            <a:r>
              <a:rPr lang="en-US" dirty="0" smtClean="0"/>
              <a:t>Be differentiation specific: PSA in prostate </a:t>
            </a:r>
          </a:p>
          <a:p>
            <a:pPr lvl="1" eaLnBrk="1" hangingPunct="1">
              <a:defRPr/>
            </a:pPr>
            <a:r>
              <a:rPr lang="en-US" dirty="0" err="1" smtClean="0"/>
              <a:t>Oncofetal</a:t>
            </a:r>
            <a:r>
              <a:rPr lang="en-US" dirty="0" smtClean="0"/>
              <a:t> antigens: CEA, Alpha fetoprotein </a:t>
            </a:r>
          </a:p>
          <a:p>
            <a:pPr lvl="2" eaLnBrk="1" hangingPunct="1">
              <a:defRPr/>
            </a:pPr>
            <a:r>
              <a:rPr lang="en-US" dirty="0" smtClean="0"/>
              <a:t>normal embryonic antigen but absent in adults….in some tumors it will be re-expressed, </a:t>
            </a:r>
            <a:r>
              <a:rPr lang="en-US" dirty="0" err="1" smtClean="0"/>
              <a:t>e.g</a:t>
            </a:r>
            <a:r>
              <a:rPr lang="en-US" dirty="0" smtClean="0"/>
              <a:t>: colon </a:t>
            </a:r>
            <a:r>
              <a:rPr lang="en-US" dirty="0" err="1" smtClean="0"/>
              <a:t>ca</a:t>
            </a:r>
            <a:r>
              <a:rPr lang="en-US" dirty="0" smtClean="0"/>
              <a:t>, liver cancer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Antitumor mechanisms involve:</a:t>
            </a:r>
          </a:p>
          <a:p>
            <a:pPr lvl="1" eaLnBrk="1" hangingPunct="1">
              <a:defRPr/>
            </a:pPr>
            <a:r>
              <a:rPr lang="en-US" smtClean="0"/>
              <a:t>Cytotoxic T lymphocytes</a:t>
            </a:r>
          </a:p>
          <a:p>
            <a:pPr lvl="1" eaLnBrk="1" hangingPunct="1">
              <a:defRPr/>
            </a:pPr>
            <a:r>
              <a:rPr lang="en-US" smtClean="0"/>
              <a:t>Natural killer cells </a:t>
            </a:r>
          </a:p>
          <a:p>
            <a:pPr lvl="1" eaLnBrk="1" hangingPunct="1">
              <a:defRPr/>
            </a:pPr>
            <a:r>
              <a:rPr lang="en-US" smtClean="0"/>
              <a:t>Macrophages</a:t>
            </a:r>
          </a:p>
          <a:p>
            <a:pPr lvl="1" eaLnBrk="1" hangingPunct="1">
              <a:defRPr/>
            </a:pPr>
            <a:r>
              <a:rPr lang="en-US" smtClean="0"/>
              <a:t>Humoral mechanisms : </a:t>
            </a:r>
          </a:p>
          <a:p>
            <a:pPr lvl="2" eaLnBrk="1" hangingPunct="1">
              <a:defRPr/>
            </a:pPr>
            <a:r>
              <a:rPr lang="en-US" smtClean="0"/>
              <a:t>Complement system</a:t>
            </a:r>
          </a:p>
          <a:p>
            <a:pPr lvl="2" eaLnBrk="1" hangingPunct="1">
              <a:defRPr/>
            </a:pPr>
            <a:r>
              <a:rPr lang="en-US" smtClean="0"/>
              <a:t>Antibodies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Tumours cause problems because :</a:t>
            </a:r>
            <a:endParaRPr lang="en-US" sz="36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Location and effects on adjacent structures: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(1cm pituitary adenoma can compress and destroy the surrounding tissue and cause hypopituitarism).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(0.5 cm leiomyoma in the wall of the renal artery may lead to renal ischemia and serious hypertension).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Tumors may cause bleeding and secondary infections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effectLst/>
              </a:rPr>
              <a:t>lesion ulcerates adjacent tissue and structures</a:t>
            </a:r>
          </a:p>
          <a:p>
            <a:pPr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idx="1"/>
          </p:nvPr>
        </p:nvGraphicFramePr>
        <p:xfrm>
          <a:off x="1582738" y="1600200"/>
          <a:ext cx="5978525" cy="4525963"/>
        </p:xfrm>
        <a:graphic>
          <a:graphicData uri="http://schemas.openxmlformats.org/presentationml/2006/ole">
            <p:oleObj spid="_x0000_s10243" name="Photo Editor Photo" r:id="rId3" imgW="6657143" imgH="50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EFFECT OF A TUMOR ON THE HOST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Secondary fracture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91000" y="2417763"/>
          <a:ext cx="3695700" cy="3470275"/>
        </p:xfrm>
        <a:graphic>
          <a:graphicData uri="http://schemas.openxmlformats.org/presentationml/2006/ole">
            <p:oleObj spid="_x0000_s11268" name="Photo Editor Photo" r:id="rId4" imgW="5009524" imgH="4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effectLst/>
              </a:rPr>
              <a:t>Effects on functional activity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hormone synthesis occurs in neoplasms arising in endocrine glands: 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adenomas and carcinomas of </a:t>
            </a:r>
            <a:r>
              <a:rPr lang="el-GR" sz="2000" smtClean="0">
                <a:effectLst/>
              </a:rPr>
              <a:t>β</a:t>
            </a:r>
            <a:r>
              <a:rPr lang="en-US" sz="2000" smtClean="0">
                <a:effectLst/>
              </a:rPr>
              <a:t> cells of the islets of the pancreas produce hyperinsulinism.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Some adenomas and carcinomas of the adrenal cortex elaborate corticosteroids.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smtClean="0">
                <a:effectLst/>
              </a:rPr>
              <a:t>aldosterone induces sodium retention, hypertension and hypokalemia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Usually such activity is associated with benign tumors more than carcinomas.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1106</TotalTime>
  <Words>1068</Words>
  <Application>Microsoft Office PowerPoint</Application>
  <PresentationFormat>On-screen Show (4:3)</PresentationFormat>
  <Paragraphs>222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Garamond</vt:lpstr>
      <vt:lpstr>Arial</vt:lpstr>
      <vt:lpstr>Wingdings</vt:lpstr>
      <vt:lpstr>Calibri</vt:lpstr>
      <vt:lpstr>Monotype Corsiva</vt:lpstr>
      <vt:lpstr>Arial Black</vt:lpstr>
      <vt:lpstr>Stream</vt:lpstr>
      <vt:lpstr>Custom Design</vt:lpstr>
      <vt:lpstr>Photo Editor Photo</vt:lpstr>
      <vt:lpstr>NEOPLASIA Lecture 5</vt:lpstr>
      <vt:lpstr>Objectives</vt:lpstr>
      <vt:lpstr>Host defense</vt:lpstr>
      <vt:lpstr>Host defense</vt:lpstr>
      <vt:lpstr>Host defense</vt:lpstr>
      <vt:lpstr>Clinical features</vt:lpstr>
      <vt:lpstr>Slide 7</vt:lpstr>
      <vt:lpstr>EFFECT OF A TUMOR ON THE HOST</vt:lpstr>
      <vt:lpstr>Clinical features</vt:lpstr>
      <vt:lpstr>Clinical features</vt:lpstr>
      <vt:lpstr>Clinical features</vt:lpstr>
      <vt:lpstr>Clinical features</vt:lpstr>
      <vt:lpstr>Slide 13</vt:lpstr>
      <vt:lpstr>Clinical Features</vt:lpstr>
      <vt:lpstr>Slide 15</vt:lpstr>
      <vt:lpstr> </vt:lpstr>
      <vt:lpstr>Clinical Staging</vt:lpstr>
      <vt:lpstr>Slide 18</vt:lpstr>
      <vt:lpstr>Slide 19</vt:lpstr>
      <vt:lpstr>Laboratory Diagnosis</vt:lpstr>
      <vt:lpstr>Laboratory Diagnosis</vt:lpstr>
      <vt:lpstr>Slide 22</vt:lpstr>
      <vt:lpstr>Slide 23</vt:lpstr>
      <vt:lpstr>Slide 24</vt:lpstr>
      <vt:lpstr>Laboratory Diagnosis</vt:lpstr>
      <vt:lpstr>Laboratory Diagnosis</vt:lpstr>
      <vt:lpstr>Slide 27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K.K.H</dc:creator>
  <cp:lastModifiedBy>Dr.Maha</cp:lastModifiedBy>
  <cp:revision>23</cp:revision>
  <dcterms:created xsi:type="dcterms:W3CDTF">2004-12-04T04:24:30Z</dcterms:created>
  <dcterms:modified xsi:type="dcterms:W3CDTF">2011-11-11T18:50:54Z</dcterms:modified>
</cp:coreProperties>
</file>