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256" r:id="rId2"/>
    <p:sldId id="34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8" r:id="rId16"/>
    <p:sldId id="300" r:id="rId17"/>
    <p:sldId id="296" r:id="rId18"/>
    <p:sldId id="297" r:id="rId19"/>
    <p:sldId id="304" r:id="rId20"/>
    <p:sldId id="302" r:id="rId21"/>
    <p:sldId id="303" r:id="rId22"/>
    <p:sldId id="305" r:id="rId23"/>
    <p:sldId id="306" r:id="rId24"/>
    <p:sldId id="307" r:id="rId25"/>
    <p:sldId id="312" r:id="rId26"/>
    <p:sldId id="309" r:id="rId27"/>
    <p:sldId id="310" r:id="rId28"/>
    <p:sldId id="318" r:id="rId29"/>
    <p:sldId id="319" r:id="rId30"/>
    <p:sldId id="311" r:id="rId31"/>
    <p:sldId id="345" r:id="rId32"/>
    <p:sldId id="347" r:id="rId33"/>
    <p:sldId id="350" r:id="rId34"/>
    <p:sldId id="352" r:id="rId35"/>
    <p:sldId id="353" r:id="rId36"/>
    <p:sldId id="354" r:id="rId37"/>
    <p:sldId id="355" r:id="rId38"/>
    <p:sldId id="356" r:id="rId39"/>
    <p:sldId id="357" r:id="rId40"/>
    <p:sldId id="324" r:id="rId41"/>
    <p:sldId id="325" r:id="rId42"/>
    <p:sldId id="327" r:id="rId43"/>
    <p:sldId id="328" r:id="rId44"/>
    <p:sldId id="329" r:id="rId45"/>
    <p:sldId id="330" r:id="rId46"/>
    <p:sldId id="342" r:id="rId47"/>
    <p:sldId id="333" r:id="rId48"/>
    <p:sldId id="332" r:id="rId49"/>
    <p:sldId id="331" r:id="rId50"/>
    <p:sldId id="334" r:id="rId51"/>
    <p:sldId id="335" r:id="rId52"/>
    <p:sldId id="336" r:id="rId53"/>
    <p:sldId id="337" r:id="rId54"/>
    <p:sldId id="338" r:id="rId55"/>
    <p:sldId id="339" r:id="rId56"/>
    <p:sldId id="340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00" autoAdjust="0"/>
  </p:normalViewPr>
  <p:slideViewPr>
    <p:cSldViewPr>
      <p:cViewPr varScale="1">
        <p:scale>
          <a:sx n="118" d="100"/>
          <a:sy n="118" d="100"/>
        </p:scale>
        <p:origin x="-29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811048-FABF-1949-B942-2AF95014F3EE}" type="datetimeFigureOut">
              <a:rPr lang="en-US"/>
              <a:pPr/>
              <a:t>11/12/11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661B0-DFDF-7F44-A2A7-5FA3CAF70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21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E98CD5-CEC1-B34A-994D-7D129C1A210E}" type="slidenum">
              <a:rPr lang="en-US"/>
              <a:pPr eaLnBrk="1" hangingPunct="1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FF1387-03E5-E646-9496-D0973BCFD71C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EF96B5-7481-B64A-99D2-0056A7F9D512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7D46EF1-DE6D-A645-BC7B-85BCDA2DF3AC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55BA780-409F-D74D-98EA-9031E2B0AD11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76DDD6F-D7EA-2345-B209-3C92254CCA61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7CAB61-B279-7540-8521-235FB172EDC6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DA3B27-A0B4-1C40-99FB-7369AA45FB2B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Cervical </a:t>
            </a:r>
            <a:r>
              <a:rPr lang="pl-PL" b="1">
                <a:latin typeface="Calibri" charset="0"/>
              </a:rPr>
              <a:t>SC </a:t>
            </a:r>
            <a:r>
              <a:rPr lang="en-US" b="1">
                <a:latin typeface="Calibri" charset="0"/>
              </a:rPr>
              <a:t>carcinoma - infiltrating</a:t>
            </a:r>
            <a:endParaRPr lang="en-US">
              <a:latin typeface="Calibri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A84D6C-33BA-1845-AC02-F81794FABC36}" type="slidenum">
              <a:rPr lang="ar-sa"/>
              <a:pPr eaLnBrk="1" hangingPunct="1"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F32085-9AE9-3F4D-9D0B-62BE6C407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2D2B1-0BB0-EE4B-9768-8201692CA0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0AEEA-2D0E-6F40-B61C-9906470FC9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2F018-C261-B04B-9BE3-D133F0F17C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9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F2AF-EA33-1740-8569-571FF5033E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04779-6E9B-5F42-8823-935617D13E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D0A30-B7E5-5440-A4F8-0F4BB98BF5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EC78D-2B61-0A42-BFED-0E7E673ED5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C923-1402-1347-9537-0B5434C1CC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5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C90D5-2567-E24B-9F6A-4A7E83F43B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FBE81-A582-1F43-AE11-1846B8BC5D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AEE7675-84CC-334E-9B37-35B540A752A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  <a:br>
              <a:rPr lang="en-US">
                <a:latin typeface="Garamond" charset="0"/>
                <a:cs typeface="Arial" charset="0"/>
              </a:rPr>
            </a:br>
            <a:r>
              <a:rPr lang="en-US">
                <a:latin typeface="Garamond" charset="0"/>
                <a:cs typeface="Arial" charset="0"/>
              </a:rPr>
              <a:t>Lecture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Garamond" charset="0"/>
              <a:cs typeface="Arial" charset="0"/>
            </a:endParaRPr>
          </a:p>
          <a:p>
            <a:pPr eaLnBrk="1" hangingPunct="1">
              <a:buClr>
                <a:srgbClr val="FFCC00"/>
              </a:buClr>
              <a:buFont typeface="Wingdings" charset="0"/>
              <a:buNone/>
            </a:pPr>
            <a:r>
              <a:rPr lang="en-US">
                <a:solidFill>
                  <a:srgbClr val="FFFFFF"/>
                </a:solidFill>
                <a:latin typeface="Garamond" charset="0"/>
                <a:cs typeface="Arial" charset="0"/>
              </a:rPr>
              <a:t>Maha Arafa,MD,KSFP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Abdulmalik Alsheikh, MD, FRCPC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In the histological examination of a tumor you should look for 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Pleomorphism : variation in size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High nuclear/ cytoplasm ratio ( N/C ratio)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Hyperchrmasia  ( dark cell )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Mitosis ….?abnormal one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ea typeface="+mn-ea"/>
              </a:rPr>
              <a:t>Characteristics of benign and malignant neoplasms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Differentiation and anaplasia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>
                <a:ea typeface="+mn-ea"/>
              </a:rPr>
              <a:t>Rate of growth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Local invasion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Rate of growth: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Benign tumors: 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smtClean="0"/>
              <a:t>grows slowly 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smtClean="0"/>
              <a:t>are affected by blood supply, hormonal effects , location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Malignant tumors : 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smtClean="0"/>
              <a:t>grows faster 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smtClean="0"/>
              <a:t>Correlate with the level of differentiation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ea typeface="+mn-ea"/>
              </a:rPr>
              <a:t>Characteristics of benign and malignant neoplasms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Differentiation and anaplasia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Rate of growth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>
                <a:ea typeface="+mn-ea"/>
              </a:rPr>
              <a:t>Local invasion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Local invasion 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Benign tumors : 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Remain localized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Cannot invade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Usually capsulated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Malignant tumors : 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Progressive invasion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Destruction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Usually not capsulated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008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2781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f008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6607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008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4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008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48050"/>
            <a:ext cx="5181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ea typeface="+mn-ea"/>
              </a:rPr>
              <a:t>Characteristics of benign and malignant neoplasms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Differentiation and anaplasia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Rate of growth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Local invasion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>
                <a:ea typeface="+mn-ea"/>
              </a:rPr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Metastasis : 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Definition : the development of secondary implants discontinuous with the primary tumor, possibly in remote tissues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008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>
                <a:latin typeface="Garamond" charset="0"/>
                <a:cs typeface="Arial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4525963"/>
          </a:xfrm>
        </p:spPr>
        <p:txBody>
          <a:bodyPr/>
          <a:lstStyle/>
          <a:p>
            <a:r>
              <a:rPr lang="en-US" sz="2000">
                <a:latin typeface="Garamond" charset="0"/>
                <a:cs typeface="Arial" charset="0"/>
              </a:rPr>
              <a:t>Compare and contrast benign and malignant tumors with respect to:</a:t>
            </a:r>
          </a:p>
          <a:p>
            <a:pPr lvl="1"/>
            <a:r>
              <a:rPr lang="en-US" sz="1800">
                <a:latin typeface="Garamond" charset="0"/>
                <a:cs typeface="Arial" charset="0"/>
              </a:rPr>
              <a:t>demarcation from surrounding tissue (capsule, local invasiveness.</a:t>
            </a:r>
          </a:p>
          <a:p>
            <a:pPr lvl="1"/>
            <a:r>
              <a:rPr lang="en-US" sz="1800">
                <a:latin typeface="Garamond" charset="0"/>
                <a:cs typeface="Arial" charset="0"/>
              </a:rPr>
              <a:t> rate of growth</a:t>
            </a:r>
          </a:p>
          <a:p>
            <a:pPr lvl="1"/>
            <a:r>
              <a:rPr lang="en-US" sz="1800">
                <a:latin typeface="Garamond" charset="0"/>
                <a:cs typeface="Arial" charset="0"/>
              </a:rPr>
              <a:t>degree of differentiation (Explain the meaning of differentiation).</a:t>
            </a:r>
          </a:p>
          <a:p>
            <a:pPr lvl="1"/>
            <a:r>
              <a:rPr lang="en-US" sz="1800">
                <a:latin typeface="Garamond" charset="0"/>
                <a:cs typeface="Arial" charset="0"/>
              </a:rPr>
              <a:t>distant spread (metastases).</a:t>
            </a:r>
          </a:p>
          <a:p>
            <a:r>
              <a:rPr lang="en-US" sz="2000">
                <a:latin typeface="Garamond" charset="0"/>
                <a:cs typeface="Arial" charset="0"/>
              </a:rPr>
              <a:t>Describe the morphologic changes associated with poorly differentiated tumors; define and understand the usage of the terms anaplasia, pleomorphism, nuclear atypia, abnormal mitoses and tumor giant cells.</a:t>
            </a:r>
          </a:p>
          <a:p>
            <a:r>
              <a:rPr lang="en-US" sz="2000">
                <a:latin typeface="Garamond" charset="0"/>
                <a:cs typeface="Arial" charset="0"/>
              </a:rPr>
              <a:t>Understand the clinical significance of invasiveness and metastasis.</a:t>
            </a:r>
          </a:p>
          <a:p>
            <a:r>
              <a:rPr lang="en-US" sz="2000">
                <a:latin typeface="Garamond" charset="0"/>
                <a:cs typeface="Arial" charset="0"/>
              </a:rPr>
              <a:t> Describe the anatomic pathways utilized by tumors in metastatic spread. Know which pathways are commonly used by carcinomas versus sarcomas.</a:t>
            </a:r>
          </a:p>
          <a:p>
            <a:r>
              <a:rPr lang="en-US" sz="2000">
                <a:latin typeface="Garamond" charset="0"/>
                <a:cs typeface="Arial" charset="0"/>
              </a:rPr>
              <a:t>List some common sites of distant metastases. </a:t>
            </a:r>
          </a:p>
          <a:p>
            <a:r>
              <a:rPr lang="en-US" sz="2000">
                <a:latin typeface="Garamond" charset="0"/>
                <a:cs typeface="Arial" charset="0"/>
              </a:rPr>
              <a:t>Recognize the epidemiologic data of cancer distribution in regard to age, race, geographic factors, and genetic backgrounds</a:t>
            </a:r>
            <a:r>
              <a:rPr lang="en-US" sz="1200">
                <a:latin typeface="Garamond" charset="0"/>
                <a:cs typeface="Arial" charset="0"/>
              </a:rPr>
              <a:t>.</a:t>
            </a:r>
            <a:endParaRPr lang="en-US" sz="2000">
              <a:latin typeface="Garamond" charset="0"/>
              <a:cs typeface="Arial" charset="0"/>
            </a:endParaRPr>
          </a:p>
          <a:p>
            <a:r>
              <a:rPr lang="en-US" sz="2000">
                <a:latin typeface="Garamond" charset="0"/>
                <a:cs typeface="Arial" charset="0"/>
              </a:rPr>
              <a:t>List some inherited syndromes with a genetic predisposition to cancer.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Metastasis : 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Cancers have different ability to metastasize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Approximately 30% patients present with clinically evident metastases.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Generally, the more anaplastic and the larger the primary tumor, the more likely is metastasis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Metastasis : three pathways </a:t>
            </a:r>
          </a:p>
          <a:p>
            <a:pPr lvl="1" eaLnBrk="1" hangingPunct="1"/>
            <a:r>
              <a:rPr lang="en-US" b="1">
                <a:latin typeface="Garamond" charset="0"/>
                <a:cs typeface="Arial" charset="0"/>
              </a:rPr>
              <a:t>Lymphatic </a:t>
            </a:r>
            <a:r>
              <a:rPr lang="en-US">
                <a:latin typeface="Garamond" charset="0"/>
                <a:cs typeface="Arial" charset="0"/>
              </a:rPr>
              <a:t>spread :</a:t>
            </a:r>
          </a:p>
          <a:p>
            <a:pPr lvl="1" eaLnBrk="1" hangingPunct="1"/>
            <a:r>
              <a:rPr lang="en-US" b="1">
                <a:latin typeface="Garamond" charset="0"/>
                <a:cs typeface="Arial" charset="0"/>
              </a:rPr>
              <a:t>Hematogenous </a:t>
            </a:r>
            <a:r>
              <a:rPr lang="en-US">
                <a:latin typeface="Garamond" charset="0"/>
                <a:cs typeface="Arial" charset="0"/>
              </a:rPr>
              <a:t>spread :  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Seeding of the </a:t>
            </a:r>
            <a:r>
              <a:rPr lang="en-US" b="1">
                <a:latin typeface="Garamond" charset="0"/>
                <a:cs typeface="Arial" charset="0"/>
              </a:rPr>
              <a:t>body cavities</a:t>
            </a:r>
            <a:r>
              <a:rPr lang="en-US">
                <a:latin typeface="Garamond" charset="0"/>
                <a:cs typeface="Arial" charset="0"/>
              </a:rPr>
              <a:t>: pleural, peritoneal cavities and cerebral ventricles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>
                <a:ea typeface="+mn-ea"/>
              </a:rPr>
              <a:t>Lymphatic </a:t>
            </a:r>
            <a:r>
              <a:rPr lang="en-US" dirty="0" smtClean="0">
                <a:ea typeface="+mn-ea"/>
              </a:rPr>
              <a:t>spread :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 favored by carcinomas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Breast carcinoma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axillary</a:t>
            </a:r>
            <a:r>
              <a:rPr lang="en-US" dirty="0" smtClean="0">
                <a:sym typeface="Wingdings" pitchFamily="2" charset="2"/>
              </a:rPr>
              <a:t> lymph nodes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sym typeface="Wingdings" pitchFamily="2" charset="2"/>
              </a:rPr>
              <a:t>Lung carcinomas  bronchial lymph nodes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>
                <a:ea typeface="+mn-ea"/>
              </a:rPr>
              <a:t>Hematogenous </a:t>
            </a:r>
            <a:r>
              <a:rPr lang="en-US" smtClean="0">
                <a:ea typeface="+mn-ea"/>
              </a:rPr>
              <a:t>spread :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favored by sarcomas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Also used by carcinomas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Veins are more commonly invaded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The liver and lungs are the most frequently involved secondary sites 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008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1525"/>
            <a:ext cx="8001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In the histological examination of a tumor you should look for 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Pleomorphism : variation in size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High nuclear/ cytoplasm ratio ( N/C ratio)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Hyperchrmasia  ( dark cell )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Mitosis ….?abnormal one </a:t>
            </a:r>
          </a:p>
          <a:p>
            <a:pPr eaLnBrk="1" hangingPunct="1"/>
            <a:endParaRPr lang="en-US"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Dysplasia : 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Definiton: a loss in the uniformity of the individual cells and a loss in their architectural orientation.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Non-neoplastic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Occurs mainly in the epithelia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Dysplastic cells shows a degree of : pleomorphism, hyperchrmasia,increased mitosis and loss of polarity.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Dysplasia does not mean cancer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Dyplasia does not necessarily progress to cancer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Dysplasia may be reversible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If dysplastic changes involve the entire thickness of the epithelium it is called : 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        CARCINOMA IN-SITU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ys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7244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nlcerv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0386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Carcinoma in-situ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Definition: an intraepithelial malignancy in which malignant cells involve the entire thickness of the epithelium without penetration of the basement membrane.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>
              <a:ea typeface="+mn-ea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/>
              <a:t>Applicable only to epithelial neoplasms.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Characteristics of benign and malignant neoplasms</a:t>
            </a:r>
          </a:p>
          <a:p>
            <a:pPr eaLnBrk="1" hangingPunct="1"/>
            <a:r>
              <a:rPr lang="en-US" b="1">
                <a:latin typeface="Garamond" charset="0"/>
                <a:cs typeface="Arial" charset="0"/>
              </a:rPr>
              <a:t>Differentiation and anaplasia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Rate of growth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Local invasion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metastasis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5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33795" name="Picture 1" descr="d:\SCContent\9780723434443\graphics\fullsize\M9780723434443-006-f01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981200"/>
            <a:ext cx="7585075" cy="41148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Garamond" charset="0"/>
                <a:cs typeface="Arial" charset="0"/>
              </a:rPr>
              <a:t>Dysplasia Features:</a:t>
            </a:r>
            <a:br>
              <a:rPr lang="en-US" sz="4000">
                <a:latin typeface="Garamond" charset="0"/>
                <a:cs typeface="Arial" charset="0"/>
              </a:rPr>
            </a:br>
            <a:endParaRPr lang="en-US" sz="4000">
              <a:latin typeface="Garamond" charset="0"/>
              <a:cs typeface="Arial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3048000" cy="2286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ffectLst/>
              </a:rPr>
              <a:t>Increased rate of multiplication.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ffectLst/>
              </a:rPr>
              <a:t>Disordered maturation.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81400" y="1524000"/>
            <a:ext cx="5334000" cy="3429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Nuclear abnormality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N/C ratio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Irregular nuclear membrane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chromatin content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Cytoplasmic</a:t>
            </a: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abnormalities</a:t>
            </a: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due to failure of normal maturation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Dysplasia </a:t>
            </a:r>
            <a:br>
              <a:rPr lang="en-US">
                <a:latin typeface="Garamond" charset="0"/>
                <a:cs typeface="Arial" charset="0"/>
              </a:rPr>
            </a:br>
            <a:r>
              <a:rPr lang="en-US">
                <a:latin typeface="Garamond" charset="0"/>
                <a:cs typeface="Arial" charset="0"/>
              </a:rPr>
              <a:t>Uterine cervix</a:t>
            </a:r>
          </a:p>
        </p:txBody>
      </p:sp>
      <p:pic>
        <p:nvPicPr>
          <p:cNvPr id="35843" name="Picture 4" descr="FEM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857375"/>
            <a:ext cx="7086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29313"/>
            <a:ext cx="2073275" cy="4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Mild Dysplasia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2250" y="2428875"/>
            <a:ext cx="2311400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Sever Dysplasia</a:t>
            </a:r>
          </a:p>
        </p:txBody>
      </p:sp>
      <p:sp>
        <p:nvSpPr>
          <p:cNvPr id="35846" name="Left Brace 6"/>
          <p:cNvSpPr>
            <a:spLocks/>
          </p:cNvSpPr>
          <p:nvPr/>
        </p:nvSpPr>
        <p:spPr bwMode="auto">
          <a:xfrm flipH="1">
            <a:off x="6261100" y="3071813"/>
            <a:ext cx="46038" cy="2000250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35847" name="Left Brace 7"/>
          <p:cNvSpPr>
            <a:spLocks/>
          </p:cNvSpPr>
          <p:nvPr/>
        </p:nvSpPr>
        <p:spPr bwMode="auto">
          <a:xfrm>
            <a:off x="1571625" y="4857750"/>
            <a:ext cx="46038" cy="1000125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Dysplasia (cervical  pap smear)</a:t>
            </a:r>
          </a:p>
        </p:txBody>
      </p:sp>
      <p:pic>
        <p:nvPicPr>
          <p:cNvPr id="36867" name="Picture 4" descr="FEM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62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Dysplasia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05725" cy="4114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Clinical significance:</a:t>
            </a:r>
          </a:p>
          <a:p>
            <a:pPr lvl="1"/>
            <a:r>
              <a:rPr lang="en-US">
                <a:latin typeface="Garamond" charset="0"/>
                <a:cs typeface="Arial" charset="0"/>
              </a:rPr>
              <a:t>It is a premalignant condition.</a:t>
            </a:r>
          </a:p>
          <a:p>
            <a:pPr lvl="1"/>
            <a:r>
              <a:rPr lang="en-US">
                <a:latin typeface="Garamond" charset="0"/>
                <a:cs typeface="Arial" charset="0"/>
              </a:rPr>
              <a:t>The risk of invasive cancer varies with: </a:t>
            </a:r>
          </a:p>
          <a:p>
            <a:pPr eaLnBrk="1" hangingPunct="1">
              <a:buFont typeface="Wingdings" charset="0"/>
              <a:buChar char="ü"/>
            </a:pPr>
            <a:r>
              <a:rPr lang="en-US">
                <a:latin typeface="Garamond" charset="0"/>
                <a:cs typeface="Arial" charset="0"/>
              </a:rPr>
              <a:t> grade of dysplasia </a:t>
            </a:r>
            <a:r>
              <a:rPr lang="en-US" sz="2800">
                <a:latin typeface="Garamond" charset="0"/>
                <a:cs typeface="Arial" charset="0"/>
              </a:rPr>
              <a:t>(mild, moderate, sever)</a:t>
            </a:r>
            <a:endParaRPr lang="en-US">
              <a:latin typeface="Garamond" charset="0"/>
              <a:cs typeface="Arial" charset="0"/>
            </a:endParaRPr>
          </a:p>
          <a:p>
            <a:pPr eaLnBrk="1" hangingPunct="1">
              <a:buFont typeface="Wingdings" charset="0"/>
              <a:buChar char="ü"/>
            </a:pPr>
            <a:r>
              <a:rPr lang="en-US">
                <a:latin typeface="Garamond" charset="0"/>
                <a:cs typeface="Arial" charset="0"/>
              </a:rPr>
              <a:t> duration of dysplasia</a:t>
            </a:r>
          </a:p>
          <a:p>
            <a:pPr eaLnBrk="1" hangingPunct="1">
              <a:buFont typeface="Wingdings" charset="0"/>
              <a:buChar char="ü"/>
            </a:pPr>
            <a:r>
              <a:rPr lang="en-US">
                <a:latin typeface="Garamond" charset="0"/>
                <a:cs typeface="Arial" charset="0"/>
              </a:rPr>
              <a:t> site of dysplasia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Dysplasia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Differences between dysplasia and cancer.</a:t>
            </a:r>
          </a:p>
          <a:p>
            <a:pPr eaLnBrk="1" hangingPunct="1">
              <a:buFontTx/>
              <a:buNone/>
            </a:pPr>
            <a:r>
              <a:rPr lang="en-US">
                <a:latin typeface="Garamond" charset="0"/>
                <a:cs typeface="Arial" charset="0"/>
              </a:rPr>
              <a:t>     </a:t>
            </a:r>
            <a:r>
              <a:rPr lang="en-US">
                <a:latin typeface="Garamond" charset="0"/>
                <a:cs typeface="Arial" charset="0"/>
                <a:sym typeface="Symbol" charset="0"/>
              </a:rPr>
              <a:t>lack of invasiveness.</a:t>
            </a:r>
          </a:p>
          <a:p>
            <a:pPr eaLnBrk="1" hangingPunct="1">
              <a:buFontTx/>
              <a:buNone/>
            </a:pPr>
            <a:r>
              <a:rPr lang="en-US">
                <a:latin typeface="Garamond" charset="0"/>
                <a:cs typeface="Arial" charset="0"/>
                <a:sym typeface="Symbol" charset="0"/>
              </a:rPr>
              <a:t>     Reversibility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Carcinoma in situ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A true neoplasm with all of the features of malignant neoplasm except invasiveness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Displays the cytological  features of malignancy without invasion of the basement membrane.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CHANGES IN UTERINE CERVIX</a:t>
            </a:r>
          </a:p>
        </p:txBody>
      </p:sp>
      <p:pic>
        <p:nvPicPr>
          <p:cNvPr id="40963" name="Picture 3" descr="JPEG0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7467600" cy="5029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lrc.arizona.edu/courses/webpath2/JPEG4/FEM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114800" cy="4419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http://www.lrc.arizona.edu/courses/webpath2/JPEG4/FEM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581400" cy="43878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5" descr="http://www-medlib.med.utah.edu/WebPath/jpeg4/FEM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2286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Line 8"/>
          <p:cNvSpPr>
            <a:spLocks noChangeShapeType="1"/>
          </p:cNvSpPr>
          <p:nvPr/>
        </p:nvSpPr>
        <p:spPr bwMode="auto">
          <a:xfrm flipH="1" flipV="1">
            <a:off x="2743200" y="1600200"/>
            <a:ext cx="32004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5486400" y="5638800"/>
            <a:ext cx="990600" cy="533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991" name="Line 10"/>
          <p:cNvSpPr>
            <a:spLocks noChangeShapeType="1"/>
          </p:cNvSpPr>
          <p:nvPr/>
        </p:nvSpPr>
        <p:spPr bwMode="auto">
          <a:xfrm flipH="1">
            <a:off x="5029200" y="5867400"/>
            <a:ext cx="4572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Title 10"/>
          <p:cNvSpPr>
            <a:spLocks noGrp="1"/>
          </p:cNvSpPr>
          <p:nvPr>
            <p:ph type="title"/>
          </p:nvPr>
        </p:nvSpPr>
        <p:spPr>
          <a:xfrm>
            <a:off x="0" y="714375"/>
            <a:ext cx="45720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Squamous cell Carcinoma</a:t>
            </a:r>
            <a:r>
              <a:rPr lang="en-US" sz="3200">
                <a:latin typeface="Garamond" charset="0"/>
                <a:cs typeface="Arial" charset="0"/>
              </a:rPr>
              <a:t/>
            </a:r>
            <a:br>
              <a:rPr lang="en-US" sz="3200">
                <a:latin typeface="Garamond" charset="0"/>
                <a:cs typeface="Arial" charset="0"/>
              </a:rPr>
            </a:br>
            <a:r>
              <a:rPr lang="en-US" sz="3200">
                <a:latin typeface="Garamond" charset="0"/>
                <a:cs typeface="Arial" charset="0"/>
              </a:rPr>
              <a:t> Uterine Cervix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6725" y="4724400"/>
            <a:ext cx="10572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Dysplasia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924801" y="4343400"/>
            <a:ext cx="7620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Garamond" charset="0"/>
                <a:cs typeface="Arial" charset="0"/>
              </a:rPr>
              <a:t>Differentiation and anaplasia: </a:t>
            </a:r>
          </a:p>
          <a:p>
            <a:pPr marL="609600" indent="-609600" eaLnBrk="1" hangingPunct="1"/>
            <a:endParaRPr lang="en-US">
              <a:latin typeface="Garamond" charset="0"/>
              <a:cs typeface="Arial" charset="0"/>
            </a:endParaRPr>
          </a:p>
          <a:p>
            <a:pPr marL="609600" indent="-609600" eaLnBrk="1" hangingPunct="1"/>
            <a:r>
              <a:rPr lang="en-US">
                <a:latin typeface="Garamond" charset="0"/>
                <a:cs typeface="Arial" charset="0"/>
              </a:rPr>
              <a:t>Differentiation means : the extent to which the parenchymal cells of the tumor resemble their normal counterparts morphologically and functionally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Epidemiology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GB" b="1" smtClean="0"/>
              <a:t>Will help to discover aetiology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GB" b="1" smtClean="0"/>
              <a:t>Planning of preventive measures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GB" b="1" smtClean="0"/>
              <a:t>To know what is common and what is rare.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GB" b="1" smtClean="0"/>
              <a:t>Development of screening methods for early diagnosis</a:t>
            </a:r>
            <a:endParaRPr lang="en-US" b="1" smtClean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bmapAss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008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008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latin typeface="Garamond" charset="0"/>
                <a:cs typeface="Arial" charset="0"/>
              </a:rPr>
              <a:t>Factors affecting incidence of cancer</a:t>
            </a:r>
          </a:p>
          <a:p>
            <a:pPr marL="990600" lvl="1" indent="-533400" eaLnBrk="1" hangingPunct="1"/>
            <a:r>
              <a:rPr lang="en-US" b="1">
                <a:latin typeface="Garamond" charset="0"/>
                <a:cs typeface="Arial" charset="0"/>
              </a:rPr>
              <a:t>Geographic and Environmental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Age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Heredity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Aquired preneoplastic disorders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Geographic and Environmental factors: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Rate of stomach carcinoma in Japan is seven times the rate in North America and Europe.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Breast carcinoma is five times higher in North America comparing to Japan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Liver cell carcinoma is more common in African populations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ncer causes Is Stopping Angiogenesis The Key To Stopping Canc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99063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Geographic and </a:t>
            </a:r>
            <a:r>
              <a:rPr lang="en-US" b="1">
                <a:latin typeface="Garamond" charset="0"/>
                <a:cs typeface="Arial" charset="0"/>
              </a:rPr>
              <a:t>Environmental</a:t>
            </a:r>
            <a:r>
              <a:rPr lang="en-US">
                <a:latin typeface="Garamond" charset="0"/>
                <a:cs typeface="Arial" charset="0"/>
              </a:rPr>
              <a:t> factors: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Asbestos : mesothelioma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Smoking : lung cancer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Multiple sexual partners: cervical cancer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Fatty diets : colonic cancer</a:t>
            </a:r>
          </a:p>
          <a:p>
            <a:pPr lvl="1" eaLnBrk="1" hangingPunct="1"/>
            <a:endParaRPr lang="en-US">
              <a:latin typeface="Garamond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Please see table 6-3 for occupational cancers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Factors affecting incidence of cancer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Geographic and Environmental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3200" b="1" smtClean="0"/>
              <a:t>Age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Heredity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Aquired preneoplastic disorders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Age: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Generally, the frequency of cancer increases with age.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Most cancer mortality occurs between 55 and 75. 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Cancer mortality is also increased during childhood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Most common tumors of children: Leukemia, tumors of CNS, Lymphomas, soft tissue and bone sarcomas.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well differentiated = closely resemble their normal counterparts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Moderately differentiated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Poorly differentiated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Undifferentiated  ( Anaplasia 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Factors affecting incidence of cancer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Geographic and Environmental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Age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3200" b="1" smtClean="0"/>
              <a:t>Heredity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Aquired preneoplastic disorders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Heredity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Inherited Cancer Syndromes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Familial Cancers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Autosomal Recessive Syndromes of Defective DNA repair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Heredity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Inherited Cancer Syndromes: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Inheritance of a single mutant gene greatly increases the risk of developing neoplasm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E.g. Retinoblastoma in children : 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smtClean="0"/>
              <a:t>40% of Retinoblastomas are familial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smtClean="0"/>
              <a:t>carriers of the gene have 10000 fold increase in the risk of developing Retinoblastoma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E.g. multiple endocrine neoplasia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Heredity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Familial Cancers: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All common types of cancers occur in familial form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E.g. breast, colon, ovary,brain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Familial cancers usually have unique features: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Start at early age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Multiple or bilateral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Two or more relatives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Heredity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Autosomal Recessive Syndromes of Defective DNA repair :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Small group of autosomal recessive disorders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Characterized by DNA instability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Garamond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Please see table 6-4 for more examples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Factors affecting incidence of cancer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Geographic and Environmental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Age</a:t>
            </a:r>
          </a:p>
          <a:p>
            <a:pPr lvl="1" eaLnBrk="1" hangingPunct="1"/>
            <a:r>
              <a:rPr lang="en-US" sz="3200">
                <a:latin typeface="Garamond" charset="0"/>
                <a:cs typeface="Arial" charset="0"/>
              </a:rPr>
              <a:t>Heredity</a:t>
            </a:r>
          </a:p>
          <a:p>
            <a:pPr lvl="1" eaLnBrk="1" hangingPunct="1"/>
            <a:r>
              <a:rPr lang="en-US" b="1">
                <a:latin typeface="Garamond" charset="0"/>
                <a:cs typeface="Arial" charset="0"/>
              </a:rPr>
              <a:t>Aquired preneoplastic disorders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3200" b="1" smtClean="0"/>
              <a:t>Aquired preneoplastic disorders: </a:t>
            </a:r>
            <a:r>
              <a:rPr lang="en-US" b="1" smtClean="0"/>
              <a:t>Some Clinical conditions that predispose to cancer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b="1" smtClean="0"/>
              <a:t>Dysplastic bronchial mucosa in smokers</a:t>
            </a:r>
            <a:r>
              <a:rPr lang="en-US" b="1" smtClean="0">
                <a:sym typeface="Wingdings" pitchFamily="2" charset="2"/>
              </a:rPr>
              <a:t> lung carcinoma</a:t>
            </a:r>
            <a:endParaRPr lang="en-US" b="1" smtClean="0"/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b="1" smtClean="0"/>
              <a:t>Liver cirrhosis </a:t>
            </a:r>
            <a:r>
              <a:rPr lang="en-US" b="1" smtClean="0">
                <a:sym typeface="Wingdings" pitchFamily="2" charset="2"/>
              </a:rPr>
              <a:t> liver cell carcinoma</a:t>
            </a:r>
            <a:r>
              <a:rPr lang="en-US" b="1" smtClean="0"/>
              <a:t> 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b="1" smtClean="0"/>
              <a:t>Margins of chronic skin fistula </a:t>
            </a:r>
            <a:r>
              <a:rPr lang="en-US" b="1" smtClean="0">
                <a:sym typeface="Wingdings" pitchFamily="2" charset="2"/>
              </a:rPr>
              <a:t> squamous cell carcinoma</a:t>
            </a:r>
            <a:endParaRPr lang="en-US" b="1" smtClean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Benign tumors = well differentiated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Malignant tumors = 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  well differentiated -----&gt; anaplastic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008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2500"/>
            <a:ext cx="7467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008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08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0113"/>
            <a:ext cx="7467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906</TotalTime>
  <Words>1186</Words>
  <Application>Microsoft Macintosh PowerPoint</Application>
  <PresentationFormat>On-screen Show (4:3)</PresentationFormat>
  <Paragraphs>246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Garamond</vt:lpstr>
      <vt:lpstr>Arial</vt:lpstr>
      <vt:lpstr>Wingdings</vt:lpstr>
      <vt:lpstr>Calibri</vt:lpstr>
      <vt:lpstr>Symbol</vt:lpstr>
      <vt:lpstr>Stream</vt:lpstr>
      <vt:lpstr>Neoplasia Lecture 2</vt:lpstr>
      <vt:lpstr>Objectives</vt:lpstr>
      <vt:lpstr>Neoplasia</vt:lpstr>
      <vt:lpstr>Neoplasia</vt:lpstr>
      <vt:lpstr>Neoplasia</vt:lpstr>
      <vt:lpstr>Neoplasia</vt:lpstr>
      <vt:lpstr>PowerPoint Presentation</vt:lpstr>
      <vt:lpstr>PowerPoint Presentation</vt:lpstr>
      <vt:lpstr>PowerPoint Presentation</vt:lpstr>
      <vt:lpstr>Neoplasia</vt:lpstr>
      <vt:lpstr>Neoplasia</vt:lpstr>
      <vt:lpstr>Neoplasia</vt:lpstr>
      <vt:lpstr>Neoplasia</vt:lpstr>
      <vt:lpstr>Neoplasia</vt:lpstr>
      <vt:lpstr>PowerPoint Presentation</vt:lpstr>
      <vt:lpstr>PowerPoint Presentation</vt:lpstr>
      <vt:lpstr>Neoplasia</vt:lpstr>
      <vt:lpstr>Neoplasia</vt:lpstr>
      <vt:lpstr>PowerPoint Presentation</vt:lpstr>
      <vt:lpstr>Neoplasia</vt:lpstr>
      <vt:lpstr>Neoplasia</vt:lpstr>
      <vt:lpstr>Neoplasia</vt:lpstr>
      <vt:lpstr>Neoplasia</vt:lpstr>
      <vt:lpstr>PowerPoint Presentation</vt:lpstr>
      <vt:lpstr>Neoplasia</vt:lpstr>
      <vt:lpstr>Neoplasia</vt:lpstr>
      <vt:lpstr>Neoplasia</vt:lpstr>
      <vt:lpstr>PowerPoint Presentation</vt:lpstr>
      <vt:lpstr>Neoplasia</vt:lpstr>
      <vt:lpstr>PowerPoint Presentation</vt:lpstr>
      <vt:lpstr>PowerPoint Presentation</vt:lpstr>
      <vt:lpstr>Dysplasia Features: </vt:lpstr>
      <vt:lpstr>Dysplasia  Uterine cervix</vt:lpstr>
      <vt:lpstr>Dysplasia (cervical  pap smear)</vt:lpstr>
      <vt:lpstr>Dysplasia</vt:lpstr>
      <vt:lpstr>Dysplasia</vt:lpstr>
      <vt:lpstr>Carcinoma in situ</vt:lpstr>
      <vt:lpstr>CHANGES IN UTERINE CERVIX</vt:lpstr>
      <vt:lpstr>Squamous cell Carcinoma  Uterine Cervix</vt:lpstr>
      <vt:lpstr>Neoplasia</vt:lpstr>
      <vt:lpstr>PowerPoint Presentation</vt:lpstr>
      <vt:lpstr>PowerPoint Presentation</vt:lpstr>
      <vt:lpstr>PowerPoint Presentation</vt:lpstr>
      <vt:lpstr>Neoplasia</vt:lpstr>
      <vt:lpstr>Neoplasia</vt:lpstr>
      <vt:lpstr>PowerPoint Presentation</vt:lpstr>
      <vt:lpstr>Neoplasia</vt:lpstr>
      <vt:lpstr>Neoplasia</vt:lpstr>
      <vt:lpstr>Neoplasia</vt:lpstr>
      <vt:lpstr>Neoplasia</vt:lpstr>
      <vt:lpstr>Neoplasia</vt:lpstr>
      <vt:lpstr>Heredity</vt:lpstr>
      <vt:lpstr>Heredity</vt:lpstr>
      <vt:lpstr>Heredity</vt:lpstr>
      <vt:lpstr>Neoplasia</vt:lpstr>
      <vt:lpstr>Neoplasia</vt:lpstr>
    </vt:vector>
  </TitlesOfParts>
  <Company>K.K.H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User</cp:lastModifiedBy>
  <cp:revision>17</cp:revision>
  <dcterms:created xsi:type="dcterms:W3CDTF">2004-10-29T18:43:32Z</dcterms:created>
  <dcterms:modified xsi:type="dcterms:W3CDTF">2011-11-12T09:20:43Z</dcterms:modified>
</cp:coreProperties>
</file>