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8"/>
  </p:notesMasterIdLst>
  <p:sldIdLst>
    <p:sldId id="256" r:id="rId2"/>
    <p:sldId id="341" r:id="rId3"/>
    <p:sldId id="342" r:id="rId4"/>
    <p:sldId id="402" r:id="rId5"/>
    <p:sldId id="343" r:id="rId6"/>
    <p:sldId id="344" r:id="rId7"/>
    <p:sldId id="345" r:id="rId8"/>
    <p:sldId id="346" r:id="rId9"/>
    <p:sldId id="347" r:id="rId10"/>
    <p:sldId id="408" r:id="rId11"/>
    <p:sldId id="348" r:id="rId12"/>
    <p:sldId id="349" r:id="rId13"/>
    <p:sldId id="403" r:id="rId14"/>
    <p:sldId id="350" r:id="rId15"/>
    <p:sldId id="404" r:id="rId16"/>
    <p:sldId id="351" r:id="rId17"/>
    <p:sldId id="352" r:id="rId18"/>
    <p:sldId id="353" r:id="rId19"/>
    <p:sldId id="354" r:id="rId20"/>
    <p:sldId id="355" r:id="rId21"/>
    <p:sldId id="407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406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D2"/>
    <a:srgbClr val="FF7C80"/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59" autoAdjust="0"/>
  </p:normalViewPr>
  <p:slideViewPr>
    <p:cSldViewPr>
      <p:cViewPr varScale="1">
        <p:scale>
          <a:sx n="117" d="100"/>
          <a:sy n="117" d="100"/>
        </p:scale>
        <p:origin x="-2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708246-7B6F-9B47-9FF2-43A5FE2FA051}" type="datetimeFigureOut">
              <a:rPr lang="en-US"/>
              <a:pPr/>
              <a:t>11/12/11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8A70DC-17AE-6A46-9C4A-244A3BE8DA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00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32329B-2868-DE4C-A976-A5C1B0674D73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79B4E6C-792A-9648-9BA1-63BDEB483922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EB8E5C-E994-FB4A-B2B9-AF50A007EE03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AFE920-E08C-2345-84E8-1CE8D671ED86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908174-9753-FB45-9C06-845C36519A91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19CA08-7C31-E147-A3A0-34195C170712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0B1184-3519-5D4A-A11A-91E645909277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EEEF41F-C7B9-6448-8250-6F0DC3E66877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201E71-3CF1-7149-9343-6F3D7DC27CFE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053BCF-8D12-594B-B33F-6A4ECDD534DF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FF81E2-7942-A749-944B-771AC4E2D87C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44C87D-3309-644D-B4B3-6E06BFBBDE36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9283F85-3066-C94A-8FBC-4972321546D8}" type="slidenum">
              <a:rPr lang="en-US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782B47-D29E-4F46-8A17-AD170CEABD0B}" type="slidenum">
              <a:rPr lang="en-US"/>
              <a:pPr eaLnBrk="1" hangingPunct="1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E2F8D7D-1D96-5944-842B-A85C8D9C4CCA}" type="slidenum">
              <a:rPr lang="en-US"/>
              <a:pPr eaLnBrk="1" hangingPunct="1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9F4882-7128-2141-BD4A-18D3D51B431A}" type="slidenum">
              <a:rPr lang="en-US"/>
              <a:pPr eaLnBrk="1" hangingPunct="1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0F8F6C-63AF-8F46-8D4A-CA548D7FE22B}" type="slidenum">
              <a:rPr lang="en-US"/>
              <a:pPr eaLnBrk="1" hangingPunct="1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3C9AAB7-ED8E-4141-90B8-A42F77A5D98F}" type="slidenum">
              <a:rPr lang="en-US"/>
              <a:pPr eaLnBrk="1" hangingPunct="1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65B1310-4253-C540-BD79-6176C87CA893}" type="slidenum">
              <a:rPr lang="en-US"/>
              <a:pPr eaLnBrk="1" hangingPunct="1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E4D969-B764-7D45-B23F-379C65208798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B9D20C-04E2-5F4D-BD7B-42D156D9277A}" type="slidenum">
              <a:rPr lang="en-US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91E08E-5568-9644-AB82-DC578C51ABAC}" type="slidenum">
              <a:rPr lang="en-US"/>
              <a:pPr eaLnBrk="1" hangingPunct="1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48EA00-4661-5D44-B903-06F8CBB8C707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C13D546-7EA6-7E4B-9FE9-15FD2D4F073D}" type="slidenum">
              <a:rPr lang="en-US"/>
              <a:pPr eaLnBrk="1" hangingPunct="1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1FEC21-9958-F045-9960-9DD48F500200}" type="slidenum">
              <a:rPr lang="en-US"/>
              <a:pPr eaLnBrk="1" hangingPunct="1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A39830-963C-A34E-B948-A4A9125C0BEA}" type="slidenum">
              <a:rPr lang="en-US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9FF69A-5CCD-1B46-A6A4-18D96C8D69A6}" type="slidenum">
              <a:rPr lang="en-US"/>
              <a:pPr eaLnBrk="1" hangingPunct="1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3F04DEB-6557-FA4C-BD3B-CB01BBF7F624}" type="slidenum">
              <a:rPr lang="en-US"/>
              <a:pPr eaLnBrk="1" hangingPunct="1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CDC9C3-70D1-2649-994E-D6F50DB357A3}" type="slidenum">
              <a:rPr lang="en-US"/>
              <a:pPr eaLnBrk="1" hangingPunct="1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F7B432-1AAC-164C-8910-CAB63FB22144}" type="slidenum">
              <a:rPr lang="en-US"/>
              <a:pPr eaLnBrk="1" hangingPunct="1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48142F-2C0B-4B40-B64B-FCE3792D15BC}" type="slidenum">
              <a:rPr lang="en-US"/>
              <a:pPr eaLnBrk="1" hangingPunct="1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44192E-0AD0-1345-8BBD-F2A7109FB666}" type="slidenum">
              <a:rPr lang="en-US"/>
              <a:pPr eaLnBrk="1" hangingPunct="1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DD0C73-216F-3548-AAF3-C88A27382629}" type="slidenum">
              <a:rPr lang="en-US"/>
              <a:pPr eaLnBrk="1" hangingPunct="1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D6E201-7BE4-D64B-ABCA-5E59628DA726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72DB38-EE4E-204A-B9EC-CC58D432158F}" type="slidenum">
              <a:rPr lang="en-US"/>
              <a:pPr eaLnBrk="1" hangingPunct="1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B9A097-8610-D84B-9917-9E1C1F01E686}" type="slidenum">
              <a:rPr lang="en-US"/>
              <a:pPr eaLnBrk="1" hangingPunct="1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FB387DA-DF0D-444D-91EC-BB31171B9FA8}" type="slidenum">
              <a:rPr lang="en-US"/>
              <a:pPr eaLnBrk="1" hangingPunct="1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4B0DE0-A119-F644-AF74-C6DC09E3F5B8}" type="slidenum">
              <a:rPr lang="en-US"/>
              <a:pPr eaLnBrk="1" hangingPunct="1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7D94A08-4BC2-034F-AC46-AFF05747677C}" type="slidenum">
              <a:rPr lang="en-US"/>
              <a:pPr eaLnBrk="1" hangingPunct="1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378A97-4136-4C4F-B76A-54D360D276D4}" type="slidenum">
              <a:rPr lang="en-US"/>
              <a:pPr eaLnBrk="1" hangingPunct="1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2684DE-2A4F-A74C-AE8F-A3D09729DD61}" type="slidenum">
              <a:rPr lang="en-US"/>
              <a:pPr eaLnBrk="1" hangingPunct="1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8A3D992-FEF8-0943-AB00-21330AE2FE1D}" type="slidenum">
              <a:rPr lang="en-US"/>
              <a:pPr eaLnBrk="1" hangingPunct="1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788F57-4865-574B-B520-81B913F0172B}" type="slidenum">
              <a:rPr lang="en-US"/>
              <a:pPr eaLnBrk="1" hangingPunct="1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DF9DB8-0BCF-AD49-A426-EA43C7905959}" type="slidenum">
              <a:rPr lang="en-US"/>
              <a:pPr eaLnBrk="1" hangingPunct="1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384105F-5FE2-304F-BBA9-4C8D016B4A99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BC6973E-F6BB-DA4D-BAE9-7535F4EFEF72}" type="slidenum">
              <a:rPr lang="en-US"/>
              <a:pPr eaLnBrk="1" hangingPunct="1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595FC26-182C-9B47-A77F-934BF92E4A9E}" type="slidenum">
              <a:rPr lang="en-US"/>
              <a:pPr eaLnBrk="1" hangingPunct="1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43DB9A-D422-004A-9BB7-9637E79C6CD9}" type="slidenum">
              <a:rPr lang="en-US"/>
              <a:pPr eaLnBrk="1" hangingPunct="1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E72985-BF94-694E-94C9-4472BE1C541C}" type="slidenum">
              <a:rPr lang="en-US"/>
              <a:pPr eaLnBrk="1" hangingPunct="1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64520D-A612-3B41-8A82-AE78EB31571D}" type="slidenum">
              <a:rPr lang="en-US"/>
              <a:pPr eaLnBrk="1" hangingPunct="1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8A68CA-B156-254F-9215-0208DA785DD6}" type="slidenum">
              <a:rPr lang="en-US"/>
              <a:pPr eaLnBrk="1" hangingPunct="1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E242C92-28A4-3346-A1FF-619D1AC827AA}" type="slidenum">
              <a:rPr lang="en-US"/>
              <a:pPr eaLnBrk="1" hangingPunct="1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107E39-9674-4349-A106-26F4F253DB80}" type="slidenum">
              <a:rPr lang="en-US"/>
              <a:pPr eaLnBrk="1" hangingPunct="1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82750D-8FE5-A54C-979F-5BC8BA28E1AA}" type="slidenum">
              <a:rPr lang="en-US"/>
              <a:pPr eaLnBrk="1" hangingPunct="1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2E1BE5-17E2-F041-B594-0ED63E196735}" type="slidenum">
              <a:rPr lang="en-US"/>
              <a:pPr eaLnBrk="1" hangingPunct="1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4A5C8A-4ADC-3A44-8E97-44FF9D8D7964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39001B-A179-3942-8769-CEEBA5014EB5}" type="slidenum">
              <a:rPr lang="en-US"/>
              <a:pPr eaLnBrk="1" hangingPunct="1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42B7384-D538-E744-9537-D10E0D85D656}" type="slidenum">
              <a:rPr lang="en-US"/>
              <a:pPr eaLnBrk="1" hangingPunct="1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63B579-474C-F446-B6D8-9694B54603C4}" type="slidenum">
              <a:rPr lang="en-US"/>
              <a:pPr eaLnBrk="1" hangingPunct="1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7BB3BD-1FA4-D14F-B667-35C15CEA2204}" type="slidenum">
              <a:rPr lang="en-US"/>
              <a:pPr eaLnBrk="1" hangingPunct="1"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AAE083-EDC8-AD41-BFE6-00E2B97B7B44}" type="slidenum">
              <a:rPr lang="en-US"/>
              <a:pPr eaLnBrk="1" hangingPunct="1"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1F36AE2-73DA-144F-ACCA-58277752DDD9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6A3794-3661-9140-953E-2C9AC1B94EE8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>
              <a:latin typeface="Calibri" charset="0"/>
              <a:cs typeface="Arial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2C3EA0B-5D91-0E4B-A01B-0AC3FE3F6415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594D91-5326-3B48-BDBF-F98726AC6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3CFAB-3DBD-6C4C-9AAE-38932203E2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7F65B-5471-A44E-90B0-4AD09E7C08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C4F2F-378C-F84C-972D-8B3CEF9492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67867-9963-834A-BABA-3EF90929E5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7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4AE42-637F-EE41-8DDC-E1AB29F4A0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5C871-A2BF-FE41-9C5F-76C9D515F2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9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F85D-28FC-5645-A16E-B56F27FB50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3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E8FC0-D7F4-4747-8237-BE766D7414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2877F-C4BE-B54A-92E5-B5DB43A5D5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FB80B-74BF-844A-8997-808339D260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0EC6A8C-C05F-F240-8570-4E2EFEF27DE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Neoplasia</a:t>
            </a:r>
            <a:br>
              <a:rPr lang="en-US">
                <a:latin typeface="Garamond" charset="0"/>
                <a:cs typeface="Arial" charset="0"/>
              </a:rPr>
            </a:br>
            <a:r>
              <a:rPr lang="en-US">
                <a:latin typeface="Garamond" charset="0"/>
                <a:cs typeface="Arial" charset="0"/>
              </a:rPr>
              <a:t>Lecture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Dr. </a:t>
            </a:r>
            <a:r>
              <a:rPr lang="en-US" dirty="0" err="1" smtClean="0">
                <a:ea typeface="+mn-ea"/>
              </a:rPr>
              <a:t>Maha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Arafah</a:t>
            </a:r>
            <a:endParaRPr lang="en-US" dirty="0" smtClean="0"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Dr. </a:t>
            </a:r>
            <a:r>
              <a:rPr lang="en-US" dirty="0" err="1" smtClean="0">
                <a:ea typeface="+mn-ea"/>
              </a:rPr>
              <a:t>Abdulmalik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Alsheikh</a:t>
            </a:r>
            <a:r>
              <a:rPr lang="en-US" dirty="0" smtClean="0">
                <a:ea typeface="+mn-ea"/>
              </a:rPr>
              <a:t>, MD, </a:t>
            </a:r>
            <a:r>
              <a:rPr lang="en-US" dirty="0" err="1" smtClean="0">
                <a:ea typeface="+mn-ea"/>
              </a:rPr>
              <a:t>FRCPC</a:t>
            </a:r>
            <a:endParaRPr lang="en-US" dirty="0" smtClean="0">
              <a:ea typeface="+mn-ea"/>
            </a:endParaRPr>
          </a:p>
          <a:p>
            <a:pPr eaLnBrk="1" hangingPunct="1"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>
              <a:latin typeface="Garamond" charset="0"/>
              <a:cs typeface="Arial" charset="0"/>
            </a:endParaRPr>
          </a:p>
        </p:txBody>
      </p:sp>
      <p:pic>
        <p:nvPicPr>
          <p:cNvPr id="12291" name="Picture 2" descr="73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HOW CANCER CELLS ACQUIRE SELF-SUFFICIENCY IN GROWTH SIGNALS??</a:t>
            </a: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2743200" y="3276600"/>
            <a:ext cx="4267200" cy="2819400"/>
            <a:chOff x="2743200" y="3276600"/>
            <a:chExt cx="4267200" cy="2819400"/>
          </a:xfrm>
        </p:grpSpPr>
        <p:sp>
          <p:nvSpPr>
            <p:cNvPr id="4" name="Oval 3"/>
            <p:cNvSpPr/>
            <p:nvPr/>
          </p:nvSpPr>
          <p:spPr>
            <a:xfrm>
              <a:off x="2743200" y="3276600"/>
              <a:ext cx="4267200" cy="2819400"/>
            </a:xfrm>
            <a:prstGeom prst="ellipse">
              <a:avLst/>
            </a:prstGeom>
            <a:solidFill>
              <a:srgbClr val="FFD1D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572000" y="4419600"/>
              <a:ext cx="457200" cy="457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Chevron 5"/>
          <p:cNvSpPr/>
          <p:nvPr/>
        </p:nvSpPr>
        <p:spPr>
          <a:xfrm>
            <a:off x="2590800" y="44196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3276600" y="4419600"/>
            <a:ext cx="12192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H="1">
            <a:off x="2057400" y="4343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1- Growth factors:</a:t>
            </a:r>
          </a:p>
          <a:p>
            <a:pPr marL="990600" lvl="1" indent="-533400" eaLnBrk="1" hangingPunct="1"/>
            <a:r>
              <a:rPr lang="en-US">
                <a:latin typeface="Garamond" charset="0"/>
                <a:cs typeface="Arial" charset="0"/>
              </a:rPr>
              <a:t>Cancer cells are capable to synthesize the same growth factors to which they are responsive </a:t>
            </a:r>
          </a:p>
          <a:p>
            <a:pPr marL="1371600" lvl="2" indent="-457200" eaLnBrk="1" hangingPunct="1"/>
            <a:r>
              <a:rPr lang="en-US">
                <a:latin typeface="Garamond" charset="0"/>
                <a:cs typeface="Arial" charset="0"/>
              </a:rPr>
              <a:t>E.g.   Sarcomas ---- &gt;   TGF-</a:t>
            </a:r>
            <a:r>
              <a:rPr lang="en-US">
                <a:latin typeface="Symbol" charset="0"/>
                <a:cs typeface="Arial" charset="0"/>
              </a:rPr>
              <a:t>a</a:t>
            </a:r>
            <a:endParaRPr lang="en-US">
              <a:latin typeface="Garamond" charset="0"/>
              <a:cs typeface="Arial" charset="0"/>
            </a:endParaRPr>
          </a:p>
          <a:p>
            <a:pPr marL="1371600" lvl="2" indent="-457200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            Glioblastoma-----&gt; PDGF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2438400"/>
            <a:ext cx="4267200" cy="2819400"/>
          </a:xfrm>
          <a:prstGeom prst="ellipse">
            <a:avLst/>
          </a:prstGeom>
          <a:solidFill>
            <a:srgbClr val="FFD1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3581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1143000" y="22860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1143000" y="2743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143000" y="3200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1143000" y="37338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1066800" y="4267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066800" y="4724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1143000" y="17526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hevron 13"/>
          <p:cNvSpPr/>
          <p:nvPr/>
        </p:nvSpPr>
        <p:spPr>
          <a:xfrm>
            <a:off x="1905000" y="35052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2514600" y="3657600"/>
            <a:ext cx="15240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2-Growth factors receptors:</a:t>
            </a:r>
          </a:p>
          <a:p>
            <a:pPr marL="990600" lvl="1" indent="-533400" eaLnBrk="1" hangingPunct="1"/>
            <a:r>
              <a:rPr lang="en-US">
                <a:latin typeface="Garamond" charset="0"/>
                <a:cs typeface="Arial" charset="0"/>
              </a:rPr>
              <a:t>Receptors --- mutation ----continous signals to cells and uncontroled growth</a:t>
            </a:r>
          </a:p>
          <a:p>
            <a:pPr marL="990600" lvl="1" indent="-533400" eaLnBrk="1" hangingPunct="1"/>
            <a:r>
              <a:rPr lang="en-US">
                <a:latin typeface="Garamond" charset="0"/>
                <a:cs typeface="Arial" charset="0"/>
              </a:rPr>
              <a:t>Receptors --- overexpression ---cells become very sensitive ----hyperresponsive to normal levels of growth factors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2438400"/>
            <a:ext cx="4267200" cy="2819400"/>
          </a:xfrm>
          <a:prstGeom prst="ellipse">
            <a:avLst/>
          </a:prstGeom>
          <a:solidFill>
            <a:srgbClr val="FFD1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3581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143000" y="3200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hevron 13"/>
          <p:cNvSpPr/>
          <p:nvPr/>
        </p:nvSpPr>
        <p:spPr>
          <a:xfrm>
            <a:off x="1905000" y="35052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2514600" y="3657600"/>
            <a:ext cx="15240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evron 15"/>
          <p:cNvSpPr/>
          <p:nvPr/>
        </p:nvSpPr>
        <p:spPr>
          <a:xfrm>
            <a:off x="2362200" y="2667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981200" y="40386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981200" y="3048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286000" y="4572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819400" y="48768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048000" y="24384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Quad Arrow Callout 21"/>
          <p:cNvSpPr/>
          <p:nvPr/>
        </p:nvSpPr>
        <p:spPr>
          <a:xfrm rot="16200000">
            <a:off x="6134100" y="3771900"/>
            <a:ext cx="685800" cy="6096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Curved Connector 25"/>
          <p:cNvCxnSpPr/>
          <p:nvPr/>
        </p:nvCxnSpPr>
        <p:spPr>
          <a:xfrm rot="10800000">
            <a:off x="4572000" y="37338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0800000">
            <a:off x="4648200" y="35814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2" idx="0"/>
          </p:cNvCxnSpPr>
          <p:nvPr/>
        </p:nvCxnSpPr>
        <p:spPr>
          <a:xfrm rot="10800000">
            <a:off x="4953000" y="3962400"/>
            <a:ext cx="1219200" cy="1143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0800000">
            <a:off x="4648200" y="39624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0800000">
            <a:off x="4572000" y="40386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Example :  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Epidermal Growth Factor ( EGF ) Receptor family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smtClean="0"/>
              <a:t>HER2 </a:t>
            </a:r>
          </a:p>
          <a:p>
            <a:pPr lvl="3" eaLnBrk="1" hangingPunct="1">
              <a:buFont typeface="Wingdings" pitchFamily="2" charset="2"/>
              <a:buChar char="n"/>
              <a:defRPr/>
            </a:pPr>
            <a:r>
              <a:rPr lang="en-US" smtClean="0"/>
              <a:t>Amplified in breast cancers and other tumors</a:t>
            </a:r>
          </a:p>
          <a:p>
            <a:pPr lvl="3" eaLnBrk="1" hangingPunct="1">
              <a:buFont typeface="Wingdings" pitchFamily="2" charset="2"/>
              <a:buChar char="n"/>
              <a:defRPr/>
            </a:pPr>
            <a:r>
              <a:rPr lang="en-US" smtClean="0"/>
              <a:t>High levels of HER2 in breast cancer indicate poor prognosis</a:t>
            </a:r>
          </a:p>
          <a:p>
            <a:pPr lvl="3" eaLnBrk="1" hangingPunct="1">
              <a:buFont typeface="Wingdings" pitchFamily="2" charset="2"/>
              <a:buChar char="n"/>
              <a:defRPr/>
            </a:pPr>
            <a:r>
              <a:rPr lang="en-US" smtClean="0"/>
              <a:t>Anti- HER2 antibodies are used in treatment</a:t>
            </a:r>
          </a:p>
          <a:p>
            <a:pPr lvl="3" eaLnBrk="1" hangingPunct="1">
              <a:buFont typeface="Wingdings" pitchFamily="2" charset="2"/>
              <a:buChar char="n"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3- Signal-transducing proteins :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They receive signals from activated growth factors receptors and transmitte them to the nucleus. Examples 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RAS	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ABL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RAS 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30% of all human tumors contain mutated RAS  gene . E.g : colon . Pancreas cancers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Mutations of the RAS gene is the most common oncogene abnormality in human tumors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Mutations in RAS --- cells continue to proliferate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6760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 is a multistep process at both the phenotypic and the genetic levels.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It starts with a genetic damage: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Environmental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Chemical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Radiation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Viral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Inhereted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Garamond" charset="0"/>
                <a:cs typeface="Arial" charset="0"/>
              </a:rPr>
              <a:t>ABL gene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aramond" charset="0"/>
                <a:cs typeface="Arial" charset="0"/>
              </a:rPr>
              <a:t>ABL protooncogene has a tyrosine kinase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aramond" charset="0"/>
                <a:cs typeface="Arial" charset="0"/>
              </a:rPr>
              <a:t>Its activity is controlled by negative regulatory mechanism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aramond" charset="0"/>
                <a:cs typeface="Arial" charset="0"/>
              </a:rPr>
              <a:t>E.g. :  chronic myeloid leukemia ( CML ) 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Garamond" charset="0"/>
                <a:cs typeface="Arial" charset="0"/>
              </a:rPr>
              <a:t>t( 9,22) ---ABL gene transferred from ch. 9 to ch. 22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Garamond" charset="0"/>
                <a:cs typeface="Arial" charset="0"/>
              </a:rPr>
              <a:t>Fusion with BCR ---&gt;  BCR-ABL 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Garamond" charset="0"/>
                <a:cs typeface="Arial" charset="0"/>
              </a:rPr>
              <a:t>BCR-ABL has tyrosine kinase acttivity ---( oncogenec)</a:t>
            </a:r>
          </a:p>
          <a:p>
            <a:pPr lvl="2" eaLnBrk="1" hangingPunct="1">
              <a:lnSpc>
                <a:spcPct val="90000"/>
              </a:lnSpc>
            </a:pPr>
            <a:endParaRPr lang="en-US">
              <a:latin typeface="Garamond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>
              <a:latin typeface="Garamond" charset="0"/>
              <a:cs typeface="Arial" charset="0"/>
            </a:endParaRPr>
          </a:p>
        </p:txBody>
      </p:sp>
      <p:pic>
        <p:nvPicPr>
          <p:cNvPr id="23555" name="Picture 2" descr="f0080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CML patients are treated with ( Gleevec) which is inhibitor of ABL kinase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4- Nuclear transcription factors 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Mutations may affect genes that regulate transcription of DNA </a:t>
            </a:r>
            <a:r>
              <a:rPr lang="en-US">
                <a:latin typeface="Garamond" charset="0"/>
                <a:cs typeface="Arial" charset="0"/>
                <a:sym typeface="Wingdings" charset="0"/>
              </a:rPr>
              <a:t> growth autonomy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  <a:sym typeface="Wingdings" charset="0"/>
              </a:rPr>
              <a:t>E.g. MYC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MYC protooncogene produce MYC protein when cell receives growth signals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MYC protein binds to DNA leading to activation of growth-related genes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Normally … MYC decrease when cell cycle begins …but ..in tumors there is sustained expression of MYC </a:t>
            </a:r>
            <a:r>
              <a:rPr lang="en-US">
                <a:latin typeface="Garamond" charset="0"/>
                <a:cs typeface="Arial" charset="0"/>
                <a:sym typeface="Wingdings" charset="0"/>
              </a:rPr>
              <a:t> continuous proliferation</a:t>
            </a:r>
            <a:r>
              <a:rPr lang="en-US">
                <a:latin typeface="Garamond" charset="0"/>
                <a:cs typeface="Arial" charset="0"/>
              </a:rPr>
              <a:t> 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E.g. Burkitt Lymphoma ;  MYC is dysregulated due to  t( 8,14)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5- Cyclins and cyclins- dependent kinases (CDKs)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Progression of cells through cell cycles is regulated by CDKs after they are activated by binding with cyclins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Mutations that dysregulate cyclins and CDKs will lead to cell proliferation …e.g.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Cyclin D genes are overexpressed in breast, esophagus and liver cancers.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CDK4 is amplified in melanoma and sarcomas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Main changes in the cell physiology that lead to formation of the malignant phenotype: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A- Self-sufficiency in growth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hlink"/>
                </a:solidFill>
              </a:rPr>
              <a:t>B- Insensitivity to growth-inhibitory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C- Evasion of apoptosis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D- Limitless replicative potential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E- Sustained angiogenesis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F- Ability to invade and metastsize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2. Insensitivity to growth-inhibitory signals</a:t>
            </a:r>
          </a:p>
          <a:p>
            <a:pPr marL="609600" indent="-609600" eaLnBrk="1" hangingPunct="1"/>
            <a:r>
              <a:rPr lang="en-US">
                <a:latin typeface="Garamond" charset="0"/>
                <a:cs typeface="Arial" charset="0"/>
              </a:rPr>
              <a:t>Tumor supressor genes control ( apply brakes) cells proliferation</a:t>
            </a:r>
          </a:p>
          <a:p>
            <a:pPr marL="609600" indent="-609600" eaLnBrk="1" hangingPunct="1"/>
            <a:r>
              <a:rPr lang="en-US">
                <a:latin typeface="Garamond" charset="0"/>
                <a:cs typeface="Arial" charset="0"/>
              </a:rPr>
              <a:t>If mutation caused disruption to them </a:t>
            </a:r>
            <a:r>
              <a:rPr lang="en-US">
                <a:latin typeface="Garamond" charset="0"/>
                <a:cs typeface="Arial" charset="0"/>
                <a:sym typeface="Wingdings" charset="0"/>
              </a:rPr>
              <a:t> cell becomes insensitive to growth inhibition uncontrolled proliferation</a:t>
            </a:r>
          </a:p>
          <a:p>
            <a:pPr marL="609600" indent="-609600" eaLnBrk="1" hangingPunct="1"/>
            <a:r>
              <a:rPr lang="en-US">
                <a:latin typeface="Garamond" charset="0"/>
                <a:cs typeface="Arial" charset="0"/>
                <a:sym typeface="Wingdings" charset="0"/>
              </a:rPr>
              <a:t>Examples: RB, TGF-</a:t>
            </a:r>
            <a:r>
              <a:rPr lang="en-US">
                <a:latin typeface="Symbol" charset="0"/>
                <a:cs typeface="Arial" charset="0"/>
                <a:sym typeface="Wingdings" charset="0"/>
              </a:rPr>
              <a:t>b</a:t>
            </a:r>
            <a:r>
              <a:rPr lang="en-US">
                <a:latin typeface="Garamond" charset="0"/>
                <a:cs typeface="Arial" charset="0"/>
                <a:sym typeface="Wingdings" charset="0"/>
              </a:rPr>
              <a:t>, APC, P53</a:t>
            </a:r>
            <a:endParaRPr lang="en-US">
              <a:latin typeface="Garamond" charset="0"/>
              <a:cs typeface="Arial" charset="0"/>
            </a:endParaRPr>
          </a:p>
          <a:p>
            <a:pPr marL="609600" indent="-609600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RB ( retinoblastoma ) gene 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First tumor supressor gene discovered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It was discovered initially in retinoblastomas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Found in other tumors, e.g. breast ca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RB gene is a DNA-binding protein 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RB is located on chromosome 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RB gene exists in </a:t>
            </a:r>
            <a:r>
              <a:rPr lang="ja-JP" altLang="en-US">
                <a:latin typeface="Garamond" charset="0"/>
                <a:cs typeface="Arial" charset="0"/>
              </a:rPr>
              <a:t>“</a:t>
            </a:r>
            <a:r>
              <a:rPr lang="en-US">
                <a:latin typeface="Garamond" charset="0"/>
                <a:cs typeface="Arial" charset="0"/>
              </a:rPr>
              <a:t> active </a:t>
            </a:r>
            <a:r>
              <a:rPr lang="ja-JP" altLang="en-US">
                <a:latin typeface="Garamond" charset="0"/>
                <a:cs typeface="Arial" charset="0"/>
              </a:rPr>
              <a:t>“</a:t>
            </a:r>
            <a:r>
              <a:rPr lang="en-US">
                <a:latin typeface="Garamond" charset="0"/>
                <a:cs typeface="Arial" charset="0"/>
              </a:rPr>
              <a:t> and </a:t>
            </a:r>
            <a:r>
              <a:rPr lang="ja-JP" altLang="en-US">
                <a:latin typeface="Garamond" charset="0"/>
                <a:cs typeface="Arial" charset="0"/>
              </a:rPr>
              <a:t>“</a:t>
            </a:r>
            <a:r>
              <a:rPr lang="en-US">
                <a:latin typeface="Garamond" charset="0"/>
                <a:cs typeface="Arial" charset="0"/>
              </a:rPr>
              <a:t> inactive</a:t>
            </a:r>
            <a:r>
              <a:rPr lang="ja-JP" altLang="en-US">
                <a:latin typeface="Garamond" charset="0"/>
                <a:cs typeface="Arial" charset="0"/>
              </a:rPr>
              <a:t>”</a:t>
            </a:r>
            <a:r>
              <a:rPr lang="en-US">
                <a:latin typeface="Garamond" charset="0"/>
                <a:cs typeface="Arial" charset="0"/>
              </a:rPr>
              <a:t> forms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If active</a:t>
            </a:r>
            <a:r>
              <a:rPr lang="en-US">
                <a:latin typeface="Garamond" charset="0"/>
                <a:cs typeface="Arial" charset="0"/>
                <a:sym typeface="Wingdings" charset="0"/>
              </a:rPr>
              <a:t> will stop the advancing from G1 to S phase in cell cycle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  <a:sym typeface="Wingdings" charset="0"/>
              </a:rPr>
              <a:t>If cell is stimulated by growth factors  inactivation of RB gene brake is released cells start cell cycle …G1 SM …then RB gene is activated again</a:t>
            </a:r>
            <a:endParaRPr lang="en-US"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Genetic damage lead to </a:t>
            </a:r>
            <a:r>
              <a:rPr lang="ja-JP" altLang="en-US">
                <a:latin typeface="Garamond" charset="0"/>
                <a:cs typeface="Arial" charset="0"/>
              </a:rPr>
              <a:t>“</a:t>
            </a:r>
            <a:r>
              <a:rPr lang="en-US">
                <a:latin typeface="Garamond" charset="0"/>
                <a:cs typeface="Arial" charset="0"/>
              </a:rPr>
              <a:t> mutation</a:t>
            </a:r>
            <a:r>
              <a:rPr lang="ja-JP" altLang="en-US">
                <a:latin typeface="Garamond" charset="0"/>
                <a:cs typeface="Arial" charset="0"/>
              </a:rPr>
              <a:t>”</a:t>
            </a:r>
            <a:endParaRPr lang="en-US">
              <a:latin typeface="Garamond" charset="0"/>
              <a:cs typeface="Arial" charset="0"/>
            </a:endParaRP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 single cell which has the genetic damage undergoes neoplastic prliferation ( clonal expansion) forming the tumor mass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239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Retinoblastoma is an uncommon childhood tumor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Retinoblastoma is either sporadic (60%) or familial   ( 40% )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Two mutations required to produce retinoblastoma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Both normal copies of the gene should be lost to produce retinoblastoma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04800"/>
            <a:ext cx="83883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Transforming Growth Factor- </a:t>
            </a:r>
            <a:r>
              <a:rPr lang="en-US">
                <a:latin typeface="Symbol" charset="0"/>
                <a:cs typeface="Arial" charset="0"/>
              </a:rPr>
              <a:t>b </a:t>
            </a:r>
            <a:r>
              <a:rPr lang="en-US">
                <a:latin typeface="Garamond" charset="0"/>
                <a:cs typeface="Arial" charset="0"/>
              </a:rPr>
              <a:t>pathway: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TGF-</a:t>
            </a:r>
            <a:r>
              <a:rPr lang="en-US">
                <a:latin typeface="Symbol" charset="0"/>
                <a:cs typeface="Arial" charset="0"/>
              </a:rPr>
              <a:t>b </a:t>
            </a:r>
            <a:r>
              <a:rPr lang="en-US">
                <a:latin typeface="Garamond" charset="0"/>
                <a:cs typeface="Arial" charset="0"/>
              </a:rPr>
              <a:t>is an inhibitor of proliferation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It regulate RB pathway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Inactivation of TGF-</a:t>
            </a:r>
            <a:r>
              <a:rPr lang="en-US">
                <a:latin typeface="Symbol" charset="0"/>
                <a:cs typeface="Arial" charset="0"/>
              </a:rPr>
              <a:t>b </a:t>
            </a:r>
            <a:r>
              <a:rPr lang="en-US">
                <a:latin typeface="Garamond" charset="0"/>
                <a:cs typeface="Arial" charset="0"/>
              </a:rPr>
              <a:t>lead to cell proliferation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Mutations in TGF-</a:t>
            </a:r>
            <a:r>
              <a:rPr lang="en-US">
                <a:latin typeface="Symbol" charset="0"/>
                <a:cs typeface="Arial" charset="0"/>
              </a:rPr>
              <a:t>b </a:t>
            </a:r>
            <a:r>
              <a:rPr lang="en-US">
                <a:latin typeface="Garamond" charset="0"/>
                <a:cs typeface="Arial" charset="0"/>
              </a:rPr>
              <a:t>pathway are present in :</a:t>
            </a:r>
          </a:p>
          <a:p>
            <a:pPr lvl="2" eaLnBrk="1" hangingPunct="1"/>
            <a:r>
              <a:rPr lang="en-US">
                <a:latin typeface="Symbol" charset="0"/>
                <a:cs typeface="Arial" charset="0"/>
              </a:rPr>
              <a:t>100% </a:t>
            </a:r>
            <a:r>
              <a:rPr lang="en-US">
                <a:latin typeface="Garamond" charset="0"/>
                <a:cs typeface="Arial" charset="0"/>
              </a:rPr>
              <a:t>of pancreatic cancers</a:t>
            </a:r>
          </a:p>
          <a:p>
            <a:pPr lvl="2" eaLnBrk="1" hangingPunct="1"/>
            <a:r>
              <a:rPr lang="en-US">
                <a:latin typeface="Symbol" charset="0"/>
                <a:cs typeface="Arial" charset="0"/>
              </a:rPr>
              <a:t>83% </a:t>
            </a:r>
            <a:r>
              <a:rPr lang="en-US">
                <a:latin typeface="Garamond" charset="0"/>
                <a:cs typeface="Arial" charset="0"/>
              </a:rPr>
              <a:t>of colon cancers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Adenomatous Polyposis Coli – </a:t>
            </a:r>
            <a:r>
              <a:rPr lang="en-US">
                <a:latin typeface="Symbol" charset="0"/>
                <a:cs typeface="Arial" charset="0"/>
              </a:rPr>
              <a:t>b</a:t>
            </a:r>
            <a:r>
              <a:rPr lang="en-US">
                <a:latin typeface="Garamond" charset="0"/>
                <a:cs typeface="Arial" charset="0"/>
              </a:rPr>
              <a:t> Catenin pathway: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APC is tumor supressor gene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APC gene loss is very common in colon cancers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It has anti-proliferative action through inhibition of </a:t>
            </a:r>
            <a:r>
              <a:rPr lang="en-US">
                <a:latin typeface="Symbol" charset="0"/>
                <a:cs typeface="Arial" charset="0"/>
              </a:rPr>
              <a:t>b-</a:t>
            </a:r>
            <a:r>
              <a:rPr lang="en-US">
                <a:latin typeface="Garamond" charset="0"/>
                <a:cs typeface="Arial" charset="0"/>
              </a:rPr>
              <a:t>Catenin which activate cell proliferation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Individuals with mutant APC develop thousands of colonic polyps</a:t>
            </a:r>
          </a:p>
          <a:p>
            <a:pPr lvl="1" eaLnBrk="1" hangingPunct="1"/>
            <a:endParaRPr lang="en-US"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One or more of the polyps will progress to colonic carcinoma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APC mutations are seen in 70% to 80% of sporadic colon cancers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P53 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It has multiple functions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Mainly : 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Tumor suppressor gene ( anti-proliferative )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Regulates apoptosis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P53 senses DNA damage</a:t>
            </a:r>
            <a:endParaRPr lang="en-US" dirty="0" smtClean="0">
              <a:ea typeface="+mn-ea"/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sym typeface="Wingdings" pitchFamily="2" charset="2"/>
              </a:rPr>
              <a:t>Causes G1 arrest to give chance for DNA repair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sym typeface="Wingdings" pitchFamily="2" charset="2"/>
              </a:rPr>
              <a:t>Induce DNA repair genes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sym typeface="Wingdings" pitchFamily="2" charset="2"/>
              </a:rPr>
              <a:t>If a cell with damaged DNA cannot be repaired, it will be directed by P53 to undergo apoptosis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With loss of P53, DNA damage goes unrepaired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Mutations will be fixed in the dividing cells, leading to malignant transformation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008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172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Content Placeholder 3" descr="P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09550"/>
            <a:ext cx="50577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P53 is called the </a:t>
            </a:r>
            <a:r>
              <a:rPr lang="ja-JP" altLang="en-US">
                <a:latin typeface="Garamond" charset="0"/>
                <a:cs typeface="Arial" charset="0"/>
              </a:rPr>
              <a:t>“</a:t>
            </a:r>
            <a:r>
              <a:rPr lang="en-US">
                <a:latin typeface="Garamond" charset="0"/>
                <a:cs typeface="Arial" charset="0"/>
              </a:rPr>
              <a:t> guardian of the genome</a:t>
            </a:r>
            <a:r>
              <a:rPr lang="ja-JP" altLang="en-US">
                <a:latin typeface="Garamond" charset="0"/>
                <a:cs typeface="Arial" charset="0"/>
              </a:rPr>
              <a:t>”</a:t>
            </a:r>
            <a:endParaRPr lang="en-US">
              <a:latin typeface="Garamond" charset="0"/>
              <a:cs typeface="Arial" charset="0"/>
            </a:endParaRP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70% of human cancers have a defect in P53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It has been reported with almost all types of cancers : e.g. lung, colon, breast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In most cases, mutations are acquired, but can be inhereted, e.g : Li-Fraumeni syndrome</a:t>
            </a:r>
          </a:p>
          <a:p>
            <a:pPr eaLnBrk="1" hangingPunct="1"/>
            <a:endParaRPr lang="en-US">
              <a:latin typeface="Garamond" charset="0"/>
              <a:cs typeface="Arial" charset="0"/>
            </a:endParaRPr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Main changes in the cell physiology that lead to formation of the malignant phenotype: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A- Self-sufficiency in growth signals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B- Insensitivity to growth-inhibitory signals</a:t>
            </a:r>
          </a:p>
          <a:p>
            <a:pPr lvl="1" eaLnBrk="1" hangingPunct="1">
              <a:buFont typeface="Wingdings" charset="0"/>
              <a:buNone/>
            </a:pPr>
            <a:r>
              <a:rPr lang="en-US" b="1">
                <a:solidFill>
                  <a:schemeClr val="hlink"/>
                </a:solidFill>
                <a:latin typeface="Garamond" charset="0"/>
                <a:cs typeface="Arial" charset="0"/>
              </a:rPr>
              <a:t>C- Evasion of apoptosis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D- Limitless replicative potential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E- Sustained angiogenesis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F- Ability to invade and metastsize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000"/>
                </a:solidFill>
                <a:latin typeface="Garamond" charset="0"/>
                <a:cs typeface="Arial" charset="0"/>
              </a:rPr>
              <a:t>Evasion of apoptosis: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Mutations in the genes regulating apoptosis are factors in malignant transformation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Cell survival is controlled by genes that promote and inhibit apoptosis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a typeface="+mj-ea"/>
              </a:rPr>
              <a:t> Evasion of apoptosis</a:t>
            </a:r>
            <a:endParaRPr lang="en-US" dirty="0" smtClean="0">
              <a:ea typeface="+mj-ea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3810000" cy="5943600"/>
          </a:xfrm>
        </p:spPr>
        <p:txBody>
          <a:bodyPr/>
          <a:lstStyle/>
          <a:p>
            <a:pPr eaLnBrk="1" hangingPunct="1"/>
            <a:r>
              <a:rPr lang="en-US" sz="2800">
                <a:latin typeface="Garamond" charset="0"/>
                <a:cs typeface="Arial" charset="0"/>
              </a:rPr>
              <a:t>Reduced CD95 level inactivate death –induced signaling cascade that cleaves DNA to cause death</a:t>
            </a:r>
            <a:r>
              <a:rPr lang="en-US" sz="2800">
                <a:latin typeface="Garamond" charset="0"/>
                <a:cs typeface="Arial" charset="0"/>
                <a:sym typeface="Wingdings" charset="0"/>
              </a:rPr>
              <a:t> tumor cells less susceptible to apoptosis</a:t>
            </a:r>
            <a:endParaRPr lang="en-US" sz="2800">
              <a:solidFill>
                <a:schemeClr val="accent2"/>
              </a:solidFill>
              <a:latin typeface="Garamond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800">
                <a:latin typeface="Garamond" charset="0"/>
                <a:cs typeface="Arial" charset="0"/>
              </a:rPr>
              <a:t>DNA damage induced apoptosis (with the action of P53 ) can be blocked in tumors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>
                <a:latin typeface="Garamond" charset="0"/>
                <a:cs typeface="Arial" charset="0"/>
              </a:rPr>
              <a:t>loss of P53 and up-regulation of BCL2 prevent apoptosis e.g. follicular lymphoma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914400"/>
            <a:ext cx="44497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Main changes in the cell physiology that lead to formation of the malignant phenotype: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A- Self-sufficiency in growth signals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B- Insensitivity to growth-inhibitory signals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C- Evasion of apoptosis</a:t>
            </a:r>
          </a:p>
          <a:p>
            <a:pPr lvl="1" eaLnBrk="1" hangingPunct="1">
              <a:buFont typeface="Wingdings" charset="0"/>
              <a:buNone/>
            </a:pPr>
            <a:r>
              <a:rPr lang="en-US" b="1">
                <a:solidFill>
                  <a:schemeClr val="hlink"/>
                </a:solidFill>
                <a:latin typeface="Garamond" charset="0"/>
                <a:cs typeface="Arial" charset="0"/>
              </a:rPr>
              <a:t>D- Limitless replicative potential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E- Sustained angiogenesis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F- Ability to invade and metastsize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rgbClr val="FFC000"/>
                </a:solidFill>
                <a:ea typeface="+mn-ea"/>
              </a:rPr>
              <a:t>Limitless </a:t>
            </a:r>
            <a:r>
              <a:rPr lang="en-US" b="1" dirty="0" err="1" smtClean="0">
                <a:solidFill>
                  <a:srgbClr val="FFC000"/>
                </a:solidFill>
                <a:ea typeface="+mn-ea"/>
              </a:rPr>
              <a:t>replicative</a:t>
            </a:r>
            <a:r>
              <a:rPr lang="en-US" b="1" dirty="0" smtClean="0">
                <a:solidFill>
                  <a:srgbClr val="FFC000"/>
                </a:solidFill>
                <a:ea typeface="+mn-ea"/>
              </a:rPr>
              <a:t> potential :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dirty="0" smtClean="0"/>
              <a:t>Normally there is progressive shortening of telomeres at the ends of chromosomes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dirty="0" smtClean="0"/>
              <a:t>Telomerase is active in normal stem cells but absent in somatic cells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dirty="0" smtClean="0"/>
              <a:t>In tumor cells : activation of the enzyme telomerase, which can maintain normal telomere length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76311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Main changes in the cell physiology that lead to formation of the malignant phenotype: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A- Self-sufficiency in growth signals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B- Insensitivity to growth-inhibitory signals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C- Evasion of apoptosis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D- Limitless replicative potential</a:t>
            </a:r>
          </a:p>
          <a:p>
            <a:pPr lvl="1" eaLnBrk="1" hangingPunct="1">
              <a:buFont typeface="Wingdings" charset="0"/>
              <a:buNone/>
            </a:pPr>
            <a:r>
              <a:rPr lang="en-US" b="1">
                <a:solidFill>
                  <a:schemeClr val="hlink"/>
                </a:solidFill>
                <a:latin typeface="Garamond" charset="0"/>
                <a:cs typeface="Arial" charset="0"/>
              </a:rPr>
              <a:t>E- Sustained angiogenesis</a:t>
            </a: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F- Ability to invade and metastsize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rgbClr val="FFC000"/>
                </a:solidFill>
                <a:ea typeface="+mn-ea"/>
              </a:rPr>
              <a:t>Sustained angiogenesis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err="1" smtClean="0"/>
              <a:t>Neovascularization</a:t>
            </a:r>
            <a:r>
              <a:rPr lang="en-US" dirty="0" smtClean="0"/>
              <a:t> has two main effects: 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Perfusion supplies oxygen and nutrients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Newly formed endothelial cells stimulate the growth of adjacent tumor cells by secreting growth factors, </a:t>
            </a:r>
            <a:r>
              <a:rPr lang="en-US" dirty="0" err="1" smtClean="0"/>
              <a:t>e.g</a:t>
            </a:r>
            <a:r>
              <a:rPr lang="en-US" dirty="0" smtClean="0"/>
              <a:t> : </a:t>
            </a:r>
            <a:r>
              <a:rPr lang="en-US" dirty="0" err="1" smtClean="0"/>
              <a:t>PDGF</a:t>
            </a:r>
            <a:r>
              <a:rPr lang="en-US" dirty="0" smtClean="0"/>
              <a:t>, IL-1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Angiogenesis is required for metastasis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How do tumors develop a blood supply?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Tumor-associated angiogenic factors 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These factors may be produced by tumor cells or by inflammatory cells infiltrating the tumor e.g. macrophages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Important factors : 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Vascular endothelial growth factor( VEGF ) 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Fibroblast growth factor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7239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Main changes in the cell physiology that lead to formation of the malignant phenotype: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A- Self-sufficiency in growth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B- Insensitivity to growth-inhibitory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C- Evasion of apoptosis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D- Limitless replicative potential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E- Sustained angiogenesis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hlink"/>
                </a:solidFill>
              </a:rPr>
              <a:t>F- Ability to invade and metastsize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Where are the targets of the genetic damage??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Four regulatory genes are the main targets: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Growth promoting protooncogenes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Protooncogene &gt; mutation &gt; oncogene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Growth inhibiting (supressors) genes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Genes regulating apoptosis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DNA repair genes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008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477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000"/>
                </a:solidFill>
                <a:latin typeface="Garamond" charset="0"/>
                <a:cs typeface="Arial" charset="0"/>
              </a:rPr>
              <a:t>Ability to invade and metastsize: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Two phases : 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Invasion of extracellular matrix</a:t>
            </a:r>
          </a:p>
          <a:p>
            <a:pPr lvl="2" eaLnBrk="1" hangingPunct="1"/>
            <a:r>
              <a:rPr lang="en-US">
                <a:latin typeface="Garamond" charset="0"/>
                <a:cs typeface="Arial" charset="0"/>
              </a:rPr>
              <a:t>Vascular dissimenation and homing of tumor cells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Invasion of </a:t>
            </a:r>
            <a:r>
              <a:rPr lang="en-US" dirty="0" err="1" smtClean="0">
                <a:ea typeface="+mn-ea"/>
              </a:rPr>
              <a:t>ECM</a:t>
            </a:r>
            <a:r>
              <a:rPr lang="en-US" dirty="0" smtClean="0">
                <a:ea typeface="+mn-ea"/>
              </a:rPr>
              <a:t>: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Malignant cells first breach the underlying basement membrane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Traverse the interstitial tissue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Penetrate the vascular basement membrane 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Gain access to the circulation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 smtClean="0"/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Invasion of the </a:t>
            </a:r>
            <a:r>
              <a:rPr lang="en-US" dirty="0" err="1" smtClean="0"/>
              <a:t>ECM</a:t>
            </a:r>
            <a:r>
              <a:rPr lang="en-US" dirty="0" smtClean="0"/>
              <a:t> has four steps: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467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219200" y="304800"/>
            <a:ext cx="657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sz="2400" b="1">
                <a:solidFill>
                  <a:srgbClr val="FFC000"/>
                </a:solidFill>
              </a:rPr>
              <a:t>1. Detachment of tumor cells from each other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467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57200" y="2286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400" b="1">
                <a:solidFill>
                  <a:srgbClr val="FFC000"/>
                </a:solidFill>
              </a:rPr>
              <a:t>2. </a:t>
            </a:r>
            <a:r>
              <a:rPr lang="en-US" sz="2800" b="1">
                <a:solidFill>
                  <a:srgbClr val="FFC000"/>
                </a:solidFill>
              </a:rPr>
              <a:t>Attachments of tumor cells to matrix components</a:t>
            </a:r>
            <a:endParaRPr lang="en-US" sz="2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67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533400" y="304800"/>
            <a:ext cx="785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sz="2800" b="1">
                <a:solidFill>
                  <a:srgbClr val="FFC000"/>
                </a:solidFill>
              </a:rPr>
              <a:t>3. Degradation of ECM by collagenase enzyme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0866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2362200" y="152400"/>
            <a:ext cx="491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sz="2800" b="1">
                <a:solidFill>
                  <a:srgbClr val="FFC000"/>
                </a:solidFill>
              </a:rPr>
              <a:t>4. Migration of tumor cells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Vascular dissemination and homing of tumor cells: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May form emboli 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Most travel as single cells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Adhesion to vascular endothelium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extravasation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Main changes in the cell physiology that lead to formation of the malignant phenotype: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A- Self-sufficiency in growth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B- Insensitivity to growth-inhibitory signals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C- Evasion of apoptosis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D- Limitless replicative potential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E- Sustained angiogenesis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F- Ability to invade and metastsize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Genomic Instability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Enabler of malignancy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Due to defect in DNA repair genes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Examples: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Hereditary Nonpolyposis colon carcinoma(HNPCC)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Xeroderma pigmentosum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Familial breast cancer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008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553200" cy="654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2004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32766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2004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Genomic Instability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Familial breast cancer: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Due to mutations in BRCA1 and BRCA2 genes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These genes regulate DNA repair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Account for 80% of familial breast cancer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They are also involved in other malignancies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Garamond" charset="0"/>
                <a:cs typeface="Arial" charset="0"/>
              </a:rPr>
              <a:t>Molecular Basis of multistep Carcinogenesis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Cancer results from accumulation of multiple mutations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All cancers have multiple genetic alterations, involving activation of several oncogenes and loss of two or more tumor suppressor genes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Garamond" charset="0"/>
                <a:cs typeface="Arial" charset="0"/>
              </a:rPr>
              <a:t>Molecular Basis of multistep Carcinogenesis</a:t>
            </a:r>
          </a:p>
        </p:txBody>
      </p:sp>
      <p:pic>
        <p:nvPicPr>
          <p:cNvPr id="65539" name="Picture 4" descr="f00803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65532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Tumor progression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Many tumors become more aggressive and acquire greater malignant potential…this is called </a:t>
            </a:r>
            <a:r>
              <a:rPr lang="ja-JP" altLang="en-US">
                <a:latin typeface="Garamond" charset="0"/>
                <a:cs typeface="Arial" charset="0"/>
              </a:rPr>
              <a:t>“</a:t>
            </a:r>
            <a:r>
              <a:rPr lang="en-US">
                <a:latin typeface="Garamond" charset="0"/>
                <a:cs typeface="Arial" charset="0"/>
              </a:rPr>
              <a:t> tumor progression</a:t>
            </a:r>
            <a:r>
              <a:rPr lang="ja-JP" altLang="en-US">
                <a:latin typeface="Garamond" charset="0"/>
                <a:cs typeface="Arial" charset="0"/>
              </a:rPr>
              <a:t>”</a:t>
            </a:r>
            <a:r>
              <a:rPr lang="en-US">
                <a:latin typeface="Garamond" charset="0"/>
                <a:cs typeface="Arial" charset="0"/>
              </a:rPr>
              <a:t> …not increase in size!!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By the time, the tumor become clinically evident, their constituent cells are extremely heterogeneous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groth dia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951663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Karyotypic Changes in Tumors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Translocations: 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In CML : t(9,22) …</a:t>
            </a:r>
            <a:r>
              <a:rPr lang="ja-JP" altLang="en-US">
                <a:latin typeface="Garamond" charset="0"/>
                <a:cs typeface="Arial" charset="0"/>
              </a:rPr>
              <a:t>”</a:t>
            </a:r>
            <a:r>
              <a:rPr lang="en-US">
                <a:latin typeface="Garamond" charset="0"/>
                <a:cs typeface="Arial" charset="0"/>
              </a:rPr>
              <a:t> Philadelphia chromosome</a:t>
            </a:r>
            <a:r>
              <a:rPr lang="ja-JP" altLang="en-US">
                <a:latin typeface="Garamond" charset="0"/>
                <a:cs typeface="Arial" charset="0"/>
              </a:rPr>
              <a:t>”</a:t>
            </a:r>
            <a:endParaRPr lang="en-US">
              <a:latin typeface="Garamond" charset="0"/>
              <a:cs typeface="Arial" charset="0"/>
            </a:endParaRP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In Burkitt Lymphoma : t(8,14)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In Follicular Lymphoma : t(14,18)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Deletions</a:t>
            </a:r>
          </a:p>
          <a:p>
            <a:pPr eaLnBrk="1" hangingPunct="1"/>
            <a:r>
              <a:rPr lang="en-US">
                <a:latin typeface="Garamond" charset="0"/>
                <a:cs typeface="Arial" charset="0"/>
              </a:rPr>
              <a:t>Gene amplification: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Breast cancer : HER-2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008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1363"/>
            <a:ext cx="75438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Main changes in the cell physiology that lead to formation of the malignant phenotype: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Self-sufficiency in growth signals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Insensitivity to growth-inhibitory signals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Evasion of apoptosis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Limitless replicative potential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Sustained angiogenesis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Ability to invade and metastsize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charset="0"/>
              <a:buNone/>
            </a:pPr>
            <a:r>
              <a:rPr lang="en-US">
                <a:latin typeface="Garamond" charset="0"/>
                <a:cs typeface="Arial" charset="0"/>
              </a:rPr>
              <a:t>A -  Self-sufficiency in Growth signals:</a:t>
            </a:r>
          </a:p>
          <a:p>
            <a:pPr marL="990600" lvl="1" indent="-533400" eaLnBrk="1" hangingPunct="1"/>
            <a:r>
              <a:rPr lang="en-US">
                <a:latin typeface="Garamond" charset="0"/>
                <a:cs typeface="Arial" charset="0"/>
              </a:rPr>
              <a:t>Oncogene: Gene that promote autonomous cell growth in cancer cells</a:t>
            </a:r>
          </a:p>
          <a:p>
            <a:pPr marL="990600" lvl="1" indent="-533400" eaLnBrk="1" hangingPunct="1"/>
            <a:r>
              <a:rPr lang="en-US">
                <a:latin typeface="Garamond" charset="0"/>
                <a:cs typeface="Arial" charset="0"/>
              </a:rPr>
              <a:t>They are derived by mutations in protooncogenes</a:t>
            </a:r>
          </a:p>
          <a:p>
            <a:pPr marL="990600" lvl="1" indent="-533400" eaLnBrk="1" hangingPunct="1"/>
            <a:r>
              <a:rPr lang="en-US">
                <a:latin typeface="Garamond" charset="0"/>
                <a:cs typeface="Arial" charset="0"/>
              </a:rPr>
              <a:t>They are characterized by the ability to promote cell growth in the absence of normal growth-promoting signals</a:t>
            </a:r>
          </a:p>
          <a:p>
            <a:pPr marL="990600" lvl="1" indent="-533400" eaLnBrk="1" hangingPunct="1"/>
            <a:r>
              <a:rPr lang="en-US">
                <a:latin typeface="Garamond" charset="0"/>
                <a:cs typeface="Arial" charset="0"/>
              </a:rPr>
              <a:t>Oncoproteins : are the products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Carcinogenesis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cs typeface="Arial" charset="0"/>
              </a:rPr>
              <a:t>Remember the cell cycle !!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Binding of a growth factor to its receptor on the cell membrane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Activation of the growth factor receptor leading to activation of signal-transducing proteins 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Transmission of the signal to the nucleus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Induction of the DNA transcription</a:t>
            </a:r>
          </a:p>
          <a:p>
            <a:pPr lvl="1" eaLnBrk="1" hangingPunct="1"/>
            <a:r>
              <a:rPr lang="en-US">
                <a:latin typeface="Garamond" charset="0"/>
                <a:cs typeface="Arial" charset="0"/>
              </a:rPr>
              <a:t>Entry in the cell cycle and cell division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1297</TotalTime>
  <Words>2030</Words>
  <Application>Microsoft Macintosh PowerPoint</Application>
  <PresentationFormat>On-screen Show (4:3)</PresentationFormat>
  <Paragraphs>344</Paragraphs>
  <Slides>66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Garamond</vt:lpstr>
      <vt:lpstr>Arial</vt:lpstr>
      <vt:lpstr>Wingdings</vt:lpstr>
      <vt:lpstr>Calibri</vt:lpstr>
      <vt:lpstr>Symbol</vt:lpstr>
      <vt:lpstr>Stream</vt:lpstr>
      <vt:lpstr>Neoplasia Lecture 3</vt:lpstr>
      <vt:lpstr>CARCINOGENESIS</vt:lpstr>
      <vt:lpstr>Carcinogenesis</vt:lpstr>
      <vt:lpstr>PowerPoint Presentation</vt:lpstr>
      <vt:lpstr>Carcinogenesis</vt:lpstr>
      <vt:lpstr>PowerPoint Presentation</vt:lpstr>
      <vt:lpstr>Carcinogenesis</vt:lpstr>
      <vt:lpstr>Carcinogenesis</vt:lpstr>
      <vt:lpstr>Carcinogenesis</vt:lpstr>
      <vt:lpstr>PowerPoint Presentation</vt:lpstr>
      <vt:lpstr>Carcinogenesis</vt:lpstr>
      <vt:lpstr>Carcinogenesis</vt:lpstr>
      <vt:lpstr>PowerPoint Presentation</vt:lpstr>
      <vt:lpstr>Carcinogenesis</vt:lpstr>
      <vt:lpstr>PowerPoint Presentation</vt:lpstr>
      <vt:lpstr>Carcinogenesis</vt:lpstr>
      <vt:lpstr>Carcinogenesis</vt:lpstr>
      <vt:lpstr>Carcinogenesis</vt:lpstr>
      <vt:lpstr>PowerPoint Presentation</vt:lpstr>
      <vt:lpstr>Carcinogenesis</vt:lpstr>
      <vt:lpstr>PowerPoint Presentation</vt:lpstr>
      <vt:lpstr>Carcinogenesis</vt:lpstr>
      <vt:lpstr>Carcinogenesis</vt:lpstr>
      <vt:lpstr>Carcinogenesis</vt:lpstr>
      <vt:lpstr>Carcinogenesis</vt:lpstr>
      <vt:lpstr>Carcinogenesis</vt:lpstr>
      <vt:lpstr>Carcinogenesis</vt:lpstr>
      <vt:lpstr>Carcinogenesis</vt:lpstr>
      <vt:lpstr>Carcinogenesis</vt:lpstr>
      <vt:lpstr>PowerPoint Presentation</vt:lpstr>
      <vt:lpstr>Carcinogenesis</vt:lpstr>
      <vt:lpstr>PowerPoint Presentation</vt:lpstr>
      <vt:lpstr>Carcinogenesis</vt:lpstr>
      <vt:lpstr>Carcinogenesis</vt:lpstr>
      <vt:lpstr>Carcinogenesis</vt:lpstr>
      <vt:lpstr>Carcinogenesis</vt:lpstr>
      <vt:lpstr>Carcinogenesis</vt:lpstr>
      <vt:lpstr>Carcinogenesis</vt:lpstr>
      <vt:lpstr>PowerPoint Presentation</vt:lpstr>
      <vt:lpstr>Carcinogenesis</vt:lpstr>
      <vt:lpstr>Carcinogenesis</vt:lpstr>
      <vt:lpstr>Carcinogenesis</vt:lpstr>
      <vt:lpstr> Evasion of apoptosis</vt:lpstr>
      <vt:lpstr>Carcinogenesis</vt:lpstr>
      <vt:lpstr>PowerPoint Presentation</vt:lpstr>
      <vt:lpstr>Carcinogenesis</vt:lpstr>
      <vt:lpstr>Carcinogenesis</vt:lpstr>
      <vt:lpstr>PowerPoint Presentation</vt:lpstr>
      <vt:lpstr>Carcinogenesis</vt:lpstr>
      <vt:lpstr>PowerPoint Presentation</vt:lpstr>
      <vt:lpstr>Carcinogenesis</vt:lpstr>
      <vt:lpstr>Carcinogenesis</vt:lpstr>
      <vt:lpstr>PowerPoint Presentation</vt:lpstr>
      <vt:lpstr>PowerPoint Presentation</vt:lpstr>
      <vt:lpstr>PowerPoint Presentation</vt:lpstr>
      <vt:lpstr>PowerPoint Presentation</vt:lpstr>
      <vt:lpstr>Carcinogenesis</vt:lpstr>
      <vt:lpstr>Carcinogenesis</vt:lpstr>
      <vt:lpstr>Genomic Instability</vt:lpstr>
      <vt:lpstr>Genomic Instability</vt:lpstr>
      <vt:lpstr>Molecular Basis of multistep Carcinogenesis</vt:lpstr>
      <vt:lpstr>Molecular Basis of multistep Carcinogenesis</vt:lpstr>
      <vt:lpstr>Tumor progression</vt:lpstr>
      <vt:lpstr>PowerPoint Presentation</vt:lpstr>
      <vt:lpstr>Karyotypic Changes in Tumors</vt:lpstr>
      <vt:lpstr>PowerPoint Presentation</vt:lpstr>
    </vt:vector>
  </TitlesOfParts>
  <Company>K.K.H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User</cp:lastModifiedBy>
  <cp:revision>25</cp:revision>
  <dcterms:created xsi:type="dcterms:W3CDTF">2004-10-29T18:43:32Z</dcterms:created>
  <dcterms:modified xsi:type="dcterms:W3CDTF">2011-11-12T09:20:34Z</dcterms:modified>
</cp:coreProperties>
</file>