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52" autoAdjust="0"/>
  </p:normalViewPr>
  <p:slideViewPr>
    <p:cSldViewPr>
      <p:cViewPr varScale="1">
        <p:scale>
          <a:sx n="59" d="100"/>
          <a:sy n="59" d="100"/>
        </p:scale>
        <p:origin x="-11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A99E7-2286-4FED-8793-B0ECF8756F3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7F40-2A21-4CDB-BEA1-36E10C3D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8E76-A095-4F54-BF5F-65064F19E643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26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41567-DE09-4B85-839B-53C163881140}" type="slidenum">
              <a:rPr lang="en-US"/>
              <a:pPr/>
              <a:t>28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38AAF-48DB-40DB-9AC6-BC607D125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226191-4F1D-41FB-A4B7-6E77B9E7F1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D6535-4DCB-4AAD-A1F3-EDFF997B9A9F}" type="slidenum">
              <a:rPr lang="en-US"/>
              <a:pPr/>
              <a:t>39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2CA0-7049-40A8-B82A-4C2DBE92DC07}" type="slidenum">
              <a:rPr lang="en-US"/>
              <a:pPr/>
              <a:t>40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1DA7FC-D0E7-4FF2-A643-385B6CF7D5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E16E6C-B6C5-42B3-BAE1-9FB892E4E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DA5235-D26D-415C-922E-DF8A94A40DFD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53FF-B4DF-4E2A-96A7-5C4E1E2C5705}" type="slidenum">
              <a:rPr lang="en-US"/>
              <a:pPr/>
              <a:t>43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20FDE7-9675-4B0B-940E-DE8CD8693F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B316C1-1791-49AE-A276-BB6DA164C80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324755-1EA2-4A72-9EEB-FB0516D26A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8393D5-79F6-4F9E-8A5E-40EE9503BA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F52B8099-4208-476D-AFDB-D65E8ADC4A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FB45C-C55A-42B0-BA8C-A4E88A0709EB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DC9C-EB6F-4800-B5F6-E463C3CF2F4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C6837-3F44-43E8-94F9-26D4932D4684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Liver with extensive </a:t>
            </a:r>
            <a:r>
              <a:rPr lang="en-US" dirty="0" err="1" smtClean="0"/>
              <a:t>macrovesicular</a:t>
            </a:r>
            <a:r>
              <a:rPr lang="en-US" dirty="0" smtClean="0"/>
              <a:t> fat. Nearly all of the </a:t>
            </a:r>
            <a:r>
              <a:rPr lang="en-US" dirty="0" err="1" smtClean="0"/>
              <a:t>hepatocytes</a:t>
            </a:r>
            <a:r>
              <a:rPr lang="en-US" dirty="0" smtClean="0"/>
              <a:t> in this field are filled with a large clear lipid vacuole. The vacuole is clear because the fat has been removed in tissue processing. </a:t>
            </a:r>
          </a:p>
          <a:p>
            <a:pPr eaLnBrk="1" hangingPunct="1"/>
            <a:r>
              <a:rPr lang="en-US" dirty="0" smtClean="0"/>
              <a:t>If you estimate that 50% of the </a:t>
            </a:r>
            <a:r>
              <a:rPr lang="en-US" dirty="0" err="1" smtClean="0"/>
              <a:t>histologic</a:t>
            </a:r>
            <a:r>
              <a:rPr lang="en-US" dirty="0" smtClean="0"/>
              <a:t> cross area of this slide is “clear”, i.e., “fat”, and the liver weighs, say 2000 gm. (normal = 1400-1800), then you can say 1000 </a:t>
            </a:r>
            <a:r>
              <a:rPr lang="en-US" dirty="0" err="1" smtClean="0"/>
              <a:t>gms</a:t>
            </a:r>
            <a:r>
              <a:rPr lang="en-US" dirty="0" smtClean="0"/>
              <a:t> are fat, right?  </a:t>
            </a:r>
            <a:r>
              <a:rPr lang="en-US" dirty="0" err="1" smtClean="0"/>
              <a:t>Ans:YES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Point out the microvesicular and macrovescicular fat.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C10EC-5AB9-4643-8A8E-CF4560AC724D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DE5C13-A45B-4470-9F1A-C723550D3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4921-2146-48DD-BBE6-03352856AD5C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D6CE-3BE8-4F38-A484-FAC823EF94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Foundation block-Pathology 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Cell injury and inflammation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Dr. </a:t>
            </a:r>
            <a:r>
              <a:rPr lang="en-US" sz="4000" dirty="0" err="1" smtClean="0">
                <a:solidFill>
                  <a:schemeClr val="tx1"/>
                </a:solidFill>
              </a:rPr>
              <a:t>Shaesta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Naseem</a:t>
            </a:r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27-9-11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9B5E5"/>
          </a:solidFill>
          <a:ln w="9525">
            <a:noFill/>
            <a:round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9530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7313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7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67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302250"/>
            <a:ext cx="365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Gross and histopathology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Fatty liver(</a:t>
            </a:r>
            <a:r>
              <a:rPr lang="en-US" sz="3600" dirty="0" err="1" smtClean="0"/>
              <a:t>Steatosis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500042"/>
          <a:ext cx="4243388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4" imgW="1286055" imgH="1019048" progId="PBrush">
                  <p:embed/>
                </p:oleObj>
              </mc:Choice>
              <mc:Fallback>
                <p:oleObj name="Bitmap Image" r:id="rId4" imgW="1286055" imgH="10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0042"/>
                        <a:ext cx="4243388" cy="336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357686" y="357166"/>
          <a:ext cx="4545013" cy="357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map Image" r:id="rId6" imgW="1343212" imgH="1057423" progId="PBrush">
                  <p:embed/>
                </p:oleObj>
              </mc:Choice>
              <mc:Fallback>
                <p:oleObj name="Bitmap Image" r:id="rId6" imgW="1343212" imgH="1057423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6" y="357166"/>
                        <a:ext cx="4545013" cy="357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142976" y="4857760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Liver 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</a:t>
            </a:r>
            <a:r>
              <a:rPr lang="en-US" b="0" dirty="0" err="1" smtClean="0"/>
              <a:t>Steatosis</a:t>
            </a:r>
            <a:r>
              <a:rPr lang="en-US" b="0" dirty="0" smtClean="0"/>
              <a:t> ( Fatty Liver)</a:t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iverFattyChangeL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LiverFattyChangeH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8229600" cy="1143000"/>
          </a:xfrm>
        </p:spPr>
        <p:txBody>
          <a:bodyPr/>
          <a:lstStyle/>
          <a:p>
            <a:r>
              <a:rPr lang="en-US" dirty="0" smtClean="0"/>
              <a:t>Organ:  Liver         </a:t>
            </a:r>
            <a:r>
              <a:rPr lang="en-US" dirty="0" err="1" smtClean="0"/>
              <a:t>Dx</a:t>
            </a:r>
            <a:r>
              <a:rPr lang="en-US" dirty="0" smtClean="0"/>
              <a:t>: Fatty Change</a:t>
            </a:r>
            <a:endParaRPr lang="en-US" dirty="0"/>
          </a:p>
        </p:txBody>
      </p:sp>
      <p:pic>
        <p:nvPicPr>
          <p:cNvPr id="4" name="Picture 5" descr="5 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6916921" cy="463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Fatty change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Section of liver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85750" y="2000250"/>
            <a:ext cx="86439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Normal lobular architecture.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The liver cells are distended by clear vacuoles of dissolved fat with displacement of the periphery.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Fatty cysts may be seen.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No inflammation and no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</a:t>
            </a:r>
            <a:r>
              <a:rPr lang="en-US" sz="3600" dirty="0" err="1" smtClean="0"/>
              <a:t>Coagulative</a:t>
            </a:r>
            <a:r>
              <a:rPr lang="en-US" sz="3600" dirty="0" smtClean="0"/>
              <a:t> necrosis of the kidney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of organs related to this chapter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3" imgW="3142857" imgH="4800000" progId="">
                  <p:embed/>
                </p:oleObj>
              </mc:Choice>
              <mc:Fallback>
                <p:oleObj name="Photo Editor Photo" r:id="rId3" imgW="3142857" imgH="480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357166"/>
                        <a:ext cx="3994150" cy="4714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371600" y="1714500"/>
            <a:ext cx="73437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A </a:t>
            </a:r>
            <a:r>
              <a:rPr lang="en-US" sz="2800" dirty="0">
                <a:latin typeface="Franklin Gothic Demi" pitchFamily="34" charset="0"/>
              </a:rPr>
              <a:t>cortical infarct showing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glomeruli, tubules and interstitial tissue with loss of cell nuclei</a:t>
            </a:r>
            <a:r>
              <a:rPr lang="en-US" sz="2800" dirty="0" smtClean="0">
                <a:latin typeface="Franklin Gothic Demi" pitchFamily="34" charset="0"/>
              </a:rPr>
              <a:t>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</a:t>
            </a:r>
            <a:r>
              <a:rPr lang="en-US" sz="3600" dirty="0" err="1" smtClean="0"/>
              <a:t>Liquefactive</a:t>
            </a:r>
            <a:r>
              <a:rPr lang="en-US" sz="3600" dirty="0" smtClean="0"/>
              <a:t> necrosis of the brain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2051" descr="http://medstat.med.utah.edu/WebPath/jpeg5/CNS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58200" cy="5537200"/>
          </a:xfrm>
          <a:prstGeom prst="rect">
            <a:avLst/>
          </a:prstGeom>
          <a:noFill/>
        </p:spPr>
      </p:pic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0" y="6000768"/>
            <a:ext cx="86760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Verdana" pitchFamily="34" charset="0"/>
              </a:rPr>
              <a:t>Organ: Brain </a:t>
            </a:r>
          </a:p>
          <a:p>
            <a:r>
              <a:rPr lang="en-US" sz="2000" dirty="0" err="1" smtClean="0">
                <a:latin typeface="Verdana" pitchFamily="34" charset="0"/>
              </a:rPr>
              <a:t>Dx</a:t>
            </a:r>
            <a:r>
              <a:rPr lang="en-US" sz="2000" dirty="0" smtClean="0">
                <a:latin typeface="Verdana" pitchFamily="34" charset="0"/>
              </a:rPr>
              <a:t>: </a:t>
            </a:r>
            <a:r>
              <a:rPr lang="en-US" dirty="0" err="1" smtClean="0">
                <a:latin typeface="Verdana" pitchFamily="34" charset="0"/>
              </a:rPr>
              <a:t>Liquefactive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 in brain leads to resolution with cystic spaces. 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154630" name="Line 2054"/>
          <p:cNvSpPr>
            <a:spLocks noChangeShapeType="1"/>
          </p:cNvSpPr>
          <p:nvPr/>
        </p:nvSpPr>
        <p:spPr bwMode="auto">
          <a:xfrm>
            <a:off x="3200400" y="1828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2055"/>
          <p:cNvSpPr>
            <a:spLocks noChangeShapeType="1"/>
          </p:cNvSpPr>
          <p:nvPr/>
        </p:nvSpPr>
        <p:spPr bwMode="auto">
          <a:xfrm>
            <a:off x="3124200" y="2362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Caseous</a:t>
            </a:r>
            <a:r>
              <a:rPr lang="en-US" sz="3600" dirty="0" smtClean="0"/>
              <a:t> necrosis of the lung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500166" y="0"/>
            <a:ext cx="6324600" cy="5452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643578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Dystrophic calcification of aortic valve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alcif-aorta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7854950" cy="5184267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27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Organ: aortic valves               </a:t>
            </a:r>
            <a:r>
              <a:rPr lang="en-US" sz="2800" dirty="0" err="1" smtClean="0"/>
              <a:t>Dx</a:t>
            </a:r>
            <a:r>
              <a:rPr lang="en-US" sz="2800" dirty="0" smtClean="0"/>
              <a:t>: Dystrophic calcification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Dystrophic calcification of the skin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DYSTROPHIC CALIFICATION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8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calification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57188" y="2071688"/>
            <a:ext cx="8358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Irregular blue granular deposits of calcium in the dermis surrounded by fibrous tissue and foreign body giant cell reaction.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7- Atrophy of the </a:t>
            </a:r>
            <a:r>
              <a:rPr lang="en-US" sz="4000" dirty="0" err="1" smtClean="0"/>
              <a:t>brain,kidney</a:t>
            </a:r>
            <a:r>
              <a:rPr lang="en-US" sz="4000" dirty="0" smtClean="0"/>
              <a:t> and testis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381000"/>
            <a:ext cx="78740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622300"/>
            <a:ext cx="8242300" cy="560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-medlib.med.utah.edu/WebPath/jpeg1/MALE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72400" cy="50895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066800" y="21336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9600" y="1676400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224" y="5643578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Testis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Atrophy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8- Left ventricular hypertrophy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9- Prostatic hyperplasia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BLAD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4225925" cy="645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NOTE:</a:t>
            </a:r>
          </a:p>
          <a:p>
            <a:pPr marL="342900" indent="-342900">
              <a:buFontTx/>
              <a:buChar char="-"/>
            </a:pPr>
            <a:r>
              <a:rPr lang="en-US"/>
              <a:t>The heart serves as a </a:t>
            </a:r>
            <a:r>
              <a:rPr lang="en-US" b="1"/>
              <a:t>mechanical pump</a:t>
            </a:r>
            <a:r>
              <a:rPr lang="en-US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/>
              <a:t>Blood flow: body</a:t>
            </a:r>
            <a:r>
              <a:rPr lang="en-US">
                <a:cs typeface="Arial" charset="0"/>
              </a:rPr>
              <a:t>→vena cava→right atrium→right ventricle→lungs→left atrium→left ventricle→body</a:t>
            </a:r>
          </a:p>
          <a:p>
            <a:pPr marL="342900" indent="-342900">
              <a:buFontTx/>
              <a:buChar char="-"/>
            </a:pPr>
            <a:r>
              <a:rPr lang="en-US"/>
              <a:t>The heart consists of 3 layers – the </a:t>
            </a:r>
            <a:r>
              <a:rPr lang="en-US" b="1"/>
              <a:t>endocardium</a:t>
            </a:r>
            <a:r>
              <a:rPr lang="en-US"/>
              <a:t>, </a:t>
            </a:r>
            <a:r>
              <a:rPr lang="en-US" b="1"/>
              <a:t>myocardium</a:t>
            </a:r>
            <a:r>
              <a:rPr lang="en-US"/>
              <a:t>, and </a:t>
            </a:r>
            <a:r>
              <a:rPr lang="en-US" b="1"/>
              <a:t>epicardium</a:t>
            </a:r>
            <a:r>
              <a:rPr lang="en-US"/>
              <a:t>. The </a:t>
            </a:r>
            <a:r>
              <a:rPr lang="en-US" b="1"/>
              <a:t>epicardium</a:t>
            </a:r>
            <a:r>
              <a:rPr lang="en-US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/>
              <a:t>The </a:t>
            </a:r>
            <a:r>
              <a:rPr lang="en-US" b="1"/>
              <a:t>myocardium</a:t>
            </a:r>
            <a:r>
              <a:rPr lang="en-US"/>
              <a:t> contains </a:t>
            </a:r>
            <a:r>
              <a:rPr lang="en-US" b="1"/>
              <a:t>branching, striated muscle cells with centrally located nuclei</a:t>
            </a:r>
            <a:r>
              <a:rPr lang="en-US"/>
              <a:t>. They are connected by </a:t>
            </a:r>
            <a:r>
              <a:rPr lang="en-US" b="1"/>
              <a:t>intercalated disks</a:t>
            </a:r>
            <a:r>
              <a:rPr lang="en-US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ALE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975"/>
            <a:ext cx="9144000" cy="5989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HYPERPLASIA OF THE PROSTATE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HYPERPLASIA OF THE PROSTATE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ALE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3"/>
            <a:ext cx="9144000" cy="598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Hyperplasia of the prostate: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prostate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214313" y="1544638"/>
            <a:ext cx="8643937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Nodular hyperplasia of glandular </a:t>
            </a:r>
            <a:r>
              <a:rPr lang="en-US" sz="2800" dirty="0" smtClean="0">
                <a:latin typeface="Franklin Gothic Demi" pitchFamily="34" charset="0"/>
              </a:rPr>
              <a:t>and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stromal tissue.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 nodule shows large number of glands of variable sizes lined by tall columnar epithelium and some are  </a:t>
            </a:r>
            <a:r>
              <a:rPr lang="en-US" sz="2800" dirty="0" err="1">
                <a:latin typeface="Franklin Gothic Demi" pitchFamily="34" charset="0"/>
              </a:rPr>
              <a:t>cystically</a:t>
            </a:r>
            <a:r>
              <a:rPr lang="en-US" sz="2800" dirty="0">
                <a:latin typeface="Franklin Gothic Demi" pitchFamily="34" charset="0"/>
              </a:rPr>
              <a:t> dilated.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Eosinophilic</a:t>
            </a:r>
            <a:r>
              <a:rPr lang="en-US" sz="2800" dirty="0">
                <a:latin typeface="Franklin Gothic Demi" pitchFamily="34" charset="0"/>
              </a:rPr>
              <a:t> hyaline corpora </a:t>
            </a:r>
            <a:r>
              <a:rPr lang="en-US" sz="2800" dirty="0" err="1">
                <a:latin typeface="Franklin Gothic Demi" pitchFamily="34" charset="0"/>
              </a:rPr>
              <a:t>amylacea</a:t>
            </a:r>
            <a:r>
              <a:rPr lang="en-US" sz="2800" dirty="0">
                <a:latin typeface="Franklin Gothic Demi" pitchFamily="34" charset="0"/>
              </a:rPr>
              <a:t> is present in some glands.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There is increase in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 around the glands with focal chronic inflammatory cell infiltration.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10- Endometrial hyperplasia 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419100"/>
            <a:ext cx="8242300" cy="599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CYSTIC HYPERPLASIA OF THE ENDOMETRIUM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CYSTIC HYPERPLASIA OF THE ENDOMETRIUM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Cystic hyperplasia of the </a:t>
            </a:r>
            <a:r>
              <a:rPr lang="en-US" sz="40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endometrium</a:t>
            </a: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shows fragments of endometrial tissue and blood clot: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85750" y="2000250"/>
            <a:ext cx="85725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endometrial glands are increased in number and show marked variation in size and shape and some are cystically dilated.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glands are lined by more than one layer of tall columnar epithelium with many mitoses.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stroma in between the glands is increased and cellular.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nlabeled intrahepatic duct and vascular system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6013" cy="3427413"/>
          </a:xfrm>
          <a:prstGeom prst="rect">
            <a:avLst/>
          </a:prstGeom>
          <a:noFill/>
        </p:spPr>
      </p:pic>
      <p:pic>
        <p:nvPicPr>
          <p:cNvPr id="16388" name="Picture 4" descr="L2004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3656013" cy="3427412"/>
          </a:xfrm>
          <a:prstGeom prst="rect">
            <a:avLst/>
          </a:prstGeom>
          <a:noFill/>
        </p:spPr>
      </p:pic>
      <p:pic>
        <p:nvPicPr>
          <p:cNvPr id="16389" name="Picture 5" descr="L200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30588"/>
            <a:ext cx="2741613" cy="3427412"/>
          </a:xfrm>
          <a:prstGeom prst="rect">
            <a:avLst/>
          </a:prstGeom>
          <a:noFill/>
        </p:spPr>
      </p:pic>
      <p:pic>
        <p:nvPicPr>
          <p:cNvPr id="16390" name="Picture 6" descr="L200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388" y="3430588"/>
            <a:ext cx="2741612" cy="34274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0" y="57148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400" dirty="0"/>
              <a:t> The liver is </a:t>
            </a:r>
            <a:r>
              <a:rPr lang="en-US" sz="1400" dirty="0" smtClean="0"/>
              <a:t>div</a:t>
            </a:r>
            <a:endParaRPr lang="en-US" sz="1400" dirty="0"/>
          </a:p>
        </p:txBody>
      </p:sp>
      <p:pic>
        <p:nvPicPr>
          <p:cNvPr id="7" name="Picture 6" descr="unlabeled liver - anterior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67276" cy="341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11-Endocervical </a:t>
            </a:r>
            <a:r>
              <a:rPr lang="en-US" sz="4000" dirty="0" err="1" smtClean="0"/>
              <a:t>sqamous</a:t>
            </a:r>
            <a:r>
              <a:rPr lang="en-US" sz="4000" dirty="0" smtClean="0"/>
              <a:t> </a:t>
            </a:r>
            <a:r>
              <a:rPr lang="en-US" sz="4000" dirty="0" err="1" smtClean="0"/>
              <a:t>metaplasia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ath.cam.ac.uk/Abnormal/NP_Neoplasia/ME_Metaplasia/CX_Cervix/A_NP_ME_CX_01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534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nlabeled gallbladder and extrahepatic bile duct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497" cy="3427413"/>
          </a:xfrm>
          <a:prstGeom prst="rect">
            <a:avLst/>
          </a:prstGeom>
          <a:noFill/>
        </p:spPr>
      </p:pic>
      <p:pic>
        <p:nvPicPr>
          <p:cNvPr id="7172" name="Picture 4" descr="gallbladder and extrahepatic bile ducts - section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3929058" cy="3286148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9187" y="0"/>
            <a:ext cx="548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endParaRPr lang="en-US" sz="1400" dirty="0"/>
          </a:p>
        </p:txBody>
      </p:sp>
      <p:pic>
        <p:nvPicPr>
          <p:cNvPr id="7175" name="Picture 7" descr="L201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56017"/>
            <a:ext cx="5422906" cy="271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867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8305800" y="0"/>
            <a:ext cx="106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E03EF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E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D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653</Words>
  <Application>Microsoft Office PowerPoint</Application>
  <PresentationFormat>On-screen Show (4:3)</PresentationFormat>
  <Paragraphs>113</Paragraphs>
  <Slides>51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Bitmap Image</vt:lpstr>
      <vt:lpstr>Photo Editor Photo</vt:lpstr>
      <vt:lpstr>Foundation block-Pathology Practical</vt:lpstr>
      <vt:lpstr>Normal anatomy and histology of organs related to this chapter</vt:lpstr>
      <vt:lpstr>Lung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Gross and histopathology</vt:lpstr>
      <vt:lpstr>1- Fatty liver(Steatosis)</vt:lpstr>
      <vt:lpstr>PowerPoint Presentation</vt:lpstr>
      <vt:lpstr>PowerPoint Presentation</vt:lpstr>
      <vt:lpstr>PowerPoint Presentation</vt:lpstr>
      <vt:lpstr>Organ:  Liver         Dx: Fatty Change</vt:lpstr>
      <vt:lpstr>Fatty change of the liver: Section of liver shows:</vt:lpstr>
      <vt:lpstr>2- Coagulative necrosis of the kidney</vt:lpstr>
      <vt:lpstr>PowerPoint Presentation</vt:lpstr>
      <vt:lpstr> Coagulative necrosis in an infarcted  KIDNEY</vt:lpstr>
      <vt:lpstr>Coagulative necrosis in an infarcted kidney: Section of kidney shows:</vt:lpstr>
      <vt:lpstr>3- Liquefactive necrosis of the brain</vt:lpstr>
      <vt:lpstr>PowerPoint Presentation</vt:lpstr>
      <vt:lpstr>4- Caseous necrosis of the lung</vt:lpstr>
      <vt:lpstr>PowerPoint Presentation</vt:lpstr>
      <vt:lpstr>5- Dystrophic calcification of aortic valve</vt:lpstr>
      <vt:lpstr>PowerPoint Presentation</vt:lpstr>
      <vt:lpstr>6- Dystrophic calcification of the skin</vt:lpstr>
      <vt:lpstr> DYSTROPHIC CALIFICATION </vt:lpstr>
      <vt:lpstr>Dystrophic calification: Section of skin shows:</vt:lpstr>
      <vt:lpstr>7- Atrophy of the brain,kidney and testis</vt:lpstr>
      <vt:lpstr>PowerPoint Presentation</vt:lpstr>
      <vt:lpstr>PowerPoint Presentation</vt:lpstr>
      <vt:lpstr>PowerPoint Presentation</vt:lpstr>
      <vt:lpstr>8- Left ventricular hypertrophy</vt:lpstr>
      <vt:lpstr>PowerPoint Presentation</vt:lpstr>
      <vt:lpstr>9- Prostatic hyperplasia</vt:lpstr>
      <vt:lpstr>PowerPoint Presentation</vt:lpstr>
      <vt:lpstr>PowerPoint Presentation</vt:lpstr>
      <vt:lpstr> HYPERPLASIA OF THE PROSTATE</vt:lpstr>
      <vt:lpstr> HYPERPLASIA OF THE PROSTATE</vt:lpstr>
      <vt:lpstr>PowerPoint Presentation</vt:lpstr>
      <vt:lpstr>Hyperplasia of the prostate: Section of prostate shows:</vt:lpstr>
      <vt:lpstr>10- Endometrial hyperplasia </vt:lpstr>
      <vt:lpstr>PowerPoint Presentation</vt:lpstr>
      <vt:lpstr> CYSTIC HYPERPLASIA OF THE ENDOMETRIUM</vt:lpstr>
      <vt:lpstr> CYSTIC HYPERPLASIA OF THE ENDOMETRIUM</vt:lpstr>
      <vt:lpstr>Cystic hyperplasia of the endometrium: Section shows fragments of endometrial tissue and blood clot:</vt:lpstr>
      <vt:lpstr>11-Endocervical sqamous metaplasia 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block-Pathology Practical</dc:title>
  <dc:creator>DrShaesta</dc:creator>
  <cp:lastModifiedBy>Shaesta</cp:lastModifiedBy>
  <cp:revision>3</cp:revision>
  <dcterms:created xsi:type="dcterms:W3CDTF">2011-09-26T06:22:35Z</dcterms:created>
  <dcterms:modified xsi:type="dcterms:W3CDTF">2011-09-26T18:34:54Z</dcterms:modified>
</cp:coreProperties>
</file>