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E396A-2D57-44DD-AC3C-A3A6EAD70AF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07838-8F89-4417-8F8E-7C37D47302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99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EDD1D6-8619-492B-9ECB-C53CB68C5D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101182-DB7D-44A7-BB30-76EDB19859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949D6B-3736-4B98-A30C-C218F916FB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DE982C-0AFD-4E77-AE9F-6CB096A8B2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C014B3-850E-42A5-B718-D781EBF624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098D3F-16F5-4FCE-99A5-ED407A0C0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6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83918-6677-4DDE-B6AE-24E597DE3C1D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Necrotizing (i.e., </a:t>
            </a:r>
            <a:r>
              <a:rPr lang="en-US" dirty="0" err="1" smtClean="0"/>
              <a:t>caseating</a:t>
            </a:r>
            <a:r>
              <a:rPr lang="en-US" dirty="0" smtClean="0"/>
              <a:t>) </a:t>
            </a:r>
            <a:r>
              <a:rPr lang="en-US" dirty="0" err="1" smtClean="0"/>
              <a:t>granulomas</a:t>
            </a:r>
            <a:r>
              <a:rPr lang="en-US" dirty="0" smtClean="0"/>
              <a:t> filled with acid fast bacilli. This is CLASSIC for TB.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acid fast stain for acid fast bacteria is also called the Ziel-Neilseon stain, or simply AFB stain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1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564337-20F2-4AD1-8180-5C06B853B8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B004EF-343E-4DE7-A609-ACA57DC2DE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312853-E221-41B4-9003-5CC6CE9A06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4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E0331A-92ED-45F3-8678-BADAE43509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8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863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048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5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376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180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737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16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498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608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999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100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49575-F750-4402-9662-A82E706B41CE}" type="datetimeFigureOut">
              <a:rPr lang="en-IN" smtClean="0"/>
              <a:t>21-10-2011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1B6A5-0042-4CE9-85E3-EA9334AB265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371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Granulomatous</a:t>
            </a:r>
            <a:r>
              <a:rPr lang="en-US" dirty="0" smtClean="0"/>
              <a:t>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008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2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3600" b="1" dirty="0">
                <a:solidFill>
                  <a:srgbClr val="3333FF"/>
                </a:solidFill>
              </a:rPr>
              <a:t>AFB</a:t>
            </a:r>
            <a:r>
              <a:rPr lang="en-US" sz="3600" b="1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773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</a:rPr>
              <a:t>Miliary</a:t>
            </a:r>
            <a:r>
              <a:rPr lang="en-US" sz="3600" dirty="0" smtClean="0">
                <a:solidFill>
                  <a:schemeClr val="tx2"/>
                </a:solidFill>
              </a:rPr>
              <a:t> 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 which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</a:t>
            </a:r>
            <a:r>
              <a:rPr lang="en-US" dirty="0" err="1" smtClean="0"/>
              <a:t>langhan’s</a:t>
            </a:r>
            <a:r>
              <a:rPr lang="en-US" dirty="0" smtClean="0"/>
              <a:t> giant cells and peripheral rim of lymphocytes with or without </a:t>
            </a:r>
            <a:r>
              <a:rPr lang="en-US" dirty="0" err="1" smtClean="0"/>
              <a:t>caseation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</a:t>
            </a:r>
            <a:r>
              <a:rPr lang="en-US" sz="3600" dirty="0" err="1" smtClean="0"/>
              <a:t>Tuberculous</a:t>
            </a:r>
            <a:r>
              <a:rPr lang="en-US" sz="3600" dirty="0" smtClean="0"/>
              <a:t> lymphadenitis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0648"/>
            <a:ext cx="6912768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10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TUBERCULOUS LYMPHADENITIS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438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Tuberculous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lymphadenitis 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a lymph node with connective tissue capsule and lymphoid tissue shows: 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357188" y="2032000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round and oval tubercles/ granulomas with or without central caseation that appears structureless, homogenous and pink in colour.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granulomas consists of epithelioid cells, few langhan’s giant cells (large cell with multiple peripheral nuclei) and  peripheral rim of lymphocytes. </a:t>
            </a:r>
          </a:p>
        </p:txBody>
      </p:sp>
    </p:spTree>
    <p:extLst>
      <p:ext uri="{BB962C8B-B14F-4D97-AF65-F5344CB8AC3E}">
        <p14:creationId xmlns:p14="http://schemas.microsoft.com/office/powerpoint/2010/main" val="2316194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Tuberculosis of the kidney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14313"/>
            <a:ext cx="4500562" cy="64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44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Gross and histopathology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Bilharziasis</a:t>
            </a:r>
            <a:r>
              <a:rPr lang="en-US" sz="3600" dirty="0" smtClean="0"/>
              <a:t> of the colon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COLONIC BILHARZIASIS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8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BILHARZIASIS (COLON)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83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SCHISTOSOMIASIS OF THE URINARY BLADDER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0614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Bilharziasis of the rectum\urinary bladder: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rectal\urinary bladder mucosa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85750" y="2179638"/>
            <a:ext cx="85725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Bilharzial ova with yellow brown shells in mucosa and submucosa surrounded by fibrosis and chronic inflammatory cells consisting of lymphocytes, plasma cells and many eosinophils.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Few granulomas are seen around the ova.</a:t>
            </a:r>
          </a:p>
        </p:txBody>
      </p:sp>
    </p:spTree>
    <p:extLst>
      <p:ext uri="{BB962C8B-B14F-4D97-AF65-F5344CB8AC3E}">
        <p14:creationId xmlns:p14="http://schemas.microsoft.com/office/powerpoint/2010/main" val="2198868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5- </a:t>
            </a:r>
            <a:r>
              <a:rPr lang="en-US" sz="4000" dirty="0" err="1" smtClean="0"/>
              <a:t>Cutaneous</a:t>
            </a:r>
            <a:r>
              <a:rPr lang="en-US" sz="4000" dirty="0" smtClean="0"/>
              <a:t> </a:t>
            </a:r>
            <a:r>
              <a:rPr lang="en-US" sz="4000" dirty="0" err="1" smtClean="0"/>
              <a:t>leishmaniasis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7" name="Picture 1" descr="C:\Documents and Settings\Mr. Amer Shafie\My Documents\My Picture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2664296" cy="4824536"/>
          </a:xfrm>
          <a:prstGeom prst="rect">
            <a:avLst/>
          </a:prstGeom>
          <a:noFill/>
        </p:spPr>
      </p:pic>
      <p:pic>
        <p:nvPicPr>
          <p:cNvPr id="377858" name="Picture 2" descr="C:\Documents and Settings\Mr. Amer Shafie\My Documents\My Pictures\imag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08720"/>
            <a:ext cx="2736304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3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42672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0"/>
            <a:ext cx="2743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6324600" y="2165350"/>
            <a:ext cx="3105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Reservoir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68288" y="2347913"/>
            <a:ext cx="17859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Vector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895600" y="152400"/>
            <a:ext cx="1884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Life Cycle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304800" y="6172200"/>
            <a:ext cx="8277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Pathology:</a:t>
            </a:r>
            <a:r>
              <a:rPr lang="en-US" sz="2000">
                <a:solidFill>
                  <a:srgbClr val="FF0000"/>
                </a:solidFill>
              </a:rPr>
              <a:t>	</a:t>
            </a:r>
            <a:r>
              <a:rPr lang="en-US" sz="2000" b="1">
                <a:solidFill>
                  <a:srgbClr val="FF0000"/>
                </a:solidFill>
              </a:rPr>
              <a:t>Parasites in macrophages; Infiltration to skin/RE cells</a:t>
            </a:r>
          </a:p>
        </p:txBody>
      </p:sp>
    </p:spTree>
    <p:extLst>
      <p:ext uri="{BB962C8B-B14F-4D97-AF65-F5344CB8AC3E}">
        <p14:creationId xmlns:p14="http://schemas.microsoft.com/office/powerpoint/2010/main" val="17288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416824" cy="646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8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Tuberculosis of the lung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2656"/>
            <a:ext cx="435292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77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2656"/>
            <a:ext cx="5774457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3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619672" y="260648"/>
            <a:ext cx="57606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9492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8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1671638"/>
            <a:ext cx="7153275" cy="431958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352800" y="3200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6781800" y="3581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45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UNG03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>
          <a:xfrm>
            <a:off x="841375" y="1793875"/>
            <a:ext cx="7232650" cy="3994150"/>
          </a:xfrm>
          <a:noFill/>
        </p:spPr>
      </p:pic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Caseation Necrosis</a:t>
            </a:r>
          </a:p>
        </p:txBody>
      </p:sp>
      <p:sp>
        <p:nvSpPr>
          <p:cNvPr id="154628" name="AutoShape 4"/>
          <p:cNvSpPr>
            <a:spLocks noChangeArrowheads="1"/>
          </p:cNvSpPr>
          <p:nvPr/>
        </p:nvSpPr>
        <p:spPr bwMode="auto">
          <a:xfrm>
            <a:off x="5715000" y="18288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4629" name="AutoShape 5"/>
          <p:cNvSpPr>
            <a:spLocks noChangeArrowheads="1"/>
          </p:cNvSpPr>
          <p:nvPr/>
        </p:nvSpPr>
        <p:spPr bwMode="auto">
          <a:xfrm>
            <a:off x="4953000" y="4343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47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autoUpdateAnimBg="0"/>
      <p:bldP spid="154628" grpId="0" animBg="1"/>
      <p:bldP spid="1546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UNG03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7388" y="1858963"/>
            <a:ext cx="7464425" cy="4106862"/>
          </a:xfrm>
          <a:noFill/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Epitheloid cells in Granuloma</a:t>
            </a:r>
          </a:p>
        </p:txBody>
      </p:sp>
      <p:sp>
        <p:nvSpPr>
          <p:cNvPr id="155652" name="AutoShape 4"/>
          <p:cNvSpPr>
            <a:spLocks noChangeArrowheads="1"/>
          </p:cNvSpPr>
          <p:nvPr/>
        </p:nvSpPr>
        <p:spPr bwMode="auto">
          <a:xfrm>
            <a:off x="2667000" y="2743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7924800" y="2362200"/>
            <a:ext cx="914400" cy="533400"/>
          </a:xfrm>
          <a:prstGeom prst="leftArrow">
            <a:avLst>
              <a:gd name="adj1" fmla="val 50000"/>
              <a:gd name="adj2" fmla="val 4285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5654" name="AutoShape 6"/>
          <p:cNvSpPr>
            <a:spLocks noChangeArrowheads="1"/>
          </p:cNvSpPr>
          <p:nvPr/>
        </p:nvSpPr>
        <p:spPr bwMode="auto">
          <a:xfrm>
            <a:off x="5715000" y="3886200"/>
            <a:ext cx="914400" cy="533400"/>
          </a:xfrm>
          <a:prstGeom prst="leftArrow">
            <a:avLst>
              <a:gd name="adj1" fmla="val 50000"/>
              <a:gd name="adj2" fmla="val 4285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06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autoUpdateAnimBg="0"/>
      <p:bldP spid="155652" grpId="0" animBg="1"/>
      <p:bldP spid="155653" grpId="0" animBg="1"/>
      <p:bldP spid="1556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251</Words>
  <Application>Microsoft Office PowerPoint</Application>
  <PresentationFormat>On-screen Show (4:3)</PresentationFormat>
  <Paragraphs>45</Paragraphs>
  <Slides>28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Granulomatous diseases</vt:lpstr>
      <vt:lpstr>Gross and histopathology</vt:lpstr>
      <vt:lpstr>1- Tuberculosis of the lung</vt:lpstr>
      <vt:lpstr>PowerPoint Presentation</vt:lpstr>
      <vt:lpstr>PowerPoint Presentation</vt:lpstr>
      <vt:lpstr>PowerPoint Presentation</vt:lpstr>
      <vt:lpstr>Tuberculous Granulomas</vt:lpstr>
      <vt:lpstr>Caseation Necrosis</vt:lpstr>
      <vt:lpstr>Epitheloid cells in Granuloma</vt:lpstr>
      <vt:lpstr>PowerPoint Presentation</vt:lpstr>
      <vt:lpstr>PowerPoint Presentation</vt:lpstr>
      <vt:lpstr>Miliary tuberculosis of the lung : </vt:lpstr>
      <vt:lpstr>2- Tuberculous lymphadenitis</vt:lpstr>
      <vt:lpstr>PowerPoint Presentation</vt:lpstr>
      <vt:lpstr>PowerPoint Presentation</vt:lpstr>
      <vt:lpstr> TUBERCULOUS LYMPHADENITIS</vt:lpstr>
      <vt:lpstr>Tuberculous lymphadenitis : Section of a lymph node with connective tissue capsule and lymphoid tissue shows: </vt:lpstr>
      <vt:lpstr>3- Tuberculosis of the kidney</vt:lpstr>
      <vt:lpstr>PowerPoint Presentation</vt:lpstr>
      <vt:lpstr>4- Bilharziasis of the colon</vt:lpstr>
      <vt:lpstr> COLONIC BILHARZIASIS</vt:lpstr>
      <vt:lpstr> BILHARZIASIS (COLON)</vt:lpstr>
      <vt:lpstr>SCHISTOSOMIASIS OF THE URINARY BLADDER </vt:lpstr>
      <vt:lpstr>Bilharziasis of the rectum\urinary bladder: Section of fragments of rectal\urinary bladder mucosa shows:</vt:lpstr>
      <vt:lpstr>5- Cutaneous leishmaniasis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Granulomatous diseases</dc:title>
  <dc:creator>Shaesta</dc:creator>
  <cp:lastModifiedBy>Shaesta</cp:lastModifiedBy>
  <cp:revision>1</cp:revision>
  <dcterms:created xsi:type="dcterms:W3CDTF">2011-10-21T19:16:02Z</dcterms:created>
  <dcterms:modified xsi:type="dcterms:W3CDTF">2011-10-21T19:44:00Z</dcterms:modified>
</cp:coreProperties>
</file>