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88" r:id="rId3"/>
    <p:sldId id="299" r:id="rId4"/>
    <p:sldId id="301" r:id="rId5"/>
    <p:sldId id="303" r:id="rId6"/>
    <p:sldId id="292" r:id="rId7"/>
    <p:sldId id="257" r:id="rId8"/>
    <p:sldId id="258" r:id="rId9"/>
    <p:sldId id="302" r:id="rId10"/>
    <p:sldId id="260" r:id="rId11"/>
    <p:sldId id="261" r:id="rId12"/>
    <p:sldId id="293" r:id="rId13"/>
    <p:sldId id="294" r:id="rId14"/>
    <p:sldId id="262" r:id="rId15"/>
    <p:sldId id="263" r:id="rId16"/>
    <p:sldId id="295" r:id="rId17"/>
    <p:sldId id="296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97" r:id="rId32"/>
    <p:sldId id="298" r:id="rId33"/>
    <p:sldId id="278" r:id="rId34"/>
    <p:sldId id="306" r:id="rId35"/>
    <p:sldId id="279" r:id="rId36"/>
    <p:sldId id="304" r:id="rId37"/>
    <p:sldId id="281" r:id="rId38"/>
    <p:sldId id="305" r:id="rId39"/>
    <p:sldId id="282" r:id="rId40"/>
    <p:sldId id="283" r:id="rId41"/>
    <p:sldId id="284" r:id="rId42"/>
    <p:sldId id="300" r:id="rId43"/>
    <p:sldId id="285" r:id="rId44"/>
    <p:sldId id="286" r:id="rId45"/>
    <p:sldId id="28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2283-F427-4006-A655-B554605D7AF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AA49E-BB3E-4320-A580-D72DE28A5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13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B2694E2-9C6E-4C63-A287-3702CA113219}" type="datetime1">
              <a:rPr lang="ar-SA" smtClean="0"/>
              <a:pPr/>
              <a:t>20/11/1432</a:t>
            </a:fld>
            <a:endParaRPr lang="en-US" smtClean="0"/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5A3B3-AC13-4CA0-B1BB-EA944CD53C45}" type="slidenum">
              <a:rPr lang="ar-SA" smtClean="0"/>
              <a:pPr/>
              <a:t>2</a:t>
            </a:fld>
            <a:endParaRPr lang="en-US" smtClean="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9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IN" dirty="0" smtClean="0"/>
              <a:t>Infarction of many internal organs leads to a "pale" infarct from loss of </a:t>
            </a:r>
            <a:r>
              <a:rPr lang="en-IN" dirty="0" err="1" smtClean="0"/>
              <a:t>hte</a:t>
            </a:r>
            <a:r>
              <a:rPr lang="en-IN" dirty="0" smtClean="0"/>
              <a:t> blood supply, resulting in </a:t>
            </a:r>
            <a:r>
              <a:rPr lang="en-IN" dirty="0" err="1" smtClean="0"/>
              <a:t>coagulative</a:t>
            </a:r>
            <a:r>
              <a:rPr lang="en-IN" dirty="0" smtClean="0"/>
              <a:t> necrosis. Shown here is a myocardial infarction from occlusion of a major coronary artery, here the left anterior descending artery</a:t>
            </a:r>
            <a:endParaRPr lang="en-US" dirty="0" smtClean="0"/>
          </a:p>
        </p:txBody>
      </p:sp>
      <p:sp>
        <p:nvSpPr>
          <p:cNvPr id="349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4CF247-A7F9-44D5-BA9D-6F4A5D6CD5F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D039C-2185-4DD6-87F7-DEA20E452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WEDGE SHAPED SCARRED INFARCT following the distribution of a end artery branch of the renal artery. FIBROSIS implies that it is old (months to years)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6B0299-636C-4B8D-8FAE-961FDDF1475F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7ED4F2-F32E-4142-9E79-6FDB72B220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0B4171-2EAD-49A0-8275-C6D5676490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A1A7C9-9562-4781-9870-D3E8543B72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4D8397-B4C0-465A-88F0-926AA7FA0D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D48D6E8-681C-4F5C-A5C0-B639B90C2DB9}" type="datetime1">
              <a:rPr lang="ar-SA" smtClean="0"/>
              <a:pPr/>
              <a:t>20/11/1432</a:t>
            </a:fld>
            <a:endParaRPr lang="en-US" smtClean="0"/>
          </a:p>
        </p:txBody>
      </p:sp>
      <p:sp>
        <p:nvSpPr>
          <p:cNvPr id="1095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C93BE-05DB-414A-BADA-70DA8ACD9EBE}" type="slidenum">
              <a:rPr lang="ar-SA" smtClean="0"/>
              <a:pPr/>
              <a:t>31</a:t>
            </a:fld>
            <a:endParaRPr lang="en-US" smtClean="0"/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AA49E-BB3E-4320-A580-D72DE28A50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174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AA49E-BB3E-4320-A580-D72DE28A502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3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67EAB2-932F-4EEC-A74B-F89F9B8139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C0C30-9734-4D18-A649-B6D35F1C6F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2FCEA6-7830-4F82-875C-ADDBB0FD5C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4F8F5-E9BB-43BD-A29F-7E1C5036B2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232748-FEDA-4797-B0B4-F036803BAA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88E01F-6629-4B69-8C6C-B25B426E91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F1F436-FDC8-4A8B-956A-E6DA277248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9A49CF-A34B-4EEE-A367-A472CEF3B146}" type="datetime1">
              <a:rPr lang="ar-SA" smtClean="0"/>
              <a:pPr/>
              <a:t>20/11/1432</a:t>
            </a:fld>
            <a:endParaRPr lang="en-US" smtClean="0"/>
          </a:p>
        </p:txBody>
      </p:sp>
      <p:sp>
        <p:nvSpPr>
          <p:cNvPr id="145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1D5E8-2A9E-4249-A0CE-FC24221C5A9E}" type="slidenum">
              <a:rPr lang="ar-SA" smtClean="0"/>
              <a:pPr/>
              <a:t>6</a:t>
            </a:fld>
            <a:endParaRPr lang="en-US" smtClean="0"/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N" dirty="0" smtClean="0"/>
              <a:t>Persons who are immobilized for weeks are at greatest risk. </a:t>
            </a:r>
            <a:r>
              <a:rPr lang="en-IN" dirty="0" smtClean="0"/>
              <a:t>Can also be seen in </a:t>
            </a:r>
            <a:r>
              <a:rPr lang="en-US" dirty="0" err="1" smtClean="0"/>
              <a:t>hypercoagulability</a:t>
            </a:r>
            <a:r>
              <a:rPr lang="en-US" dirty="0" smtClean="0"/>
              <a:t> syndrome and multiple bone fractures. </a:t>
            </a:r>
            <a:r>
              <a:rPr lang="en-IN" dirty="0" smtClean="0"/>
              <a:t>The </a:t>
            </a:r>
            <a:r>
              <a:rPr lang="en-IN" dirty="0" smtClean="0"/>
              <a:t>patient can experience sudden onset of shortness of breath. Death may occur within minutes</a:t>
            </a:r>
            <a:endParaRPr lang="en-US" dirty="0" smtClean="0"/>
          </a:p>
        </p:txBody>
      </p:sp>
      <p:sp>
        <p:nvSpPr>
          <p:cNvPr id="372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D0523-5482-4ECF-A1A3-098647588B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4A2670-E1F7-4E20-9ACC-20CA1B8B63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Lines of </a:t>
            </a:r>
            <a:r>
              <a:rPr lang="en-US" dirty="0" err="1" smtClean="0"/>
              <a:t>Zahn</a:t>
            </a:r>
            <a:r>
              <a:rPr lang="en-US" dirty="0" smtClean="0"/>
              <a:t>, gross and microscopic, top, is evidence to prove a clot is PRE-mortem.</a:t>
            </a:r>
          </a:p>
          <a:p>
            <a:r>
              <a:rPr lang="en-US" dirty="0" smtClean="0"/>
              <a:t>Clots appearing like current jelly or chicken fat are said to be POST-mortem.</a:t>
            </a:r>
          </a:p>
          <a:p>
            <a:r>
              <a:rPr lang="en-US" dirty="0" smtClean="0"/>
              <a:t>In general, post mortem clots are rather AMORPHOUS and have no binding texture when you squeeze them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8193731-C18E-4FAC-AB13-23C91D1501C5}" type="datetime1">
              <a:rPr lang="ar-SA" smtClean="0"/>
              <a:pPr/>
              <a:t>20/11/1432</a:t>
            </a:fld>
            <a:endParaRPr lang="en-US" smtClean="0"/>
          </a:p>
        </p:txBody>
      </p:sp>
      <p:sp>
        <p:nvSpPr>
          <p:cNvPr id="148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41173-ABDB-4D7F-87CC-61E5C3926595}" type="slidenum">
              <a:rPr lang="ar-SA" smtClean="0"/>
              <a:pPr/>
              <a:t>12</a:t>
            </a:fld>
            <a:endParaRPr lang="en-US" smtClean="0"/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FCC4456-24C1-4E58-AF11-CABF43EC7727}" type="datetime1">
              <a:rPr lang="ar-SA" smtClean="0"/>
              <a:pPr/>
              <a:t>20/11/1432</a:t>
            </a:fld>
            <a:endParaRPr lang="en-US" smtClean="0"/>
          </a:p>
        </p:txBody>
      </p:sp>
      <p:sp>
        <p:nvSpPr>
          <p:cNvPr id="1495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A7C28-1036-4811-8AD1-0291EB5E3850}" type="slidenum">
              <a:rPr lang="ar-SA" smtClean="0"/>
              <a:pPr/>
              <a:t>13</a:t>
            </a:fld>
            <a:endParaRPr lang="en-US" smtClean="0"/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8B5F71-0581-44A0-9BA8-4D93452CD8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FC2E1-7835-4AB1-AB25-808770810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CD44C-AF97-42BA-9232-E140FAED83E5}" type="datetimeFigureOut">
              <a:rPr lang="en-US" smtClean="0"/>
              <a:pPr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Hemodynamic disorders</a:t>
            </a:r>
            <a:br>
              <a:rPr lang="en-US" dirty="0" smtClean="0"/>
            </a:br>
            <a:r>
              <a:rPr lang="en-US" dirty="0" smtClean="0"/>
              <a:t>Pathology practical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 smtClean="0"/>
          </a:p>
          <a:p>
            <a:r>
              <a:rPr lang="en-US" dirty="0" smtClean="0"/>
              <a:t>17-10-11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Organizing thrombus: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blood vessel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85750" y="1928813"/>
            <a:ext cx="85010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lumen is occluded by thrombus which consists of alternate layers of platelets with fibrin thread and clotted blood (line of Zahn).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Organization </a:t>
            </a:r>
            <a:r>
              <a:rPr lang="en-US" sz="2800" dirty="0" smtClean="0">
                <a:latin typeface="Franklin Gothic Demi" pitchFamily="34" charset="0"/>
              </a:rPr>
              <a:t>can be </a:t>
            </a:r>
            <a:r>
              <a:rPr lang="en-US" sz="2800" dirty="0">
                <a:latin typeface="Franklin Gothic Demi" pitchFamily="34" charset="0"/>
              </a:rPr>
              <a:t>seen at the periphery of thrombus which </a:t>
            </a:r>
            <a:r>
              <a:rPr lang="en-US" sz="2800" dirty="0" smtClean="0">
                <a:latin typeface="Franklin Gothic Demi" pitchFamily="34" charset="0"/>
              </a:rPr>
              <a:t>includes </a:t>
            </a:r>
            <a:r>
              <a:rPr lang="en-US" sz="2800" dirty="0">
                <a:latin typeface="Franklin Gothic Demi" pitchFamily="34" charset="0"/>
              </a:rPr>
              <a:t>formation of small capillaries &amp; fibroblasts with chronic inflammatory cells.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Recanalization is seen at one side.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798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924944"/>
            <a:ext cx="447697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852936"/>
            <a:ext cx="47160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87727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Lines of </a:t>
            </a:r>
            <a:r>
              <a:rPr lang="en-US" dirty="0" err="1" smtClean="0"/>
              <a:t>Zahn</a:t>
            </a:r>
            <a:r>
              <a:rPr lang="en-US" dirty="0" smtClean="0"/>
              <a:t>, gross and microscopic, top, is evidence to prove a clot is PRE-mortem.</a:t>
            </a:r>
          </a:p>
          <a:p>
            <a:r>
              <a:rPr lang="en-US" dirty="0" smtClean="0"/>
              <a:t>Clots appearing like current jelly or chicken fat are said to be POST-mortem.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32656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Embolism</a:t>
            </a:r>
            <a:endParaRPr lang="en-US" altLang="en-US" u="sng" dirty="0" smtClean="0">
              <a:solidFill>
                <a:srgbClr val="FF3399"/>
              </a:solidFill>
            </a:endParaRP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844824"/>
            <a:ext cx="7086600" cy="30464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Definition:</a:t>
            </a:r>
          </a:p>
          <a:p>
            <a:pPr algn="l"/>
            <a:endParaRPr lang="en-GB" dirty="0">
              <a:solidFill>
                <a:srgbClr val="FF0000"/>
              </a:solidFill>
            </a:endParaRPr>
          </a:p>
          <a:p>
            <a:pPr algn="l"/>
            <a:r>
              <a:rPr lang="en-GB" dirty="0" smtClean="0"/>
              <a:t>Embolism </a:t>
            </a:r>
            <a:r>
              <a:rPr lang="en-GB" dirty="0"/>
              <a:t>is the blockage of a blood vessel by solid, liquid or gas </a:t>
            </a:r>
            <a:r>
              <a:rPr lang="en-GB" dirty="0">
                <a:solidFill>
                  <a:schemeClr val="tx1"/>
                </a:solidFill>
              </a:rPr>
              <a:t>at a site distant </a:t>
            </a:r>
            <a:r>
              <a:rPr lang="en-GB" dirty="0"/>
              <a:t>from its origin.</a:t>
            </a:r>
          </a:p>
          <a:p>
            <a:endParaRPr lang="en-GB" dirty="0"/>
          </a:p>
          <a:p>
            <a:pPr algn="l"/>
            <a:r>
              <a:rPr lang="en-GB" dirty="0" smtClean="0"/>
              <a:t>&gt;</a:t>
            </a:r>
            <a:r>
              <a:rPr lang="en-GB" dirty="0"/>
              <a:t>90% of emboli are </a:t>
            </a:r>
            <a:r>
              <a:rPr lang="en-GB" dirty="0" err="1"/>
              <a:t>thrombo</a:t>
            </a:r>
            <a:r>
              <a:rPr lang="en-GB" dirty="0"/>
              <a:t>-emboli</a:t>
            </a:r>
          </a:p>
          <a:p>
            <a:pPr algn="l" eaLnBrk="1" hangingPunct="1">
              <a:lnSpc>
                <a:spcPct val="130000"/>
              </a:lnSpc>
              <a:defRPr/>
            </a:pPr>
            <a:endParaRPr lang="en-US" alt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438"/>
            <a:ext cx="7315200" cy="1020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Embolism</a:t>
            </a:r>
            <a:endParaRPr lang="en-US" altLang="en-US" u="sng" smtClean="0">
              <a:solidFill>
                <a:srgbClr val="FF3399"/>
              </a:solidFill>
            </a:endParaRP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752600"/>
            <a:ext cx="8489950" cy="4581525"/>
          </a:xfrm>
        </p:spPr>
        <p:txBody>
          <a:bodyPr/>
          <a:lstStyle/>
          <a:p>
            <a:r>
              <a:rPr lang="en-GB" dirty="0" smtClean="0"/>
              <a:t>Other </a:t>
            </a:r>
            <a:r>
              <a:rPr lang="en-GB" dirty="0"/>
              <a:t>types</a:t>
            </a:r>
          </a:p>
          <a:p>
            <a:pPr lvl="1"/>
            <a:r>
              <a:rPr lang="en-GB" dirty="0"/>
              <a:t>air</a:t>
            </a:r>
          </a:p>
          <a:p>
            <a:pPr lvl="1"/>
            <a:r>
              <a:rPr lang="en-GB" dirty="0"/>
              <a:t>amniotic fluid</a:t>
            </a:r>
          </a:p>
          <a:p>
            <a:pPr lvl="1"/>
            <a:r>
              <a:rPr lang="en-GB" dirty="0"/>
              <a:t>nitrogen</a:t>
            </a:r>
          </a:p>
          <a:p>
            <a:pPr lvl="1"/>
            <a:r>
              <a:rPr lang="en-GB" dirty="0"/>
              <a:t>medical equipment</a:t>
            </a:r>
          </a:p>
          <a:p>
            <a:pPr lvl="1"/>
            <a:r>
              <a:rPr lang="en-GB" dirty="0"/>
              <a:t>tumour cells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altLang="en-US" b="1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Pulmonary embolus with infarction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43846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Infarction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1988840"/>
            <a:ext cx="7239000" cy="23622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v"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is an 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 of  </a:t>
            </a:r>
            <a:r>
              <a:rPr lang="en-US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ischemic necrosis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caused by occlusion of either the arterial supply or the venous drainage in a particular 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tissue.</a:t>
            </a:r>
            <a:endParaRPr lang="en-US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Infarction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533400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buNone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b="1" i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Causes: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Arterial occlusion due to 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thrombotic or embolic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events (99%)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Other arterial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causes: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Vasospasm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Swelling of atheroma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Extrinsic compression on vessel (by tumor …)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Twisting of vessels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Traumatic rupture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Venous thrombosis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	in organs with single venous outflow e.g. testis, ovary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Myocardial infarction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ibrary.med.utah.edu/WebPath/jpeg5/CV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2728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Hemostasis &amp;Thrombosis</a:t>
            </a:r>
            <a:endParaRPr lang="en-US" altLang="en-US" u="sng" dirty="0" smtClean="0">
              <a:solidFill>
                <a:srgbClr val="FF3399"/>
              </a:solidFill>
            </a:endParaRP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1628800"/>
            <a:ext cx="7704856" cy="3816424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r>
              <a:rPr lang="en-US" sz="2800" dirty="0" smtClean="0"/>
              <a:t>    Normal hemostasis maintain blood in fluid, clot free state  in normal vessel and induce localized hemostatic  plug at site of vascular injury</a:t>
            </a:r>
            <a:r>
              <a:rPr lang="en-US" sz="2800" dirty="0" smtClean="0"/>
              <a:t>.</a:t>
            </a:r>
          </a:p>
          <a:p>
            <a:pPr algn="l" eaLnBrk="1" hangingPunct="1">
              <a:lnSpc>
                <a:spcPct val="130000"/>
              </a:lnSpc>
              <a:defRPr/>
            </a:pPr>
            <a:endParaRPr lang="en-US" sz="2800" dirty="0" smtClean="0"/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r>
              <a:rPr lang="en-US" sz="2800" dirty="0" smtClean="0"/>
              <a:t>    Thrombosis is </a:t>
            </a:r>
            <a:r>
              <a:rPr lang="en-US" sz="2800" b="1" u="sng" dirty="0" smtClean="0">
                <a:solidFill>
                  <a:srgbClr val="FF0000"/>
                </a:solidFill>
              </a:rPr>
              <a:t>inappropriate activation</a:t>
            </a:r>
            <a:r>
              <a:rPr lang="en-US" sz="2800" b="1" u="sng" dirty="0" smtClean="0"/>
              <a:t> </a:t>
            </a:r>
            <a:r>
              <a:rPr lang="en-US" sz="2800" dirty="0" smtClean="0"/>
              <a:t>of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normal hemostatic process</a:t>
            </a:r>
            <a:r>
              <a:rPr lang="en-US" sz="2800" b="1" dirty="0" smtClean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eg</a:t>
            </a:r>
            <a:r>
              <a:rPr lang="en-US" sz="2800" dirty="0" smtClean="0"/>
              <a:t> formation of thrombus/blood clot) in </a:t>
            </a:r>
            <a:r>
              <a:rPr lang="en-US" sz="2800" dirty="0" smtClean="0">
                <a:solidFill>
                  <a:srgbClr val="FF0000"/>
                </a:solidFill>
              </a:rPr>
              <a:t>un-injured vasculature </a:t>
            </a:r>
            <a:r>
              <a:rPr lang="en-US" sz="2800" dirty="0" smtClean="0"/>
              <a:t>or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thrombotic occlusion of vessel after minor injury</a:t>
            </a:r>
            <a:r>
              <a:rPr lang="en-US" sz="2800" dirty="0" smtClean="0"/>
              <a:t>.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58200" cy="2362200"/>
          </a:xfrm>
        </p:spPr>
        <p:txBody>
          <a:bodyPr lIns="90000" tIns="46800" rIns="90000" bIns="46800">
            <a:normAutofit/>
          </a:bodyPr>
          <a:lstStyle/>
          <a:p>
            <a:pPr defTabSz="457200" eaLnBrk="1" hangingPunct="1">
              <a:buClr>
                <a:srgbClr val="3333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FF"/>
                </a:solidFill>
                <a:ea typeface="Arial Unicode MS" pitchFamily="34" charset="-128"/>
                <a:cs typeface="Arial Unicode MS" pitchFamily="34" charset="-128"/>
              </a:rPr>
              <a:t>Myocardial infarction (recent stage)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71800"/>
            <a:ext cx="4800600" cy="3641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3657600" cy="3581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MYOCARDIAL INFARCTION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(LATE STAGE)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Myocardial infarction: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myocardial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14313" y="2032000"/>
            <a:ext cx="86439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Patchy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myocardial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. The dead muscle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 are </a:t>
            </a:r>
            <a:r>
              <a:rPr lang="en-US" sz="2800" dirty="0" smtClean="0">
                <a:latin typeface="Franklin Gothic Demi" pitchFamily="34" charset="0"/>
              </a:rPr>
              <a:t>structure less </a:t>
            </a:r>
            <a:r>
              <a:rPr lang="en-US" sz="2800" dirty="0">
                <a:latin typeface="Franklin Gothic Demi" pitchFamily="34" charset="0"/>
              </a:rPr>
              <a:t>and hyaline.</a:t>
            </a: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necrotic muscle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 are pale with loss of nuclei and striations</a:t>
            </a:r>
            <a:r>
              <a:rPr lang="en-US" sz="2800" dirty="0" smtClean="0">
                <a:latin typeface="Franklin Gothic Demi" pitchFamily="34" charset="0"/>
              </a:rPr>
              <a:t>. Infiltration of </a:t>
            </a:r>
            <a:r>
              <a:rPr lang="en-US" sz="2800" dirty="0" err="1" smtClean="0">
                <a:latin typeface="Franklin Gothic Demi" pitchFamily="34" charset="0"/>
              </a:rPr>
              <a:t>neutrophils</a:t>
            </a:r>
            <a:r>
              <a:rPr lang="en-US" sz="2800" dirty="0" smtClean="0">
                <a:latin typeface="Franklin Gothic Demi" pitchFamily="34" charset="0"/>
              </a:rPr>
              <a:t> in recent stage is seen .</a:t>
            </a: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Later granulation tissue formation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Infarcted</a:t>
            </a:r>
            <a:r>
              <a:rPr lang="en-US" sz="3600" dirty="0" smtClean="0"/>
              <a:t> kidney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4343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9938" y="0"/>
            <a:ext cx="32940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219200"/>
            <a:ext cx="27082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143108" y="357166"/>
          <a:ext cx="3994150" cy="4714908"/>
        </p:xfrm>
        <a:graphic>
          <a:graphicData uri="http://schemas.openxmlformats.org/presentationml/2006/ole">
            <p:oleObj spid="_x0000_s1049" name="Photo Editor Photo" r:id="rId3" imgW="3142857" imgH="4800000" progId="">
              <p:embed/>
            </p:oleObj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214414" y="5572140"/>
            <a:ext cx="5815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Organ: Kidney              </a:t>
            </a:r>
            <a:r>
              <a:rPr lang="en-US" dirty="0" err="1" smtClean="0">
                <a:latin typeface="Verdana" pitchFamily="34" charset="0"/>
              </a:rPr>
              <a:t>Dx:Coagulative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INFARCTED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3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0" y="1714500"/>
            <a:ext cx="8715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 cortical infarct showing coagulative necrosis of glomeruli, tubules and interstitial tissue with loss of cell nuclei.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haemorrhagic zone at the periphery of the infarct shows dilated and congested blood vessels and cellular infiltrate by neutrophils, red blood cells and lymphocytes.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Infarction of the small intestine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4878387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Normal fluid homeostasis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means </a:t>
            </a:r>
            <a:r>
              <a:rPr lang="en-US" b="1" i="1" dirty="0"/>
              <a:t>maintaining </a:t>
            </a:r>
            <a:r>
              <a:rPr lang="en-US" b="1" i="1" dirty="0">
                <a:solidFill>
                  <a:srgbClr val="0000FF"/>
                </a:solidFill>
              </a:rPr>
              <a:t>blood as a liquid</a:t>
            </a:r>
            <a:r>
              <a:rPr lang="en-US" b="1" i="1" dirty="0"/>
              <a:t> until such time as injury necessitates clot formation.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Clotting </a:t>
            </a:r>
            <a:r>
              <a:rPr lang="en-US" dirty="0"/>
              <a:t>at inappropriate sites </a:t>
            </a:r>
            <a:r>
              <a:rPr lang="en-US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(thrombosis)</a:t>
            </a:r>
            <a:r>
              <a:rPr lang="en-US" dirty="0"/>
              <a:t> or migration of clots </a:t>
            </a:r>
            <a:r>
              <a:rPr lang="en-US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(embolism)</a:t>
            </a:r>
            <a:r>
              <a:rPr lang="en-US" dirty="0"/>
              <a:t> obstructs blood flow to tissues &amp; leads to cell death </a:t>
            </a:r>
            <a:r>
              <a:rPr lang="en-US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(infarction).</a:t>
            </a:r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928493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5176838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Hyperemia  &amp; 							Congestion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2564904"/>
            <a:ext cx="7086600" cy="3124200"/>
          </a:xfrm>
        </p:spPr>
        <p:txBody>
          <a:bodyPr/>
          <a:lstStyle/>
          <a:p>
            <a:pPr algn="l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alt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Increased blood in an area  (inside blood vessels)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compared 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 normal.</a:t>
            </a:r>
            <a:endParaRPr 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43800" cy="12192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3100" smtClean="0"/>
              <a:t>Compare between:</a:t>
            </a:r>
            <a:br>
              <a:rPr lang="en-US" sz="3100" smtClean="0"/>
            </a:br>
            <a:r>
              <a:rPr lang="en-US" sz="3100" smtClean="0"/>
              <a:t>	“Hyperemia    &amp;    Congestion”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600200"/>
            <a:ext cx="4076700" cy="4953000"/>
          </a:xfrm>
          <a:ln>
            <a:solidFill>
              <a:srgbClr val="993300"/>
            </a:solidFill>
          </a:ln>
        </p:spPr>
        <p:txBody>
          <a:bodyPr/>
          <a:lstStyle/>
          <a:p>
            <a:pPr eaLnBrk="1" hangingPunct="1">
              <a:lnSpc>
                <a:spcPct val="155000"/>
              </a:lnSpc>
              <a:buFont typeface="Wingdings" pitchFamily="2" charset="2"/>
              <a:buNone/>
              <a:defRPr/>
            </a:pPr>
            <a:r>
              <a:rPr lang="en-US" altLang="en-US" sz="3000" b="1" i="1" u="sng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Hyperemia: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 is an   “</a:t>
            </a:r>
            <a:r>
              <a:rPr lang="en-US" altLang="en-US" sz="2600" smtClean="0">
                <a:solidFill>
                  <a:srgbClr val="993300"/>
                </a:solidFill>
              </a:rPr>
              <a:t>active process”</a:t>
            </a:r>
            <a:endParaRPr lang="en-US" altLang="en-US" sz="2600" smtClean="0"/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resulting from augmented tissue </a:t>
            </a:r>
            <a:r>
              <a:rPr lang="en-US" altLang="en-US" sz="2600" smtClean="0">
                <a:solidFill>
                  <a:srgbClr val="993300"/>
                </a:solidFill>
              </a:rPr>
              <a:t>inflow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due to </a:t>
            </a:r>
            <a:r>
              <a:rPr lang="en-US" altLang="en-US" sz="2600" smtClean="0">
                <a:solidFill>
                  <a:srgbClr val="993300"/>
                </a:solidFill>
              </a:rPr>
              <a:t>arteriolar dilation</a:t>
            </a:r>
            <a:r>
              <a:rPr lang="en-US" altLang="en-US" sz="2600" smtClean="0"/>
              <a:t> 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(e.g. acute inflammation)</a:t>
            </a:r>
            <a:endParaRPr lang="en-US" sz="22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76700" cy="5029200"/>
          </a:xfrm>
          <a:ln>
            <a:solidFill>
              <a:srgbClr val="0033CC"/>
            </a:solidFill>
          </a:ln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altLang="en-US" sz="3000" b="1" i="1" u="sng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Congestion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is a   “</a:t>
            </a:r>
            <a:r>
              <a:rPr lang="en-US" altLang="en-US" sz="2600" smtClean="0">
                <a:solidFill>
                  <a:srgbClr val="0033CC"/>
                </a:solidFill>
              </a:rPr>
              <a:t>passive process”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resulting from </a:t>
            </a:r>
            <a:r>
              <a:rPr lang="en-US" altLang="en-US" sz="2600" smtClean="0">
                <a:solidFill>
                  <a:srgbClr val="0033CC"/>
                </a:solidFill>
              </a:rPr>
              <a:t>impaired outflows</a:t>
            </a:r>
            <a:r>
              <a:rPr lang="en-US" altLang="en-US" sz="2600" smtClean="0"/>
              <a:t> from a tissue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Impaired </a:t>
            </a:r>
            <a:r>
              <a:rPr lang="en-US" altLang="en-US" sz="2600" smtClean="0">
                <a:solidFill>
                  <a:srgbClr val="0033CC"/>
                </a:solidFill>
              </a:rPr>
              <a:t>venous return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(e.g. cardiac failure or venous obstruction)</a:t>
            </a:r>
            <a:endParaRPr 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2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32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2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Chronic venous congestion of the liver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Liver</a:t>
            </a:r>
            <a:endParaRPr lang="en-US" sz="3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52400" y="1662113"/>
            <a:ext cx="3886200" cy="46166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1.Liver: </a:t>
            </a:r>
            <a:r>
              <a:rPr lang="en-US" sz="2800" dirty="0" smtClean="0"/>
              <a:t>It is mainly due to </a:t>
            </a:r>
            <a:r>
              <a:rPr lang="en-US" sz="2800" u="sng" dirty="0" smtClean="0"/>
              <a:t>right sided heart failure.</a:t>
            </a:r>
            <a:endParaRPr lang="en-US" sz="2800" u="sng" dirty="0"/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Gross Picture</a:t>
            </a:r>
            <a:r>
              <a:rPr lang="en-US" sz="2400" b="1" dirty="0"/>
              <a:t>:</a:t>
            </a:r>
            <a:r>
              <a:rPr lang="en-US" sz="2400" dirty="0"/>
              <a:t> The liver is </a:t>
            </a:r>
            <a:r>
              <a:rPr lang="en-US" sz="2400" b="1" dirty="0"/>
              <a:t>enlarged</a:t>
            </a:r>
            <a:r>
              <a:rPr lang="en-US" sz="2400" dirty="0"/>
              <a:t> , </a:t>
            </a:r>
            <a:r>
              <a:rPr lang="en-US" sz="2400" b="1" dirty="0"/>
              <a:t>firm </a:t>
            </a:r>
            <a:r>
              <a:rPr lang="en-US" sz="2400" dirty="0"/>
              <a:t>and the cut surface shows alternating </a:t>
            </a:r>
            <a:r>
              <a:rPr lang="en-US" sz="2400" b="1" dirty="0">
                <a:solidFill>
                  <a:srgbClr val="CC0000"/>
                </a:solidFill>
              </a:rPr>
              <a:t>dark</a:t>
            </a:r>
            <a:r>
              <a:rPr lang="en-US" sz="2400" dirty="0"/>
              <a:t> areas of </a:t>
            </a:r>
            <a:r>
              <a:rPr lang="en-US" sz="2400" b="1" dirty="0">
                <a:solidFill>
                  <a:srgbClr val="CC0000"/>
                </a:solidFill>
              </a:rPr>
              <a:t>congestion</a:t>
            </a:r>
            <a:r>
              <a:rPr lang="en-US" sz="2400" dirty="0"/>
              <a:t> with </a:t>
            </a:r>
            <a:r>
              <a:rPr lang="en-US" sz="2400" b="1" dirty="0">
                <a:solidFill>
                  <a:srgbClr val="CC9900"/>
                </a:solidFill>
              </a:rPr>
              <a:t>pale</a:t>
            </a:r>
            <a:r>
              <a:rPr lang="en-US" sz="2400" dirty="0"/>
              <a:t> areas of </a:t>
            </a:r>
            <a:r>
              <a:rPr lang="en-US" sz="2400" b="1" dirty="0">
                <a:solidFill>
                  <a:srgbClr val="CC9900"/>
                </a:solidFill>
              </a:rPr>
              <a:t>fatty change</a:t>
            </a:r>
            <a:r>
              <a:rPr lang="en-US" sz="2400" dirty="0"/>
              <a:t>, giving the liver the </a:t>
            </a:r>
            <a:r>
              <a:rPr lang="en-US" sz="2400" b="1" dirty="0">
                <a:solidFill>
                  <a:srgbClr val="0000FF"/>
                </a:solidFill>
              </a:rPr>
              <a:t>nutmeg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appearance.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4191000" y="5257800"/>
            <a:ext cx="4800600" cy="925513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Nutmeg cut surface of the liver (dark areas of congestion alternating with pale areas of fatty change)</a:t>
            </a:r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800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static.howstuffworks.com/gif/nutmeg-new-netherland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77072"/>
            <a:ext cx="1257300" cy="11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29967" y="4869160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nutmeg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793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50" y="463550"/>
            <a:ext cx="785495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Liver</a:t>
            </a:r>
            <a:endParaRPr lang="en-US" sz="32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1" name="AutoShape 6"/>
          <p:cNvSpPr>
            <a:spLocks noChangeArrowheads="1"/>
          </p:cNvSpPr>
          <p:nvPr/>
        </p:nvSpPr>
        <p:spPr bwMode="auto">
          <a:xfrm>
            <a:off x="2362200" y="1981200"/>
            <a:ext cx="5181600" cy="4114800"/>
          </a:xfrm>
          <a:prstGeom prst="hexagon">
            <a:avLst>
              <a:gd name="adj" fmla="val 31481"/>
              <a:gd name="vf" fmla="val 11547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2" name="Oval 7"/>
          <p:cNvSpPr>
            <a:spLocks noChangeArrowheads="1"/>
          </p:cNvSpPr>
          <p:nvPr/>
        </p:nvSpPr>
        <p:spPr bwMode="auto">
          <a:xfrm>
            <a:off x="4572000" y="3429000"/>
            <a:ext cx="990600" cy="762000"/>
          </a:xfrm>
          <a:prstGeom prst="ellipse">
            <a:avLst/>
          </a:prstGeom>
          <a:solidFill>
            <a:srgbClr val="FFA9A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3" name="Oval 8"/>
          <p:cNvSpPr>
            <a:spLocks noChangeArrowheads="1"/>
          </p:cNvSpPr>
          <p:nvPr/>
        </p:nvSpPr>
        <p:spPr bwMode="auto">
          <a:xfrm rot="-1784693">
            <a:off x="3733800" y="38100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4" name="Oval 9"/>
          <p:cNvSpPr>
            <a:spLocks noChangeArrowheads="1"/>
          </p:cNvSpPr>
          <p:nvPr/>
        </p:nvSpPr>
        <p:spPr bwMode="auto">
          <a:xfrm rot="-1784693">
            <a:off x="3581400" y="41148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5" name="Oval 10"/>
          <p:cNvSpPr>
            <a:spLocks noChangeArrowheads="1"/>
          </p:cNvSpPr>
          <p:nvPr/>
        </p:nvSpPr>
        <p:spPr bwMode="auto">
          <a:xfrm rot="-1784693">
            <a:off x="3962400" y="39624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6" name="Oval 11"/>
          <p:cNvSpPr>
            <a:spLocks noChangeArrowheads="1"/>
          </p:cNvSpPr>
          <p:nvPr/>
        </p:nvSpPr>
        <p:spPr bwMode="auto">
          <a:xfrm rot="-1784693">
            <a:off x="3810000" y="41910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7" name="Rectangle 12"/>
          <p:cNvSpPr>
            <a:spLocks noChangeArrowheads="1"/>
          </p:cNvSpPr>
          <p:nvPr/>
        </p:nvSpPr>
        <p:spPr bwMode="auto">
          <a:xfrm rot="-842174">
            <a:off x="4191000" y="3733800"/>
            <a:ext cx="304800" cy="76200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8" name="Rectangle 13"/>
          <p:cNvSpPr>
            <a:spLocks noChangeArrowheads="1"/>
          </p:cNvSpPr>
          <p:nvPr/>
        </p:nvSpPr>
        <p:spPr bwMode="auto">
          <a:xfrm rot="-842174">
            <a:off x="4267200" y="3886200"/>
            <a:ext cx="304800" cy="76200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9" name="Rectangle 14"/>
          <p:cNvSpPr>
            <a:spLocks noChangeArrowheads="1"/>
          </p:cNvSpPr>
          <p:nvPr/>
        </p:nvSpPr>
        <p:spPr bwMode="auto">
          <a:xfrm rot="-842174">
            <a:off x="4267200" y="4038600"/>
            <a:ext cx="304800" cy="76200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0" name="Oval 15"/>
          <p:cNvSpPr>
            <a:spLocks noChangeArrowheads="1"/>
          </p:cNvSpPr>
          <p:nvPr/>
        </p:nvSpPr>
        <p:spPr bwMode="auto">
          <a:xfrm>
            <a:off x="43434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1" name="Oval 16"/>
          <p:cNvSpPr>
            <a:spLocks noChangeArrowheads="1"/>
          </p:cNvSpPr>
          <p:nvPr/>
        </p:nvSpPr>
        <p:spPr bwMode="auto">
          <a:xfrm>
            <a:off x="44196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2" name="Oval 17"/>
          <p:cNvSpPr>
            <a:spLocks noChangeArrowheads="1"/>
          </p:cNvSpPr>
          <p:nvPr/>
        </p:nvSpPr>
        <p:spPr bwMode="auto">
          <a:xfrm>
            <a:off x="4572000" y="4038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3" name="Oval 18"/>
          <p:cNvSpPr>
            <a:spLocks noChangeArrowheads="1"/>
          </p:cNvSpPr>
          <p:nvPr/>
        </p:nvSpPr>
        <p:spPr bwMode="auto">
          <a:xfrm>
            <a:off x="4495800" y="4191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4" name="Oval 19"/>
          <p:cNvSpPr>
            <a:spLocks noChangeArrowheads="1"/>
          </p:cNvSpPr>
          <p:nvPr/>
        </p:nvSpPr>
        <p:spPr bwMode="auto">
          <a:xfrm>
            <a:off x="44196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5" name="Rectangle 25"/>
          <p:cNvSpPr>
            <a:spLocks noChangeArrowheads="1"/>
          </p:cNvSpPr>
          <p:nvPr/>
        </p:nvSpPr>
        <p:spPr bwMode="auto">
          <a:xfrm rot="-1409092">
            <a:off x="3124200" y="40386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6" name="Rectangle 27"/>
          <p:cNvSpPr>
            <a:spLocks noChangeArrowheads="1"/>
          </p:cNvSpPr>
          <p:nvPr/>
        </p:nvSpPr>
        <p:spPr bwMode="auto">
          <a:xfrm rot="-1409092">
            <a:off x="3276600" y="44196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7" name="Rectangle 28"/>
          <p:cNvSpPr>
            <a:spLocks noChangeArrowheads="1"/>
          </p:cNvSpPr>
          <p:nvPr/>
        </p:nvSpPr>
        <p:spPr bwMode="auto">
          <a:xfrm rot="-1409092">
            <a:off x="2819400" y="42672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8" name="Rectangle 29"/>
          <p:cNvSpPr>
            <a:spLocks noChangeArrowheads="1"/>
          </p:cNvSpPr>
          <p:nvPr/>
        </p:nvSpPr>
        <p:spPr bwMode="auto">
          <a:xfrm rot="-1409092">
            <a:off x="2971800" y="46482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9" name="Rectangle 30"/>
          <p:cNvSpPr>
            <a:spLocks noChangeArrowheads="1"/>
          </p:cNvSpPr>
          <p:nvPr/>
        </p:nvSpPr>
        <p:spPr bwMode="auto">
          <a:xfrm rot="-1409092">
            <a:off x="3429000" y="48006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0" name="Oval 31"/>
          <p:cNvSpPr>
            <a:spLocks noChangeArrowheads="1"/>
          </p:cNvSpPr>
          <p:nvPr/>
        </p:nvSpPr>
        <p:spPr bwMode="auto">
          <a:xfrm>
            <a:off x="2895600" y="4343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1" name="Oval 32"/>
          <p:cNvSpPr>
            <a:spLocks noChangeArrowheads="1"/>
          </p:cNvSpPr>
          <p:nvPr/>
        </p:nvSpPr>
        <p:spPr bwMode="auto">
          <a:xfrm>
            <a:off x="3048000" y="4724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2" name="Oval 33"/>
          <p:cNvSpPr>
            <a:spLocks noChangeArrowheads="1"/>
          </p:cNvSpPr>
          <p:nvPr/>
        </p:nvSpPr>
        <p:spPr bwMode="auto">
          <a:xfrm>
            <a:off x="3352800" y="4495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3" name="Oval 34"/>
          <p:cNvSpPr>
            <a:spLocks noChangeArrowheads="1"/>
          </p:cNvSpPr>
          <p:nvPr/>
        </p:nvSpPr>
        <p:spPr bwMode="auto">
          <a:xfrm>
            <a:off x="3505200" y="4876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4" name="Oval 35"/>
          <p:cNvSpPr>
            <a:spLocks noChangeArrowheads="1"/>
          </p:cNvSpPr>
          <p:nvPr/>
        </p:nvSpPr>
        <p:spPr bwMode="auto">
          <a:xfrm>
            <a:off x="3200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5" name="Text Box 36"/>
          <p:cNvSpPr txBox="1">
            <a:spLocks noChangeArrowheads="1"/>
          </p:cNvSpPr>
          <p:nvPr/>
        </p:nvSpPr>
        <p:spPr bwMode="auto">
          <a:xfrm>
            <a:off x="3886200" y="2286000"/>
            <a:ext cx="2286000" cy="919163"/>
          </a:xfrm>
          <a:prstGeom prst="rect">
            <a:avLst/>
          </a:prstGeom>
          <a:solidFill>
            <a:srgbClr val="FFA9A9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Congested central vein &amp; hepatic sinusoids</a:t>
            </a:r>
          </a:p>
        </p:txBody>
      </p:sp>
      <p:sp>
        <p:nvSpPr>
          <p:cNvPr id="12316" name="Text Box 37"/>
          <p:cNvSpPr txBox="1">
            <a:spLocks noChangeArrowheads="1"/>
          </p:cNvSpPr>
          <p:nvPr/>
        </p:nvSpPr>
        <p:spPr bwMode="auto">
          <a:xfrm>
            <a:off x="4876800" y="4343400"/>
            <a:ext cx="3352800" cy="922338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Atrophied central hepatocytes (due to pressure necrosis, hypoxia &amp; anoxia)</a:t>
            </a:r>
          </a:p>
        </p:txBody>
      </p:sp>
      <p:sp>
        <p:nvSpPr>
          <p:cNvPr id="12317" name="Text Box 38"/>
          <p:cNvSpPr txBox="1">
            <a:spLocks noChangeArrowheads="1"/>
          </p:cNvSpPr>
          <p:nvPr/>
        </p:nvSpPr>
        <p:spPr bwMode="auto">
          <a:xfrm>
            <a:off x="381000" y="3048000"/>
            <a:ext cx="3048000" cy="9255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Fatty change in midzonal hepatocytes (due to relative hypoxia)</a:t>
            </a:r>
          </a:p>
        </p:txBody>
      </p:sp>
      <p:sp>
        <p:nvSpPr>
          <p:cNvPr id="12318" name="Text Box 39"/>
          <p:cNvSpPr txBox="1">
            <a:spLocks noChangeArrowheads="1"/>
          </p:cNvSpPr>
          <p:nvPr/>
        </p:nvSpPr>
        <p:spPr bwMode="auto">
          <a:xfrm>
            <a:off x="76200" y="5051425"/>
            <a:ext cx="2971800" cy="1196975"/>
          </a:xfrm>
          <a:prstGeom prst="rect">
            <a:avLst/>
          </a:prstGeom>
          <a:solidFill>
            <a:schemeClr val="folHlink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Normal peripheral hepatocytes (better nourished as they are near the portal v &amp;hepatic a)</a:t>
            </a:r>
          </a:p>
        </p:txBody>
      </p:sp>
      <p:sp>
        <p:nvSpPr>
          <p:cNvPr id="12319" name="Line 40"/>
          <p:cNvSpPr>
            <a:spLocks noChangeShapeType="1"/>
          </p:cNvSpPr>
          <p:nvPr/>
        </p:nvSpPr>
        <p:spPr bwMode="auto">
          <a:xfrm flipH="1">
            <a:off x="4343400" y="3276600"/>
            <a:ext cx="76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0" name="Line 41"/>
          <p:cNvSpPr>
            <a:spLocks noChangeShapeType="1"/>
          </p:cNvSpPr>
          <p:nvPr/>
        </p:nvSpPr>
        <p:spPr bwMode="auto">
          <a:xfrm>
            <a:off x="5029200" y="3276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1" name="Line 42"/>
          <p:cNvSpPr>
            <a:spLocks noChangeShapeType="1"/>
          </p:cNvSpPr>
          <p:nvPr/>
        </p:nvSpPr>
        <p:spPr bwMode="auto">
          <a:xfrm flipH="1" flipV="1">
            <a:off x="4572000" y="4267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2" name="Line 43"/>
          <p:cNvSpPr>
            <a:spLocks noChangeShapeType="1"/>
          </p:cNvSpPr>
          <p:nvPr/>
        </p:nvSpPr>
        <p:spPr bwMode="auto">
          <a:xfrm>
            <a:off x="3505200" y="36576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3" name="Text Box 44"/>
          <p:cNvSpPr txBox="1">
            <a:spLocks noChangeArrowheads="1"/>
          </p:cNvSpPr>
          <p:nvPr/>
        </p:nvSpPr>
        <p:spPr bwMode="auto">
          <a:xfrm>
            <a:off x="3733800" y="1447800"/>
            <a:ext cx="2438400" cy="4635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/>
              <a:t>Hepatic Lobule</a:t>
            </a:r>
          </a:p>
        </p:txBody>
      </p:sp>
    </p:spTree>
    <p:extLst>
      <p:ext uri="{BB962C8B-B14F-4D97-AF65-F5344CB8AC3E}">
        <p14:creationId xmlns:p14="http://schemas.microsoft.com/office/powerpoint/2010/main" xmlns="" val="20554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PASSIVE CONGESTION OF THE LIVER (NUTMEG LIVER)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152400" y="1157288"/>
            <a:ext cx="5029200" cy="50307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Microscopic Picture of Liver in Chronic Venous Congestion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FF"/>
                </a:solidFill>
              </a:rPr>
              <a:t>1.</a:t>
            </a:r>
            <a:r>
              <a:rPr lang="en-US" sz="2400"/>
              <a:t>The </a:t>
            </a:r>
            <a:r>
              <a:rPr lang="en-US" sz="2400" b="1">
                <a:solidFill>
                  <a:srgbClr val="CC0000"/>
                </a:solidFill>
              </a:rPr>
              <a:t>central vein</a:t>
            </a:r>
            <a:r>
              <a:rPr lang="en-US" sz="2400"/>
              <a:t> in hepatic lobule is </a:t>
            </a:r>
            <a:r>
              <a:rPr lang="en-US" sz="2400" b="1">
                <a:solidFill>
                  <a:srgbClr val="CC0000"/>
                </a:solidFill>
              </a:rPr>
              <a:t>congested </a:t>
            </a:r>
            <a:r>
              <a:rPr lang="en-US" sz="2400"/>
              <a:t>as well as the </a:t>
            </a:r>
            <a:r>
              <a:rPr lang="en-US" sz="2400" b="1">
                <a:solidFill>
                  <a:srgbClr val="CC0000"/>
                </a:solidFill>
              </a:rPr>
              <a:t>hepatic sinusoids</a:t>
            </a:r>
            <a:r>
              <a:rPr lang="en-US" sz="2400"/>
              <a:t> in the central area.                                           </a:t>
            </a:r>
            <a:r>
              <a:rPr lang="en-US" sz="2400" b="1">
                <a:solidFill>
                  <a:srgbClr val="0000FF"/>
                </a:solidFill>
              </a:rPr>
              <a:t>2.</a:t>
            </a:r>
            <a:r>
              <a:rPr lang="en-US" sz="2400"/>
              <a:t>The </a:t>
            </a:r>
            <a:r>
              <a:rPr lang="en-US" sz="2400" b="1">
                <a:solidFill>
                  <a:srgbClr val="FF7C80"/>
                </a:solidFill>
              </a:rPr>
              <a:t>central</a:t>
            </a:r>
            <a:r>
              <a:rPr lang="en-US" sz="2400" b="1"/>
              <a:t> </a:t>
            </a:r>
            <a:r>
              <a:rPr lang="en-US" sz="2400" b="1">
                <a:solidFill>
                  <a:srgbClr val="FF7C80"/>
                </a:solidFill>
              </a:rPr>
              <a:t>hepatocytes</a:t>
            </a:r>
            <a:r>
              <a:rPr lang="en-US" sz="2400"/>
              <a:t> will show </a:t>
            </a:r>
            <a:r>
              <a:rPr lang="en-US" sz="2400" b="1">
                <a:solidFill>
                  <a:srgbClr val="FF7C80"/>
                </a:solidFill>
              </a:rPr>
              <a:t>atrophy </a:t>
            </a:r>
            <a:r>
              <a:rPr lang="en-US" sz="2400"/>
              <a:t>and </a:t>
            </a:r>
            <a:r>
              <a:rPr lang="en-US" sz="2400" b="1">
                <a:solidFill>
                  <a:srgbClr val="FF7C80"/>
                </a:solidFill>
              </a:rPr>
              <a:t>necrosis</a:t>
            </a:r>
            <a:r>
              <a:rPr lang="en-US" sz="2400"/>
              <a:t>.                          </a:t>
            </a:r>
            <a:r>
              <a:rPr lang="en-US" sz="2400" b="1">
                <a:solidFill>
                  <a:srgbClr val="0000FF"/>
                </a:solidFill>
              </a:rPr>
              <a:t>3.</a:t>
            </a:r>
            <a:r>
              <a:rPr lang="en-US" sz="2400"/>
              <a:t>The </a:t>
            </a:r>
            <a:r>
              <a:rPr lang="en-US" sz="2400" b="1">
                <a:solidFill>
                  <a:srgbClr val="CC9900"/>
                </a:solidFill>
              </a:rPr>
              <a:t>mid zonal hepatocytes</a:t>
            </a:r>
            <a:r>
              <a:rPr lang="en-US" sz="2400"/>
              <a:t> may show </a:t>
            </a:r>
            <a:r>
              <a:rPr lang="en-US" sz="2400" b="1">
                <a:solidFill>
                  <a:srgbClr val="CC9900"/>
                </a:solidFill>
              </a:rPr>
              <a:t>fatty change</a:t>
            </a:r>
            <a:r>
              <a:rPr lang="en-US" sz="2400"/>
              <a:t> due to relative hypoxia.                                                 </a:t>
            </a:r>
            <a:r>
              <a:rPr lang="en-US" sz="2400" b="1">
                <a:solidFill>
                  <a:srgbClr val="0000FF"/>
                </a:solidFill>
              </a:rPr>
              <a:t>4.</a:t>
            </a:r>
            <a:r>
              <a:rPr lang="en-US" sz="2400"/>
              <a:t>The </a:t>
            </a:r>
            <a:r>
              <a:rPr lang="en-US" sz="2400" b="1"/>
              <a:t>peripheral hepatocytes</a:t>
            </a:r>
            <a:r>
              <a:rPr lang="en-US" sz="2400"/>
              <a:t> are </a:t>
            </a:r>
            <a:r>
              <a:rPr lang="en-US" sz="2400" b="1"/>
              <a:t>normal.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914400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Various Organs (Liver)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5257800" y="5718175"/>
            <a:ext cx="3657600" cy="835025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Early CVC of liver (congestion of central vein &amp;central hepatic sinusoids)</a:t>
            </a:r>
          </a:p>
        </p:txBody>
      </p:sp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5956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90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PASSIVE CONGESTION OF THE LIVER (NUTMEG LIVER)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5" descr="Image_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solidFill>
            <a:srgbClr val="FFCC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Thrombosis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8600" y="914400"/>
            <a:ext cx="8763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Pathogenesis (Causes= Predisposing Factors)</a:t>
            </a:r>
          </a:p>
          <a:p>
            <a:pPr>
              <a:spcBef>
                <a:spcPct val="50000"/>
              </a:spcBef>
            </a:pPr>
            <a:r>
              <a:rPr lang="en-US" sz="1800" b="1"/>
              <a:t>Three</a:t>
            </a:r>
            <a:r>
              <a:rPr lang="en-US" sz="1800"/>
              <a:t> primary influences predispose to thrombus formation called </a:t>
            </a:r>
            <a:r>
              <a:rPr lang="en-US" sz="2000" b="1"/>
              <a:t>Virchow’s triad</a:t>
            </a:r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3657600" y="3276600"/>
            <a:ext cx="1905000" cy="1066800"/>
          </a:xfrm>
          <a:prstGeom prst="ellipse">
            <a:avLst/>
          </a:prstGeom>
          <a:solidFill>
            <a:srgbClr val="FFD3D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Thrombosis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200400" y="1981200"/>
            <a:ext cx="2362200" cy="533400"/>
          </a:xfrm>
          <a:prstGeom prst="rect">
            <a:avLst/>
          </a:prstGeom>
          <a:solidFill>
            <a:srgbClr val="D3FF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Endothelial Injury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04800" y="4648200"/>
            <a:ext cx="2895600" cy="457200"/>
          </a:xfrm>
          <a:prstGeom prst="rect">
            <a:avLst/>
          </a:prstGeom>
          <a:solidFill>
            <a:srgbClr val="D3FF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Abnormal Blood Flow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67400" y="4724400"/>
            <a:ext cx="2819400" cy="457200"/>
          </a:xfrm>
          <a:prstGeom prst="rect">
            <a:avLst/>
          </a:prstGeom>
          <a:solidFill>
            <a:srgbClr val="D3FF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Hypercoagulability</a:t>
            </a: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4648200" y="2514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V="1">
            <a:off x="3124200" y="3962400"/>
            <a:ext cx="533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H="1" flipV="1">
            <a:off x="5486400" y="4038600"/>
            <a:ext cx="609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5638800" y="1752600"/>
            <a:ext cx="3429000" cy="19637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Myocardial infarction or valvulitis </a:t>
            </a:r>
            <a:r>
              <a:rPr lang="en-US" b="1" i="1">
                <a:solidFill>
                  <a:srgbClr val="FF3300"/>
                </a:solidFill>
              </a:rPr>
              <a:t>(cardiac chambers),</a:t>
            </a:r>
            <a:r>
              <a:rPr lang="en-US" sz="1800"/>
              <a:t> atherosclerosis, vasculitis, hypertension, smoking, radiation, chemical irritation </a:t>
            </a:r>
            <a:r>
              <a:rPr lang="en-US" b="1" i="1">
                <a:solidFill>
                  <a:srgbClr val="FF3300"/>
                </a:solidFill>
              </a:rPr>
              <a:t>(arteries), </a:t>
            </a:r>
            <a:r>
              <a:rPr lang="en-US"/>
              <a:t>prolonged recumbency &amp; inflammation</a:t>
            </a:r>
            <a:r>
              <a:rPr lang="en-US" b="1" i="1">
                <a:solidFill>
                  <a:srgbClr val="FF3300"/>
                </a:solidFill>
              </a:rPr>
              <a:t> </a:t>
            </a:r>
            <a:r>
              <a:rPr lang="en-US" b="1" i="1">
                <a:solidFill>
                  <a:srgbClr val="0000FF"/>
                </a:solidFill>
              </a:rPr>
              <a:t>(veins)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152400" y="5257800"/>
            <a:ext cx="2057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Turbulence </a:t>
            </a:r>
            <a:r>
              <a:rPr lang="en-US" sz="1400" b="1" i="1">
                <a:solidFill>
                  <a:srgbClr val="FF3300"/>
                </a:solidFill>
              </a:rPr>
              <a:t>(arteries)              &amp;(cardiac chambers)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2362200" y="52578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Stasis </a:t>
            </a:r>
            <a:r>
              <a:rPr lang="en-US" sz="1400" b="1" i="1">
                <a:solidFill>
                  <a:srgbClr val="0000FF"/>
                </a:solidFill>
              </a:rPr>
              <a:t>(veins)</a:t>
            </a: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228600" y="5856288"/>
            <a:ext cx="3352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Atherosclerosis, aneurysm, dilated atria, atrial fibrillation, venous stasis, varicose veins</a:t>
            </a: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5715000" y="5410200"/>
            <a:ext cx="3276600" cy="107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Primary causes</a:t>
            </a:r>
            <a:r>
              <a:rPr lang="en-US"/>
              <a:t> (Genetic) </a:t>
            </a:r>
            <a:r>
              <a:rPr lang="en-US" b="1"/>
              <a:t>Secondary Causes (Acquired):</a:t>
            </a:r>
            <a:r>
              <a:rPr lang="en-US"/>
              <a:t> High Risk Causes &amp; Low Risk Causes</a:t>
            </a:r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 flipH="1">
            <a:off x="3276600" y="48768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>
            <a:off x="3276600" y="5029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5181600" y="2590800"/>
            <a:ext cx="1447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 flipV="1">
            <a:off x="1752600" y="2667000"/>
            <a:ext cx="1752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 flipH="1">
            <a:off x="1524000" y="2590800"/>
            <a:ext cx="1828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 flipH="1" flipV="1">
            <a:off x="5029200" y="2667000"/>
            <a:ext cx="1371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595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liver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85750" y="2249488"/>
            <a:ext cx="85010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central portion of liver lobules shows congestion and dilatation of central veins and blood sinusoids, with atrophy and necrosis of liver cells.</a:t>
            </a:r>
          </a:p>
          <a:p>
            <a:pPr marL="534988" indent="-534988" algn="just"/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Kupffer cells contain few brown haemosiderin pigment granules.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7- Chronic venous congestion of the lung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868363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Various Organs (Lung)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2400" y="914400"/>
            <a:ext cx="8839200" cy="18928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/>
              <a:t>Gross </a:t>
            </a:r>
            <a:r>
              <a:rPr lang="en-US" sz="1800" b="1" dirty="0"/>
              <a:t>Picture:</a:t>
            </a:r>
            <a:r>
              <a:rPr lang="en-US" sz="1800" dirty="0"/>
              <a:t>   The lungs are </a:t>
            </a:r>
            <a:r>
              <a:rPr lang="en-US" sz="1800" b="1" dirty="0"/>
              <a:t>enlarged, heavy, firm</a:t>
            </a:r>
            <a:r>
              <a:rPr lang="en-US" sz="1800" dirty="0"/>
              <a:t> and </a:t>
            </a:r>
            <a:r>
              <a:rPr lang="en-US" sz="1800" b="1" dirty="0"/>
              <a:t>deep red</a:t>
            </a:r>
            <a:r>
              <a:rPr lang="en-US" sz="1800" dirty="0"/>
              <a:t> in </a:t>
            </a:r>
            <a:r>
              <a:rPr lang="en-US" sz="1800" dirty="0" err="1"/>
              <a:t>colour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993300"/>
                </a:solidFill>
              </a:rPr>
              <a:t>(brown induration).</a:t>
            </a:r>
            <a:r>
              <a:rPr lang="en-US" sz="1800" dirty="0"/>
              <a:t> Frothy blood oozes from the cut surface on squeezing.</a:t>
            </a:r>
          </a:p>
          <a:p>
            <a:pPr>
              <a:spcBef>
                <a:spcPct val="50000"/>
              </a:spcBef>
            </a:pPr>
            <a:r>
              <a:rPr lang="en-US" sz="1800" b="1" dirty="0"/>
              <a:t>Microscopic Exam.:</a:t>
            </a:r>
            <a:r>
              <a:rPr lang="en-US" sz="1800" dirty="0"/>
              <a:t>    The </a:t>
            </a:r>
            <a:r>
              <a:rPr lang="en-US" sz="1800" b="1" dirty="0">
                <a:solidFill>
                  <a:srgbClr val="FF3300"/>
                </a:solidFill>
              </a:rPr>
              <a:t>alveolar septa</a:t>
            </a:r>
            <a:r>
              <a:rPr lang="en-US" sz="1800" dirty="0"/>
              <a:t> are thickened by congested dilated capillaries and </a:t>
            </a:r>
            <a:r>
              <a:rPr lang="en-US" sz="1800" dirty="0" err="1"/>
              <a:t>oedema</a:t>
            </a:r>
            <a:r>
              <a:rPr lang="en-US" sz="1800" dirty="0"/>
              <a:t> fluid followed </a:t>
            </a:r>
            <a:r>
              <a:rPr lang="en-US" sz="1800" b="1" dirty="0"/>
              <a:t>later</a:t>
            </a:r>
            <a:r>
              <a:rPr lang="en-US" sz="1800" dirty="0"/>
              <a:t> by fibrosis. As a result of </a:t>
            </a:r>
            <a:r>
              <a:rPr lang="en-US" sz="1800" dirty="0" err="1"/>
              <a:t>microhaemorrhages</a:t>
            </a:r>
            <a:r>
              <a:rPr lang="en-US" sz="1800" dirty="0"/>
              <a:t>, the </a:t>
            </a:r>
            <a:r>
              <a:rPr lang="en-US" sz="1800" b="1" dirty="0">
                <a:solidFill>
                  <a:srgbClr val="FF3300"/>
                </a:solidFill>
              </a:rPr>
              <a:t>alveoli</a:t>
            </a:r>
            <a:r>
              <a:rPr lang="en-US" sz="1800" b="1" dirty="0"/>
              <a:t> </a:t>
            </a:r>
            <a:r>
              <a:rPr lang="en-US" sz="1800" dirty="0"/>
              <a:t>contain </a:t>
            </a:r>
            <a:r>
              <a:rPr lang="en-US" sz="1800" dirty="0" err="1"/>
              <a:t>oedema</a:t>
            </a:r>
            <a:r>
              <a:rPr lang="en-US" sz="1800" dirty="0"/>
              <a:t> fluid, RBCs either intact or </a:t>
            </a:r>
            <a:r>
              <a:rPr lang="en-US" sz="1800" dirty="0" err="1"/>
              <a:t>haemolysed</a:t>
            </a:r>
            <a:r>
              <a:rPr lang="en-US" sz="1800" dirty="0"/>
              <a:t> and </a:t>
            </a:r>
            <a:r>
              <a:rPr lang="en-US" sz="1800" dirty="0" err="1"/>
              <a:t>haemosiderin</a:t>
            </a:r>
            <a:r>
              <a:rPr lang="en-US" sz="1800" dirty="0"/>
              <a:t> laden macrophage </a:t>
            </a:r>
            <a:r>
              <a:rPr lang="en-US" sz="1800" b="1" dirty="0">
                <a:solidFill>
                  <a:srgbClr val="993300"/>
                </a:solidFill>
              </a:rPr>
              <a:t>(heart failure cells).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638800" y="6289675"/>
            <a:ext cx="2286000" cy="339725"/>
          </a:xfrm>
          <a:prstGeom prst="rect">
            <a:avLst/>
          </a:prstGeom>
          <a:gradFill rotWithShape="1">
            <a:gsLst>
              <a:gs pos="0">
                <a:srgbClr val="CCCCFF">
                  <a:alpha val="56000"/>
                </a:srgbClr>
              </a:gs>
              <a:gs pos="50000">
                <a:srgbClr val="CCCCFF">
                  <a:gamma/>
                  <a:shade val="46275"/>
                  <a:invGamma/>
                  <a:alpha val="49001"/>
                </a:srgbClr>
              </a:gs>
              <a:gs pos="100000">
                <a:srgbClr val="CCCCFF">
                  <a:alpha val="56000"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993300"/>
                </a:solidFill>
              </a:rPr>
              <a:t>heart failure cells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295400" y="6309320"/>
            <a:ext cx="1905000" cy="523220"/>
          </a:xfrm>
          <a:prstGeom prst="rect">
            <a:avLst/>
          </a:prstGeom>
          <a:gradFill rotWithShape="1">
            <a:gsLst>
              <a:gs pos="0">
                <a:srgbClr val="FFDFDF">
                  <a:gamma/>
                  <a:shade val="46275"/>
                  <a:invGamma/>
                  <a:alpha val="41000"/>
                </a:srgbClr>
              </a:gs>
              <a:gs pos="50000">
                <a:srgbClr val="FFDFDF">
                  <a:alpha val="42999"/>
                </a:srgbClr>
              </a:gs>
              <a:gs pos="100000">
                <a:srgbClr val="FFDFDF">
                  <a:gamma/>
                  <a:shade val="46275"/>
                  <a:invGamma/>
                  <a:alpha val="41000"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Thickened alveolar septa (fibrosis)</a:t>
            </a: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V="1">
            <a:off x="7391400" y="4419600"/>
            <a:ext cx="0" cy="1828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V="1">
            <a:off x="7086600" y="4343400"/>
            <a:ext cx="0" cy="1905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H="1" flipV="1">
            <a:off x="2209800" y="5181600"/>
            <a:ext cx="1524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flipV="1">
            <a:off x="2362200" y="4724400"/>
            <a:ext cx="8382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638800" y="3048000"/>
            <a:ext cx="2514600" cy="311150"/>
          </a:xfrm>
          <a:prstGeom prst="rect">
            <a:avLst/>
          </a:prstGeom>
          <a:solidFill>
            <a:srgbClr val="A9A9FF">
              <a:alpha val="33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Congested alveolar wall</a:t>
            </a: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5410200" y="3352800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7696200" y="3352800"/>
            <a:ext cx="914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23572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43225"/>
            <a:ext cx="42672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4343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53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CHRONIC VENOUS CONGESTION 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0 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CHRONIC VENOUS CONGESTION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7" descr="10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lung:</a:t>
            </a:r>
            <a: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85750" y="1785938"/>
            <a:ext cx="8429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alveolar 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smtClean="0">
                <a:latin typeface="Franklin Gothic Demi" pitchFamily="34" charset="0"/>
              </a:rPr>
              <a:t>alveoli </a:t>
            </a:r>
            <a:r>
              <a:rPr lang="en-US" sz="2800" dirty="0">
                <a:latin typeface="Franklin Gothic Demi" pitchFamily="34" charset="0"/>
              </a:rPr>
              <a:t>contain edema fluid, red blood cells and large alveolar macrophages (heart failure cells), which are filled with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derived from red cells breakdown.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 the late stage some fibrous tissue may also be seen.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762000"/>
          </a:xfrm>
          <a:solidFill>
            <a:srgbClr val="FFCC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Fate of the Thrombus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28600" y="936625"/>
            <a:ext cx="4495800" cy="5768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If the patient survives the immediate effects of a thrombotic vascular obstruction, thrombi undergo some combination of the following </a:t>
            </a:r>
            <a:r>
              <a:rPr lang="en-US" sz="2400" b="1" dirty="0">
                <a:solidFill>
                  <a:srgbClr val="0033CC"/>
                </a:solidFill>
              </a:rPr>
              <a:t>four events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800" b="1" dirty="0">
                <a:solidFill>
                  <a:srgbClr val="FF3300"/>
                </a:solidFill>
              </a:rPr>
              <a:t>1.</a:t>
            </a:r>
            <a:r>
              <a:rPr lang="en-US" sz="2800" b="1" u="sng" dirty="0">
                <a:solidFill>
                  <a:srgbClr val="FF3300"/>
                </a:solidFill>
              </a:rPr>
              <a:t>Propagation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  <a:r>
              <a:rPr lang="en-US" sz="2400" dirty="0"/>
              <a:t> the thrombus may accumulate more platelets and fibrin eventually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obstructing</a:t>
            </a:r>
            <a:r>
              <a:rPr lang="en-US" sz="2400" dirty="0"/>
              <a:t> other critical vessel.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800" b="1" u="sng" dirty="0">
                <a:solidFill>
                  <a:srgbClr val="009900"/>
                </a:solidFill>
              </a:rPr>
              <a:t>2.Dissolution:</a:t>
            </a:r>
            <a:r>
              <a:rPr lang="en-US" sz="2400" dirty="0"/>
              <a:t> Thrombi may be </a:t>
            </a:r>
            <a:r>
              <a:rPr lang="en-US" sz="2400" b="1" dirty="0">
                <a:solidFill>
                  <a:srgbClr val="008000"/>
                </a:solidFill>
              </a:rPr>
              <a:t>removed</a:t>
            </a:r>
            <a:r>
              <a:rPr lang="en-US" sz="2400" b="1" dirty="0">
                <a:solidFill>
                  <a:schemeClr val="hlink"/>
                </a:solidFill>
              </a:rPr>
              <a:t> </a:t>
            </a:r>
            <a:r>
              <a:rPr lang="en-US" sz="2400" dirty="0"/>
              <a:t>by the </a:t>
            </a:r>
            <a:r>
              <a:rPr lang="en-US" sz="2400" dirty="0" err="1"/>
              <a:t>fibrinolytic</a:t>
            </a:r>
            <a:r>
              <a:rPr lang="en-US" sz="2400" dirty="0"/>
              <a:t> activity.</a:t>
            </a:r>
          </a:p>
        </p:txBody>
      </p:sp>
      <p:sp>
        <p:nvSpPr>
          <p:cNvPr id="34820" name="Rectangle 21"/>
          <p:cNvSpPr>
            <a:spLocks noChangeArrowheads="1"/>
          </p:cNvSpPr>
          <p:nvPr/>
        </p:nvSpPr>
        <p:spPr bwMode="auto">
          <a:xfrm>
            <a:off x="4860032" y="1052736"/>
            <a:ext cx="3962400" cy="12620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800" b="1" dirty="0">
                <a:solidFill>
                  <a:srgbClr val="FF3300"/>
                </a:solidFill>
              </a:rPr>
              <a:t>3.</a:t>
            </a:r>
            <a:r>
              <a:rPr lang="en-US" sz="2800" b="1" u="sng" dirty="0">
                <a:solidFill>
                  <a:srgbClr val="FF3300"/>
                </a:solidFill>
              </a:rPr>
              <a:t>Embolization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  <a:r>
              <a:rPr lang="en-US" sz="2400" dirty="0"/>
              <a:t> Thrombi may dislodge as </a:t>
            </a:r>
            <a:r>
              <a:rPr lang="en-US" sz="2400" b="1" dirty="0">
                <a:solidFill>
                  <a:srgbClr val="FF0000"/>
                </a:solidFill>
              </a:rPr>
              <a:t>thrombotic emboli.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2040" y="3068960"/>
            <a:ext cx="4038600" cy="267765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9900"/>
                </a:solidFill>
              </a:rPr>
              <a:t>4.Organization and Recanalization</a:t>
            </a:r>
            <a:r>
              <a:rPr lang="en-US" sz="2800" b="1" dirty="0">
                <a:solidFill>
                  <a:srgbClr val="009900"/>
                </a:solidFill>
              </a:rPr>
              <a:t>:</a:t>
            </a:r>
            <a:r>
              <a:rPr lang="en-US" sz="2800" dirty="0"/>
              <a:t> Thrombi may induce inflammation and fibrosis (organization) and may eventually </a:t>
            </a:r>
            <a:r>
              <a:rPr lang="en-US" sz="2800" b="1" dirty="0" err="1">
                <a:solidFill>
                  <a:srgbClr val="008000"/>
                </a:solidFill>
              </a:rPr>
              <a:t>recanalize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3572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76200" y="250825"/>
          <a:ext cx="8915400" cy="6302375"/>
        </p:xfrm>
        <a:graphic>
          <a:graphicData uri="http://schemas.openxmlformats.org/presentationml/2006/ole">
            <p:oleObj spid="_x0000_s3097" name="Photo Editor Photo" r:id="rId4" imgW="19361905" imgH="13689336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Organizing thrombus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7272809" cy="502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Organizing thrombus in a case of pulmonary embolism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5" name="Group 7"/>
          <p:cNvGrpSpPr>
            <a:grpSpLocks/>
          </p:cNvGrpSpPr>
          <p:nvPr/>
        </p:nvGrpSpPr>
        <p:grpSpPr bwMode="auto">
          <a:xfrm>
            <a:off x="5562600" y="1371600"/>
            <a:ext cx="3228975" cy="4933950"/>
            <a:chOff x="3486" y="864"/>
            <a:chExt cx="2034" cy="3108"/>
          </a:xfrm>
        </p:grpSpPr>
        <p:graphicFrame>
          <p:nvGraphicFramePr>
            <p:cNvPr id="78856" name="Object 8"/>
            <p:cNvGraphicFramePr>
              <a:graphicFrameLocks noChangeAspect="1"/>
            </p:cNvGraphicFramePr>
            <p:nvPr/>
          </p:nvGraphicFramePr>
          <p:xfrm>
            <a:off x="3486" y="864"/>
            <a:ext cx="2034" cy="2634"/>
          </p:xfrm>
          <a:graphic>
            <a:graphicData uri="http://schemas.openxmlformats.org/presentationml/2006/ole">
              <p:oleObj spid="_x0000_s6156" name="Photo Editor Photo" r:id="rId3" imgW="3076190" imgH="4180952" progId="">
                <p:embed/>
              </p:oleObj>
            </a:graphicData>
          </a:graphic>
        </p:graphicFrame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3504" y="3600"/>
              <a:ext cx="2016" cy="37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Organization &amp;Recanalization (multiple capillary channels)</a:t>
              </a:r>
            </a:p>
          </p:txBody>
        </p:sp>
        <p:sp>
          <p:nvSpPr>
            <p:cNvPr id="78858" name="Line 10"/>
            <p:cNvSpPr>
              <a:spLocks noChangeShapeType="1"/>
            </p:cNvSpPr>
            <p:nvPr/>
          </p:nvSpPr>
          <p:spPr bwMode="auto">
            <a:xfrm flipH="1" flipV="1">
              <a:off x="4416" y="3120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flipV="1">
              <a:off x="4512" y="2736"/>
              <a:ext cx="96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 flipV="1">
              <a:off x="4512" y="2976"/>
              <a:ext cx="33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8861" name="Line 13"/>
            <p:cNvSpPr>
              <a:spLocks noChangeShapeType="1"/>
            </p:cNvSpPr>
            <p:nvPr/>
          </p:nvSpPr>
          <p:spPr bwMode="auto">
            <a:xfrm flipV="1">
              <a:off x="4512" y="2880"/>
              <a:ext cx="624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" name="Rectangle 1"/>
          <p:cNvSpPr/>
          <p:nvPr/>
        </p:nvSpPr>
        <p:spPr>
          <a:xfrm>
            <a:off x="683568" y="1985189"/>
            <a:ext cx="3913584" cy="35394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Organising thrombus:</a:t>
            </a:r>
          </a:p>
          <a:p>
            <a:endParaRPr lang="en-GB" sz="28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/>
              <a:t>reparative process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/>
              <a:t>ingrowth of fibroblasts and capillaries (similar to granulation tissue)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/>
              <a:t>lumen remains </a:t>
            </a:r>
            <a:r>
              <a:rPr lang="en-GB" sz="2400" dirty="0" smtClean="0"/>
              <a:t>obstructed</a:t>
            </a:r>
            <a:r>
              <a:rPr lang="en-US" sz="2400" dirty="0"/>
              <a:t> may eventually </a:t>
            </a:r>
            <a:r>
              <a:rPr lang="en-US" sz="2400" b="1" dirty="0" err="1">
                <a:solidFill>
                  <a:srgbClr val="008000"/>
                </a:solidFill>
              </a:rPr>
              <a:t>recanalize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2106503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1376</Words>
  <Application>Microsoft Office PowerPoint</Application>
  <PresentationFormat>On-screen Show (4:3)</PresentationFormat>
  <Paragraphs>173</Paragraphs>
  <Slides>45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Photo Editor Photo</vt:lpstr>
      <vt:lpstr>Hemodynamic disorders Pathology practical</vt:lpstr>
      <vt:lpstr>Hemostasis &amp;Thrombosis</vt:lpstr>
      <vt:lpstr>Slide 3</vt:lpstr>
      <vt:lpstr>Thrombosis</vt:lpstr>
      <vt:lpstr>Fate of the Thrombus</vt:lpstr>
      <vt:lpstr>Slide 6</vt:lpstr>
      <vt:lpstr>1- Organizing thrombus</vt:lpstr>
      <vt:lpstr>Organizing thrombus in a case of pulmonary embolism</vt:lpstr>
      <vt:lpstr>Slide 9</vt:lpstr>
      <vt:lpstr>Organizing thrombus: Cross section of blood vessel shows:</vt:lpstr>
      <vt:lpstr>Slide 11</vt:lpstr>
      <vt:lpstr>Embolism</vt:lpstr>
      <vt:lpstr>Embolism</vt:lpstr>
      <vt:lpstr>2- Pulmonary embolus with infarction</vt:lpstr>
      <vt:lpstr>Slide 15</vt:lpstr>
      <vt:lpstr>Infarction</vt:lpstr>
      <vt:lpstr>Infarction</vt:lpstr>
      <vt:lpstr>3- Myocardial infarction</vt:lpstr>
      <vt:lpstr>Slide 19</vt:lpstr>
      <vt:lpstr>Myocardial infarction (recent stage)</vt:lpstr>
      <vt:lpstr> MYOCARDIAL INFARCTION  (LATE STAGE)</vt:lpstr>
      <vt:lpstr>Myocardial infarction: Section of myocardial shows:</vt:lpstr>
      <vt:lpstr>4- Infarcted kidney</vt:lpstr>
      <vt:lpstr>Slide 24</vt:lpstr>
      <vt:lpstr>Slide 25</vt:lpstr>
      <vt:lpstr> INFARCTED KIDNEY</vt:lpstr>
      <vt:lpstr>Infarcted kidney: Section of kidney shows:</vt:lpstr>
      <vt:lpstr>5- Infarction of the small intestine</vt:lpstr>
      <vt:lpstr>Slide 29</vt:lpstr>
      <vt:lpstr>Slide 30</vt:lpstr>
      <vt:lpstr>Hyperemia  &amp;        Congestion</vt:lpstr>
      <vt:lpstr>Compare between:  “Hyperemia    &amp;    Congestion”</vt:lpstr>
      <vt:lpstr>6- Chronic venous congestion of the liver</vt:lpstr>
      <vt:lpstr>Pathological Features of Chronic Venous Congestion in Liver</vt:lpstr>
      <vt:lpstr>Slide 35</vt:lpstr>
      <vt:lpstr>Pathological Features of Chronic Venous Congestion in Liver</vt:lpstr>
      <vt:lpstr> PASSIVE CONGESTION OF THE LIVER (NUTMEG LIVER)</vt:lpstr>
      <vt:lpstr>Pathological Features of Chronic Venous Congestion in Various Organs (Liver)</vt:lpstr>
      <vt:lpstr> PASSIVE CONGESTION OF THE LIVER (NUTMEG LIVER)</vt:lpstr>
      <vt:lpstr>Chronic venous congestion of the liver: Section of liver shows:</vt:lpstr>
      <vt:lpstr>7- Chronic venous congestion of the lung</vt:lpstr>
      <vt:lpstr>Pathological Features of Chronic Venous Congestion in Various Organs (Lung)</vt:lpstr>
      <vt:lpstr> CHRONIC VENOUS CONGESTION  (LUNG)</vt:lpstr>
      <vt:lpstr> CHRONIC VENOUS CONGESTION (LUNG)</vt:lpstr>
      <vt:lpstr>Chronic venous congestion of the lung: Section of lung shows: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Hemodynamic disorders practical session</dc:title>
  <dc:creator>Mr. Amer Shafie</dc:creator>
  <cp:lastModifiedBy>DrShaesta</cp:lastModifiedBy>
  <cp:revision>26</cp:revision>
  <dcterms:created xsi:type="dcterms:W3CDTF">2011-10-15T12:46:57Z</dcterms:created>
  <dcterms:modified xsi:type="dcterms:W3CDTF">2011-10-17T05:57:42Z</dcterms:modified>
</cp:coreProperties>
</file>