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7" r:id="rId28"/>
    <p:sldId id="288" r:id="rId29"/>
    <p:sldId id="289" r:id="rId30"/>
    <p:sldId id="290" r:id="rId31"/>
    <p:sldId id="291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E8A89-4695-4579-B3B1-F17EF4AE3D59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B9073-0847-4A17-A161-41DE654C0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5DEC32-2EC3-43CB-A982-DB8F4224D7C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0A8059-0CFC-4366-BE0B-0B98FA0EED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D777D9-2833-4C71-BBCD-7C924D37DC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9FF6E8-3164-4461-8A1B-5606DA6EB0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9A91FB-9CD3-490D-B2A4-D809FD4E3E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0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FEA3D3-6BB4-4C93-9838-8BF0153B53A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6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B77883-55DE-47A7-ADE6-98ED66DD6D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2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D3EFB4-9F1F-4F9B-9B61-7A413B8265A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8AAAC9-3B14-458A-9A44-CFB182B710E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A595D8-CBD9-4F51-83C5-C7BA48B852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EDDE71-BF2D-46B5-9531-44130A6069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3CD6EE-EF9D-4D26-AA28-1A425F00721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6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What is the white junk coating the surface?</a:t>
            </a:r>
          </a:p>
        </p:txBody>
      </p:sp>
      <p:sp>
        <p:nvSpPr>
          <p:cNvPr id="37683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C81121E-0C02-454E-B9BB-42225620B868}" type="slidenum">
              <a:rPr lang="en-GB" smtClean="0"/>
              <a:pPr/>
              <a:t>9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1734700-133A-4300-876B-A6F4229FD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DD0A73-7B4A-4275-B220-3CF9CEC12E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presence of </a:t>
            </a:r>
            <a:r>
              <a:rPr lang="en-US" dirty="0" err="1" smtClean="0"/>
              <a:t>neutrophils</a:t>
            </a:r>
            <a:r>
              <a:rPr lang="en-US" dirty="0" smtClean="0"/>
              <a:t> invading the </a:t>
            </a:r>
            <a:r>
              <a:rPr lang="en-US" dirty="0" err="1" smtClean="0"/>
              <a:t>muscularis</a:t>
            </a:r>
            <a:r>
              <a:rPr lang="en-US" dirty="0" smtClean="0"/>
              <a:t> is the diagnostic criteria needed to diagnosis or confirm, acute appendicitis!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D55023-EAF1-4308-9098-5EDC1506B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21CFF3-C8CF-4196-B551-60DFD694A1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4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4F4353-8198-423F-8EFD-28905BDBBBB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3B7729C-63C3-4B86-94F6-92CDE660A2AE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C779-3E37-4242-ACC7-5CD981D69EBA}" type="datetimeFigureOut">
              <a:rPr lang="en-US" smtClean="0"/>
              <a:pPr/>
              <a:t>10/1/2011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388DB-C34F-4327-9EDF-DDE1EB0AEC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Inflammation and repair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 </a:t>
            </a:r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r>
              <a:rPr lang="en-US" dirty="0" smtClean="0"/>
              <a:t> </a:t>
            </a:r>
          </a:p>
          <a:p>
            <a:r>
              <a:rPr lang="en-US" smtClean="0"/>
              <a:t>1-10-11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95275"/>
            <a:ext cx="7715250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ACUTE  APPENDICITIS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6" name="Picture 4" descr="Image_98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0"/>
            <a:ext cx="9144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ACUTE APPENDICITIS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5" descr="2 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Suppurative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appendicitis: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Cross Section of Appendix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85750" y="1857375"/>
            <a:ext cx="8501063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Accumulation of inflammatory exudate and pus  cells in the lumen and the mucosa is ulcerated.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All layers of the appendix wall show edema, dilated and congested blood vessels and infiltration by many neutrophils.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3200">
              <a:latin typeface="Franklin Gothic Demi Cond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3200">
                <a:latin typeface="Franklin Gothic Demi Cond" pitchFamily="34" charset="0"/>
              </a:rPr>
              <a:t>Fibrino-purulent exudate is present on the serosal surface</a:t>
            </a:r>
            <a:r>
              <a:rPr lang="en-US">
                <a:latin typeface="Corbel" pitchFamily="34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3-Skin </a:t>
            </a:r>
            <a:r>
              <a:rPr lang="en-US" sz="3600" dirty="0" err="1" smtClean="0"/>
              <a:t>pilonidal</a:t>
            </a:r>
            <a:r>
              <a:rPr lang="en-US" sz="3600" dirty="0" smtClean="0"/>
              <a:t> sinus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14313"/>
            <a:ext cx="7429500" cy="637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FOREIGN BODY REACTION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(PILONIDAL SINUS)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3 b"/>
          <p:cNvPicPr>
            <a:picLocks noChangeAspect="1" noChangeArrowheads="1"/>
          </p:cNvPicPr>
          <p:nvPr/>
        </p:nvPicPr>
        <p:blipFill>
          <a:blip r:embed="rId3" cstate="print">
            <a:lum bright="18000" contrast="20000"/>
          </a:blip>
          <a:srcRect/>
          <a:stretch>
            <a:fillRect/>
          </a:stretch>
        </p:blipFill>
        <p:spPr bwMode="auto">
          <a:xfrm>
            <a:off x="0" y="1500188"/>
            <a:ext cx="9144000" cy="542925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FOREIGN BODY REACTION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(PILONIDAL SINUS)</a:t>
            </a:r>
            <a:endParaRPr lang="en-US" sz="32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3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Foreign Body reaction (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Pilonidal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sinus):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Skin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42875" y="2174875"/>
            <a:ext cx="87153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1813" indent="-531813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" pitchFamily="34" charset="0"/>
              </a:rPr>
              <a:t>A sinus tract lined by an inflammatory granulation tissue in the dermis .</a:t>
            </a:r>
          </a:p>
          <a:p>
            <a:pPr marL="531813" indent="-531813" algn="just">
              <a:buFontTx/>
              <a:buBlip>
                <a:blip r:embed="rId3"/>
              </a:buBlip>
            </a:pPr>
            <a:endParaRPr lang="en-US" sz="3200" dirty="0">
              <a:latin typeface="Franklin Gothic Demi" pitchFamily="34" charset="0"/>
            </a:endParaRPr>
          </a:p>
          <a:p>
            <a:pPr marL="531813" indent="-531813" algn="just">
              <a:buFontTx/>
              <a:buBlip>
                <a:blip r:embed="rId3"/>
              </a:buBlip>
            </a:pPr>
            <a:r>
              <a:rPr lang="en-US" sz="3200" dirty="0">
                <a:latin typeface="Franklin Gothic Demi" pitchFamily="34" charset="0"/>
              </a:rPr>
              <a:t>The lumen of sinus and wall contain large number of hair shafts with foreign body giant cells, lymphocytes , macrophages &amp; </a:t>
            </a:r>
            <a:r>
              <a:rPr lang="en-US" sz="3200" dirty="0" err="1" smtClean="0">
                <a:latin typeface="Franklin Gothic Demi" pitchFamily="34" charset="0"/>
              </a:rPr>
              <a:t>neutrophils</a:t>
            </a:r>
            <a:r>
              <a:rPr lang="en-US" sz="3200" dirty="0" smtClean="0">
                <a:latin typeface="Franklin Gothic Demi" pitchFamily="34" charset="0"/>
              </a:rPr>
              <a:t>. </a:t>
            </a:r>
            <a:endParaRPr lang="en-US" sz="36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Gross and histopathology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4-Chronic </a:t>
            </a:r>
            <a:r>
              <a:rPr lang="en-US" sz="3600" dirty="0" err="1" smtClean="0"/>
              <a:t>cholecystitis</a:t>
            </a:r>
            <a:r>
              <a:rPr lang="en-US" sz="3600" dirty="0" smtClean="0"/>
              <a:t> with stones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13" y="642938"/>
            <a:ext cx="8413750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8" y="338138"/>
            <a:ext cx="565785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5</a:t>
            </a:r>
            <a:r>
              <a:rPr lang="en-US" dirty="0" smtClean="0"/>
              <a:t>-</a:t>
            </a:r>
            <a:r>
              <a:rPr lang="en-US" sz="3600" dirty="0" smtClean="0"/>
              <a:t>Bronchiectasis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19063"/>
            <a:ext cx="4818062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6- Brain abscess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Administrador\Mis documentos\Archivos PATOLOGÍA\CNS ABSCES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7- </a:t>
            </a:r>
            <a:r>
              <a:rPr lang="en-US" sz="3600" dirty="0" err="1" smtClean="0"/>
              <a:t>Pyemic</a:t>
            </a:r>
            <a:r>
              <a:rPr lang="en-US" sz="3600" dirty="0" smtClean="0"/>
              <a:t> abscesses of the kidney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57188"/>
            <a:ext cx="4521200" cy="614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8- Granulation tissue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1- </a:t>
            </a:r>
            <a:r>
              <a:rPr lang="en-US" sz="3600" dirty="0" err="1" smtClean="0"/>
              <a:t>Fibrinous</a:t>
            </a:r>
            <a:r>
              <a:rPr lang="en-US" sz="3600" dirty="0" smtClean="0"/>
              <a:t> </a:t>
            </a:r>
            <a:r>
              <a:rPr lang="en-US" sz="3600" dirty="0" err="1" smtClean="0"/>
              <a:t>pericarditis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GRANULATION TISSUE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4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GRANULATION TISSUE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5" descr="4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Granulation Tissue:</a:t>
            </a: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 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1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fragments of edematous, loose connective tissue shows: </a:t>
            </a:r>
            <a:endParaRPr lang="en-US" sz="31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57188" y="1714500"/>
            <a:ext cx="8358187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Many small newly formed capillaries lined by plump endothelial cells.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Proliferation of fibroblasts is seen. 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Inflammatory cells including macrophages, lymphocytes, plasma cells and neutrophils in the oedematous stroma.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Pink homogenous collagen fibres may be identified.</a:t>
            </a:r>
            <a:endParaRPr lang="en-US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Inetpub\ombroot\content\0721601871\graphics\fullsize\S01871-002-f024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b="10706"/>
          <a:stretch>
            <a:fillRect/>
          </a:stretch>
        </p:blipFill>
        <p:spPr bwMode="auto">
          <a:xfrm>
            <a:off x="1154670" y="714356"/>
            <a:ext cx="6489164" cy="4557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5720" y="5572140"/>
            <a:ext cx="85234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</a:rPr>
              <a:t>Organ: </a:t>
            </a:r>
            <a:r>
              <a:rPr lang="en-US" sz="2400" dirty="0" smtClean="0">
                <a:latin typeface="Arial" pitchFamily="34" charset="0"/>
              </a:rPr>
              <a:t>Pericardium                       </a:t>
            </a:r>
            <a:r>
              <a:rPr lang="en-US" sz="2400" dirty="0" err="1" smtClean="0">
                <a:latin typeface="Arial" charset="0"/>
                <a:cs typeface="Arial" charset="0"/>
              </a:rPr>
              <a:t>Dx</a:t>
            </a:r>
            <a:r>
              <a:rPr lang="en-US" sz="2400" dirty="0" smtClean="0">
                <a:latin typeface="Arial" charset="0"/>
                <a:cs typeface="Arial" charset="0"/>
              </a:rPr>
              <a:t>: </a:t>
            </a:r>
            <a:r>
              <a:rPr lang="en-US" sz="2400" dirty="0" err="1" smtClean="0">
                <a:latin typeface="Arial" pitchFamily="34" charset="0"/>
              </a:rPr>
              <a:t>Fibrinous</a:t>
            </a:r>
            <a:r>
              <a:rPr lang="en-US" sz="2400" dirty="0" smtClean="0">
                <a:latin typeface="Arial" pitchFamily="34" charset="0"/>
              </a:rPr>
              <a:t> Inflammation </a:t>
            </a:r>
            <a:r>
              <a:rPr lang="en-US" sz="2000" dirty="0" smtClean="0">
                <a:latin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ACUTE FIBRINOUS PERICARDITIS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ln w="38100" cap="sq">
            <a:solidFill>
              <a:srgbClr val="000000"/>
            </a:solidFill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Fibrinous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Pericarditis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 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Heart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625" y="1785938"/>
            <a:ext cx="8215313" cy="43088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3200" b="1" dirty="0">
                <a:latin typeface="Franklin Gothic Demi" pitchFamily="34" charset="0"/>
                <a:cs typeface="+mn-cs"/>
              </a:rPr>
              <a:t>The pericardium is distorted by thick irregular layer of pinkish </a:t>
            </a:r>
            <a:r>
              <a:rPr lang="en-US" sz="3200" b="1" dirty="0" err="1">
                <a:latin typeface="Franklin Gothic Demi" pitchFamily="34" charset="0"/>
                <a:cs typeface="+mn-cs"/>
              </a:rPr>
              <a:t>fibrinous</a:t>
            </a:r>
            <a:r>
              <a:rPr lang="en-US" sz="3200" b="1" dirty="0">
                <a:latin typeface="Franklin Gothic Demi" pitchFamily="34" charset="0"/>
                <a:cs typeface="+mn-cs"/>
              </a:rPr>
              <a:t> exudate with some red cells and inflammatory cells.</a:t>
            </a:r>
          </a:p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atin typeface="Franklin Gothic Demi" pitchFamily="34" charset="0"/>
              <a:cs typeface="+mn-cs"/>
            </a:endParaRPr>
          </a:p>
          <a:p>
            <a:pPr marL="534988" indent="-534988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3200" b="1" dirty="0">
                <a:latin typeface="Franklin Gothic Demi" pitchFamily="34" charset="0"/>
                <a:cs typeface="+mn-cs"/>
              </a:rPr>
              <a:t>The </a:t>
            </a:r>
            <a:r>
              <a:rPr lang="en-US" sz="3200" b="1" dirty="0" err="1">
                <a:latin typeface="Franklin Gothic Demi" pitchFamily="34" charset="0"/>
                <a:cs typeface="+mn-cs"/>
              </a:rPr>
              <a:t>subpericardial</a:t>
            </a:r>
            <a:r>
              <a:rPr lang="en-US" sz="3200" b="1" dirty="0">
                <a:latin typeface="Franklin Gothic Demi" pitchFamily="34" charset="0"/>
                <a:cs typeface="+mn-cs"/>
              </a:rPr>
              <a:t> layer is thickened by edema and shows dilated blood vessels, chronic inflammatory </a:t>
            </a:r>
            <a:r>
              <a:rPr lang="en-US" sz="3200" b="1" dirty="0" smtClean="0">
                <a:latin typeface="Franklin Gothic Demi" pitchFamily="34" charset="0"/>
                <a:cs typeface="+mn-cs"/>
              </a:rPr>
              <a:t>cells.</a:t>
            </a:r>
            <a:endParaRPr lang="en-US" sz="3200" b="1" dirty="0">
              <a:latin typeface="Franklin Gothic Demi" pitchFamily="34" charset="0"/>
              <a:cs typeface="+mn-cs"/>
            </a:endParaRPr>
          </a:p>
          <a:p>
            <a:pPr marL="450850" indent="-4508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2- Acute appendicitis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0413" cy="1416050"/>
          </a:xfrm>
        </p:spPr>
        <p:txBody>
          <a:bodyPr/>
          <a:lstStyle/>
          <a:p>
            <a:r>
              <a:rPr lang="en-US" sz="6000" b="1" smtClean="0">
                <a:solidFill>
                  <a:srgbClr val="0E03EF"/>
                </a:solidFill>
              </a:rPr>
              <a:t>ACUTE APPENDICITIS</a:t>
            </a:r>
          </a:p>
        </p:txBody>
      </p:sp>
      <p:pic>
        <p:nvPicPr>
          <p:cNvPr id="1832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538288"/>
            <a:ext cx="8153400" cy="53197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292</Words>
  <Application>Microsoft Office PowerPoint</Application>
  <PresentationFormat>On-screen Show (4:3)</PresentationFormat>
  <Paragraphs>63</Paragraphs>
  <Slides>32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Inflammation and repair</vt:lpstr>
      <vt:lpstr>Gross and histopathology</vt:lpstr>
      <vt:lpstr>1- Fibrinous pericarditis</vt:lpstr>
      <vt:lpstr>Slide 4</vt:lpstr>
      <vt:lpstr> ACUTE FIBRINOUS PERICARDITIS</vt:lpstr>
      <vt:lpstr>Slide 6</vt:lpstr>
      <vt:lpstr>Fibrinous Pericarditis:  Section of Heart shows:</vt:lpstr>
      <vt:lpstr>2- Acute appendicitis</vt:lpstr>
      <vt:lpstr>ACUTE APPENDICITIS</vt:lpstr>
      <vt:lpstr>Slide 10</vt:lpstr>
      <vt:lpstr> ACUTE  APPENDICITIS</vt:lpstr>
      <vt:lpstr>Slide 12</vt:lpstr>
      <vt:lpstr> ACUTE APPENDICITIS</vt:lpstr>
      <vt:lpstr>Acute Suppurative appendicitis: Cross Section of Appendix shows:</vt:lpstr>
      <vt:lpstr>3-Skin pilonidal sinus</vt:lpstr>
      <vt:lpstr>Slide 16</vt:lpstr>
      <vt:lpstr>FOREIGN BODY REACTION  (PILONIDAL SINUS)</vt:lpstr>
      <vt:lpstr> FOREIGN BODY REACTION  (PILONIDAL SINUS)</vt:lpstr>
      <vt:lpstr>Foreign Body reaction (Pilonidal sinus): Section of Skin Shows:</vt:lpstr>
      <vt:lpstr>4-Chronic cholecystitis with stones</vt:lpstr>
      <vt:lpstr>Slide 21</vt:lpstr>
      <vt:lpstr>Slide 22</vt:lpstr>
      <vt:lpstr>5-Bronchiectasis</vt:lpstr>
      <vt:lpstr>Slide 24</vt:lpstr>
      <vt:lpstr>6- Brain abscess</vt:lpstr>
      <vt:lpstr>Slide 26</vt:lpstr>
      <vt:lpstr>7- Pyemic abscesses of the kidney</vt:lpstr>
      <vt:lpstr>Slide 28</vt:lpstr>
      <vt:lpstr>8- Granulation tissue</vt:lpstr>
      <vt:lpstr> GRANULATION TISSUE</vt:lpstr>
      <vt:lpstr> GRANULATION TISSUE</vt:lpstr>
      <vt:lpstr>Granulation Tissue:   Section of fragments of edematous, loose connective tissue shows: 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Inflammation and repair</dc:title>
  <dc:creator>DrShaesta</dc:creator>
  <cp:lastModifiedBy>DrShaesta</cp:lastModifiedBy>
  <cp:revision>3</cp:revision>
  <dcterms:created xsi:type="dcterms:W3CDTF">2011-09-28T08:58:33Z</dcterms:created>
  <dcterms:modified xsi:type="dcterms:W3CDTF">2011-10-01T08:01:39Z</dcterms:modified>
</cp:coreProperties>
</file>