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60" r:id="rId5"/>
    <p:sldId id="261"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5" r:id="rId37"/>
    <p:sldId id="296" r:id="rId38"/>
    <p:sldId id="297" r:id="rId39"/>
    <p:sldId id="298" r:id="rId40"/>
    <p:sldId id="299" r:id="rId41"/>
    <p:sldId id="300" r:id="rId42"/>
    <p:sldId id="301" r:id="rId43"/>
    <p:sldId id="302" r:id="rId44"/>
    <p:sldId id="30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B0FE7F-D09B-4332-A918-E264DB151973}" type="datetimeFigureOut">
              <a:rPr lang="en-US" smtClean="0"/>
              <a:t>11/13/2011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0B8A3F-284E-4A20-93D2-5E4E3135E56F}" type="slidenum">
              <a:rPr lang="en-US" smtClean="0"/>
              <a:t>‹#›</a:t>
            </a:fld>
            <a:endParaRPr lang="en-US"/>
          </a:p>
        </p:txBody>
      </p:sp>
    </p:spTree>
    <p:extLst>
      <p:ext uri="{BB962C8B-B14F-4D97-AF65-F5344CB8AC3E}">
        <p14:creationId xmlns:p14="http://schemas.microsoft.com/office/powerpoint/2010/main" val="150904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55876A-ACE5-4534-820A-F3D221C0377C}" type="slidenum">
              <a:rPr lang="en-US"/>
              <a:pPr fontAlgn="base">
                <a:spcBef>
                  <a:spcPct val="0"/>
                </a:spcBef>
                <a:spcAft>
                  <a:spcPct val="0"/>
                </a:spcAft>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5DE607-A36B-4EF3-BEEE-645E939B068F}" type="slidenum">
              <a:rPr lang="en-US"/>
              <a:pPr fontAlgn="base">
                <a:spcBef>
                  <a:spcPct val="0"/>
                </a:spcBef>
                <a:spcAft>
                  <a:spcPct val="0"/>
                </a:spcAft>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p>
        </p:txBody>
      </p:sp>
      <p:sp>
        <p:nvSpPr>
          <p:cNvPr id="196612" name="Slide Number Placeholder 3"/>
          <p:cNvSpPr>
            <a:spLocks noGrp="1"/>
          </p:cNvSpPr>
          <p:nvPr>
            <p:ph type="sldNum" sz="quarter" idx="5"/>
          </p:nvPr>
        </p:nvSpPr>
        <p:spPr>
          <a:noFill/>
        </p:spPr>
        <p:txBody>
          <a:bodyPr/>
          <a:lstStyle/>
          <a:p>
            <a:fld id="{BB0D4E0F-ED02-4081-8D19-E7352AC05709}" type="slidenum">
              <a:rPr lang="en-US" smtClean="0"/>
              <a:pPr/>
              <a:t>23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noFill/>
          <a:ln>
            <a:miter lim="800000"/>
            <a:headEnd/>
            <a:tailEnd/>
          </a:ln>
        </p:spPr>
        <p:txBody>
          <a:bodyPr/>
          <a:lstStyle/>
          <a:p>
            <a:fld id="{9D0486C5-3420-4D8A-B733-55FAC1AD120C}" type="slidenum">
              <a:rPr lang="ar-SA"/>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pPr eaLnBrk="1" hangingPunct="1"/>
            <a:endParaRPr lang="en-US" smtClean="0"/>
          </a:p>
        </p:txBody>
      </p:sp>
      <p:sp>
        <p:nvSpPr>
          <p:cNvPr id="224260" name="Slide Number Placeholder 3"/>
          <p:cNvSpPr>
            <a:spLocks noGrp="1"/>
          </p:cNvSpPr>
          <p:nvPr>
            <p:ph type="sldNum" sz="quarter" idx="5"/>
          </p:nvPr>
        </p:nvSpPr>
        <p:spPr>
          <a:noFill/>
        </p:spPr>
        <p:txBody>
          <a:bodyPr/>
          <a:lstStyle/>
          <a:p>
            <a:fld id="{B8EDA717-24D9-40FB-B7BD-3E1B9FC819EC}" type="slidenum">
              <a:rPr lang="en-US" smtClean="0"/>
              <a:pPr/>
              <a:t>30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p:spPr>
      </p:sp>
      <p:sp>
        <p:nvSpPr>
          <p:cNvPr id="400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0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ADB5BB-6A0D-4ABF-B12A-F14F23288922}" type="slidenum">
              <a:rPr lang="en-US"/>
              <a:pPr fontAlgn="base">
                <a:spcBef>
                  <a:spcPct val="0"/>
                </a:spcBef>
                <a:spcAft>
                  <a:spcPct val="0"/>
                </a:spcAft>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8AD469-19C3-414C-ADCA-B500B6EFF01B}"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CC11D1-81D7-4443-B86C-AEFA2AD09CC8}" type="slidenum">
              <a:rPr lang="en-US"/>
              <a:pPr fontAlgn="base">
                <a:spcBef>
                  <a:spcPct val="0"/>
                </a:spcBef>
                <a:spcAft>
                  <a:spcPct val="0"/>
                </a:spcAft>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C8EC30-33C6-4161-95CF-91110D72E6E9}" type="slidenum">
              <a:rPr lang="en-US"/>
              <a:pPr fontAlgn="base">
                <a:spcBef>
                  <a:spcPct val="0"/>
                </a:spcBef>
                <a:spcAft>
                  <a:spcPct val="0"/>
                </a:spcAft>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BBF64C-6ADE-486D-9C06-EAB54BB8427C}" type="slidenum">
              <a:rPr lang="en-US"/>
              <a:pPr fontAlgn="base">
                <a:spcBef>
                  <a:spcPct val="0"/>
                </a:spcBef>
                <a:spcAft>
                  <a:spcPct val="0"/>
                </a:spcAft>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p:spPr>
      </p:sp>
      <p:sp>
        <p:nvSpPr>
          <p:cNvPr id="408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8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BA225E-297C-4399-B9F1-25D82F0CE64F}" type="slidenum">
              <a:rPr lang="en-US"/>
              <a:pPr fontAlgn="base">
                <a:spcBef>
                  <a:spcPct val="0"/>
                </a:spcBef>
                <a:spcAft>
                  <a:spcPct val="0"/>
                </a:spcAft>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13</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11653D-8843-4462-826A-B5B2AFBCDBA0}" type="datetimeFigureOut">
              <a:rPr lang="en-US" smtClean="0"/>
              <a:t>11/13/2011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1653D-8843-4462-826A-B5B2AFBCDBA0}" type="datetimeFigureOut">
              <a:rPr lang="en-US" smtClean="0"/>
              <a:t>11/13/2011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1653D-8843-4462-826A-B5B2AFBCDBA0}" type="datetimeFigureOut">
              <a:rPr lang="en-US" smtClean="0"/>
              <a:t>11/13/2011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1653D-8843-4462-826A-B5B2AFBCDBA0}" type="datetimeFigureOut">
              <a:rPr lang="en-US" smtClean="0"/>
              <a:t>11/13/2011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11653D-8843-4462-826A-B5B2AFBCDBA0}" type="datetimeFigureOut">
              <a:rPr lang="en-US" smtClean="0"/>
              <a:t>11/13/2011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11653D-8843-4462-826A-B5B2AFBCDBA0}" type="datetimeFigureOut">
              <a:rPr lang="en-US" smtClean="0"/>
              <a:t>11/13/2011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11653D-8843-4462-826A-B5B2AFBCDBA0}" type="datetimeFigureOut">
              <a:rPr lang="en-US" smtClean="0"/>
              <a:t>11/13/2011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11653D-8843-4462-826A-B5B2AFBCDBA0}" type="datetimeFigureOut">
              <a:rPr lang="en-US" smtClean="0"/>
              <a:t>11/13/2011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1653D-8843-4462-826A-B5B2AFBCDBA0}" type="datetimeFigureOut">
              <a:rPr lang="en-US" smtClean="0"/>
              <a:t>11/13/2011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1653D-8843-4462-826A-B5B2AFBCDBA0}" type="datetimeFigureOut">
              <a:rPr lang="en-US" smtClean="0"/>
              <a:t>11/13/2011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1653D-8843-4462-826A-B5B2AFBCDBA0}" type="datetimeFigureOut">
              <a:rPr lang="en-US" smtClean="0"/>
              <a:t>11/13/2011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23639-A288-450C-9871-1AA6A104F9F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1653D-8843-4462-826A-B5B2AFBCDBA0}" type="datetimeFigureOut">
              <a:rPr lang="en-US" smtClean="0"/>
              <a:t>11/13/2011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23639-A288-450C-9871-1AA6A104F9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w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 </a:t>
            </a:r>
            <a:r>
              <a:rPr lang="en-US" dirty="0" err="1" smtClean="0"/>
              <a:t>Neoplasia</a:t>
            </a:r>
            <a:endParaRPr lang="en-US" dirty="0"/>
          </a:p>
        </p:txBody>
      </p:sp>
      <p:sp>
        <p:nvSpPr>
          <p:cNvPr id="4" name="Subtitle 3"/>
          <p:cNvSpPr>
            <a:spLocks noGrp="1"/>
          </p:cNvSpPr>
          <p:nvPr>
            <p:ph type="subTitle" idx="1"/>
          </p:nvPr>
        </p:nvSpPr>
        <p:spPr/>
        <p:txBody>
          <a:bodyPr/>
          <a:lstStyle/>
          <a:p>
            <a:r>
              <a:rPr lang="en-US" dirty="0" smtClean="0"/>
              <a:t>Dr </a:t>
            </a:r>
            <a:r>
              <a:rPr lang="en-US" dirty="0" err="1" smtClean="0"/>
              <a:t>Shaesta</a:t>
            </a:r>
            <a:r>
              <a:rPr lang="en-US" dirty="0" smtClean="0"/>
              <a:t> </a:t>
            </a:r>
            <a:r>
              <a:rPr lang="en-US" dirty="0" err="1" smtClean="0"/>
              <a:t>Naseem</a:t>
            </a:r>
            <a:r>
              <a:rPr lang="en-US" dirty="0" smtClean="0"/>
              <a:t> </a:t>
            </a:r>
            <a:r>
              <a:rPr lang="en-US" dirty="0" err="1" smtClean="0"/>
              <a:t>Zaidi</a:t>
            </a:r>
            <a:endParaRPr lang="en-US" dirty="0" smtClean="0"/>
          </a:p>
          <a:p>
            <a:r>
              <a:rPr lang="en-US" dirty="0" smtClean="0"/>
              <a:t>14-11-11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normAutofit/>
          </a:bodyPr>
          <a:lstStyle/>
          <a:p>
            <a:r>
              <a:rPr lang="en-US" altLang="en-US" sz="4800" b="1" dirty="0" err="1" smtClean="0"/>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a:t>
            </a:r>
            <a:r>
              <a:rPr lang="en-US" altLang="en-US" sz="3200" b="1" dirty="0" smtClean="0"/>
              <a:t>Benign</a:t>
            </a:r>
            <a:r>
              <a:rPr lang="en-US" altLang="en-US" sz="3200" b="1" dirty="0"/>
              <a:t>, well-circumscribed tumor of </a:t>
            </a:r>
          </a:p>
          <a:p>
            <a:pPr>
              <a:buClr>
                <a:srgbClr val="FF0066"/>
              </a:buClr>
              <a:buSzPct val="75000"/>
              <a:buFont typeface="Wingdings" pitchFamily="2" charset="2"/>
              <a:buNone/>
            </a:pPr>
            <a:r>
              <a:rPr lang="en-US" altLang="en-US" sz="3200" b="1" dirty="0"/>
              <a:t>     well-differentiated adipocytes</a:t>
            </a:r>
          </a:p>
        </p:txBody>
      </p:sp>
      <p:sp>
        <p:nvSpPr>
          <p:cNvPr id="24580" name="Text Box 4"/>
          <p:cNvSpPr txBox="1">
            <a:spLocks noChangeArrowheads="1"/>
          </p:cNvSpPr>
          <p:nvPr/>
        </p:nvSpPr>
        <p:spPr bwMode="auto">
          <a:xfrm>
            <a:off x="838200" y="3200400"/>
            <a:ext cx="8305800" cy="2554545"/>
          </a:xfrm>
          <a:prstGeom prst="rect">
            <a:avLst/>
          </a:prstGeom>
          <a:noFill/>
          <a:ln w="9525">
            <a:noFill/>
            <a:miter lim="800000"/>
            <a:headEnd/>
            <a:tailEnd/>
          </a:ln>
          <a:effectLst/>
        </p:spPr>
        <p:txBody>
          <a:bodyPr wrap="square">
            <a:spAutoFit/>
          </a:bodyPr>
          <a:lstStyle/>
          <a:p>
            <a:pPr>
              <a:buClr>
                <a:srgbClr val="FF0066"/>
              </a:buClr>
              <a:buSzPct val="75000"/>
            </a:pPr>
            <a:r>
              <a:rPr lang="en-US" altLang="en-US" sz="3200" b="1" dirty="0"/>
              <a:t> </a:t>
            </a:r>
            <a:endParaRPr lang="en-US" altLang="en-US" sz="3200" b="1" dirty="0" smtClean="0"/>
          </a:p>
          <a:p>
            <a:pPr>
              <a:buClr>
                <a:srgbClr val="FF0066"/>
              </a:buClr>
              <a:buSzPct val="75000"/>
              <a:buFont typeface="Wingdings" pitchFamily="2" charset="2"/>
              <a:buChar char="v"/>
            </a:pPr>
            <a:r>
              <a:rPr lang="en-US" altLang="en-US" sz="3200" b="1" dirty="0" smtClean="0"/>
              <a:t>Usually </a:t>
            </a:r>
            <a:r>
              <a:rPr lang="en-US" altLang="en-US" sz="3200" b="1" dirty="0"/>
              <a:t>subcutaneous, any site of </a:t>
            </a:r>
          </a:p>
          <a:p>
            <a:pPr>
              <a:buClr>
                <a:srgbClr val="FF0066"/>
              </a:buClr>
              <a:buSzPct val="75000"/>
              <a:buFont typeface="Wingdings" pitchFamily="2" charset="2"/>
              <a:buNone/>
            </a:pPr>
            <a:r>
              <a:rPr lang="en-US" altLang="en-US" sz="3200" b="1" dirty="0"/>
              <a:t>     adipose </a:t>
            </a:r>
            <a:r>
              <a:rPr lang="en-US" altLang="en-US" sz="3200" b="1" dirty="0" smtClean="0"/>
              <a:t>tissue</a:t>
            </a:r>
          </a:p>
          <a:p>
            <a:pPr>
              <a:buClr>
                <a:srgbClr val="FF0066"/>
              </a:buClr>
              <a:buSzPct val="75000"/>
              <a:buFont typeface="Wingdings" pitchFamily="2" charset="2"/>
              <a:buNone/>
            </a:pPr>
            <a:r>
              <a:rPr lang="en-US" altLang="en-US" sz="3200" b="1" dirty="0" smtClean="0"/>
              <a:t>    In </a:t>
            </a:r>
            <a:r>
              <a:rPr lang="en-US" altLang="en-US" sz="3200" b="1" dirty="0"/>
              <a:t>adult MC site: upper back, neck, shoulder</a:t>
            </a:r>
          </a:p>
          <a:p>
            <a:pPr>
              <a:buClr>
                <a:srgbClr val="FF0066"/>
              </a:buClr>
              <a:buSzPct val="75000"/>
              <a:buFont typeface="Wingdings" pitchFamily="2" charset="2"/>
              <a:buNone/>
            </a:pPr>
            <a:endParaRPr lang="en-US" altLang="en-US" sz="3200" b="1" dirty="0"/>
          </a:p>
        </p:txBody>
      </p:sp>
      <p:sp>
        <p:nvSpPr>
          <p:cNvPr id="24582" name="Text Box 6"/>
          <p:cNvSpPr txBox="1">
            <a:spLocks noChangeArrowheads="1"/>
          </p:cNvSpPr>
          <p:nvPr/>
        </p:nvSpPr>
        <p:spPr bwMode="auto">
          <a:xfrm>
            <a:off x="1066800" y="2646218"/>
            <a:ext cx="9753600" cy="1569660"/>
          </a:xfrm>
          <a:prstGeom prst="rect">
            <a:avLst/>
          </a:prstGeom>
          <a:noFill/>
          <a:ln w="9525">
            <a:noFill/>
            <a:miter lim="800000"/>
            <a:headEnd/>
            <a:tailEnd/>
          </a:ln>
          <a:effectLst/>
        </p:spPr>
        <p:txBody>
          <a:bodyPr wrap="square">
            <a:spAutoFit/>
          </a:bodyPr>
          <a:lstStyle/>
          <a:p>
            <a:pPr>
              <a:buClr>
                <a:srgbClr val="FF0066"/>
              </a:buClr>
              <a:buSzPct val="75000"/>
              <a:buFont typeface="Wingdings" pitchFamily="2" charset="2"/>
              <a:buChar char="v"/>
            </a:pPr>
            <a:r>
              <a:rPr lang="en-US" altLang="en-US" sz="3200" b="1" dirty="0"/>
              <a:t> </a:t>
            </a:r>
            <a:r>
              <a:rPr lang="en-US" altLang="en-US" sz="3200" b="1" dirty="0"/>
              <a:t>Most common type of benign soft </a:t>
            </a:r>
            <a:br>
              <a:rPr lang="en-US" altLang="en-US" sz="3200" b="1" dirty="0"/>
            </a:br>
            <a:r>
              <a:rPr lang="en-US" altLang="en-US" sz="3200" b="1" dirty="0">
                <a:solidFill>
                  <a:schemeClr val="bg1"/>
                </a:solidFill>
              </a:rPr>
              <a:t>     </a:t>
            </a:r>
            <a:r>
              <a:rPr lang="en-US" altLang="en-US" sz="3200" b="1" dirty="0"/>
              <a:t>tissue tumor </a:t>
            </a:r>
            <a:br>
              <a:rPr lang="en-US" altLang="en-US" sz="3200" b="1" dirty="0"/>
            </a:br>
            <a:endParaRPr lang="en-US" altLang="en-US" sz="3200" b="1" dirty="0"/>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Subtypes</a:t>
            </a:r>
            <a:r>
              <a:rPr lang="en-US" altLang="en-US" sz="3200" b="1" dirty="0" smtClean="0"/>
              <a:t>: </a:t>
            </a:r>
            <a:r>
              <a:rPr lang="en-US" altLang="en-US" sz="3200" b="1" dirty="0" err="1" smtClean="0"/>
              <a:t>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3- </a:t>
            </a:r>
            <a:r>
              <a:rPr lang="en-US" sz="3600" dirty="0" err="1" smtClean="0"/>
              <a:t>Intradermal</a:t>
            </a:r>
            <a:r>
              <a:rPr lang="en-US" sz="3600" dirty="0" smtClean="0"/>
              <a:t> nevus</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323528" y="548680"/>
            <a:ext cx="8424936" cy="587727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2954655"/>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cells 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The cells contain varying amount of brown melanin pigment.</a:t>
            </a: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4- Multiple uterine </a:t>
            </a:r>
            <a:r>
              <a:rPr lang="en-US" sz="3600" dirty="0" err="1" smtClean="0"/>
              <a:t>leiomyomata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3" cstate="print"/>
          <a:srcRect/>
          <a:stretch>
            <a:fillRect/>
          </a:stretch>
        </p:blipFill>
        <p:spPr bwMode="auto">
          <a:xfrm>
            <a:off x="403225" y="357188"/>
            <a:ext cx="8455025" cy="614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390525" y="571500"/>
            <a:ext cx="8532813" cy="578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Benign </a:t>
            </a:r>
            <a:r>
              <a:rPr lang="en-US" sz="4000" dirty="0" smtClean="0"/>
              <a:t>tumors                                                                                      </a:t>
            </a:r>
            <a:r>
              <a:rPr lang="en-US" sz="4000" dirty="0" smtClean="0"/>
              <a:t>Gross and histopathology</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LEIOMYOMA (UTERINE)</a:t>
            </a:r>
            <a:endParaRPr lang="en-US" sz="3600" dirty="0">
              <a:solidFill>
                <a:schemeClr val="accent1">
                  <a:satMod val="150000"/>
                </a:schemeClr>
              </a:solidFill>
              <a:latin typeface="Franklin Gothic Demi" pitchFamily="34" charset="0"/>
            </a:endParaRPr>
          </a:p>
        </p:txBody>
      </p:sp>
      <p:pic>
        <p:nvPicPr>
          <p:cNvPr id="4" name="Picture 6" descr="22 e"/>
          <p:cNvPicPr>
            <a:picLocks noChangeAspect="1" noChangeArrowheads="1"/>
          </p:cNvPicPr>
          <p:nvPr/>
        </p:nvPicPr>
        <p:blipFill>
          <a:blip r:embed="rId3" cstate="print">
            <a:lum bright="-8000" contrast="-2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well demarcated tumour mass in the muscle coat of uterus without a definite capsule.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Tumour consists of interlacing bundles of smooth muscle and fibrous tissue.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muscle cells are spindle shaped with elongated nuclei and eosinophilic cytoplasm.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5- </a:t>
            </a:r>
            <a:r>
              <a:rPr lang="en-US" sz="3600" dirty="0" err="1" smtClean="0"/>
              <a:t>Chondroma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z="6000" b="1" smtClean="0">
                <a:solidFill>
                  <a:srgbClr val="3333FF"/>
                </a:solidFill>
              </a:rPr>
              <a:t>CHONDROMA</a:t>
            </a:r>
          </a:p>
        </p:txBody>
      </p:sp>
      <p:sp>
        <p:nvSpPr>
          <p:cNvPr id="64515" name="Content Placeholder 2"/>
          <p:cNvSpPr>
            <a:spLocks noGrp="1"/>
          </p:cNvSpPr>
          <p:nvPr>
            <p:ph idx="1"/>
          </p:nvPr>
        </p:nvSpPr>
        <p:spPr>
          <a:xfrm>
            <a:off x="457200" y="1600200"/>
            <a:ext cx="8229600" cy="2590800"/>
          </a:xfrm>
        </p:spPr>
        <p:txBody>
          <a:bodyPr/>
          <a:lstStyle/>
          <a:p>
            <a:r>
              <a:rPr lang="en-US" b="1" dirty="0" err="1" smtClean="0">
                <a:solidFill>
                  <a:srgbClr val="CC00CC"/>
                </a:solidFill>
              </a:rPr>
              <a:t>Chondroma</a:t>
            </a:r>
            <a:r>
              <a:rPr lang="en-US" b="1" dirty="0" smtClean="0">
                <a:solidFill>
                  <a:srgbClr val="CC00CC"/>
                </a:solidFill>
              </a:rPr>
              <a:t> vs. EN-</a:t>
            </a:r>
            <a:r>
              <a:rPr lang="en-US" b="1" dirty="0" err="1" smtClean="0">
                <a:solidFill>
                  <a:srgbClr val="CC00CC"/>
                </a:solidFill>
              </a:rPr>
              <a:t>chondroma</a:t>
            </a:r>
            <a:endParaRPr lang="en-US" b="1" dirty="0" smtClean="0">
              <a:solidFill>
                <a:srgbClr val="CC00CC"/>
              </a:solidFill>
            </a:endParaRPr>
          </a:p>
          <a:p>
            <a:r>
              <a:rPr lang="en-US" b="1" dirty="0" smtClean="0">
                <a:solidFill>
                  <a:srgbClr val="CC00CC"/>
                </a:solidFill>
              </a:rPr>
              <a:t>PURE Hyaline Cartilage</a:t>
            </a:r>
          </a:p>
          <a:p>
            <a:r>
              <a:rPr lang="en-US" b="1" dirty="0" smtClean="0">
                <a:solidFill>
                  <a:srgbClr val="CC00CC"/>
                </a:solidFill>
              </a:rPr>
              <a:t>MULTIPLE </a:t>
            </a:r>
            <a:r>
              <a:rPr lang="en-US" b="1" dirty="0" err="1" smtClean="0">
                <a:solidFill>
                  <a:srgbClr val="CC00CC"/>
                </a:solidFill>
              </a:rPr>
              <a:t>enchondromas</a:t>
            </a:r>
            <a:r>
              <a:rPr lang="en-US" b="1" dirty="0" smtClean="0">
                <a:solidFill>
                  <a:srgbClr val="CC00CC"/>
                </a:solidFill>
              </a:rPr>
              <a:t> = </a:t>
            </a:r>
            <a:r>
              <a:rPr lang="en-US" b="1" dirty="0" err="1" smtClean="0">
                <a:solidFill>
                  <a:srgbClr val="CC00CC"/>
                </a:solidFill>
              </a:rPr>
              <a:t>Ollier’s</a:t>
            </a:r>
            <a:r>
              <a:rPr lang="en-US" b="1" dirty="0" smtClean="0">
                <a:solidFill>
                  <a:srgbClr val="CC00CC"/>
                </a:solidFill>
              </a:rPr>
              <a:t> dis</a:t>
            </a:r>
            <a:r>
              <a:rPr lang="en-US" b="1" dirty="0" smtClean="0">
                <a:solidFill>
                  <a:srgbClr val="CC00CC"/>
                </a:solidFill>
              </a:rPr>
              <a:t>.</a:t>
            </a:r>
            <a:endParaRPr lang="en-US" b="1" dirty="0" smtClean="0">
              <a:solidFill>
                <a:srgbClr val="CC00CC"/>
              </a:solidFill>
            </a:endParaRPr>
          </a:p>
        </p:txBody>
      </p:sp>
      <p:pic>
        <p:nvPicPr>
          <p:cNvPr id="64516" name="Picture 2"/>
          <p:cNvPicPr>
            <a:picLocks noChangeAspect="1" noChangeArrowheads="1"/>
          </p:cNvPicPr>
          <p:nvPr/>
        </p:nvPicPr>
        <p:blipFill>
          <a:blip r:embed="rId3" cstate="print"/>
          <a:srcRect/>
          <a:stretch>
            <a:fillRect/>
          </a:stretch>
        </p:blipFill>
        <p:spPr bwMode="auto">
          <a:xfrm>
            <a:off x="4876800" y="4114800"/>
            <a:ext cx="3886200" cy="2562225"/>
          </a:xfrm>
          <a:prstGeom prst="rect">
            <a:avLst/>
          </a:prstGeom>
          <a:noFill/>
          <a:ln w="9525">
            <a:noFill/>
            <a:miter lim="800000"/>
            <a:headEnd/>
            <a:tailEnd/>
          </a:ln>
        </p:spPr>
      </p:pic>
      <p:pic>
        <p:nvPicPr>
          <p:cNvPr id="64517" name="Picture 3"/>
          <p:cNvPicPr>
            <a:picLocks noChangeAspect="1" noChangeArrowheads="1"/>
          </p:cNvPicPr>
          <p:nvPr/>
        </p:nvPicPr>
        <p:blipFill>
          <a:blip r:embed="rId4" cstate="print"/>
          <a:srcRect/>
          <a:stretch>
            <a:fillRect/>
          </a:stretch>
        </p:blipFill>
        <p:spPr bwMode="auto">
          <a:xfrm>
            <a:off x="381000" y="4114800"/>
            <a:ext cx="3886200" cy="256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a:solidFill>
                  <a:schemeClr val="tx2"/>
                </a:solidFill>
              </a:rPr>
              <a:t>Enchondroma of the fibula</a:t>
            </a:r>
          </a:p>
        </p:txBody>
      </p:sp>
      <p:pic>
        <p:nvPicPr>
          <p:cNvPr id="2" name="Picture 1"/>
          <p:cNvPicPr>
            <a:picLocks noChangeAspect="1"/>
          </p:cNvPicPr>
          <p:nvPr/>
        </p:nvPicPr>
        <p:blipFill>
          <a:blip r:embed="rId3" cstate="print">
            <a:extLst/>
          </a:blip>
          <a:stretch>
            <a:fillRect/>
          </a:stretch>
        </p:blipFill>
        <p:spPr>
          <a:xfrm>
            <a:off x="2500298" y="214290"/>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2"/>
          <p:cNvSpPr txBox="1">
            <a:spLocks/>
          </p:cNvSpPr>
          <p:nvPr/>
        </p:nvSpPr>
        <p:spPr bwMode="auto">
          <a:xfrm>
            <a:off x="0" y="6357938"/>
            <a:ext cx="9144000" cy="500062"/>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a:solidFill>
                  <a:schemeClr val="tx2"/>
                </a:solidFill>
              </a:rPr>
              <a:t>Enchondroma of the fibula</a:t>
            </a:r>
          </a:p>
        </p:txBody>
      </p:sp>
      <p:pic>
        <p:nvPicPr>
          <p:cNvPr id="19460" name="Picture 4" descr="ScannedImage-12"/>
          <p:cNvPicPr>
            <a:picLocks noChangeAspect="1" noChangeArrowheads="1"/>
          </p:cNvPicPr>
          <p:nvPr/>
        </p:nvPicPr>
        <p:blipFill>
          <a:blip r:embed="rId3" cstate="print">
            <a:extLst/>
          </a:blip>
          <a:srcRect/>
          <a:stretch>
            <a:fillRect/>
          </a:stretch>
        </p:blipFill>
        <p:spPr bwMode="auto">
          <a:xfrm>
            <a:off x="2336503" y="188913"/>
            <a:ext cx="4427836" cy="6097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6- </a:t>
            </a:r>
            <a:r>
              <a:rPr lang="en-US" sz="3600" dirty="0" err="1" smtClean="0"/>
              <a:t>Hemangioma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539552" y="404664"/>
            <a:ext cx="7992888" cy="609170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1- </a:t>
            </a:r>
            <a:r>
              <a:rPr lang="en-US" sz="3600" dirty="0" err="1" smtClean="0"/>
              <a:t>Adenomatous</a:t>
            </a:r>
            <a:r>
              <a:rPr lang="en-US" sz="3600" dirty="0" smtClean="0"/>
              <a:t> polyp of rectum / colon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3" cstate="print"/>
          <a:srcRect/>
          <a:stretch>
            <a:fillRect/>
          </a:stretch>
        </p:blipFill>
        <p:spPr bwMode="auto">
          <a:xfrm>
            <a:off x="0" y="457200"/>
            <a:ext cx="9144000" cy="598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6000" contrast="20000"/>
          </a:blip>
          <a:srcRect/>
          <a:stretch>
            <a:fillRect/>
          </a:stretch>
        </p:blipFill>
        <p:spPr bwMode="auto">
          <a:xfrm>
            <a:off x="0" y="1500188"/>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Haemangioma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3970338"/>
          </a:xfrm>
          <a:prstGeom prst="rect">
            <a:avLst/>
          </a:prstGeom>
          <a:noFill/>
          <a:ln w="9525">
            <a:noFill/>
            <a:miter lim="800000"/>
            <a:headEnd/>
            <a:tailEnd/>
          </a:ln>
        </p:spPr>
        <p:txBody>
          <a:bodyPr>
            <a:spAutoFit/>
          </a:bodyPr>
          <a:lstStyle/>
          <a:p>
            <a:pPr marL="450850" indent="-450850" algn="just">
              <a:buFontTx/>
              <a:buBlip>
                <a:blip r:embed="rId3"/>
              </a:buBlip>
            </a:pPr>
            <a:r>
              <a:rPr lang="en-US" sz="2800">
                <a:latin typeface="Franklin Gothic Demi" pitchFamily="34" charset="0"/>
              </a:rPr>
              <a:t>A tumour mass in the dermis which consists of large number of vascular spaces of varying shapes and sizes separated by connective tissue stroma.</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Vascular spaces are lined by the flattened endothelial cells and some contain blood.</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Delicate connective tissue stroma separated the capillary vascular spaces. </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7- </a:t>
            </a:r>
            <a:r>
              <a:rPr lang="en-US" sz="3600" dirty="0" err="1" smtClean="0"/>
              <a:t>Fibroadenoma</a:t>
            </a:r>
            <a:r>
              <a:rPr lang="en-US" sz="3600" dirty="0" smtClean="0"/>
              <a:t> of the breast</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http://www.webpathology.com/slides/slides/Breast_Fibroadenoma1_Gross.jpg"/>
          <p:cNvPicPr>
            <a:picLocks noChangeAspect="1" noChangeArrowheads="1"/>
          </p:cNvPicPr>
          <p:nvPr/>
        </p:nvPicPr>
        <p:blipFill>
          <a:blip r:embed="rId3" cstate="print"/>
          <a:srcRect/>
          <a:stretch>
            <a:fillRect/>
          </a:stretch>
        </p:blipFill>
        <p:spPr bwMode="auto">
          <a:xfrm>
            <a:off x="611560" y="1412875"/>
            <a:ext cx="7915275" cy="5112469"/>
          </a:xfrm>
          <a:prstGeom prst="rect">
            <a:avLst/>
          </a:prstGeom>
          <a:noFill/>
          <a:ln w="9525">
            <a:noFill/>
            <a:miter lim="800000"/>
            <a:headEnd/>
            <a:tailEnd/>
          </a:ln>
        </p:spPr>
      </p:pic>
      <p:sp>
        <p:nvSpPr>
          <p:cNvPr id="3" name="Rectangle 2"/>
          <p:cNvSpPr/>
          <p:nvPr/>
        </p:nvSpPr>
        <p:spPr>
          <a:xfrm>
            <a:off x="611188" y="620713"/>
            <a:ext cx="7777162" cy="584200"/>
          </a:xfrm>
          <a:prstGeom prst="rect">
            <a:avLst/>
          </a:prstGeom>
        </p:spPr>
        <p:txBody>
          <a:bodyPr>
            <a:spAutoFit/>
          </a:bodyPr>
          <a:lstStyle/>
          <a:p>
            <a:pPr>
              <a:defRPr/>
            </a:pPr>
            <a:r>
              <a:rPr lang="en-US" sz="2800" dirty="0">
                <a:solidFill>
                  <a:schemeClr val="accent1">
                    <a:satMod val="150000"/>
                  </a:schemeClr>
                </a:solidFill>
                <a:latin typeface="Franklin Gothic Demi" pitchFamily="34" charset="0"/>
                <a:cs typeface="Arial" charset="0"/>
              </a:rPr>
              <a:t>        </a:t>
            </a:r>
            <a:r>
              <a:rPr lang="en-US" sz="3200" dirty="0" smtClean="0">
                <a:solidFill>
                  <a:schemeClr val="accent1">
                    <a:satMod val="150000"/>
                  </a:schemeClr>
                </a:solidFill>
                <a:latin typeface="Franklin Gothic Demi" pitchFamily="34" charset="0"/>
                <a:cs typeface="Arial" charset="0"/>
              </a:rPr>
              <a:t>7- </a:t>
            </a:r>
            <a:r>
              <a:rPr lang="en-US" sz="3200" dirty="0">
                <a:solidFill>
                  <a:schemeClr val="accent1">
                    <a:satMod val="150000"/>
                  </a:schemeClr>
                </a:solidFill>
                <a:latin typeface="Franklin Gothic Demi" pitchFamily="34" charset="0"/>
                <a:cs typeface="Arial" charset="0"/>
              </a:rPr>
              <a:t>FIBROADENOMA OF THE BREAST</a:t>
            </a:r>
            <a:endParaRPr lang="en-US" sz="3200" dirty="0">
              <a:latin typeface="Arial" charset="0"/>
              <a:cs typeface="Arial"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FIBROADENOMA OF THE BREAST</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20000" contrast="20000"/>
          </a:blip>
          <a:srcRect/>
          <a:stretch>
            <a:fillRect/>
          </a:stretch>
        </p:blipFill>
        <p:spPr>
          <a:xfrm>
            <a:off x="0" y="1500188"/>
            <a:ext cx="9144000" cy="5395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FIBROADENOMA OF THE BREAST</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Fibroadenoma</a:t>
            </a:r>
            <a:r>
              <a:rPr lang="en-US" sz="3600" i="1" dirty="0" smtClean="0">
                <a:solidFill>
                  <a:schemeClr val="accent1">
                    <a:satMod val="150000"/>
                  </a:schemeClr>
                </a:solidFill>
                <a:latin typeface="Franklin Gothic Demi" pitchFamily="34" charset="0"/>
              </a:rPr>
              <a:t>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breast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a:t>
            </a:r>
            <a:endParaRPr lang="en-US" sz="2800" i="1" dirty="0">
              <a:solidFill>
                <a:schemeClr val="accent1">
                  <a:satMod val="150000"/>
                </a:schemeClr>
              </a:solidFill>
              <a:latin typeface="Franklin Gothic Demi" pitchFamily="34" charset="0"/>
            </a:endParaRPr>
          </a:p>
        </p:txBody>
      </p:sp>
      <p:sp>
        <p:nvSpPr>
          <p:cNvPr id="4" name="TextBox 3"/>
          <p:cNvSpPr txBox="1"/>
          <p:nvPr/>
        </p:nvSpPr>
        <p:spPr>
          <a:xfrm>
            <a:off x="214313" y="1785938"/>
            <a:ext cx="8643937" cy="4400550"/>
          </a:xfrm>
          <a:prstGeom prst="rect">
            <a:avLst/>
          </a:prstGeom>
          <a:noFill/>
        </p:spPr>
        <p:txBody>
          <a:bodyPr>
            <a:spAutoFit/>
          </a:bodyPr>
          <a:lstStyle/>
          <a:p>
            <a:pPr algn="just" fontAlgn="auto">
              <a:spcBef>
                <a:spcPts val="0"/>
              </a:spcBef>
              <a:spcAft>
                <a:spcPts val="0"/>
              </a:spcAft>
              <a:defRPr/>
            </a:pPr>
            <a:r>
              <a:rPr lang="en-US" sz="2800" dirty="0">
                <a:latin typeface="Franklin Gothic Demi" pitchFamily="34" charset="0"/>
                <a:cs typeface="+mn-cs"/>
              </a:rPr>
              <a:t>A </a:t>
            </a:r>
            <a:r>
              <a:rPr lang="en-US" sz="2800" dirty="0" err="1">
                <a:latin typeface="Franklin Gothic Demi" pitchFamily="34" charset="0"/>
                <a:cs typeface="+mn-cs"/>
              </a:rPr>
              <a:t>tumour</a:t>
            </a:r>
            <a:r>
              <a:rPr lang="en-US" sz="2800" dirty="0">
                <a:latin typeface="Franklin Gothic Demi" pitchFamily="34" charset="0"/>
                <a:cs typeface="+mn-cs"/>
              </a:rPr>
              <a:t> shows proliferation of both glandular tissue and fibrous tissue.</a:t>
            </a:r>
          </a:p>
          <a:p>
            <a:pPr marL="627063" indent="-627063" algn="just" fontAlgn="auto">
              <a:spcBef>
                <a:spcPts val="0"/>
              </a:spcBef>
              <a:spcAft>
                <a:spcPts val="0"/>
              </a:spcAft>
              <a:defRPr/>
            </a:pP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(a) 	Proliferation fibrous tissue is </a:t>
            </a:r>
            <a:r>
              <a:rPr lang="en-US" sz="2800" dirty="0" err="1">
                <a:latin typeface="Franklin Gothic Demi" pitchFamily="34" charset="0"/>
                <a:cs typeface="+mn-cs"/>
              </a:rPr>
              <a:t>invaginating</a:t>
            </a:r>
            <a:r>
              <a:rPr lang="en-US" sz="2800" dirty="0">
                <a:latin typeface="Franklin Gothic Demi" pitchFamily="34" charset="0"/>
                <a:cs typeface="+mn-cs"/>
              </a:rPr>
              <a:t> the ducts causing elongation, compression and distortion of the ducts which have slit-like lumen (</a:t>
            </a:r>
            <a:r>
              <a:rPr lang="en-US" sz="2800" dirty="0" err="1">
                <a:latin typeface="Franklin Gothic Demi" pitchFamily="34" charset="0"/>
                <a:cs typeface="+mn-cs"/>
              </a:rPr>
              <a:t>intracanalicular</a:t>
            </a:r>
            <a:r>
              <a:rPr lang="en-US" sz="2800" dirty="0">
                <a:latin typeface="Franklin Gothic Demi" pitchFamily="34" charset="0"/>
                <a:cs typeface="+mn-cs"/>
              </a:rPr>
              <a:t>).</a:t>
            </a:r>
          </a:p>
          <a:p>
            <a:pPr marL="627063" indent="-627063" algn="just" fontAlgn="auto">
              <a:spcBef>
                <a:spcPts val="0"/>
              </a:spcBef>
              <a:spcAft>
                <a:spcPts val="0"/>
              </a:spcAft>
              <a:defRPr/>
            </a:pP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(b) 	At places fibrous tissue is arranged around the ducts (</a:t>
            </a:r>
            <a:r>
              <a:rPr lang="en-US" sz="2800" dirty="0" err="1">
                <a:latin typeface="Franklin Gothic Demi" pitchFamily="34" charset="0"/>
                <a:cs typeface="+mn-cs"/>
              </a:rPr>
              <a:t>pericanalicular</a:t>
            </a:r>
            <a:r>
              <a:rPr lang="en-US" sz="2800" dirty="0">
                <a:latin typeface="Franklin Gothic Demi" pitchFamily="34" charset="0"/>
                <a:cs typeface="+mn-cs"/>
              </a:rPr>
              <a:t>) and does not </a:t>
            </a:r>
            <a:r>
              <a:rPr lang="en-US" sz="2800" dirty="0" err="1">
                <a:latin typeface="Franklin Gothic Demi" pitchFamily="34" charset="0"/>
                <a:cs typeface="+mn-cs"/>
              </a:rPr>
              <a:t>invaginate</a:t>
            </a:r>
            <a:r>
              <a:rPr lang="en-US" sz="2800" dirty="0">
                <a:latin typeface="Franklin Gothic Demi" pitchFamily="34" charset="0"/>
                <a:cs typeface="+mn-cs"/>
              </a:rPr>
              <a: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8- </a:t>
            </a:r>
            <a:r>
              <a:rPr lang="en-US" sz="3600" dirty="0" err="1" smtClean="0"/>
              <a:t>Teratoma</a:t>
            </a:r>
            <a:r>
              <a:rPr lang="en-US" sz="3600" dirty="0" smtClean="0"/>
              <a:t> , </a:t>
            </a:r>
            <a:r>
              <a:rPr lang="en-US" sz="3600" dirty="0" err="1" smtClean="0"/>
              <a:t>dermoid</a:t>
            </a:r>
            <a:r>
              <a:rPr lang="en-US" sz="3600" dirty="0" smtClean="0"/>
              <a:t> cyst of the ovary</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7" descr="ovarianteratoma"/>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p:cNvPicPr>
          <p:nvPr/>
        </p:nvPicPr>
        <p:blipFill>
          <a:blip r:embed="rId3" cstate="print"/>
          <a:srcRect/>
          <a:stretch>
            <a:fillRect/>
          </a:stretch>
        </p:blipFill>
        <p:spPr bwMode="auto">
          <a:xfrm>
            <a:off x="214313" y="357188"/>
            <a:ext cx="7981950" cy="614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285750" y="571500"/>
            <a:ext cx="8647113" cy="564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p:cNvPicPr>
          <p:nvPr/>
        </p:nvPicPr>
        <p:blipFill>
          <a:blip r:embed="rId3" cstate="print"/>
          <a:srcRect/>
          <a:stretch>
            <a:fillRect/>
          </a:stretch>
        </p:blipFill>
        <p:spPr bwMode="auto">
          <a:xfrm>
            <a:off x="412750" y="785813"/>
            <a:ext cx="4540250" cy="4700587"/>
          </a:xfrm>
          <a:prstGeom prst="rect">
            <a:avLst/>
          </a:prstGeom>
          <a:noFill/>
          <a:ln w="9525">
            <a:noFill/>
            <a:miter lim="800000"/>
            <a:headEnd/>
            <a:tailEnd/>
          </a:ln>
        </p:spPr>
      </p:pic>
      <p:pic>
        <p:nvPicPr>
          <p:cNvPr id="3" name="Picture 4" descr="S01871-007-f002a"/>
          <p:cNvPicPr>
            <a:picLocks noChangeAspect="1" noChangeArrowheads="1"/>
          </p:cNvPicPr>
          <p:nvPr/>
        </p:nvPicPr>
        <p:blipFill>
          <a:blip r:embed="rId4" cstate="print"/>
          <a:srcRect/>
          <a:stretch>
            <a:fillRect/>
          </a:stretch>
        </p:blipFill>
        <p:spPr bwMode="auto">
          <a:xfrm>
            <a:off x="5638800" y="693810"/>
            <a:ext cx="3101975" cy="4876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2- </a:t>
            </a:r>
            <a:r>
              <a:rPr lang="en-US" sz="3600" dirty="0" err="1" smtClean="0"/>
              <a:t>Lipoma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3" cstate="print"/>
          <a:srcRect/>
          <a:stretch>
            <a:fillRect/>
          </a:stretch>
        </p:blipFill>
        <p:spPr bwMode="auto">
          <a:xfrm>
            <a:off x="357188" y="357188"/>
            <a:ext cx="3963987" cy="6072187"/>
          </a:xfrm>
          <a:prstGeom prst="rect">
            <a:avLst/>
          </a:prstGeom>
          <a:noFill/>
          <a:ln w="9525">
            <a:noFill/>
            <a:miter lim="800000"/>
            <a:headEnd/>
            <a:tailEnd/>
          </a:ln>
        </p:spPr>
      </p:pic>
      <p:sp>
        <p:nvSpPr>
          <p:cNvPr id="4" name="Content Placeholder 3"/>
          <p:cNvSpPr>
            <a:spLocks noGrp="1"/>
          </p:cNvSpPr>
          <p:nvPr>
            <p:ph idx="4294967295"/>
          </p:nvPr>
        </p:nvSpPr>
        <p:spPr>
          <a:xfrm>
            <a:off x="5038725" y="1844675"/>
            <a:ext cx="4105275" cy="1944688"/>
          </a:xfrm>
        </p:spPr>
        <p:txBody>
          <a:bodyPr/>
          <a:lstStyle/>
          <a:p>
            <a:r>
              <a:rPr lang="en-US" dirty="0" err="1" smtClean="0"/>
              <a:t>Lipoma</a:t>
            </a:r>
            <a:r>
              <a:rPr lang="en-US" dirty="0" smtClean="0"/>
              <a:t> of small intestine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            </a:t>
            </a:r>
            <a:r>
              <a:rPr lang="en-US" b="1" dirty="0" smtClean="0">
                <a:solidFill>
                  <a:schemeClr val="accent1"/>
                </a:solidFill>
              </a:rPr>
              <a:t>2-Lipoma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2051720" y="1484313"/>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t>nontender</a:t>
            </a:r>
            <a:r>
              <a:rPr lang="en-US" sz="2400" dirty="0"/>
              <a:t>, and freely mobile. </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515</Words>
  <Application>Microsoft Office PowerPoint</Application>
  <PresentationFormat>On-screen Show (4:3)</PresentationFormat>
  <Paragraphs>104</Paragraphs>
  <Slides>44</Slides>
  <Notes>28</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 Neoplasia</vt:lpstr>
      <vt:lpstr>Benign tumors                                                                                      Gross and histopathology</vt:lpstr>
      <vt:lpstr>1- Adenomatous polyp of rectum / colon</vt:lpstr>
      <vt:lpstr>PowerPoint Presentation</vt:lpstr>
      <vt:lpstr>PowerPoint Presentation</vt:lpstr>
      <vt:lpstr>PowerPoint Presentation</vt:lpstr>
      <vt:lpstr>2- Lipoma</vt:lpstr>
      <vt:lpstr>PowerPoint Presentation</vt:lpstr>
      <vt:lpstr>            2-Lipoma of the neck</vt:lpstr>
      <vt:lpstr>Subcutaneous lipoma</vt:lpstr>
      <vt:lpstr>Lipoma</vt:lpstr>
      <vt:lpstr>3- Intradermal nevus</vt:lpstr>
      <vt:lpstr>PowerPoint Presentation</vt:lpstr>
      <vt:lpstr> NEVUS (SKIN)</vt:lpstr>
      <vt:lpstr> NEVUS (SKIN)</vt:lpstr>
      <vt:lpstr>Nevus:  Section of Skin shows:  </vt:lpstr>
      <vt:lpstr>4- Multiple uterine leiomyomata</vt:lpstr>
      <vt:lpstr>PowerPoint Presentation</vt:lpstr>
      <vt:lpstr>PowerPoint Presentation</vt:lpstr>
      <vt:lpstr> LEIOMYOMA (UTERINE)</vt:lpstr>
      <vt:lpstr>Leiomyoma: Section of tumour shows:</vt:lpstr>
      <vt:lpstr>5- Chondroma</vt:lpstr>
      <vt:lpstr>CHONDROMA</vt:lpstr>
      <vt:lpstr>PowerPoint Presentation</vt:lpstr>
      <vt:lpstr>PowerPoint Presentation</vt:lpstr>
      <vt:lpstr> CHONDROMA OF BONE</vt:lpstr>
      <vt:lpstr>Chondroma: Section of tumour shows:</vt:lpstr>
      <vt:lpstr>6- Hemangioma</vt:lpstr>
      <vt:lpstr>PowerPoint Presentation</vt:lpstr>
      <vt:lpstr>PowerPoint Presentation</vt:lpstr>
      <vt:lpstr> HAEMANGIOMA (SKIN)</vt:lpstr>
      <vt:lpstr> HAEMANGIOMA</vt:lpstr>
      <vt:lpstr>Haemangioma: Section of skin shows:</vt:lpstr>
      <vt:lpstr>7- Fibroadenoma of the breast</vt:lpstr>
      <vt:lpstr>PowerPoint Presentation</vt:lpstr>
      <vt:lpstr> FIBROADENOMA OF THE BREAST</vt:lpstr>
      <vt:lpstr> FIBROADENOMA OF THE BREAST</vt:lpstr>
      <vt:lpstr>Fibroadenoma of the Breast: Section shows breast tumour:</vt:lpstr>
      <vt:lpstr>8- Teratoma , dermoid cyst of the ovary</vt:lpstr>
      <vt:lpstr>PowerPoint Presentation</vt:lpstr>
      <vt:lpstr>PowerPoint Presentation</vt:lpstr>
      <vt:lpstr>PowerPoint Presentation</vt:lpstr>
      <vt:lpstr> DERMOID CYST OF THE OVARY (BENIGN CYSTIC TERATOMA OF THE OVARY)</vt:lpstr>
      <vt:lpstr>Dermoid cyst of the ovary: section of the cyst wall shows: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Neoplasia</dc:title>
  <dc:creator>DrShaesta</dc:creator>
  <cp:lastModifiedBy>Shaesta</cp:lastModifiedBy>
  <cp:revision>6</cp:revision>
  <dcterms:created xsi:type="dcterms:W3CDTF">2011-11-13T10:33:24Z</dcterms:created>
  <dcterms:modified xsi:type="dcterms:W3CDTF">2011-11-13T18:47:21Z</dcterms:modified>
</cp:coreProperties>
</file>