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wmf" ContentType="image/x-wmf"/>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5"/>
  </p:notesMasterIdLst>
  <p:sldIdLst>
    <p:sldId id="256" r:id="rId2"/>
    <p:sldId id="287" r:id="rId3"/>
    <p:sldId id="543" r:id="rId4"/>
    <p:sldId id="544" r:id="rId5"/>
    <p:sldId id="288" r:id="rId6"/>
    <p:sldId id="546" r:id="rId7"/>
    <p:sldId id="547" r:id="rId8"/>
    <p:sldId id="289" r:id="rId9"/>
    <p:sldId id="290" r:id="rId10"/>
    <p:sldId id="291" r:id="rId11"/>
    <p:sldId id="296" r:id="rId12"/>
    <p:sldId id="302" r:id="rId13"/>
    <p:sldId id="535" r:id="rId14"/>
    <p:sldId id="550" r:id="rId15"/>
    <p:sldId id="551" r:id="rId16"/>
    <p:sldId id="687" r:id="rId17"/>
    <p:sldId id="539" r:id="rId18"/>
    <p:sldId id="540" r:id="rId19"/>
    <p:sldId id="541" r:id="rId20"/>
    <p:sldId id="315" r:id="rId21"/>
    <p:sldId id="566" r:id="rId22"/>
    <p:sldId id="567" r:id="rId23"/>
    <p:sldId id="686" r:id="rId24"/>
    <p:sldId id="570" r:id="rId25"/>
    <p:sldId id="572" r:id="rId26"/>
    <p:sldId id="322" r:id="rId27"/>
    <p:sldId id="574" r:id="rId28"/>
    <p:sldId id="575" r:id="rId29"/>
    <p:sldId id="339" r:id="rId30"/>
    <p:sldId id="340" r:id="rId31"/>
    <p:sldId id="341" r:id="rId32"/>
    <p:sldId id="595" r:id="rId33"/>
    <p:sldId id="596" r:id="rId34"/>
    <p:sldId id="597" r:id="rId35"/>
    <p:sldId id="684" r:id="rId36"/>
    <p:sldId id="599" r:id="rId37"/>
    <p:sldId id="387" r:id="rId38"/>
    <p:sldId id="601" r:id="rId39"/>
    <p:sldId id="602" r:id="rId40"/>
    <p:sldId id="608" r:id="rId41"/>
    <p:sldId id="383" r:id="rId42"/>
    <p:sldId id="405" r:id="rId43"/>
    <p:sldId id="408" r:id="rId44"/>
    <p:sldId id="410" r:id="rId45"/>
    <p:sldId id="411" r:id="rId46"/>
    <p:sldId id="695" r:id="rId47"/>
    <p:sldId id="697" r:id="rId48"/>
    <p:sldId id="701" r:id="rId49"/>
    <p:sldId id="702" r:id="rId50"/>
    <p:sldId id="704" r:id="rId51"/>
    <p:sldId id="706" r:id="rId52"/>
    <p:sldId id="707" r:id="rId53"/>
    <p:sldId id="711" r:id="rId54"/>
    <p:sldId id="712" r:id="rId55"/>
    <p:sldId id="713" r:id="rId56"/>
    <p:sldId id="714" r:id="rId57"/>
    <p:sldId id="716" r:id="rId58"/>
    <p:sldId id="718" r:id="rId59"/>
    <p:sldId id="639" r:id="rId60"/>
    <p:sldId id="640" r:id="rId61"/>
    <p:sldId id="447" r:id="rId62"/>
    <p:sldId id="630" r:id="rId63"/>
    <p:sldId id="629" r:id="rId64"/>
    <p:sldId id="645" r:id="rId65"/>
    <p:sldId id="646" r:id="rId66"/>
    <p:sldId id="648" r:id="rId67"/>
    <p:sldId id="651" r:id="rId68"/>
    <p:sldId id="652" r:id="rId69"/>
    <p:sldId id="653" r:id="rId70"/>
    <p:sldId id="656" r:id="rId71"/>
    <p:sldId id="658" r:id="rId72"/>
    <p:sldId id="659" r:id="rId73"/>
    <p:sldId id="676" r:id="rId74"/>
    <p:sldId id="663" r:id="rId75"/>
    <p:sldId id="664" r:id="rId76"/>
    <p:sldId id="688" r:id="rId77"/>
    <p:sldId id="668" r:id="rId78"/>
    <p:sldId id="669" r:id="rId79"/>
    <p:sldId id="452" r:id="rId80"/>
    <p:sldId id="636" r:id="rId81"/>
    <p:sldId id="637" r:id="rId82"/>
    <p:sldId id="689" r:id="rId83"/>
    <p:sldId id="493" r:id="rId84"/>
    <p:sldId id="492" r:id="rId85"/>
    <p:sldId id="530" r:id="rId86"/>
    <p:sldId id="671" r:id="rId87"/>
    <p:sldId id="675" r:id="rId88"/>
    <p:sldId id="508" r:id="rId89"/>
    <p:sldId id="514" r:id="rId90"/>
    <p:sldId id="496" r:id="rId91"/>
    <p:sldId id="690" r:id="rId92"/>
    <p:sldId id="500" r:id="rId93"/>
    <p:sldId id="501" r:id="rId9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94667" autoAdjust="0"/>
  </p:normalViewPr>
  <p:slideViewPr>
    <p:cSldViewPr>
      <p:cViewPr varScale="1">
        <p:scale>
          <a:sx n="67" d="100"/>
          <a:sy n="67" d="100"/>
        </p:scale>
        <p:origin x="-600"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BCCC52-77A1-4264-AC2C-972304A3701A}" type="datetimeFigureOut">
              <a:rPr lang="en-US" smtClean="0"/>
              <a:pPr/>
              <a:t>11/20/2011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60D0CF-7A23-4EA1-97A0-297F96E92A0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79F5DC9C-EB6F-4800-B5F6-E463C3CF2F40}" type="slidenum">
              <a:rPr lang="en-US" smtClean="0"/>
              <a:pPr/>
              <a:t>2</a:t>
            </a:fld>
            <a:endParaRPr lang="en-US"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7153FF-B4DF-4E2A-96A7-5C4E1E2C5705}" type="slidenum">
              <a:rPr lang="en-US"/>
              <a:pPr/>
              <a:t>14</a:t>
            </a:fld>
            <a:endParaRPr lang="en-US"/>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p:spPr>
      </p:sp>
      <p:sp>
        <p:nvSpPr>
          <p:cNvPr id="1781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81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D20FDE7-9675-4B0B-940E-DE8CD8693F8B}" type="slidenum">
              <a:rPr lang="en-US"/>
              <a:pPr fontAlgn="base">
                <a:spcBef>
                  <a:spcPct val="0"/>
                </a:spcBef>
                <a:spcAft>
                  <a:spcPct val="0"/>
                </a:spcAft>
              </a:pPr>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p:spPr>
      </p:sp>
      <p:sp>
        <p:nvSpPr>
          <p:cNvPr id="1454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5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9B316C1-1791-49AE-A276-BB6DA164C800}" type="slidenum">
              <a:rPr lang="en-US"/>
              <a:pPr fontAlgn="base">
                <a:spcBef>
                  <a:spcPct val="0"/>
                </a:spcBef>
                <a:spcAft>
                  <a:spcPct val="0"/>
                </a:spcAft>
              </a:pPr>
              <a:t>17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p:spPr>
      </p:sp>
      <p:sp>
        <p:nvSpPr>
          <p:cNvPr id="1464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64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5324755-1EA2-4A72-9EEB-FB0516D26A27}" type="slidenum">
              <a:rPr lang="en-US"/>
              <a:pPr fontAlgn="base">
                <a:spcBef>
                  <a:spcPct val="0"/>
                </a:spcBef>
                <a:spcAft>
                  <a:spcPct val="0"/>
                </a:spcAft>
              </a:pPr>
              <a:t>18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p:spPr>
      </p:sp>
      <p:sp>
        <p:nvSpPr>
          <p:cNvPr id="1474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7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08393D5-79F6-4F9E-8A5E-40EE9503BA97}" type="slidenum">
              <a:rPr lang="en-US"/>
              <a:pPr fontAlgn="base">
                <a:spcBef>
                  <a:spcPct val="0"/>
                </a:spcBef>
                <a:spcAft>
                  <a:spcPct val="0"/>
                </a:spcAft>
              </a:pPr>
              <a:t>19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962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C5DEC32-2EC3-43CB-A982-DB8F4224D7CC}" type="slidenum">
              <a:rPr lang="en-US"/>
              <a:pPr fontAlgn="base">
                <a:spcBef>
                  <a:spcPct val="0"/>
                </a:spcBef>
                <a:spcAft>
                  <a:spcPct val="0"/>
                </a:spcAft>
              </a:pPr>
              <a:t>21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972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C3CD6EE-EF9D-4D26-AA28-1A425F00721F}" type="slidenum">
              <a:rPr lang="en-US"/>
              <a:pPr fontAlgn="base">
                <a:spcBef>
                  <a:spcPct val="0"/>
                </a:spcBef>
                <a:spcAft>
                  <a:spcPct val="0"/>
                </a:spcAft>
              </a:pPr>
              <a:t>22</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03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5D55023-EAF1-4308-9098-5EDC1506B60F}" type="slidenum">
              <a:rPr lang="en-US"/>
              <a:pPr fontAlgn="base">
                <a:spcBef>
                  <a:spcPct val="0"/>
                </a:spcBef>
                <a:spcAft>
                  <a:spcPct val="0"/>
                </a:spcAft>
              </a:pPr>
              <a:t>24</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13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621CFF3-C8CF-4196-B551-60DFD694A1B0}" type="slidenum">
              <a:rPr lang="en-US"/>
              <a:pPr fontAlgn="base">
                <a:spcBef>
                  <a:spcPct val="0"/>
                </a:spcBef>
                <a:spcAft>
                  <a:spcPct val="0"/>
                </a:spcAft>
              </a:pPr>
              <a:t>25</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lide Image Placeholder 1"/>
          <p:cNvSpPr>
            <a:spLocks noGrp="1" noRot="1" noChangeAspect="1" noTextEdit="1"/>
          </p:cNvSpPr>
          <p:nvPr>
            <p:ph type="sldImg"/>
          </p:nvPr>
        </p:nvSpPr>
        <p:spPr bwMode="auto">
          <a:noFill/>
          <a:ln>
            <a:solidFill>
              <a:srgbClr val="000000"/>
            </a:solidFill>
            <a:miter lim="800000"/>
            <a:headEnd/>
            <a:tailEnd/>
          </a:ln>
        </p:spPr>
      </p:sp>
      <p:sp>
        <p:nvSpPr>
          <p:cNvPr id="3246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246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44F4353-8198-423F-8EFD-28905BDBBBBD}" type="slidenum">
              <a:rPr lang="en-US"/>
              <a:pPr fontAlgn="base">
                <a:spcBef>
                  <a:spcPct val="0"/>
                </a:spcBef>
                <a:spcAft>
                  <a:spcPct val="0"/>
                </a:spcAft>
              </a:pPr>
              <a:t>26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16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3DE5C13-A45B-4470-9F1A-C723550D3D56}" type="slidenum">
              <a:rPr lang="en-US"/>
              <a:pPr fontAlgn="base">
                <a:spcBef>
                  <a:spcPct val="0"/>
                </a:spcBef>
                <a:spcAft>
                  <a:spcPct val="0"/>
                </a:spcAft>
              </a:pPr>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5D777D9-2833-4C71-BBCD-7C924D37DCDB}" type="slidenum">
              <a:rPr lang="en-US"/>
              <a:pPr fontAlgn="base">
                <a:spcBef>
                  <a:spcPct val="0"/>
                </a:spcBef>
                <a:spcAft>
                  <a:spcPct val="0"/>
                </a:spcAft>
              </a:pPr>
              <a:t>27</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D9FF6E8-3164-4461-8A1B-5606DA6EB02F}" type="slidenum">
              <a:rPr lang="en-US"/>
              <a:pPr fontAlgn="base">
                <a:spcBef>
                  <a:spcPct val="0"/>
                </a:spcBef>
                <a:spcAft>
                  <a:spcPct val="0"/>
                </a:spcAft>
              </a:pPr>
              <a:t>28</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54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08AAAC9-3B14-458A-9A44-CFB182B710E0}" type="slidenum">
              <a:rPr lang="en-US"/>
              <a:pPr fontAlgn="base">
                <a:spcBef>
                  <a:spcPct val="0"/>
                </a:spcBef>
                <a:spcAft>
                  <a:spcPct val="0"/>
                </a:spcAft>
              </a:pPr>
              <a:t>29</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65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6A595D8-CBD9-4F51-83C5-C7BA48B85266}" type="slidenum">
              <a:rPr lang="en-US"/>
              <a:pPr fontAlgn="base">
                <a:spcBef>
                  <a:spcPct val="0"/>
                </a:spcBef>
                <a:spcAft>
                  <a:spcPct val="0"/>
                </a:spcAft>
              </a:pPr>
              <a:t>30</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p:spPr>
      </p:sp>
      <p:sp>
        <p:nvSpPr>
          <p:cNvPr id="1075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75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CEDDE71-BF2D-46B5-9531-44130A6069B8}" type="slidenum">
              <a:rPr lang="en-US"/>
              <a:pPr fontAlgn="base">
                <a:spcBef>
                  <a:spcPct val="0"/>
                </a:spcBef>
                <a:spcAft>
                  <a:spcPct val="0"/>
                </a:spcAft>
              </a:pPr>
              <a:t>31</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Slide Image Placeholder 1"/>
          <p:cNvSpPr>
            <a:spLocks noGrp="1" noRot="1" noChangeAspect="1" noTextEdit="1"/>
          </p:cNvSpPr>
          <p:nvPr>
            <p:ph type="sldImg"/>
          </p:nvPr>
        </p:nvSpPr>
        <p:spPr bwMode="auto">
          <a:noFill/>
          <a:ln>
            <a:solidFill>
              <a:srgbClr val="000000"/>
            </a:solidFill>
            <a:miter lim="800000"/>
            <a:headEnd/>
            <a:tailEnd/>
          </a:ln>
        </p:spPr>
      </p:sp>
      <p:sp>
        <p:nvSpPr>
          <p:cNvPr id="3727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727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5DD0523-5482-4ECF-A1A3-098647588B61}" type="slidenum">
              <a:rPr lang="en-US" smtClean="0"/>
              <a:pPr fontAlgn="base">
                <a:spcBef>
                  <a:spcPct val="0"/>
                </a:spcBef>
                <a:spcAft>
                  <a:spcPct val="0"/>
                </a:spcAft>
                <a:defRPr/>
              </a:pPr>
              <a:t>32</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80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4E8F760-FDFF-4165-80D1-0C12A7D66219}" type="slidenum">
              <a:rPr lang="en-US"/>
              <a:pPr fontAlgn="base">
                <a:spcBef>
                  <a:spcPct val="0"/>
                </a:spcBef>
                <a:spcAft>
                  <a:spcPct val="0"/>
                </a:spcAft>
              </a:pPr>
              <a:t>33</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90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F4A2670-E1F7-4E20-9ACC-20CA1B8B63D1}" type="slidenum">
              <a:rPr lang="en-US"/>
              <a:pPr fontAlgn="base">
                <a:spcBef>
                  <a:spcPct val="0"/>
                </a:spcBef>
                <a:spcAft>
                  <a:spcPct val="0"/>
                </a:spcAft>
              </a:pPr>
              <a:t>34</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p:spPr>
        <p:txBody>
          <a:bodyPr/>
          <a:lstStyle/>
          <a:p>
            <a:r>
              <a:rPr lang="en-US" dirty="0" smtClean="0"/>
              <a:t>Lines of </a:t>
            </a:r>
            <a:r>
              <a:rPr lang="en-US" dirty="0" err="1" smtClean="0"/>
              <a:t>Zahn</a:t>
            </a:r>
            <a:r>
              <a:rPr lang="en-US" dirty="0" smtClean="0"/>
              <a:t>, gross and microscopic, top, is evidence to prove a clot is PRE-mortem.</a:t>
            </a:r>
          </a:p>
          <a:p>
            <a:r>
              <a:rPr lang="en-US" dirty="0" smtClean="0"/>
              <a:t>Clots appearing like current jelly or chicken fat are said to be POST-mortem.</a:t>
            </a:r>
          </a:p>
          <a:p>
            <a:r>
              <a:rPr lang="en-US" dirty="0" smtClean="0"/>
              <a:t>In general, post mortem clots are rather AMORPHOUS and have no binding texture when you squeeze them</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bwMode="auto">
          <a:noFill/>
          <a:ln>
            <a:solidFill>
              <a:srgbClr val="000000"/>
            </a:solidFill>
            <a:miter lim="800000"/>
            <a:headEnd/>
            <a:tailEnd/>
          </a:ln>
        </p:spPr>
      </p:sp>
      <p:sp>
        <p:nvSpPr>
          <p:cNvPr id="3737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73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48B5F71-0581-44A0-9BA8-4D93452CD827}" type="slidenum">
              <a:rPr lang="en-US"/>
              <a:pPr fontAlgn="base">
                <a:spcBef>
                  <a:spcPct val="0"/>
                </a:spcBef>
                <a:spcAft>
                  <a:spcPct val="0"/>
                </a:spcAft>
              </a:pPr>
              <a:t>36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p:spPr>
      </p:sp>
      <p:sp>
        <p:nvSpPr>
          <p:cNvPr id="1320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21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F7ED4F2-F32E-4142-9E79-6FDB72B22059}" type="slidenum">
              <a:rPr lang="en-US"/>
              <a:pPr fontAlgn="base">
                <a:spcBef>
                  <a:spcPct val="0"/>
                </a:spcBef>
                <a:spcAft>
                  <a:spcPct val="0"/>
                </a:spcAft>
              </a:pPr>
              <a:t>6</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bwMode="auto">
          <a:noFill/>
          <a:ln>
            <a:solidFill>
              <a:srgbClr val="000000"/>
            </a:solidFill>
            <a:miter lim="800000"/>
            <a:headEnd/>
            <a:tailEnd/>
          </a:ln>
        </p:spPr>
      </p:sp>
      <p:sp>
        <p:nvSpPr>
          <p:cNvPr id="3491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491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A4CF247-A7F9-44D5-BA9D-6F4A5D6CD5FE}" type="slidenum">
              <a:rPr lang="en-US"/>
              <a:pPr fontAlgn="base">
                <a:spcBef>
                  <a:spcPct val="0"/>
                </a:spcBef>
                <a:spcAft>
                  <a:spcPct val="0"/>
                </a:spcAft>
              </a:pPr>
              <a:t>37</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00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2930F5B-64AA-4905-A985-B6748151A043}" type="slidenum">
              <a:rPr lang="en-US"/>
              <a:pPr fontAlgn="base">
                <a:spcBef>
                  <a:spcPct val="0"/>
                </a:spcBef>
                <a:spcAft>
                  <a:spcPct val="0"/>
                </a:spcAft>
              </a:pPr>
              <a:t>38</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10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BED039C-2185-4DD6-87F7-DEA20E452BD7}" type="slidenum">
              <a:rPr lang="en-US"/>
              <a:pPr fontAlgn="base">
                <a:spcBef>
                  <a:spcPct val="0"/>
                </a:spcBef>
                <a:spcAft>
                  <a:spcPct val="0"/>
                </a:spcAft>
              </a:pPr>
              <a:t>39</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Slide Image Placeholder 1"/>
          <p:cNvSpPr>
            <a:spLocks noGrp="1" noRot="1" noChangeAspect="1" noTextEdit="1"/>
          </p:cNvSpPr>
          <p:nvPr>
            <p:ph type="sldImg"/>
          </p:nvPr>
        </p:nvSpPr>
        <p:spPr bwMode="auto">
          <a:noFill/>
          <a:ln>
            <a:solidFill>
              <a:srgbClr val="000000"/>
            </a:solidFill>
            <a:miter lim="800000"/>
            <a:headEnd/>
            <a:tailEnd/>
          </a:ln>
        </p:spPr>
      </p:sp>
      <p:sp>
        <p:nvSpPr>
          <p:cNvPr id="3522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522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1A1A7C9-9562-4781-9870-D3E8543B72D0}" type="slidenum">
              <a:rPr lang="en-US"/>
              <a:pPr fontAlgn="base">
                <a:spcBef>
                  <a:spcPct val="0"/>
                </a:spcBef>
                <a:spcAft>
                  <a:spcPct val="0"/>
                </a:spcAft>
              </a:pPr>
              <a:t>40</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bwMode="auto">
          <a:noFill/>
          <a:ln>
            <a:solidFill>
              <a:srgbClr val="000000"/>
            </a:solidFill>
            <a:miter lim="800000"/>
            <a:headEnd/>
            <a:tailEnd/>
          </a:ln>
        </p:spPr>
      </p:sp>
      <p:sp>
        <p:nvSpPr>
          <p:cNvPr id="3430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430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F67EAB2-932F-4EEC-A74B-F89F9B8139D6}" type="slidenum">
              <a:rPr lang="en-US"/>
              <a:pPr fontAlgn="base">
                <a:spcBef>
                  <a:spcPct val="0"/>
                </a:spcBef>
                <a:spcAft>
                  <a:spcPct val="0"/>
                </a:spcAft>
              </a:pPr>
              <a:t>41</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p:spPr>
      </p:sp>
      <p:sp>
        <p:nvSpPr>
          <p:cNvPr id="1208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08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FADEF80-D0E7-4279-863B-9FEFD44F6476}" type="slidenum">
              <a:rPr lang="en-US"/>
              <a:pPr fontAlgn="base">
                <a:spcBef>
                  <a:spcPct val="0"/>
                </a:spcBef>
                <a:spcAft>
                  <a:spcPct val="0"/>
                </a:spcAft>
              </a:pPr>
              <a:t>42</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39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344F8F5-E9BB-43BD-A29F-7E1C5036B21E}" type="slidenum">
              <a:rPr lang="en-US"/>
              <a:pPr fontAlgn="base">
                <a:spcBef>
                  <a:spcPct val="0"/>
                </a:spcBef>
                <a:spcAft>
                  <a:spcPct val="0"/>
                </a:spcAft>
              </a:pPr>
              <a:t>43</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p:spPr>
      </p:sp>
      <p:sp>
        <p:nvSpPr>
          <p:cNvPr id="1259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59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688E01F-6629-4B69-8C6C-B25B426E9148}" type="slidenum">
              <a:rPr lang="en-US"/>
              <a:pPr fontAlgn="base">
                <a:spcBef>
                  <a:spcPct val="0"/>
                </a:spcBef>
                <a:spcAft>
                  <a:spcPct val="0"/>
                </a:spcAft>
              </a:pPr>
              <a:t>44</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69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AF1F436-FDC8-4A8B-956A-E6DA27724813}" type="slidenum">
              <a:rPr lang="en-US"/>
              <a:pPr fontAlgn="base">
                <a:spcBef>
                  <a:spcPct val="0"/>
                </a:spcBef>
                <a:spcAft>
                  <a:spcPct val="0"/>
                </a:spcAft>
              </a:pPr>
              <a:t>45</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bwMode="auto">
          <a:noFill/>
          <a:ln>
            <a:solidFill>
              <a:srgbClr val="000000"/>
            </a:solidFill>
            <a:miter lim="800000"/>
            <a:headEnd/>
            <a:tailEnd/>
          </a:ln>
        </p:spPr>
      </p:sp>
      <p:sp>
        <p:nvSpPr>
          <p:cNvPr id="3799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799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0098D3F-16F5-4FCE-99A5-ED407A0C0DC9}" type="slidenum">
              <a:rPr lang="en-US"/>
              <a:pPr fontAlgn="base">
                <a:spcBef>
                  <a:spcPct val="0"/>
                </a:spcBef>
                <a:spcAft>
                  <a:spcPct val="0"/>
                </a:spcAft>
              </a:pPr>
              <a:t>46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p:spPr>
      </p:sp>
      <p:sp>
        <p:nvSpPr>
          <p:cNvPr id="1331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31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D0B4171-2EAD-49A0-8275-C6D5676490E3}" type="slidenum">
              <a:rPr lang="en-US"/>
              <a:pPr fontAlgn="base">
                <a:spcBef>
                  <a:spcPct val="0"/>
                </a:spcBef>
                <a:spcAft>
                  <a:spcPct val="0"/>
                </a:spcAft>
              </a:pPr>
              <a:t>7</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A31A742A-C62E-4AC9-A981-822BBA45A2F0}" type="slidenum">
              <a:rPr lang="en-US" smtClean="0"/>
              <a:pPr/>
              <a:t>48</a:t>
            </a:fld>
            <a:endParaRPr lang="en-US" smtClean="0"/>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p:spPr>
        <p:txBody>
          <a:bodyPr/>
          <a:lstStyle/>
          <a:p>
            <a:pPr eaLnBrk="1" hangingPunct="1"/>
            <a:r>
              <a:rPr lang="en-US" smtClean="0"/>
              <a:t>The acid fast stain for acid fast bacteria is also called the Ziel-Neilseon stain, or simply AFB stain</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Slide Image Placeholder 1"/>
          <p:cNvSpPr>
            <a:spLocks noGrp="1" noRot="1" noChangeAspect="1" noTextEdit="1"/>
          </p:cNvSpPr>
          <p:nvPr>
            <p:ph type="sldImg"/>
          </p:nvPr>
        </p:nvSpPr>
        <p:spPr bwMode="auto">
          <a:noFill/>
          <a:ln>
            <a:solidFill>
              <a:srgbClr val="000000"/>
            </a:solidFill>
            <a:miter lim="800000"/>
            <a:headEnd/>
            <a:tailEnd/>
          </a:ln>
        </p:spPr>
      </p:sp>
      <p:sp>
        <p:nvSpPr>
          <p:cNvPr id="3819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819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D564337-20F2-4AD1-8180-5C06B853B8F3}" type="slidenum">
              <a:rPr lang="en-US"/>
              <a:pPr fontAlgn="base">
                <a:spcBef>
                  <a:spcPct val="0"/>
                </a:spcBef>
                <a:spcAft>
                  <a:spcPct val="0"/>
                </a:spcAft>
              </a:pPr>
              <a:t>50</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p:spPr>
      </p:sp>
      <p:sp>
        <p:nvSpPr>
          <p:cNvPr id="1351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51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DB004EF-343E-4DE7-A609-ACA57DC2DE72}" type="slidenum">
              <a:rPr lang="en-US"/>
              <a:pPr fontAlgn="base">
                <a:spcBef>
                  <a:spcPct val="0"/>
                </a:spcBef>
                <a:spcAft>
                  <a:spcPct val="0"/>
                </a:spcAft>
              </a:pPr>
              <a:t>51</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p:spPr>
      </p:sp>
      <p:sp>
        <p:nvSpPr>
          <p:cNvPr id="1361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61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B312853-E221-41B4-9003-5CC6CE9A065F}" type="slidenum">
              <a:rPr lang="en-US"/>
              <a:pPr fontAlgn="base">
                <a:spcBef>
                  <a:spcPct val="0"/>
                </a:spcBef>
                <a:spcAft>
                  <a:spcPct val="0"/>
                </a:spcAft>
              </a:pPr>
              <a:t>52</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9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1101182-DB7D-44A7-BB30-76EDB1985954}" type="slidenum">
              <a:rPr lang="en-US"/>
              <a:pPr fontAlgn="base">
                <a:spcBef>
                  <a:spcPct val="0"/>
                </a:spcBef>
                <a:spcAft>
                  <a:spcPct val="0"/>
                </a:spcAft>
              </a:pPr>
              <a:t>53</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0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5949D6B-3736-4B98-A30C-C218F916FBF2}" type="slidenum">
              <a:rPr lang="en-US"/>
              <a:pPr fontAlgn="base">
                <a:spcBef>
                  <a:spcPct val="0"/>
                </a:spcBef>
                <a:spcAft>
                  <a:spcPct val="0"/>
                </a:spcAft>
              </a:pPr>
              <a:t>54</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2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2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8DE982C-0AFD-4E77-AE9F-6CB096A8B228}" type="slidenum">
              <a:rPr lang="en-US"/>
              <a:pPr fontAlgn="base">
                <a:spcBef>
                  <a:spcPct val="0"/>
                </a:spcBef>
                <a:spcAft>
                  <a:spcPct val="0"/>
                </a:spcAft>
              </a:pPr>
              <a:t>55</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p:spPr>
      </p:sp>
      <p:sp>
        <p:nvSpPr>
          <p:cNvPr id="141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1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4C014B3-850E-42A5-B718-D781EBF624DB}" type="slidenum">
              <a:rPr lang="en-US"/>
              <a:pPr fontAlgn="base">
                <a:spcBef>
                  <a:spcPct val="0"/>
                </a:spcBef>
                <a:spcAft>
                  <a:spcPct val="0"/>
                </a:spcAft>
              </a:pPr>
              <a:t>56</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Giemsa</a:t>
            </a:r>
            <a:r>
              <a:rPr lang="en-US" dirty="0" smtClean="0"/>
              <a:t> stain for smear of skin scraping from patient with </a:t>
            </a:r>
            <a:r>
              <a:rPr lang="en-US" dirty="0" err="1" smtClean="0"/>
              <a:t>cutaneous</a:t>
            </a:r>
            <a:r>
              <a:rPr lang="en-US" baseline="0" dirty="0" smtClean="0"/>
              <a:t> </a:t>
            </a:r>
            <a:r>
              <a:rPr lang="en-US" baseline="0" dirty="0" err="1" smtClean="0"/>
              <a:t>Leishmaniasis</a:t>
            </a:r>
            <a:r>
              <a:rPr lang="en-US" baseline="0" dirty="0" smtClean="0"/>
              <a:t> showing </a:t>
            </a:r>
            <a:r>
              <a:rPr lang="en-US" baseline="0" dirty="0" err="1" smtClean="0"/>
              <a:t>Leishman</a:t>
            </a:r>
            <a:r>
              <a:rPr lang="en-US" baseline="0" dirty="0" smtClean="0"/>
              <a:t> Donovan bodies ( arrow )</a:t>
            </a:r>
            <a:r>
              <a:rPr lang="en-US" dirty="0" smtClean="0"/>
              <a:t> </a:t>
            </a:r>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58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Slide Image Placeholder 1"/>
          <p:cNvSpPr>
            <a:spLocks noGrp="1" noRot="1" noChangeAspect="1" noTextEdit="1"/>
          </p:cNvSpPr>
          <p:nvPr>
            <p:ph type="sldImg"/>
          </p:nvPr>
        </p:nvSpPr>
        <p:spPr bwMode="auto">
          <a:noFill/>
          <a:ln>
            <a:solidFill>
              <a:srgbClr val="000000"/>
            </a:solidFill>
            <a:miter lim="800000"/>
            <a:headEnd/>
            <a:tailEnd/>
          </a:ln>
        </p:spPr>
      </p:sp>
      <p:sp>
        <p:nvSpPr>
          <p:cNvPr id="4003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00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AADB5BB-6A0D-4ABF-B12A-F14F23288922}" type="slidenum">
              <a:rPr lang="en-US"/>
              <a:pPr fontAlgn="base">
                <a:spcBef>
                  <a:spcPct val="0"/>
                </a:spcBef>
                <a:spcAft>
                  <a:spcPct val="0"/>
                </a:spcAft>
              </a:pPr>
              <a:t>61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B8880678-885A-4C4A-A6F7-6292DC225C13}" type="slidenum">
              <a:rPr lang="en-US"/>
              <a:pPr/>
              <a:t>9</a:t>
            </a:fld>
            <a:endParaRPr lang="en-US"/>
          </a:p>
        </p:txBody>
      </p:sp>
      <p:sp>
        <p:nvSpPr>
          <p:cNvPr id="28675" name="Rectangle 1"/>
          <p:cNvSpPr>
            <a:spLocks noGrp="1" noRot="1" noChangeAspect="1" noChangeArrowheads="1" noTextEdit="1"/>
          </p:cNvSpPr>
          <p:nvPr>
            <p:ph type="sldImg"/>
          </p:nvPr>
        </p:nvSpPr>
        <p:spPr>
          <a:ln>
            <a:noFill/>
          </a:ln>
        </p:spPr>
      </p:sp>
      <p:sp>
        <p:nvSpPr>
          <p:cNvPr id="28676" name="Rectangle 2"/>
          <p:cNvSpPr>
            <a:spLocks noGrp="1" noChangeArrowheads="1"/>
          </p:cNvSpPr>
          <p:nvPr>
            <p:ph type="body" idx="1"/>
          </p:nvPr>
        </p:nvSpPr>
        <p:spPr>
          <a:noFill/>
          <a:ln w="9525"/>
        </p:spPr>
        <p:txBody>
          <a:bodyPr/>
          <a:lstStyle/>
          <a:p>
            <a:endParaRPr lang="en-GB"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Rectangle 8"/>
          <p:cNvSpPr>
            <a:spLocks noGrp="1" noChangeArrowheads="1"/>
          </p:cNvSpPr>
          <p:nvPr>
            <p:ph type="sldNum" sz="quarter"/>
          </p:nvPr>
        </p:nvSpPr>
        <p:spPr>
          <a:noFill/>
        </p:spPr>
        <p:txBody>
          <a:bodyPr/>
          <a:lstStyle/>
          <a:p>
            <a:fld id="{E0D3B492-1799-4D50-9504-E069194D539D}" type="slidenum">
              <a:rPr lang="en-GB" smtClean="0"/>
              <a:pPr/>
              <a:t>64</a:t>
            </a:fld>
            <a:endParaRPr lang="en-GB" smtClean="0"/>
          </a:p>
        </p:txBody>
      </p:sp>
      <p:sp>
        <p:nvSpPr>
          <p:cNvPr id="14233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ea typeface="DejaVuSans" charset="0"/>
              <a:cs typeface="DejaVuSans" charset="0"/>
            </a:endParaRPr>
          </a:p>
        </p:txBody>
      </p:sp>
      <p:sp>
        <p:nvSpPr>
          <p:cNvPr id="142340" name="Text Box 2"/>
          <p:cNvSpPr>
            <a:spLocks noGrp="1" noChangeArrowheads="1"/>
          </p:cNvSpPr>
          <p:nvPr>
            <p:ph type="body"/>
          </p:nvPr>
        </p:nvSpPr>
        <p:spPr>
          <a:xfrm>
            <a:off x="685800" y="4343400"/>
            <a:ext cx="5486400" cy="4114800"/>
          </a:xfrm>
          <a:noFill/>
          <a:ln/>
        </p:spPr>
        <p:txBody>
          <a:bodyPr lIns="90000" tIns="46800" rIns="90000" bIns="46800"/>
          <a:lstStyle/>
          <a:p>
            <a:pPr eaLnBrk="1" hangingPunct="1">
              <a:lnSpc>
                <a:spcPct val="93000"/>
              </a:lnSpc>
              <a:spcBef>
                <a:spcPts val="450"/>
              </a:spcBef>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latin typeface="Arial" charset="0"/>
                <a:ea typeface="DejaVuSans" charset="0"/>
                <a:cs typeface="DejaVuSans" charset="0"/>
              </a:rPr>
              <a:t>Intradermal nevus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3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72E2890-4229-4F92-8BC5-84BF6AF18074}" type="slidenum">
              <a:rPr lang="en-US"/>
              <a:pPr fontAlgn="base">
                <a:spcBef>
                  <a:spcPct val="0"/>
                </a:spcBef>
                <a:spcAft>
                  <a:spcPct val="0"/>
                </a:spcAft>
              </a:pPr>
              <a:t>65</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p:spPr>
      </p:sp>
      <p:sp>
        <p:nvSpPr>
          <p:cNvPr id="155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5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86CCF86-E0E1-497E-AD80-872A21128392}" type="slidenum">
              <a:rPr lang="en-US"/>
              <a:pPr fontAlgn="base">
                <a:spcBef>
                  <a:spcPct val="0"/>
                </a:spcBef>
                <a:spcAft>
                  <a:spcPct val="0"/>
                </a:spcAft>
              </a:pPr>
              <a:t>66</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Slide Image Placeholder 1"/>
          <p:cNvSpPr>
            <a:spLocks noGrp="1" noRot="1" noChangeAspect="1" noTextEdit="1"/>
          </p:cNvSpPr>
          <p:nvPr>
            <p:ph type="sldImg"/>
          </p:nvPr>
        </p:nvSpPr>
        <p:spPr bwMode="auto">
          <a:noFill/>
          <a:ln>
            <a:solidFill>
              <a:srgbClr val="000000"/>
            </a:solidFill>
            <a:miter lim="800000"/>
            <a:headEnd/>
            <a:tailEnd/>
          </a:ln>
        </p:spPr>
      </p:sp>
      <p:sp>
        <p:nvSpPr>
          <p:cNvPr id="4126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12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E69C0D6-1E4B-417A-9E8C-E0514C7715C0}" type="slidenum">
              <a:rPr lang="en-US"/>
              <a:pPr fontAlgn="base">
                <a:spcBef>
                  <a:spcPct val="0"/>
                </a:spcBef>
                <a:spcAft>
                  <a:spcPct val="0"/>
                </a:spcAft>
              </a:pPr>
              <a:t>67</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p:spPr>
      </p:sp>
      <p:sp>
        <p:nvSpPr>
          <p:cNvPr id="1566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6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55DE607-A36B-4EF3-BEEE-645E939B068F}" type="slidenum">
              <a:rPr lang="en-US"/>
              <a:pPr fontAlgn="base">
                <a:spcBef>
                  <a:spcPct val="0"/>
                </a:spcBef>
                <a:spcAft>
                  <a:spcPct val="0"/>
                </a:spcAft>
              </a:pPr>
              <a:t>68</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p:spPr>
      </p:sp>
      <p:sp>
        <p:nvSpPr>
          <p:cNvPr id="157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7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8EECF38-F879-4A3F-A009-14E36BB03B1C}" type="slidenum">
              <a:rPr lang="en-US"/>
              <a:pPr fontAlgn="base">
                <a:spcBef>
                  <a:spcPct val="0"/>
                </a:spcBef>
                <a:spcAft>
                  <a:spcPct val="0"/>
                </a:spcAft>
              </a:pPr>
              <a:t>69</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0420" name="Slide Number Placeholder 3"/>
          <p:cNvSpPr>
            <a:spLocks noGrp="1"/>
          </p:cNvSpPr>
          <p:nvPr>
            <p:ph type="sldNum" sz="quarter" idx="5"/>
          </p:nvPr>
        </p:nvSpPr>
        <p:spPr bwMode="auto">
          <a:noFill/>
          <a:ln>
            <a:miter lim="800000"/>
            <a:headEnd/>
            <a:tailEnd/>
          </a:ln>
        </p:spPr>
        <p:txBody>
          <a:bodyPr/>
          <a:lstStyle/>
          <a:p>
            <a:fld id="{92B2F6DD-A6F8-4C9D-86EB-F223B8C12D9D}" type="slidenum">
              <a:rPr lang="ar-SA"/>
              <a:pPr/>
              <a:t>70</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p:spPr>
      </p:sp>
      <p:sp>
        <p:nvSpPr>
          <p:cNvPr id="1587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8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464FAEC-CB26-4079-8E3E-7AE28016E98A}" type="slidenum">
              <a:rPr lang="en-US"/>
              <a:pPr fontAlgn="base">
                <a:spcBef>
                  <a:spcPct val="0"/>
                </a:spcBef>
                <a:spcAft>
                  <a:spcPct val="0"/>
                </a:spcAft>
              </a:pPr>
              <a:t>71</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p:spPr>
      </p:sp>
      <p:sp>
        <p:nvSpPr>
          <p:cNvPr id="1597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9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DFCC2FD-D36D-4881-8B37-4577A9AC63F1}" type="slidenum">
              <a:rPr lang="en-US"/>
              <a:pPr fontAlgn="base">
                <a:spcBef>
                  <a:spcPct val="0"/>
                </a:spcBef>
                <a:spcAft>
                  <a:spcPct val="0"/>
                </a:spcAft>
              </a:pPr>
              <a:t>72</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p:spPr>
      </p:sp>
      <p:sp>
        <p:nvSpPr>
          <p:cNvPr id="1617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1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C4FBE4F-F2AF-4A69-ADB9-7AE9702D66DE}" type="slidenum">
              <a:rPr lang="en-US"/>
              <a:pPr fontAlgn="base">
                <a:spcBef>
                  <a:spcPct val="0"/>
                </a:spcBef>
                <a:spcAft>
                  <a:spcPct val="0"/>
                </a:spcAft>
              </a:pPr>
              <a:t>74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D41567-DE09-4B85-839B-53C163881140}" type="slidenum">
              <a:rPr lang="en-US"/>
              <a:pPr/>
              <a:t>10</a:t>
            </a:fld>
            <a:endParaRPr lang="en-US"/>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p:spPr>
      </p:sp>
      <p:sp>
        <p:nvSpPr>
          <p:cNvPr id="1628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28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2E30C1-ABDA-402D-860F-9942D640AC1A}" type="slidenum">
              <a:rPr lang="en-US"/>
              <a:pPr fontAlgn="base">
                <a:spcBef>
                  <a:spcPct val="0"/>
                </a:spcBef>
                <a:spcAft>
                  <a:spcPct val="0"/>
                </a:spcAft>
              </a:pPr>
              <a:t>75</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p:spPr>
      </p:sp>
      <p:sp>
        <p:nvSpPr>
          <p:cNvPr id="182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58AD469-19C3-414C-ADCA-B500B6EFF01B}" type="slidenum">
              <a:rPr lang="en-US" smtClean="0"/>
              <a:pPr fontAlgn="base">
                <a:spcBef>
                  <a:spcPct val="0"/>
                </a:spcBef>
                <a:spcAft>
                  <a:spcPct val="0"/>
                </a:spcAft>
                <a:defRPr/>
              </a:pPr>
              <a:t>76</a:t>
            </a:fld>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p:spPr>
      </p:sp>
      <p:sp>
        <p:nvSpPr>
          <p:cNvPr id="1648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4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5C8EC30-33C6-4161-95CF-91110D72E6E9}" type="slidenum">
              <a:rPr lang="en-US"/>
              <a:pPr fontAlgn="base">
                <a:spcBef>
                  <a:spcPct val="0"/>
                </a:spcBef>
                <a:spcAft>
                  <a:spcPct val="0"/>
                </a:spcAft>
              </a:pPr>
              <a:t>77</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p:spPr>
      </p:sp>
      <p:sp>
        <p:nvSpPr>
          <p:cNvPr id="1658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5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BBF64C-6ADE-486D-9C06-EAB54BB8427C}" type="slidenum">
              <a:rPr lang="en-US"/>
              <a:pPr fontAlgn="base">
                <a:spcBef>
                  <a:spcPct val="0"/>
                </a:spcBef>
                <a:spcAft>
                  <a:spcPct val="0"/>
                </a:spcAft>
              </a:pPr>
              <a:t>78</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09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37C299C-695D-446B-A2E0-4398D6DD0B53}" type="slidenum">
              <a:rPr lang="en-US"/>
              <a:pPr fontAlgn="base">
                <a:spcBef>
                  <a:spcPct val="0"/>
                </a:spcBef>
                <a:spcAft>
                  <a:spcPct val="0"/>
                </a:spcAft>
              </a:pPr>
              <a:t>79</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4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A182FE0-E962-4146-A2F8-823DF8D45663}" type="slidenum">
              <a:rPr lang="en-US"/>
              <a:pPr fontAlgn="base">
                <a:spcBef>
                  <a:spcPct val="0"/>
                </a:spcBef>
                <a:spcAft>
                  <a:spcPct val="0"/>
                </a:spcAft>
              </a:pPr>
              <a:t>80</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p:spPr>
      </p:sp>
      <p:sp>
        <p:nvSpPr>
          <p:cNvPr id="1751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51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5329133-EAAA-43A4-88A9-5A47B937B2D0}" type="slidenum">
              <a:rPr lang="en-US"/>
              <a:pPr fontAlgn="base">
                <a:spcBef>
                  <a:spcPct val="0"/>
                </a:spcBef>
                <a:spcAft>
                  <a:spcPct val="0"/>
                </a:spcAft>
              </a:pPr>
              <a:t>81</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10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47EE38D-15D6-4CC8-9CA8-E0B6852C4B42}" type="slidenum">
              <a:rPr lang="en-US"/>
              <a:pPr fontAlgn="base">
                <a:spcBef>
                  <a:spcPct val="0"/>
                </a:spcBef>
                <a:spcAft>
                  <a:spcPct val="0"/>
                </a:spcAft>
              </a:pPr>
              <a:t>83</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9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4C3C2B1-BD8D-4667-A679-1A883F9AEE6F}" type="slidenum">
              <a:rPr lang="en-US"/>
              <a:pPr fontAlgn="base">
                <a:spcBef>
                  <a:spcPct val="0"/>
                </a:spcBef>
                <a:spcAft>
                  <a:spcPct val="0"/>
                </a:spcAft>
              </a:pPr>
              <a:t>84</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Slide Image Placeholder 1"/>
          <p:cNvSpPr>
            <a:spLocks noGrp="1" noRot="1" noChangeAspect="1" noTextEdit="1"/>
          </p:cNvSpPr>
          <p:nvPr>
            <p:ph type="sldImg"/>
          </p:nvPr>
        </p:nvSpPr>
        <p:spPr bwMode="auto">
          <a:noFill/>
          <a:ln>
            <a:solidFill>
              <a:srgbClr val="000000"/>
            </a:solidFill>
            <a:miter lim="800000"/>
            <a:headEnd/>
            <a:tailEnd/>
          </a:ln>
        </p:spPr>
      </p:sp>
      <p:sp>
        <p:nvSpPr>
          <p:cNvPr id="3921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921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8BC16B8-A74F-4D73-8F33-079FD6B8F013}" type="slidenum">
              <a:rPr lang="en-US"/>
              <a:pPr fontAlgn="base">
                <a:spcBef>
                  <a:spcPct val="0"/>
                </a:spcBef>
                <a:spcAft>
                  <a:spcPct val="0"/>
                </a:spcAft>
              </a:pPr>
              <a:t>87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p:spPr>
      </p:sp>
      <p:sp>
        <p:nvSpPr>
          <p:cNvPr id="1167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67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EB61446-750A-4D3D-8D5F-3FB60C1B5FED}" type="slidenum">
              <a:rPr lang="en-US" smtClean="0"/>
              <a:pPr fontAlgn="base">
                <a:spcBef>
                  <a:spcPct val="0"/>
                </a:spcBef>
                <a:spcAft>
                  <a:spcPct val="0"/>
                </a:spcAft>
                <a:defRPr/>
              </a:pPr>
              <a:t>11</a:t>
            </a:fld>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4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9A1D150-603D-4F25-87AF-DD870F07599E}" type="slidenum">
              <a:rPr lang="en-US"/>
              <a:pPr fontAlgn="base">
                <a:spcBef>
                  <a:spcPct val="0"/>
                </a:spcBef>
                <a:spcAft>
                  <a:spcPct val="0"/>
                </a:spcAft>
              </a:pPr>
              <a:t>90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p:spPr>
      </p:sp>
      <p:sp>
        <p:nvSpPr>
          <p:cNvPr id="1781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81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7EEF318-ACE2-4103-8B19-4D759C9B69F5}" type="slidenum">
              <a:rPr lang="en-US"/>
              <a:pPr fontAlgn="base">
                <a:spcBef>
                  <a:spcPct val="0"/>
                </a:spcBef>
                <a:spcAft>
                  <a:spcPct val="0"/>
                </a:spcAft>
              </a:pPr>
              <a:t>92</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p:spPr>
      </p:sp>
      <p:sp>
        <p:nvSpPr>
          <p:cNvPr id="1792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92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64B95F5-26E7-41C8-B464-5068A27548A1}" type="slidenum">
              <a:rPr lang="en-US"/>
              <a:pPr fontAlgn="base">
                <a:spcBef>
                  <a:spcPct val="0"/>
                </a:spcBef>
                <a:spcAft>
                  <a:spcPct val="0"/>
                </a:spcAft>
              </a:pPr>
              <a:t>93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p:spPr>
      </p:sp>
      <p:sp>
        <p:nvSpPr>
          <p:cNvPr id="1187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87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226191-4F1D-41FB-A4B7-6E77B9E7F13F}" type="slidenum">
              <a:rPr lang="en-US"/>
              <a:pPr fontAlgn="base">
                <a:spcBef>
                  <a:spcPct val="0"/>
                </a:spcBef>
                <a:spcAft>
                  <a:spcPct val="0"/>
                </a:spcAft>
              </a:pPr>
              <a:t>12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AD6535-4DCB-4AAD-A1F3-EDFF997B9A9F}" type="slidenum">
              <a:rPr lang="en-US"/>
              <a:pPr/>
              <a:t>13</a:t>
            </a:fld>
            <a:endParaRPr 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F41E1B2-87E4-486A-9C3F-684719F7BAE8}" type="datetimeFigureOut">
              <a:rPr lang="en-US" smtClean="0"/>
              <a:pPr/>
              <a:t>11/20/2011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41E1B2-87E4-486A-9C3F-684719F7BAE8}" type="datetimeFigureOut">
              <a:rPr lang="en-US" smtClean="0"/>
              <a:pPr/>
              <a:t>11/20/2011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41E1B2-87E4-486A-9C3F-684719F7BAE8}" type="datetimeFigureOut">
              <a:rPr lang="en-US" smtClean="0"/>
              <a:pPr/>
              <a:t>11/20/2011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44475"/>
            <a:ext cx="838835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838200" y="6245225"/>
            <a:ext cx="1901825" cy="476250"/>
          </a:xfrm>
        </p:spPr>
        <p:txBody>
          <a:bodyPr/>
          <a:lstStyle>
            <a:lvl1pPr>
              <a:defRPr/>
            </a:lvl1pPr>
          </a:lstStyle>
          <a:p>
            <a:endParaRPr lang="en-US"/>
          </a:p>
        </p:txBody>
      </p:sp>
      <p:sp>
        <p:nvSpPr>
          <p:cNvPr id="4" name="Footer Placeholder 3"/>
          <p:cNvSpPr>
            <a:spLocks noGrp="1"/>
          </p:cNvSpPr>
          <p:nvPr>
            <p:ph type="ftr" sz="quarter" idx="11"/>
          </p:nvPr>
        </p:nvSpPr>
        <p:spPr>
          <a:xfrm>
            <a:off x="34290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937375" y="6245225"/>
            <a:ext cx="1901825" cy="476250"/>
          </a:xfrm>
        </p:spPr>
        <p:txBody>
          <a:bodyPr/>
          <a:lstStyle>
            <a:lvl1pPr>
              <a:defRPr/>
            </a:lvl1pPr>
          </a:lstStyle>
          <a:p>
            <a:fld id="{F3B7729C-63C3-4B86-94F6-92CDE660A2AE}" type="slidenum">
              <a:rPr lang="ar-SA"/>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defRPr/>
            </a:pPr>
            <a:fld id="{BBA43A81-A907-45F4-919E-A0686AEB8F6E}"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41E1B2-87E4-486A-9C3F-684719F7BAE8}" type="datetimeFigureOut">
              <a:rPr lang="en-US" smtClean="0"/>
              <a:pPr/>
              <a:t>11/20/2011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41E1B2-87E4-486A-9C3F-684719F7BAE8}" type="datetimeFigureOut">
              <a:rPr lang="en-US" smtClean="0"/>
              <a:pPr/>
              <a:t>11/20/2011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F41E1B2-87E4-486A-9C3F-684719F7BAE8}" type="datetimeFigureOut">
              <a:rPr lang="en-US" smtClean="0"/>
              <a:pPr/>
              <a:t>11/20/2011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F41E1B2-87E4-486A-9C3F-684719F7BAE8}" type="datetimeFigureOut">
              <a:rPr lang="en-US" smtClean="0"/>
              <a:pPr/>
              <a:t>11/20/2011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F41E1B2-87E4-486A-9C3F-684719F7BAE8}" type="datetimeFigureOut">
              <a:rPr lang="en-US" smtClean="0"/>
              <a:pPr/>
              <a:t>11/20/2011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41E1B2-87E4-486A-9C3F-684719F7BAE8}" type="datetimeFigureOut">
              <a:rPr lang="en-US" smtClean="0"/>
              <a:pPr/>
              <a:t>11/20/2011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41E1B2-87E4-486A-9C3F-684719F7BAE8}" type="datetimeFigureOut">
              <a:rPr lang="en-US" smtClean="0"/>
              <a:pPr/>
              <a:t>11/20/2011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41E1B2-87E4-486A-9C3F-684719F7BAE8}" type="datetimeFigureOut">
              <a:rPr lang="en-US" smtClean="0"/>
              <a:pPr/>
              <a:t>11/20/2011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41E1B2-87E4-486A-9C3F-684719F7BAE8}" type="datetimeFigureOut">
              <a:rPr lang="en-US" smtClean="0"/>
              <a:pPr/>
              <a:t>11/20/2011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562620-3FB6-421B-B1D3-5F07E769592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5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http://www.med.und.nodak.edu/depts/path/powerpoint/blk5/NP1_files/slide0031_image029.wmz" TargetMode="External"/><Relationship Id="rId2" Type="http://schemas.openxmlformats.org/officeDocument/2006/relationships/image" Target="../media/image49.w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Foundation block, Final revision</a:t>
            </a:r>
            <a:endParaRPr lang="en-US" dirty="0"/>
          </a:p>
        </p:txBody>
      </p:sp>
      <p:sp>
        <p:nvSpPr>
          <p:cNvPr id="3" name="Subtitle 2"/>
          <p:cNvSpPr>
            <a:spLocks noGrp="1"/>
          </p:cNvSpPr>
          <p:nvPr>
            <p:ph type="subTitle" idx="1"/>
          </p:nvPr>
        </p:nvSpPr>
        <p:spPr/>
        <p:txBody>
          <a:bodyPr>
            <a:normAutofit/>
          </a:bodyPr>
          <a:lstStyle/>
          <a:p>
            <a:endParaRPr lang="en-US" sz="4000" dirty="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50" name="Picture 6" descr="calcif-aorta"/>
          <p:cNvPicPr>
            <a:picLocks noGrp="1" noChangeAspect="1" noChangeArrowheads="1"/>
          </p:cNvPicPr>
          <p:nvPr>
            <p:ph/>
          </p:nvPr>
        </p:nvPicPr>
        <p:blipFill>
          <a:blip r:embed="rId3" cstate="print"/>
          <a:stretch>
            <a:fillRect/>
          </a:stretch>
        </p:blipFill>
        <p:spPr>
          <a:xfrm>
            <a:off x="571472" y="500042"/>
            <a:ext cx="7854950" cy="5184267"/>
          </a:xfrm>
          <a:noFill/>
          <a:ln/>
        </p:spPr>
      </p:pic>
      <p:sp>
        <p:nvSpPr>
          <p:cNvPr id="3" name="TextBox 2"/>
          <p:cNvSpPr txBox="1"/>
          <p:nvPr/>
        </p:nvSpPr>
        <p:spPr>
          <a:xfrm>
            <a:off x="214282" y="5929330"/>
            <a:ext cx="8278741" cy="523220"/>
          </a:xfrm>
          <a:prstGeom prst="rect">
            <a:avLst/>
          </a:prstGeom>
          <a:noFill/>
        </p:spPr>
        <p:txBody>
          <a:bodyPr wrap="none" rtlCol="0">
            <a:spAutoFit/>
          </a:bodyPr>
          <a:lstStyle/>
          <a:p>
            <a:r>
              <a:rPr lang="en-US" sz="2800" dirty="0" smtClean="0"/>
              <a:t>Organ: aortic valves               </a:t>
            </a:r>
            <a:r>
              <a:rPr lang="en-US" sz="2800" dirty="0" err="1" smtClean="0"/>
              <a:t>Dx</a:t>
            </a:r>
            <a:r>
              <a:rPr lang="en-US" sz="2800" dirty="0" smtClean="0"/>
              <a:t>: Dystrophic calcification </a:t>
            </a:r>
            <a:endParaRPr lang="en-US" sz="28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54538"/>
            <a:ext cx="9144000" cy="1403462"/>
          </a:xfrm>
        </p:spPr>
        <p:txBody>
          <a:bodyPr>
            <a:normAutofit/>
          </a:bodyPr>
          <a:lstStyle/>
          <a:p>
            <a:pPr>
              <a:defRPr/>
            </a:pPr>
            <a:r>
              <a:rPr lang="en-US" sz="3200" dirty="0" smtClean="0">
                <a:latin typeface="Franklin Gothic Demi" pitchFamily="34" charset="0"/>
              </a:rPr>
              <a:t>Organ: </a:t>
            </a:r>
            <a:r>
              <a:rPr lang="en-US" sz="3200" dirty="0">
                <a:latin typeface="Franklin Gothic Demi" pitchFamily="34" charset="0"/>
              </a:rPr>
              <a:t>Skin </a:t>
            </a:r>
            <a:r>
              <a:rPr lang="en-US" sz="3200" dirty="0" smtClean="0">
                <a:latin typeface="Franklin Gothic Demi" pitchFamily="34" charset="0"/>
              </a:rPr>
              <a:t>   </a:t>
            </a:r>
            <a:r>
              <a:rPr lang="en-US" sz="3200" dirty="0" err="1" smtClean="0">
                <a:latin typeface="Franklin Gothic Demi" pitchFamily="34" charset="0"/>
              </a:rPr>
              <a:t>Dx</a:t>
            </a:r>
            <a:r>
              <a:rPr lang="en-US" sz="3200" dirty="0" smtClean="0">
                <a:latin typeface="Franklin Gothic Demi" pitchFamily="34" charset="0"/>
              </a:rPr>
              <a:t>: DYSTROPHIC CALCIFICATION</a:t>
            </a:r>
            <a:endParaRPr lang="en-US" sz="3200" dirty="0">
              <a:latin typeface="Franklin Gothic Demi" pitchFamily="34" charset="0"/>
            </a:endParaRPr>
          </a:p>
        </p:txBody>
      </p:sp>
      <p:pic>
        <p:nvPicPr>
          <p:cNvPr id="4" name="Picture 6" descr="8 b"/>
          <p:cNvPicPr>
            <a:picLocks noChangeAspect="1" noChangeArrowheads="1"/>
          </p:cNvPicPr>
          <p:nvPr/>
        </p:nvPicPr>
        <p:blipFill>
          <a:blip r:embed="rId3" cstate="print"/>
          <a:srcRect/>
          <a:stretch>
            <a:fillRect/>
          </a:stretch>
        </p:blipFill>
        <p:spPr bwMode="auto">
          <a:xfrm>
            <a:off x="0" y="-152400"/>
            <a:ext cx="9144000" cy="5357812"/>
          </a:xfrm>
          <a:prstGeom prst="rect">
            <a:avLst/>
          </a:prstGeom>
          <a:noFill/>
          <a:ln w="38100" cap="sq">
            <a:solidFill>
              <a:srgbClr val="000000"/>
            </a:solidFill>
            <a:miter lim="800000"/>
            <a:headEnd/>
            <a:tailEnd/>
          </a:ln>
          <a:effectLst>
            <a:outerShdw dist="38100" dir="2700000" algn="tl" rotWithShape="0">
              <a:srgbClr val="000000">
                <a:alpha val="42999"/>
              </a:srgbClr>
            </a:outerShdw>
          </a:effectLst>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Dystrophic calcification:</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skin shows:</a:t>
            </a:r>
            <a:endParaRPr lang="en-US" sz="3200" i="1" dirty="0">
              <a:solidFill>
                <a:schemeClr val="accent1">
                  <a:satMod val="150000"/>
                </a:schemeClr>
              </a:solidFill>
              <a:latin typeface="Franklin Gothic Demi" pitchFamily="34" charset="0"/>
            </a:endParaRPr>
          </a:p>
        </p:txBody>
      </p:sp>
      <p:sp>
        <p:nvSpPr>
          <p:cNvPr id="31747" name="TextBox 2"/>
          <p:cNvSpPr txBox="1">
            <a:spLocks noChangeArrowheads="1"/>
          </p:cNvSpPr>
          <p:nvPr/>
        </p:nvSpPr>
        <p:spPr bwMode="auto">
          <a:xfrm>
            <a:off x="357188" y="2071688"/>
            <a:ext cx="8358187" cy="1384300"/>
          </a:xfrm>
          <a:prstGeom prst="rect">
            <a:avLst/>
          </a:prstGeom>
          <a:noFill/>
          <a:ln w="9525">
            <a:noFill/>
            <a:miter lim="800000"/>
            <a:headEnd/>
            <a:tailEnd/>
          </a:ln>
        </p:spPr>
        <p:txBody>
          <a:bodyPr>
            <a:spAutoFit/>
          </a:bodyPr>
          <a:lstStyle/>
          <a:p>
            <a:pPr marL="450850" indent="-450850">
              <a:buFontTx/>
              <a:buBlip>
                <a:blip r:embed="rId3"/>
              </a:buBlip>
            </a:pPr>
            <a:r>
              <a:rPr lang="en-US" sz="2800">
                <a:latin typeface="Franklin Gothic Demi" pitchFamily="34" charset="0"/>
              </a:rPr>
              <a:t>Irregular blue granular deposits of calcium in the dermis surrounded by fibrous tissue and foreign body giant cell reaction. </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descr="BLAD062"/>
          <p:cNvPicPr>
            <a:picLocks noChangeAspect="1" noChangeArrowheads="1"/>
          </p:cNvPicPr>
          <p:nvPr/>
        </p:nvPicPr>
        <p:blipFill>
          <a:blip r:embed="rId3" cstate="print"/>
          <a:srcRect/>
          <a:stretch>
            <a:fillRect/>
          </a:stretch>
        </p:blipFill>
        <p:spPr bwMode="auto">
          <a:xfrm>
            <a:off x="251520" y="188640"/>
            <a:ext cx="4225925" cy="6453188"/>
          </a:xfrm>
          <a:prstGeom prst="rect">
            <a:avLst/>
          </a:prstGeom>
          <a:noFill/>
        </p:spPr>
      </p:pic>
      <p:sp>
        <p:nvSpPr>
          <p:cNvPr id="3" name="Rectangle 2"/>
          <p:cNvSpPr/>
          <p:nvPr/>
        </p:nvSpPr>
        <p:spPr>
          <a:xfrm>
            <a:off x="4427984" y="2564904"/>
            <a:ext cx="4032448" cy="1077218"/>
          </a:xfrm>
          <a:prstGeom prst="rect">
            <a:avLst/>
          </a:prstGeom>
        </p:spPr>
        <p:txBody>
          <a:bodyPr wrap="square">
            <a:spAutoFit/>
          </a:bodyPr>
          <a:lstStyle/>
          <a:p>
            <a:r>
              <a:rPr lang="en-US" sz="3200" dirty="0" smtClean="0">
                <a:latin typeface="Franklin Gothic Demi" pitchFamily="34" charset="0"/>
              </a:rPr>
              <a:t>HYPERPLASIA OF THE PROSTATE</a:t>
            </a:r>
            <a:endParaRPr lang="en-US" sz="32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4" descr="MALE073"/>
          <p:cNvPicPr>
            <a:picLocks noChangeAspect="1" noChangeArrowheads="1"/>
          </p:cNvPicPr>
          <p:nvPr/>
        </p:nvPicPr>
        <p:blipFill>
          <a:blip r:embed="rId3" cstate="print"/>
          <a:srcRect/>
          <a:stretch>
            <a:fillRect/>
          </a:stretch>
        </p:blipFill>
        <p:spPr bwMode="auto">
          <a:xfrm>
            <a:off x="0" y="271463"/>
            <a:ext cx="9144000" cy="598805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Hyperplasia of the prostate:</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prostate shows:</a:t>
            </a:r>
            <a:endParaRPr lang="en-US" sz="3600" i="1" dirty="0">
              <a:solidFill>
                <a:schemeClr val="accent1">
                  <a:satMod val="150000"/>
                </a:schemeClr>
              </a:solidFill>
              <a:latin typeface="Franklin Gothic Demi" pitchFamily="34" charset="0"/>
            </a:endParaRPr>
          </a:p>
        </p:txBody>
      </p:sp>
      <p:sp>
        <p:nvSpPr>
          <p:cNvPr id="82947" name="TextBox 2"/>
          <p:cNvSpPr txBox="1">
            <a:spLocks noChangeArrowheads="1"/>
          </p:cNvSpPr>
          <p:nvPr/>
        </p:nvSpPr>
        <p:spPr bwMode="auto">
          <a:xfrm>
            <a:off x="214313" y="1544638"/>
            <a:ext cx="8643937" cy="3600986"/>
          </a:xfrm>
          <a:prstGeom prst="rect">
            <a:avLst/>
          </a:prstGeom>
          <a:noFill/>
          <a:ln w="9525">
            <a:noFill/>
            <a:miter lim="800000"/>
            <a:headEnd/>
            <a:tailEnd/>
          </a:ln>
        </p:spPr>
        <p:txBody>
          <a:bodyPr>
            <a:spAutoFit/>
          </a:bodyPr>
          <a:lstStyle/>
          <a:p>
            <a:pPr marL="533400" indent="-533400" algn="just">
              <a:buFontTx/>
              <a:buBlip>
                <a:blip r:embed="rId3"/>
              </a:buBlip>
            </a:pPr>
            <a:r>
              <a:rPr lang="en-US" sz="2800" dirty="0">
                <a:latin typeface="Franklin Gothic Demi" pitchFamily="34" charset="0"/>
              </a:rPr>
              <a:t>Nodular hyperplasia of </a:t>
            </a:r>
            <a:r>
              <a:rPr lang="en-US" sz="2800" dirty="0" smtClean="0">
                <a:latin typeface="Franklin Gothic Demi" pitchFamily="34" charset="0"/>
              </a:rPr>
              <a:t>glandular and </a:t>
            </a:r>
            <a:r>
              <a:rPr lang="en-US" sz="2800" dirty="0" err="1">
                <a:latin typeface="Franklin Gothic Demi" pitchFamily="34" charset="0"/>
              </a:rPr>
              <a:t>fibromuscular</a:t>
            </a:r>
            <a:r>
              <a:rPr lang="en-US" sz="2800" dirty="0">
                <a:latin typeface="Franklin Gothic Demi" pitchFamily="34" charset="0"/>
              </a:rPr>
              <a:t> </a:t>
            </a:r>
            <a:r>
              <a:rPr lang="en-US" sz="2800" dirty="0" err="1">
                <a:latin typeface="Franklin Gothic Demi" pitchFamily="34" charset="0"/>
              </a:rPr>
              <a:t>stromal</a:t>
            </a:r>
            <a:r>
              <a:rPr lang="en-US" sz="2800" dirty="0">
                <a:latin typeface="Franklin Gothic Demi" pitchFamily="34" charset="0"/>
              </a:rPr>
              <a:t> tissue.</a:t>
            </a:r>
          </a:p>
          <a:p>
            <a:pPr marL="533400" indent="-533400" algn="just">
              <a:buFontTx/>
              <a:buBlip>
                <a:blip r:embed="rId3"/>
              </a:buBlip>
            </a:pPr>
            <a:endParaRPr lang="en-US" sz="1600" dirty="0">
              <a:latin typeface="Franklin Gothic Demi" pitchFamily="34" charset="0"/>
            </a:endParaRPr>
          </a:p>
          <a:p>
            <a:pPr marL="533400" indent="-533400" algn="just">
              <a:buFontTx/>
              <a:buBlip>
                <a:blip r:embed="rId3"/>
              </a:buBlip>
            </a:pPr>
            <a:r>
              <a:rPr lang="en-US" sz="2800" dirty="0">
                <a:latin typeface="Franklin Gothic Demi" pitchFamily="34" charset="0"/>
              </a:rPr>
              <a:t>Each  nodule shows large number of glands of variable sizes lined by tall columnar epithelium and some are  </a:t>
            </a:r>
            <a:r>
              <a:rPr lang="en-US" sz="2800" dirty="0" err="1">
                <a:latin typeface="Franklin Gothic Demi" pitchFamily="34" charset="0"/>
              </a:rPr>
              <a:t>cystically</a:t>
            </a:r>
            <a:r>
              <a:rPr lang="en-US" sz="2800" dirty="0">
                <a:latin typeface="Franklin Gothic Demi" pitchFamily="34" charset="0"/>
              </a:rPr>
              <a:t> dilated.</a:t>
            </a:r>
          </a:p>
          <a:p>
            <a:pPr marL="533400" indent="-533400" algn="just">
              <a:buFontTx/>
              <a:buBlip>
                <a:blip r:embed="rId3"/>
              </a:buBlip>
            </a:pPr>
            <a:endParaRPr lang="en-US" sz="1600" dirty="0">
              <a:latin typeface="Franklin Gothic Demi" pitchFamily="34" charset="0"/>
            </a:endParaRPr>
          </a:p>
          <a:p>
            <a:pPr marL="533400" indent="-533400" algn="just">
              <a:buFontTx/>
              <a:buBlip>
                <a:blip r:embed="rId3"/>
              </a:buBlip>
            </a:pPr>
            <a:r>
              <a:rPr lang="en-US" sz="2800" dirty="0" err="1">
                <a:latin typeface="Franklin Gothic Demi" pitchFamily="34" charset="0"/>
              </a:rPr>
              <a:t>Eosinophilic</a:t>
            </a:r>
            <a:r>
              <a:rPr lang="en-US" sz="2800" dirty="0">
                <a:latin typeface="Franklin Gothic Demi" pitchFamily="34" charset="0"/>
              </a:rPr>
              <a:t> hyaline corpora </a:t>
            </a:r>
            <a:r>
              <a:rPr lang="en-US" sz="2800" dirty="0" err="1">
                <a:latin typeface="Franklin Gothic Demi" pitchFamily="34" charset="0"/>
              </a:rPr>
              <a:t>amylacea</a:t>
            </a:r>
            <a:r>
              <a:rPr lang="en-US" sz="2800" dirty="0">
                <a:latin typeface="Franklin Gothic Demi" pitchFamily="34" charset="0"/>
              </a:rPr>
              <a:t> is present in some glands</a:t>
            </a:r>
            <a:r>
              <a:rPr lang="en-US" sz="2800" dirty="0" smtClean="0">
                <a:latin typeface="Franklin Gothic Demi" pitchFamily="34" charset="0"/>
              </a:rPr>
              <a:t>.</a:t>
            </a:r>
            <a:endParaRPr lang="en-US" sz="2800" dirty="0">
              <a:latin typeface="Franklin Gothic Demi" pitchFamily="34" charset="0"/>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60350"/>
            <a:ext cx="9144000" cy="523875"/>
          </a:xfrm>
          <a:prstGeom prst="rect">
            <a:avLst/>
          </a:prstGeom>
        </p:spPr>
        <p:txBody>
          <a:bodyPr>
            <a:spAutoFit/>
          </a:bodyPr>
          <a:lstStyle/>
          <a:p>
            <a:pPr>
              <a:defRPr/>
            </a:pPr>
            <a:r>
              <a:rPr lang="en-US" sz="2800" dirty="0">
                <a:solidFill>
                  <a:schemeClr val="accent1">
                    <a:satMod val="150000"/>
                  </a:schemeClr>
                </a:solidFill>
                <a:latin typeface="Franklin Gothic Demi" pitchFamily="34" charset="0"/>
                <a:cs typeface="Arial" charset="0"/>
              </a:rPr>
              <a:t>           </a:t>
            </a:r>
            <a:r>
              <a:rPr lang="en-US" sz="2800" dirty="0" smtClean="0">
                <a:solidFill>
                  <a:schemeClr val="accent1">
                    <a:satMod val="150000"/>
                  </a:schemeClr>
                </a:solidFill>
                <a:latin typeface="Franklin Gothic Demi" pitchFamily="34" charset="0"/>
                <a:cs typeface="Arial" charset="0"/>
              </a:rPr>
              <a:t>CYSTIC </a:t>
            </a:r>
            <a:r>
              <a:rPr lang="en-US" sz="2800" dirty="0">
                <a:solidFill>
                  <a:schemeClr val="accent1">
                    <a:satMod val="150000"/>
                  </a:schemeClr>
                </a:solidFill>
                <a:latin typeface="Franklin Gothic Demi" pitchFamily="34" charset="0"/>
                <a:cs typeface="Arial" charset="0"/>
              </a:rPr>
              <a:t>HYPERPLASIA OF THE ENDOMETRIUM</a:t>
            </a:r>
            <a:endParaRPr lang="en-US" sz="2800" dirty="0">
              <a:latin typeface="Arial" charset="0"/>
              <a:cs typeface="Arial" charset="0"/>
            </a:endParaRPr>
          </a:p>
        </p:txBody>
      </p:sp>
      <p:pic>
        <p:nvPicPr>
          <p:cNvPr id="61443" name="Picture 4" descr="http://www.lrc.arizona.edu/courses/webpath2/JPEG4/FEM019.JPG"/>
          <p:cNvPicPr>
            <a:picLocks noChangeAspect="1" noChangeArrowheads="1"/>
          </p:cNvPicPr>
          <p:nvPr/>
        </p:nvPicPr>
        <p:blipFill>
          <a:blip r:embed="rId2" cstate="print"/>
          <a:srcRect/>
          <a:stretch>
            <a:fillRect/>
          </a:stretch>
        </p:blipFill>
        <p:spPr bwMode="auto">
          <a:xfrm>
            <a:off x="1763688" y="1196752"/>
            <a:ext cx="5400675" cy="5300662"/>
          </a:xfrm>
          <a:prstGeom prst="rect">
            <a:avLst/>
          </a:prstGeom>
          <a:noFill/>
          <a:ln w="9525">
            <a:solidFill>
              <a:srgbClr val="FF9900"/>
            </a:solidFill>
            <a:miter lim="800000"/>
            <a:headEnd/>
            <a:tailEnd/>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CYSTIC HYPERPLASIA OF THE ENDOMETRIUM</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srcRect/>
          <a:stretch>
            <a:fillRect/>
          </a:stretch>
        </p:blipFill>
        <p:spPr>
          <a:xfrm>
            <a:off x="0" y="1500188"/>
            <a:ext cx="9144000" cy="5429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CYSTIC HYPERPLASIA OF THE ENDOMETRIUM</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srcRect/>
          <a:stretch>
            <a:fillRect/>
          </a:stretch>
        </p:blipFill>
        <p:spPr>
          <a:xfrm>
            <a:off x="0" y="1500188"/>
            <a:ext cx="9144000" cy="5429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normAutofit fontScale="90000"/>
          </a:bodyPr>
          <a:lstStyle/>
          <a:p>
            <a:pPr fontAlgn="auto">
              <a:spcAft>
                <a:spcPts val="0"/>
              </a:spcAft>
              <a:defRPr/>
            </a:pPr>
            <a:r>
              <a:rPr lang="en-US" sz="4000" i="1" dirty="0" smtClean="0">
                <a:solidFill>
                  <a:schemeClr val="accent1">
                    <a:satMod val="150000"/>
                  </a:schemeClr>
                </a:solidFill>
                <a:latin typeface="Franklin Gothic Demi" pitchFamily="34" charset="0"/>
              </a:rPr>
              <a:t>Cystic hyperplasia of the </a:t>
            </a:r>
            <a:r>
              <a:rPr lang="en-US" sz="4000" i="1" dirty="0" err="1" smtClean="0">
                <a:solidFill>
                  <a:schemeClr val="accent1">
                    <a:satMod val="150000"/>
                  </a:schemeClr>
                </a:solidFill>
                <a:latin typeface="Franklin Gothic Demi" pitchFamily="34" charset="0"/>
              </a:rPr>
              <a:t>endometrium</a:t>
            </a:r>
            <a:r>
              <a:rPr lang="en-US" sz="4000" i="1" dirty="0" smtClean="0">
                <a:solidFill>
                  <a:schemeClr val="accent1">
                    <a:satMod val="150000"/>
                  </a:schemeClr>
                </a:solidFill>
                <a:latin typeface="Franklin Gothic Demi" pitchFamily="34" charset="0"/>
              </a:rPr>
              <a:t>:</a:t>
            </a:r>
            <a:r>
              <a:rPr lang="en-US" sz="3600" i="1" dirty="0" smtClean="0">
                <a:solidFill>
                  <a:schemeClr val="accent1">
                    <a:satMod val="150000"/>
                  </a:schemeClr>
                </a:solidFill>
                <a:latin typeface="Franklin Gothic Demi" pitchFamily="34" charset="0"/>
              </a:rPr>
              <a:t/>
            </a:r>
            <a:br>
              <a:rPr lang="en-US" sz="3600" i="1" dirty="0" smtClean="0">
                <a:solidFill>
                  <a:schemeClr val="accent1">
                    <a:satMod val="150000"/>
                  </a:schemeClr>
                </a:solidFill>
                <a:latin typeface="Franklin Gothic Demi" pitchFamily="34" charset="0"/>
              </a:rPr>
            </a:br>
            <a:r>
              <a:rPr lang="en-US" sz="3100" i="1" dirty="0" smtClean="0">
                <a:solidFill>
                  <a:schemeClr val="accent1">
                    <a:satMod val="150000"/>
                  </a:schemeClr>
                </a:solidFill>
                <a:latin typeface="Franklin Gothic Demi" pitchFamily="34" charset="0"/>
              </a:rPr>
              <a:t>Section shows fragments of endometrial tissue and blood clot:</a:t>
            </a:r>
            <a:endParaRPr lang="en-US" sz="3600" i="1" dirty="0">
              <a:solidFill>
                <a:schemeClr val="accent1">
                  <a:satMod val="150000"/>
                </a:schemeClr>
              </a:solidFill>
              <a:latin typeface="Franklin Gothic Demi" pitchFamily="34" charset="0"/>
            </a:endParaRPr>
          </a:p>
        </p:txBody>
      </p:sp>
      <p:sp>
        <p:nvSpPr>
          <p:cNvPr id="60419" name="TextBox 2"/>
          <p:cNvSpPr txBox="1">
            <a:spLocks noChangeArrowheads="1"/>
          </p:cNvSpPr>
          <p:nvPr/>
        </p:nvSpPr>
        <p:spPr bwMode="auto">
          <a:xfrm>
            <a:off x="285750" y="2000250"/>
            <a:ext cx="8572500" cy="3970338"/>
          </a:xfrm>
          <a:prstGeom prst="rect">
            <a:avLst/>
          </a:prstGeom>
          <a:noFill/>
          <a:ln w="9525">
            <a:noFill/>
            <a:miter lim="800000"/>
            <a:headEnd/>
            <a:tailEnd/>
          </a:ln>
        </p:spPr>
        <p:txBody>
          <a:bodyPr>
            <a:spAutoFit/>
          </a:bodyPr>
          <a:lstStyle/>
          <a:p>
            <a:pPr marL="534988" indent="-534988" algn="just">
              <a:buFontTx/>
              <a:buBlip>
                <a:blip r:embed="rId3"/>
              </a:buBlip>
            </a:pPr>
            <a:r>
              <a:rPr lang="en-US" sz="2800">
                <a:latin typeface="Franklin Gothic Demi" pitchFamily="34" charset="0"/>
              </a:rPr>
              <a:t>The endometrial glands are increased in number and show marked variation in size and shape and some are cystically dilated.</a:t>
            </a:r>
          </a:p>
          <a:p>
            <a:pPr marL="534988" indent="-534988" algn="just">
              <a:buFontTx/>
              <a:buBlip>
                <a:blip r:embed="rId3"/>
              </a:buBlip>
            </a:pPr>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The glands are lined by more than one layer of tall columnar epithelium with many mitoses.</a:t>
            </a:r>
          </a:p>
          <a:p>
            <a:pPr marL="534988" indent="-534988" algn="just">
              <a:buFontTx/>
              <a:buBlip>
                <a:blip r:embed="rId3"/>
              </a:buBlip>
            </a:pPr>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The stroma in between the glands is increased and cellular.</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nvGraphicFramePr>
        <p:xfrm>
          <a:off x="0" y="500042"/>
          <a:ext cx="4243388" cy="3362325"/>
        </p:xfrm>
        <a:graphic>
          <a:graphicData uri="http://schemas.openxmlformats.org/presentationml/2006/ole">
            <p:oleObj spid="_x0000_s1026" name="Bitmap Image" r:id="rId4" imgW="1286055" imgH="1019048" progId="PBrush">
              <p:embed/>
            </p:oleObj>
          </a:graphicData>
        </a:graphic>
      </p:graphicFrame>
      <p:graphicFrame>
        <p:nvGraphicFramePr>
          <p:cNvPr id="3075" name="Object 3"/>
          <p:cNvGraphicFramePr>
            <a:graphicFrameLocks noChangeAspect="1"/>
          </p:cNvGraphicFramePr>
          <p:nvPr/>
        </p:nvGraphicFramePr>
        <p:xfrm>
          <a:off x="4357686" y="357166"/>
          <a:ext cx="4545013" cy="3576637"/>
        </p:xfrm>
        <a:graphic>
          <a:graphicData uri="http://schemas.openxmlformats.org/presentationml/2006/ole">
            <p:oleObj spid="_x0000_s1027" name="Bitmap Image" r:id="rId5" imgW="1343212" imgH="1057423" progId="PBrush">
              <p:embed/>
            </p:oleObj>
          </a:graphicData>
        </a:graphic>
      </p:graphicFrame>
      <p:sp>
        <p:nvSpPr>
          <p:cNvPr id="4" name="Rectangle 3"/>
          <p:cNvSpPr/>
          <p:nvPr/>
        </p:nvSpPr>
        <p:spPr>
          <a:xfrm>
            <a:off x="1142976" y="4857760"/>
            <a:ext cx="6858048" cy="646331"/>
          </a:xfrm>
          <a:prstGeom prst="rect">
            <a:avLst/>
          </a:prstGeom>
        </p:spPr>
        <p:txBody>
          <a:bodyPr wrap="square">
            <a:spAutoFit/>
          </a:bodyPr>
          <a:lstStyle/>
          <a:p>
            <a:r>
              <a:rPr lang="en-US" dirty="0" smtClean="0"/>
              <a:t>Organ: Liver                                                     </a:t>
            </a:r>
            <a:r>
              <a:rPr lang="en-US" dirty="0" err="1" smtClean="0"/>
              <a:t>Dx</a:t>
            </a:r>
            <a:r>
              <a:rPr lang="en-US" dirty="0" smtClean="0"/>
              <a:t>: </a:t>
            </a:r>
            <a:r>
              <a:rPr lang="en-US" b="0" dirty="0" err="1" smtClean="0"/>
              <a:t>Steatosis</a:t>
            </a:r>
            <a:r>
              <a:rPr lang="en-US" b="0" dirty="0" smtClean="0"/>
              <a:t> ( Fatty Liver)</a:t>
            </a:r>
            <a:br>
              <a:rPr lang="en-US" b="0" dirty="0" smtClean="0"/>
            </a:b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d:\Inetpub\ombroot\content\0721601871\graphics\fullsize\S01871-002-f024a.jpg"/>
          <p:cNvPicPr>
            <a:picLocks noGrp="1" noChangeAspect="1" noChangeArrowheads="1"/>
          </p:cNvPicPr>
          <p:nvPr>
            <p:ph/>
          </p:nvPr>
        </p:nvPicPr>
        <p:blipFill>
          <a:blip r:embed="rId2" cstate="print"/>
          <a:srcRect b="10706"/>
          <a:stretch>
            <a:fillRect/>
          </a:stretch>
        </p:blipFill>
        <p:spPr bwMode="auto">
          <a:xfrm>
            <a:off x="1154670" y="714356"/>
            <a:ext cx="6489164" cy="4557610"/>
          </a:xfrm>
          <a:prstGeom prst="rect">
            <a:avLst/>
          </a:prstGeom>
          <a:noFill/>
          <a:ln w="9525">
            <a:solidFill>
              <a:schemeClr val="tx1"/>
            </a:solidFill>
            <a:miter lim="800000"/>
            <a:headEnd/>
            <a:tailEnd/>
          </a:ln>
        </p:spPr>
      </p:pic>
      <p:sp>
        <p:nvSpPr>
          <p:cNvPr id="4" name="TextBox 3"/>
          <p:cNvSpPr txBox="1"/>
          <p:nvPr/>
        </p:nvSpPr>
        <p:spPr>
          <a:xfrm>
            <a:off x="285720" y="5572140"/>
            <a:ext cx="8523487" cy="738664"/>
          </a:xfrm>
          <a:prstGeom prst="rect">
            <a:avLst/>
          </a:prstGeom>
          <a:noFill/>
        </p:spPr>
        <p:txBody>
          <a:bodyPr wrap="none" rtlCol="0">
            <a:spAutoFit/>
          </a:bodyPr>
          <a:lstStyle/>
          <a:p>
            <a:r>
              <a:rPr lang="en-US" sz="2400" dirty="0">
                <a:latin typeface="Arial" pitchFamily="34" charset="0"/>
              </a:rPr>
              <a:t>Organ: </a:t>
            </a:r>
            <a:r>
              <a:rPr lang="en-US" sz="2400" dirty="0" smtClean="0">
                <a:latin typeface="Arial" pitchFamily="34" charset="0"/>
              </a:rPr>
              <a:t>Pericardium                       </a:t>
            </a:r>
            <a:r>
              <a:rPr lang="en-US" sz="2400" dirty="0" err="1" smtClean="0">
                <a:latin typeface="Arial" charset="0"/>
                <a:cs typeface="Arial" charset="0"/>
              </a:rPr>
              <a:t>Dx</a:t>
            </a:r>
            <a:r>
              <a:rPr lang="en-US" sz="2400" dirty="0" smtClean="0">
                <a:latin typeface="Arial" charset="0"/>
                <a:cs typeface="Arial" charset="0"/>
              </a:rPr>
              <a:t>: </a:t>
            </a:r>
            <a:r>
              <a:rPr lang="en-US" sz="2400" dirty="0" err="1" smtClean="0">
                <a:latin typeface="Arial" pitchFamily="34" charset="0"/>
              </a:rPr>
              <a:t>Fibrinous</a:t>
            </a:r>
            <a:r>
              <a:rPr lang="en-US" sz="2400" dirty="0" smtClean="0">
                <a:latin typeface="Arial" pitchFamily="34" charset="0"/>
              </a:rPr>
              <a:t> Inflammation </a:t>
            </a:r>
            <a:r>
              <a:rPr lang="en-US" sz="2000" dirty="0" smtClean="0">
                <a:latin typeface="Arial" pitchFamily="34" charset="0"/>
              </a:rPr>
              <a:t/>
            </a:r>
            <a:br>
              <a:rPr lang="en-US" sz="2000" dirty="0" smtClean="0">
                <a:latin typeface="Arial" pitchFamily="34" charset="0"/>
              </a:rPr>
            </a:b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5448"/>
            <a:ext cx="9144000" cy="1252728"/>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ACUTE FIBRINOUS PERICARDITIS</a:t>
            </a:r>
            <a:endParaRPr lang="en-US" sz="3600" dirty="0">
              <a:solidFill>
                <a:schemeClr val="accent1">
                  <a:satMod val="150000"/>
                </a:schemeClr>
              </a:solidFill>
              <a:latin typeface="Franklin Gothic Demi" pitchFamily="34" charset="0"/>
            </a:endParaRPr>
          </a:p>
        </p:txBody>
      </p:sp>
      <p:pic>
        <p:nvPicPr>
          <p:cNvPr id="4" name="Picture 5"/>
          <p:cNvPicPr>
            <a:picLocks noGrp="1" noChangeAspect="1" noChangeArrowheads="1"/>
          </p:cNvPicPr>
          <p:nvPr>
            <p:ph idx="1"/>
          </p:nvPr>
        </p:nvPicPr>
        <p:blipFill>
          <a:blip r:embed="rId3" cstate="print">
            <a:lum bright="10000"/>
          </a:blip>
          <a:srcRect/>
          <a:stretch>
            <a:fillRect/>
          </a:stretch>
        </p:blipFill>
        <p:spPr>
          <a:xfrm>
            <a:off x="0" y="1500188"/>
            <a:ext cx="9144000" cy="5357812"/>
          </a:xfrm>
          <a:ln w="38100" cap="sq">
            <a:solidFill>
              <a:srgbClr val="000000"/>
            </a:solidFill>
          </a:ln>
          <a:effectLst>
            <a:outerShdw dist="38100" dir="2700000" algn="tl" rotWithShape="0">
              <a:srgbClr val="000000">
                <a:alpha val="42999"/>
              </a:srgbClr>
            </a:outerShdw>
          </a:effectLst>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noAutofit/>
          </a:bodyPr>
          <a:lstStyle/>
          <a:p>
            <a:pPr fontAlgn="auto">
              <a:spcAft>
                <a:spcPts val="0"/>
              </a:spcAft>
              <a:defRPr/>
            </a:pPr>
            <a:r>
              <a:rPr lang="en-US" sz="3600" i="1" dirty="0" err="1" smtClean="0">
                <a:solidFill>
                  <a:schemeClr val="accent1">
                    <a:satMod val="150000"/>
                  </a:schemeClr>
                </a:solidFill>
                <a:latin typeface="Franklin Gothic Demi" pitchFamily="34" charset="0"/>
              </a:rPr>
              <a:t>Fibrinous</a:t>
            </a:r>
            <a:r>
              <a:rPr lang="en-US" sz="3600" i="1" dirty="0" smtClean="0">
                <a:solidFill>
                  <a:schemeClr val="accent1">
                    <a:satMod val="150000"/>
                  </a:schemeClr>
                </a:solidFill>
                <a:latin typeface="Franklin Gothic Demi" pitchFamily="34" charset="0"/>
              </a:rPr>
              <a:t> </a:t>
            </a:r>
            <a:r>
              <a:rPr lang="en-US" sz="3600" i="1" dirty="0" err="1" smtClean="0">
                <a:solidFill>
                  <a:schemeClr val="accent1">
                    <a:satMod val="150000"/>
                  </a:schemeClr>
                </a:solidFill>
                <a:latin typeface="Franklin Gothic Demi" pitchFamily="34" charset="0"/>
              </a:rPr>
              <a:t>Pericarditis</a:t>
            </a:r>
            <a:r>
              <a:rPr lang="en-US" sz="3600" i="1" dirty="0" smtClean="0">
                <a:solidFill>
                  <a:schemeClr val="accent1">
                    <a:satMod val="150000"/>
                  </a:schemeClr>
                </a:solidFill>
                <a:latin typeface="Franklin Gothic Demi" pitchFamily="34" charset="0"/>
              </a:rPr>
              <a:t>: </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Heart shows:</a:t>
            </a:r>
            <a:endParaRPr lang="en-US" sz="2800" i="1" dirty="0">
              <a:solidFill>
                <a:schemeClr val="accent1">
                  <a:satMod val="150000"/>
                </a:schemeClr>
              </a:solidFill>
              <a:latin typeface="Franklin Gothic Demi" pitchFamily="34" charset="0"/>
            </a:endParaRPr>
          </a:p>
        </p:txBody>
      </p:sp>
      <p:sp>
        <p:nvSpPr>
          <p:cNvPr id="3" name="TextBox 2"/>
          <p:cNvSpPr txBox="1"/>
          <p:nvPr/>
        </p:nvSpPr>
        <p:spPr>
          <a:xfrm>
            <a:off x="428625" y="1785938"/>
            <a:ext cx="8215313" cy="4308872"/>
          </a:xfrm>
          <a:prstGeom prst="rect">
            <a:avLst/>
          </a:prstGeom>
          <a:noFill/>
        </p:spPr>
        <p:txBody>
          <a:bodyPr>
            <a:spAutoFit/>
          </a:bodyPr>
          <a:lstStyle/>
          <a:p>
            <a:pPr marL="534988" indent="-534988" algn="just" fontAlgn="auto">
              <a:spcBef>
                <a:spcPts val="0"/>
              </a:spcBef>
              <a:spcAft>
                <a:spcPts val="0"/>
              </a:spcAft>
              <a:buFontTx/>
              <a:buBlip>
                <a:blip r:embed="rId3"/>
              </a:buBlip>
              <a:defRPr/>
            </a:pPr>
            <a:r>
              <a:rPr lang="en-US" sz="3200" b="1" dirty="0">
                <a:latin typeface="Franklin Gothic Demi" pitchFamily="34" charset="0"/>
                <a:cs typeface="+mn-cs"/>
              </a:rPr>
              <a:t>The pericardium is distorted by thick irregular layer of pinkish </a:t>
            </a:r>
            <a:r>
              <a:rPr lang="en-US" sz="3200" b="1" dirty="0" err="1">
                <a:latin typeface="Franklin Gothic Demi" pitchFamily="34" charset="0"/>
                <a:cs typeface="+mn-cs"/>
              </a:rPr>
              <a:t>fibrinous</a:t>
            </a:r>
            <a:r>
              <a:rPr lang="en-US" sz="3200" b="1" dirty="0">
                <a:latin typeface="Franklin Gothic Demi" pitchFamily="34" charset="0"/>
                <a:cs typeface="+mn-cs"/>
              </a:rPr>
              <a:t> exudate with some red cells and inflammatory cells.</a:t>
            </a:r>
          </a:p>
          <a:p>
            <a:pPr marL="534988" indent="-534988" algn="just" fontAlgn="auto">
              <a:spcBef>
                <a:spcPts val="0"/>
              </a:spcBef>
              <a:spcAft>
                <a:spcPts val="0"/>
              </a:spcAft>
              <a:defRPr/>
            </a:pPr>
            <a:endParaRPr lang="en-US" sz="3200" b="1" dirty="0">
              <a:latin typeface="Franklin Gothic Demi" pitchFamily="34" charset="0"/>
              <a:cs typeface="+mn-cs"/>
            </a:endParaRPr>
          </a:p>
          <a:p>
            <a:pPr marL="534988" indent="-534988" algn="just" fontAlgn="auto">
              <a:spcBef>
                <a:spcPts val="0"/>
              </a:spcBef>
              <a:spcAft>
                <a:spcPts val="0"/>
              </a:spcAft>
              <a:buFontTx/>
              <a:buBlip>
                <a:blip r:embed="rId3"/>
              </a:buBlip>
              <a:defRPr/>
            </a:pPr>
            <a:r>
              <a:rPr lang="en-US" sz="3200" b="1" dirty="0">
                <a:latin typeface="Franklin Gothic Demi" pitchFamily="34" charset="0"/>
                <a:cs typeface="+mn-cs"/>
              </a:rPr>
              <a:t>The </a:t>
            </a:r>
            <a:r>
              <a:rPr lang="en-US" sz="3200" b="1" dirty="0" err="1">
                <a:latin typeface="Franklin Gothic Demi" pitchFamily="34" charset="0"/>
                <a:cs typeface="+mn-cs"/>
              </a:rPr>
              <a:t>subpericardial</a:t>
            </a:r>
            <a:r>
              <a:rPr lang="en-US" sz="3200" b="1" dirty="0">
                <a:latin typeface="Franklin Gothic Demi" pitchFamily="34" charset="0"/>
                <a:cs typeface="+mn-cs"/>
              </a:rPr>
              <a:t> layer is thickened by edema and shows dilated blood </a:t>
            </a:r>
            <a:r>
              <a:rPr lang="en-US" sz="3200" b="1" dirty="0" smtClean="0">
                <a:latin typeface="Franklin Gothic Demi" pitchFamily="34" charset="0"/>
                <a:cs typeface="+mn-cs"/>
              </a:rPr>
              <a:t>vessels and </a:t>
            </a:r>
            <a:r>
              <a:rPr lang="en-US" sz="3200" b="1" dirty="0">
                <a:latin typeface="Franklin Gothic Demi" pitchFamily="34" charset="0"/>
                <a:cs typeface="+mn-cs"/>
              </a:rPr>
              <a:t>chronic inflammatory cells </a:t>
            </a:r>
            <a:r>
              <a:rPr lang="en-US" sz="3200" b="1" dirty="0" smtClean="0">
                <a:latin typeface="Franklin Gothic Demi" pitchFamily="34" charset="0"/>
              </a:rPr>
              <a:t>.</a:t>
            </a:r>
            <a:endParaRPr lang="en-US" sz="3200" b="1" dirty="0">
              <a:latin typeface="Franklin Gothic Demi" pitchFamily="34" charset="0"/>
              <a:cs typeface="+mn-cs"/>
            </a:endParaRPr>
          </a:p>
          <a:p>
            <a:pPr marL="450850" indent="-450850" algn="just" fontAlgn="auto">
              <a:spcBef>
                <a:spcPts val="0"/>
              </a:spcBef>
              <a:spcAft>
                <a:spcPts val="0"/>
              </a:spcAft>
              <a:defRPr/>
            </a:pPr>
            <a:endParaRPr lang="en-US" dirty="0">
              <a:latin typeface="+mn-lt"/>
              <a:cs typeface="+mn-cs"/>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idx="4294967295"/>
          </p:nvPr>
        </p:nvSpPr>
        <p:spPr>
          <a:xfrm>
            <a:off x="0" y="274638"/>
            <a:ext cx="8229600" cy="1143000"/>
          </a:xfrm>
        </p:spPr>
        <p:txBody>
          <a:bodyPr/>
          <a:lstStyle/>
          <a:p>
            <a:pPr eaLnBrk="1" hangingPunct="1">
              <a:defRPr/>
            </a:pPr>
            <a:r>
              <a:rPr lang="en-US" dirty="0" smtClean="0"/>
              <a:t>                </a:t>
            </a:r>
            <a:r>
              <a:rPr lang="en-US" b="1" dirty="0" smtClean="0">
                <a:solidFill>
                  <a:schemeClr val="accent1"/>
                </a:solidFill>
              </a:rPr>
              <a:t>Acute appendicitis</a:t>
            </a:r>
          </a:p>
        </p:txBody>
      </p:sp>
      <p:pic>
        <p:nvPicPr>
          <p:cNvPr id="28675" name="Picture 2"/>
          <p:cNvPicPr>
            <a:picLocks noChangeAspect="1" noChangeArrowheads="1"/>
          </p:cNvPicPr>
          <p:nvPr/>
        </p:nvPicPr>
        <p:blipFill>
          <a:blip r:embed="rId2" cstate="print"/>
          <a:srcRect/>
          <a:stretch>
            <a:fillRect/>
          </a:stretch>
        </p:blipFill>
        <p:spPr bwMode="auto">
          <a:xfrm>
            <a:off x="1476375" y="2276475"/>
            <a:ext cx="5687913" cy="28797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ACUTE APPENDICITIS</a:t>
            </a:r>
            <a:endParaRPr lang="en-US" sz="3600" dirty="0">
              <a:solidFill>
                <a:schemeClr val="accent1">
                  <a:satMod val="150000"/>
                </a:schemeClr>
              </a:solidFill>
              <a:latin typeface="Franklin Gothic Demi" pitchFamily="34" charset="0"/>
            </a:endParaRPr>
          </a:p>
        </p:txBody>
      </p:sp>
      <p:pic>
        <p:nvPicPr>
          <p:cNvPr id="4" name="Picture 5" descr="2 d"/>
          <p:cNvPicPr>
            <a:picLocks noChangeAspect="1" noChangeArrowheads="1"/>
          </p:cNvPicPr>
          <p:nvPr/>
        </p:nvPicPr>
        <p:blipFill>
          <a:blip r:embed="rId3" cstate="print"/>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Acute </a:t>
            </a:r>
            <a:r>
              <a:rPr lang="en-US" sz="3600" i="1" dirty="0" err="1" smtClean="0">
                <a:solidFill>
                  <a:schemeClr val="accent1">
                    <a:satMod val="150000"/>
                  </a:schemeClr>
                </a:solidFill>
                <a:latin typeface="Franklin Gothic Demi" pitchFamily="34" charset="0"/>
              </a:rPr>
              <a:t>Suppurative</a:t>
            </a:r>
            <a:r>
              <a:rPr lang="en-US" sz="3600" i="1" dirty="0" smtClean="0">
                <a:solidFill>
                  <a:schemeClr val="accent1">
                    <a:satMod val="150000"/>
                  </a:schemeClr>
                </a:solidFill>
                <a:latin typeface="Franklin Gothic Demi" pitchFamily="34" charset="0"/>
              </a:rPr>
              <a:t> appendicitis:</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Cross Section of Appendix shows:</a:t>
            </a:r>
            <a:endParaRPr lang="en-US" sz="3200" i="1" dirty="0">
              <a:solidFill>
                <a:schemeClr val="accent1">
                  <a:satMod val="150000"/>
                </a:schemeClr>
              </a:solidFill>
              <a:latin typeface="Franklin Gothic Demi" pitchFamily="34" charset="0"/>
            </a:endParaRPr>
          </a:p>
        </p:txBody>
      </p:sp>
      <p:sp>
        <p:nvSpPr>
          <p:cNvPr id="14339" name="TextBox 2"/>
          <p:cNvSpPr txBox="1">
            <a:spLocks noChangeArrowheads="1"/>
          </p:cNvSpPr>
          <p:nvPr/>
        </p:nvSpPr>
        <p:spPr bwMode="auto">
          <a:xfrm>
            <a:off x="285750" y="1857375"/>
            <a:ext cx="8501063" cy="3046988"/>
          </a:xfrm>
          <a:prstGeom prst="rect">
            <a:avLst/>
          </a:prstGeom>
          <a:noFill/>
          <a:ln w="9525">
            <a:noFill/>
            <a:miter lim="800000"/>
            <a:headEnd/>
            <a:tailEnd/>
          </a:ln>
        </p:spPr>
        <p:txBody>
          <a:bodyPr>
            <a:spAutoFit/>
          </a:bodyPr>
          <a:lstStyle/>
          <a:p>
            <a:pPr marL="534988" indent="-534988" algn="just">
              <a:buFontTx/>
              <a:buBlip>
                <a:blip r:embed="rId3"/>
              </a:buBlip>
            </a:pPr>
            <a:r>
              <a:rPr lang="en-US" sz="3200" dirty="0">
                <a:latin typeface="Franklin Gothic Demi Cond" pitchFamily="34" charset="0"/>
              </a:rPr>
              <a:t>Accumulation of inflammatory </a:t>
            </a:r>
            <a:r>
              <a:rPr lang="en-US" sz="3200" dirty="0" err="1">
                <a:latin typeface="Franklin Gothic Demi Cond" pitchFamily="34" charset="0"/>
              </a:rPr>
              <a:t>exudate</a:t>
            </a:r>
            <a:r>
              <a:rPr lang="en-US" sz="3200" dirty="0">
                <a:latin typeface="Franklin Gothic Demi Cond" pitchFamily="34" charset="0"/>
              </a:rPr>
              <a:t> and pus  cells in the lumen and the mucosa is ulcerated.</a:t>
            </a:r>
          </a:p>
          <a:p>
            <a:pPr marL="534988" indent="-534988" algn="just">
              <a:buFontTx/>
              <a:buBlip>
                <a:blip r:embed="rId3"/>
              </a:buBlip>
            </a:pPr>
            <a:endParaRPr lang="en-US" sz="3200" dirty="0">
              <a:latin typeface="Franklin Gothic Demi Cond" pitchFamily="34" charset="0"/>
            </a:endParaRPr>
          </a:p>
          <a:p>
            <a:pPr marL="534988" indent="-534988" algn="just">
              <a:buFontTx/>
              <a:buBlip>
                <a:blip r:embed="rId3"/>
              </a:buBlip>
            </a:pPr>
            <a:r>
              <a:rPr lang="en-US" sz="3200" dirty="0">
                <a:latin typeface="Franklin Gothic Demi Cond" pitchFamily="34" charset="0"/>
              </a:rPr>
              <a:t>All layers of the appendix wall show edema, dilated and congested blood vessels and infiltration by many </a:t>
            </a:r>
            <a:r>
              <a:rPr lang="en-US" sz="3200" dirty="0" err="1">
                <a:latin typeface="Franklin Gothic Demi Cond" pitchFamily="34" charset="0"/>
              </a:rPr>
              <a:t>neutrophils</a:t>
            </a:r>
            <a:r>
              <a:rPr lang="en-US" sz="3200" dirty="0" smtClean="0">
                <a:latin typeface="Franklin Gothic Demi Cond" pitchFamily="34" charset="0"/>
              </a:rPr>
              <a:t>.</a:t>
            </a:r>
            <a:endParaRPr lang="en-US" sz="3200" dirty="0">
              <a:latin typeface="Franklin Gothic Demi Cond" pitchFamily="34" charset="0"/>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p:cNvPicPr>
          <p:nvPr/>
        </p:nvPicPr>
        <p:blipFill>
          <a:blip r:embed="rId3" cstate="print"/>
          <a:srcRect/>
          <a:stretch>
            <a:fillRect/>
          </a:stretch>
        </p:blipFill>
        <p:spPr bwMode="auto">
          <a:xfrm>
            <a:off x="1331640" y="1412776"/>
            <a:ext cx="6166445" cy="5247357"/>
          </a:xfrm>
          <a:prstGeom prst="rect">
            <a:avLst/>
          </a:prstGeom>
          <a:noFill/>
          <a:ln w="9525">
            <a:noFill/>
            <a:miter lim="800000"/>
            <a:headEnd/>
            <a:tailEnd/>
          </a:ln>
        </p:spPr>
      </p:pic>
      <p:sp>
        <p:nvSpPr>
          <p:cNvPr id="3" name="Rectangle 2"/>
          <p:cNvSpPr/>
          <p:nvPr/>
        </p:nvSpPr>
        <p:spPr>
          <a:xfrm>
            <a:off x="1403648" y="332656"/>
            <a:ext cx="6120680" cy="1077218"/>
          </a:xfrm>
          <a:prstGeom prst="rect">
            <a:avLst/>
          </a:prstGeom>
        </p:spPr>
        <p:txBody>
          <a:bodyPr wrap="square">
            <a:spAutoFit/>
          </a:bodyPr>
          <a:lstStyle/>
          <a:p>
            <a:r>
              <a:rPr lang="en-US" sz="3200" dirty="0" smtClean="0">
                <a:latin typeface="Franklin Gothic Demi" pitchFamily="34" charset="0"/>
              </a:rPr>
              <a:t>FOREIGN BODY REACTION </a:t>
            </a:r>
            <a:br>
              <a:rPr lang="en-US" sz="3200" dirty="0" smtClean="0">
                <a:latin typeface="Franklin Gothic Demi" pitchFamily="34" charset="0"/>
              </a:rPr>
            </a:br>
            <a:r>
              <a:rPr lang="en-US" sz="3200" dirty="0" smtClean="0">
                <a:latin typeface="Franklin Gothic Demi" pitchFamily="34" charset="0"/>
              </a:rPr>
              <a:t>(PILONIDAL SINUS)</a:t>
            </a:r>
            <a:endParaRPr lang="en-US" sz="32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noAutofit/>
          </a:bodyPr>
          <a:lstStyle/>
          <a:p>
            <a:pPr algn="ctr" fontAlgn="auto">
              <a:spcAft>
                <a:spcPts val="0"/>
              </a:spcAft>
              <a:defRPr/>
            </a:pPr>
            <a:r>
              <a:rPr lang="en-US" sz="3600" dirty="0" smtClean="0">
                <a:solidFill>
                  <a:schemeClr val="accent1">
                    <a:satMod val="150000"/>
                  </a:schemeClr>
                </a:solidFill>
                <a:latin typeface="Franklin Gothic Demi" pitchFamily="34" charset="0"/>
              </a:rPr>
              <a:t> FOREIGN BODY REACTION </a:t>
            </a:r>
            <a:br>
              <a:rPr lang="en-US" sz="3600" dirty="0" smtClean="0">
                <a:solidFill>
                  <a:schemeClr val="accent1">
                    <a:satMod val="150000"/>
                  </a:schemeClr>
                </a:solidFill>
                <a:latin typeface="Franklin Gothic Demi" pitchFamily="34" charset="0"/>
              </a:rPr>
            </a:br>
            <a:r>
              <a:rPr lang="en-US" sz="3200" dirty="0" smtClean="0">
                <a:solidFill>
                  <a:schemeClr val="accent1">
                    <a:satMod val="150000"/>
                  </a:schemeClr>
                </a:solidFill>
                <a:latin typeface="Franklin Gothic Demi" pitchFamily="34" charset="0"/>
              </a:rPr>
              <a:t>(PILONIDAL SINUS)</a:t>
            </a:r>
            <a:endParaRPr lang="en-US" sz="3200" dirty="0">
              <a:solidFill>
                <a:schemeClr val="accent1">
                  <a:satMod val="150000"/>
                </a:schemeClr>
              </a:solidFill>
              <a:latin typeface="Franklin Gothic Demi" pitchFamily="34" charset="0"/>
            </a:endParaRPr>
          </a:p>
        </p:txBody>
      </p:sp>
      <p:pic>
        <p:nvPicPr>
          <p:cNvPr id="3" name="Picture 5" descr="3 c"/>
          <p:cNvPicPr>
            <a:picLocks noChangeAspect="1" noChangeArrowheads="1"/>
          </p:cNvPicPr>
          <p:nvPr/>
        </p:nvPicPr>
        <p:blipFill>
          <a:blip r:embed="rId3" cstate="print"/>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Foreign Body reaction (</a:t>
            </a:r>
            <a:r>
              <a:rPr lang="en-US" sz="3600" i="1" dirty="0" err="1" smtClean="0">
                <a:solidFill>
                  <a:schemeClr val="accent1">
                    <a:satMod val="150000"/>
                  </a:schemeClr>
                </a:solidFill>
                <a:latin typeface="Franklin Gothic Demi" pitchFamily="34" charset="0"/>
              </a:rPr>
              <a:t>Pilonidal</a:t>
            </a:r>
            <a:r>
              <a:rPr lang="en-US" sz="3600" i="1" dirty="0" smtClean="0">
                <a:solidFill>
                  <a:schemeClr val="accent1">
                    <a:satMod val="150000"/>
                  </a:schemeClr>
                </a:solidFill>
                <a:latin typeface="Franklin Gothic Demi" pitchFamily="34" charset="0"/>
              </a:rPr>
              <a:t> sinus):</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Skin Shows:</a:t>
            </a:r>
            <a:endParaRPr lang="en-US" sz="3600" i="1" dirty="0">
              <a:solidFill>
                <a:schemeClr val="accent1">
                  <a:satMod val="150000"/>
                </a:schemeClr>
              </a:solidFill>
              <a:latin typeface="Franklin Gothic Demi" pitchFamily="34" charset="0"/>
            </a:endParaRPr>
          </a:p>
        </p:txBody>
      </p:sp>
      <p:sp>
        <p:nvSpPr>
          <p:cNvPr id="17411" name="TextBox 2"/>
          <p:cNvSpPr txBox="1">
            <a:spLocks noChangeArrowheads="1"/>
          </p:cNvSpPr>
          <p:nvPr/>
        </p:nvSpPr>
        <p:spPr bwMode="auto">
          <a:xfrm>
            <a:off x="142875" y="2174875"/>
            <a:ext cx="8715375" cy="3540125"/>
          </a:xfrm>
          <a:prstGeom prst="rect">
            <a:avLst/>
          </a:prstGeom>
          <a:noFill/>
          <a:ln w="9525">
            <a:noFill/>
            <a:miter lim="800000"/>
            <a:headEnd/>
            <a:tailEnd/>
          </a:ln>
        </p:spPr>
        <p:txBody>
          <a:bodyPr>
            <a:spAutoFit/>
          </a:bodyPr>
          <a:lstStyle/>
          <a:p>
            <a:pPr marL="531813" indent="-531813" algn="just">
              <a:buFontTx/>
              <a:buBlip>
                <a:blip r:embed="rId3"/>
              </a:buBlip>
            </a:pPr>
            <a:r>
              <a:rPr lang="en-US" sz="3200" dirty="0">
                <a:latin typeface="Franklin Gothic Demi" pitchFamily="34" charset="0"/>
              </a:rPr>
              <a:t>A sinus tract lined by an inflammatory granulation tissue in the dermis .</a:t>
            </a:r>
          </a:p>
          <a:p>
            <a:pPr marL="531813" indent="-531813" algn="just">
              <a:buFontTx/>
              <a:buBlip>
                <a:blip r:embed="rId3"/>
              </a:buBlip>
            </a:pPr>
            <a:endParaRPr lang="en-US" sz="3200" dirty="0">
              <a:latin typeface="Franklin Gothic Demi" pitchFamily="34" charset="0"/>
            </a:endParaRPr>
          </a:p>
          <a:p>
            <a:pPr marL="531813" indent="-531813" algn="just">
              <a:buFontTx/>
              <a:buBlip>
                <a:blip r:embed="rId3"/>
              </a:buBlip>
            </a:pPr>
            <a:r>
              <a:rPr lang="en-US" sz="3200" dirty="0">
                <a:latin typeface="Franklin Gothic Demi" pitchFamily="34" charset="0"/>
              </a:rPr>
              <a:t>The lumen of sinus and wall contain large number of hair shafts with foreign body giant cells, lymphocytes , macrophages &amp; </a:t>
            </a:r>
            <a:r>
              <a:rPr lang="en-US" sz="3200" dirty="0" err="1" smtClean="0">
                <a:latin typeface="Franklin Gothic Demi" pitchFamily="34" charset="0"/>
              </a:rPr>
              <a:t>neutrophils</a:t>
            </a:r>
            <a:r>
              <a:rPr lang="en-US" sz="3200" dirty="0" smtClean="0">
                <a:latin typeface="Franklin Gothic Demi" pitchFamily="34" charset="0"/>
              </a:rPr>
              <a:t> . </a:t>
            </a:r>
            <a:endParaRPr lang="en-US" sz="3600" dirty="0">
              <a:latin typeface="Franklin Gothic Demi" pitchFamily="34" charset="0"/>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dirty="0" smtClean="0">
                <a:solidFill>
                  <a:schemeClr val="accent1">
                    <a:satMod val="150000"/>
                  </a:schemeClr>
                </a:solidFill>
                <a:latin typeface="Franklin Gothic Demi" pitchFamily="34" charset="0"/>
              </a:rPr>
              <a:t> </a:t>
            </a:r>
            <a:r>
              <a:rPr lang="en-US" sz="3600" dirty="0" smtClean="0">
                <a:solidFill>
                  <a:schemeClr val="accent1">
                    <a:satMod val="150000"/>
                  </a:schemeClr>
                </a:solidFill>
                <a:latin typeface="Franklin Gothic Demi" pitchFamily="34" charset="0"/>
              </a:rPr>
              <a:t>GRANULATION TISSUE</a:t>
            </a:r>
            <a:endParaRPr lang="en-US" sz="3600" dirty="0">
              <a:solidFill>
                <a:schemeClr val="accent1">
                  <a:satMod val="150000"/>
                </a:schemeClr>
              </a:solidFill>
              <a:latin typeface="Franklin Gothic Demi" pitchFamily="34" charset="0"/>
            </a:endParaRPr>
          </a:p>
        </p:txBody>
      </p:sp>
      <p:pic>
        <p:nvPicPr>
          <p:cNvPr id="3" name="Picture 6" descr="4 b"/>
          <p:cNvPicPr>
            <a:picLocks noChangeAspect="1" noChangeArrowheads="1"/>
          </p:cNvPicPr>
          <p:nvPr/>
        </p:nvPicPr>
        <p:blipFill>
          <a:blip r:embed="rId3" cstate="print"/>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486400"/>
            <a:ext cx="8229600" cy="1143000"/>
          </a:xfrm>
        </p:spPr>
        <p:txBody>
          <a:bodyPr/>
          <a:lstStyle/>
          <a:p>
            <a:r>
              <a:rPr lang="en-US" dirty="0" smtClean="0"/>
              <a:t>Organ:  Liver         </a:t>
            </a:r>
            <a:r>
              <a:rPr lang="en-US" dirty="0" err="1" smtClean="0"/>
              <a:t>Dx</a:t>
            </a:r>
            <a:r>
              <a:rPr lang="en-US" dirty="0" smtClean="0"/>
              <a:t>: Fatty Change</a:t>
            </a:r>
            <a:endParaRPr lang="en-US" dirty="0"/>
          </a:p>
        </p:txBody>
      </p:sp>
      <p:pic>
        <p:nvPicPr>
          <p:cNvPr id="4" name="Picture 5" descr="5 c"/>
          <p:cNvPicPr>
            <a:picLocks noGrp="1" noChangeAspect="1" noChangeArrowheads="1"/>
          </p:cNvPicPr>
          <p:nvPr>
            <p:ph idx="1"/>
          </p:nvPr>
        </p:nvPicPr>
        <p:blipFill>
          <a:blip r:embed="rId2" cstate="print"/>
          <a:srcRect/>
          <a:stretch>
            <a:fillRect/>
          </a:stretch>
        </p:blipFill>
        <p:spPr bwMode="auto">
          <a:xfrm>
            <a:off x="990600" y="609600"/>
            <a:ext cx="6916921" cy="4633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GRANULATION TISSUE</a:t>
            </a:r>
            <a:endParaRPr lang="en-US" sz="3600" dirty="0">
              <a:solidFill>
                <a:schemeClr val="accent1">
                  <a:satMod val="150000"/>
                </a:schemeClr>
              </a:solidFill>
              <a:latin typeface="Franklin Gothic Demi" pitchFamily="34" charset="0"/>
            </a:endParaRPr>
          </a:p>
        </p:txBody>
      </p:sp>
      <p:pic>
        <p:nvPicPr>
          <p:cNvPr id="3" name="Picture 5" descr="4 c"/>
          <p:cNvPicPr>
            <a:picLocks noChangeAspect="1" noChangeArrowheads="1"/>
          </p:cNvPicPr>
          <p:nvPr/>
        </p:nvPicPr>
        <p:blipFill>
          <a:blip r:embed="rId3" cstate="print"/>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normAutofit fontScale="90000"/>
          </a:bodyPr>
          <a:lstStyle/>
          <a:p>
            <a:pPr fontAlgn="auto">
              <a:spcAft>
                <a:spcPts val="0"/>
              </a:spcAft>
              <a:defRPr/>
            </a:pPr>
            <a:r>
              <a:rPr lang="en-US" sz="4000" i="1" dirty="0" smtClean="0">
                <a:solidFill>
                  <a:schemeClr val="accent1">
                    <a:satMod val="150000"/>
                  </a:schemeClr>
                </a:solidFill>
                <a:latin typeface="Franklin Gothic Demi" pitchFamily="34" charset="0"/>
              </a:rPr>
              <a:t>Granulation Tissue:</a:t>
            </a:r>
            <a:r>
              <a:rPr lang="en-US" sz="4000" dirty="0" smtClean="0">
                <a:solidFill>
                  <a:schemeClr val="accent1">
                    <a:satMod val="150000"/>
                  </a:schemeClr>
                </a:solidFill>
                <a:latin typeface="Franklin Gothic Demi" pitchFamily="34" charset="0"/>
              </a:rPr>
              <a:t>  </a:t>
            </a:r>
            <a:r>
              <a:rPr lang="en-US" sz="3600" dirty="0" smtClean="0">
                <a:solidFill>
                  <a:schemeClr val="accent1">
                    <a:satMod val="150000"/>
                  </a:schemeClr>
                </a:solidFill>
                <a:latin typeface="Franklin Gothic Demi" pitchFamily="34" charset="0"/>
              </a:rPr>
              <a:t/>
            </a:r>
            <a:br>
              <a:rPr lang="en-US" sz="3600" dirty="0" smtClean="0">
                <a:solidFill>
                  <a:schemeClr val="accent1">
                    <a:satMod val="150000"/>
                  </a:schemeClr>
                </a:solidFill>
                <a:latin typeface="Franklin Gothic Demi" pitchFamily="34" charset="0"/>
              </a:rPr>
            </a:br>
            <a:r>
              <a:rPr lang="en-US" sz="3100" i="1" dirty="0" smtClean="0">
                <a:solidFill>
                  <a:schemeClr val="accent1">
                    <a:satMod val="150000"/>
                  </a:schemeClr>
                </a:solidFill>
                <a:latin typeface="Franklin Gothic Demi" pitchFamily="34" charset="0"/>
              </a:rPr>
              <a:t>Section of fragments of edematous, loose connective tissue shows: </a:t>
            </a:r>
            <a:endParaRPr lang="en-US" sz="3100" i="1" dirty="0">
              <a:solidFill>
                <a:schemeClr val="accent1">
                  <a:satMod val="150000"/>
                </a:schemeClr>
              </a:solidFill>
              <a:latin typeface="Franklin Gothic Demi" pitchFamily="34" charset="0"/>
            </a:endParaRPr>
          </a:p>
        </p:txBody>
      </p:sp>
      <p:sp>
        <p:nvSpPr>
          <p:cNvPr id="20483" name="TextBox 2"/>
          <p:cNvSpPr txBox="1">
            <a:spLocks noChangeArrowheads="1"/>
          </p:cNvSpPr>
          <p:nvPr/>
        </p:nvSpPr>
        <p:spPr bwMode="auto">
          <a:xfrm>
            <a:off x="357188" y="1714500"/>
            <a:ext cx="8358187" cy="3539430"/>
          </a:xfrm>
          <a:prstGeom prst="rect">
            <a:avLst/>
          </a:prstGeom>
          <a:noFill/>
          <a:ln w="9525">
            <a:noFill/>
            <a:miter lim="800000"/>
            <a:headEnd/>
            <a:tailEnd/>
          </a:ln>
        </p:spPr>
        <p:txBody>
          <a:bodyPr>
            <a:spAutoFit/>
          </a:bodyPr>
          <a:lstStyle/>
          <a:p>
            <a:pPr marL="534988" indent="-534988" algn="just">
              <a:buFontTx/>
              <a:buBlip>
                <a:blip r:embed="rId3"/>
              </a:buBlip>
            </a:pPr>
            <a:r>
              <a:rPr lang="en-US" sz="2800" dirty="0">
                <a:latin typeface="Franklin Gothic Demi" pitchFamily="34" charset="0"/>
              </a:rPr>
              <a:t>Many small newly formed capillaries lined by plump endothelial cells.</a:t>
            </a:r>
          </a:p>
          <a:p>
            <a:pPr marL="534988" indent="-534988" algn="just">
              <a:buFontTx/>
              <a:buBlip>
                <a:blip r:embed="rId3"/>
              </a:buBlip>
            </a:pPr>
            <a:endParaRPr lang="en-US" sz="2800" dirty="0">
              <a:latin typeface="Franklin Gothic Demi" pitchFamily="34" charset="0"/>
            </a:endParaRPr>
          </a:p>
          <a:p>
            <a:pPr marL="534988" indent="-534988" algn="just">
              <a:buFontTx/>
              <a:buBlip>
                <a:blip r:embed="rId3"/>
              </a:buBlip>
            </a:pPr>
            <a:r>
              <a:rPr lang="en-US" sz="2800" dirty="0">
                <a:latin typeface="Franklin Gothic Demi" pitchFamily="34" charset="0"/>
              </a:rPr>
              <a:t>Proliferation of fibroblasts is seen. </a:t>
            </a:r>
          </a:p>
          <a:p>
            <a:pPr marL="534988" indent="-534988" algn="just">
              <a:buFontTx/>
              <a:buBlip>
                <a:blip r:embed="rId3"/>
              </a:buBlip>
            </a:pPr>
            <a:endParaRPr lang="en-US" sz="2800" dirty="0">
              <a:latin typeface="Franklin Gothic Demi" pitchFamily="34" charset="0"/>
            </a:endParaRPr>
          </a:p>
          <a:p>
            <a:pPr marL="534988" indent="-534988" algn="just">
              <a:buFontTx/>
              <a:buBlip>
                <a:blip r:embed="rId3"/>
              </a:buBlip>
            </a:pPr>
            <a:r>
              <a:rPr lang="en-US" sz="2800" dirty="0">
                <a:latin typeface="Franklin Gothic Demi" pitchFamily="34" charset="0"/>
              </a:rPr>
              <a:t>Inflammatory cells including macrophages, lymphocytes, plasma cells and </a:t>
            </a:r>
            <a:r>
              <a:rPr lang="en-US" sz="2800" dirty="0" err="1">
                <a:latin typeface="Franklin Gothic Demi" pitchFamily="34" charset="0"/>
              </a:rPr>
              <a:t>neutrophils</a:t>
            </a:r>
            <a:r>
              <a:rPr lang="en-US" sz="2800" dirty="0">
                <a:latin typeface="Franklin Gothic Demi" pitchFamily="34" charset="0"/>
              </a:rPr>
              <a:t> in the </a:t>
            </a:r>
            <a:r>
              <a:rPr lang="en-US" sz="2800" dirty="0" smtClean="0">
                <a:latin typeface="Franklin Gothic Demi" pitchFamily="34" charset="0"/>
              </a:rPr>
              <a:t>edematous </a:t>
            </a:r>
            <a:r>
              <a:rPr lang="en-US" sz="2800" dirty="0" err="1" smtClean="0">
                <a:latin typeface="Franklin Gothic Demi" pitchFamily="34" charset="0"/>
              </a:rPr>
              <a:t>stroma</a:t>
            </a:r>
            <a:r>
              <a:rPr lang="en-US" sz="2800" dirty="0" smtClean="0">
                <a:latin typeface="Franklin Gothic Demi" pitchFamily="34" charset="0"/>
              </a:rPr>
              <a:t>.</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
          <p:cNvPicPr>
            <a:picLocks noChangeAspect="1"/>
          </p:cNvPicPr>
          <p:nvPr/>
        </p:nvPicPr>
        <p:blipFill>
          <a:blip r:embed="rId3" cstate="print"/>
          <a:srcRect/>
          <a:stretch>
            <a:fillRect/>
          </a:stretch>
        </p:blipFill>
        <p:spPr bwMode="auto">
          <a:xfrm>
            <a:off x="971600" y="1556792"/>
            <a:ext cx="7272809" cy="4176464"/>
          </a:xfrm>
          <a:prstGeom prst="rect">
            <a:avLst/>
          </a:prstGeom>
          <a:noFill/>
          <a:ln w="9525">
            <a:noFill/>
            <a:miter lim="800000"/>
            <a:headEnd/>
            <a:tailEnd/>
          </a:ln>
        </p:spPr>
      </p:pic>
      <p:sp>
        <p:nvSpPr>
          <p:cNvPr id="3" name="Title 2"/>
          <p:cNvSpPr>
            <a:spLocks noGrp="1"/>
          </p:cNvSpPr>
          <p:nvPr>
            <p:ph type="title" idx="4294967295"/>
          </p:nvPr>
        </p:nvSpPr>
        <p:spPr>
          <a:xfrm>
            <a:off x="0" y="274638"/>
            <a:ext cx="8229600" cy="1143000"/>
          </a:xfrm>
        </p:spPr>
        <p:txBody>
          <a:bodyPr>
            <a:normAutofit fontScale="90000"/>
          </a:bodyPr>
          <a:lstStyle/>
          <a:p>
            <a:r>
              <a:rPr lang="en-US" b="1" dirty="0" smtClean="0">
                <a:solidFill>
                  <a:schemeClr val="accent1"/>
                </a:solidFill>
              </a:rPr>
              <a:t>Organizing thrombus in a case of pulmonary embolism</a:t>
            </a:r>
            <a:endParaRPr lang="en-US" b="1" dirty="0">
              <a:solidFill>
                <a:schemeClr val="accent1"/>
              </a:solidFill>
            </a:endParaRPr>
          </a:p>
        </p:txBody>
      </p:sp>
      <p:sp>
        <p:nvSpPr>
          <p:cNvPr id="4" name="Rectangle 3"/>
          <p:cNvSpPr/>
          <p:nvPr/>
        </p:nvSpPr>
        <p:spPr>
          <a:xfrm>
            <a:off x="539552" y="5877272"/>
            <a:ext cx="8424936" cy="923330"/>
          </a:xfrm>
          <a:prstGeom prst="rect">
            <a:avLst/>
          </a:prstGeom>
        </p:spPr>
        <p:txBody>
          <a:bodyPr wrap="square">
            <a:spAutoFit/>
          </a:bodyPr>
          <a:lstStyle/>
          <a:p>
            <a:r>
              <a:rPr lang="en-US" b="1" dirty="0" smtClean="0"/>
              <a:t>Predisposing factors </a:t>
            </a:r>
            <a:r>
              <a:rPr lang="en-US" dirty="0" smtClean="0"/>
              <a:t>for thrombus formation </a:t>
            </a:r>
            <a:r>
              <a:rPr lang="en-US" dirty="0" err="1" smtClean="0"/>
              <a:t>are:Prolonged</a:t>
            </a:r>
            <a:r>
              <a:rPr lang="en-US" dirty="0" smtClean="0"/>
              <a:t> </a:t>
            </a:r>
            <a:r>
              <a:rPr lang="en-US" dirty="0" smtClean="0"/>
              <a:t>bed rest , </a:t>
            </a:r>
            <a:r>
              <a:rPr lang="en-US" dirty="0" err="1" smtClean="0"/>
              <a:t>hypercoagulability</a:t>
            </a:r>
            <a:r>
              <a:rPr lang="en-US" dirty="0" smtClean="0"/>
              <a:t> syndrome and multiple bone fractures </a:t>
            </a:r>
            <a:r>
              <a:rPr lang="en-US" dirty="0" smtClean="0"/>
              <a:t>.</a:t>
            </a:r>
          </a:p>
          <a:p>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ORGANIZING THROMBUS</a:t>
            </a:r>
            <a:endParaRPr lang="en-US" sz="3600" dirty="0">
              <a:solidFill>
                <a:schemeClr val="accent1">
                  <a:satMod val="150000"/>
                </a:schemeClr>
              </a:solidFill>
              <a:latin typeface="Franklin Gothic Demi" pitchFamily="34" charset="0"/>
            </a:endParaRPr>
          </a:p>
        </p:txBody>
      </p:sp>
      <p:pic>
        <p:nvPicPr>
          <p:cNvPr id="3" name="Picture 6" descr="11 b"/>
          <p:cNvPicPr>
            <a:picLocks noChangeAspect="1" noChangeArrowheads="1"/>
          </p:cNvPicPr>
          <p:nvPr/>
        </p:nvPicPr>
        <p:blipFill>
          <a:blip r:embed="rId3" cstate="print"/>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2510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Organizing thrombus:</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Cross section of blood vessel shows:</a:t>
            </a:r>
            <a:endParaRPr lang="en-US" sz="2800" i="1" dirty="0">
              <a:solidFill>
                <a:schemeClr val="accent1">
                  <a:satMod val="150000"/>
                </a:schemeClr>
              </a:solidFill>
              <a:latin typeface="Franklin Gothic Demi" pitchFamily="34" charset="0"/>
            </a:endParaRPr>
          </a:p>
        </p:txBody>
      </p:sp>
      <p:sp>
        <p:nvSpPr>
          <p:cNvPr id="41987" name="TextBox 3"/>
          <p:cNvSpPr txBox="1">
            <a:spLocks noChangeArrowheads="1"/>
          </p:cNvSpPr>
          <p:nvPr/>
        </p:nvSpPr>
        <p:spPr bwMode="auto">
          <a:xfrm>
            <a:off x="285750" y="1928813"/>
            <a:ext cx="8501063" cy="3970337"/>
          </a:xfrm>
          <a:prstGeom prst="rect">
            <a:avLst/>
          </a:prstGeom>
          <a:noFill/>
          <a:ln w="9525">
            <a:noFill/>
            <a:miter lim="800000"/>
            <a:headEnd/>
            <a:tailEnd/>
          </a:ln>
        </p:spPr>
        <p:txBody>
          <a:bodyPr>
            <a:spAutoFit/>
          </a:bodyPr>
          <a:lstStyle/>
          <a:p>
            <a:pPr marL="534988" indent="-534988" algn="just">
              <a:buFontTx/>
              <a:buBlip>
                <a:blip r:embed="rId3"/>
              </a:buBlip>
            </a:pPr>
            <a:r>
              <a:rPr lang="en-US" sz="2800" dirty="0">
                <a:latin typeface="Franklin Gothic Demi" pitchFamily="34" charset="0"/>
              </a:rPr>
              <a:t>The lumen is occluded by thrombus which consists of alternate layers of platelets with fibrin thread and clotted blood (</a:t>
            </a:r>
            <a:r>
              <a:rPr lang="en-US" sz="2800" dirty="0" smtClean="0">
                <a:latin typeface="Franklin Gothic Demi" pitchFamily="34" charset="0"/>
              </a:rPr>
              <a:t>lines </a:t>
            </a:r>
            <a:r>
              <a:rPr lang="en-US" sz="2800" dirty="0">
                <a:latin typeface="Franklin Gothic Demi" pitchFamily="34" charset="0"/>
              </a:rPr>
              <a:t>of </a:t>
            </a:r>
            <a:r>
              <a:rPr lang="en-US" sz="2800" dirty="0" err="1">
                <a:latin typeface="Franklin Gothic Demi" pitchFamily="34" charset="0"/>
              </a:rPr>
              <a:t>Zahn</a:t>
            </a:r>
            <a:r>
              <a:rPr lang="en-US" sz="2800" dirty="0">
                <a:latin typeface="Franklin Gothic Demi" pitchFamily="34" charset="0"/>
              </a:rPr>
              <a:t>).</a:t>
            </a:r>
          </a:p>
          <a:p>
            <a:pPr marL="534988" indent="-534988" algn="just">
              <a:buFontTx/>
              <a:buBlip>
                <a:blip r:embed="rId3"/>
              </a:buBlip>
            </a:pPr>
            <a:endParaRPr lang="en-US" sz="2800" dirty="0">
              <a:latin typeface="Franklin Gothic Demi" pitchFamily="34" charset="0"/>
            </a:endParaRPr>
          </a:p>
          <a:p>
            <a:pPr marL="534988" indent="-534988" algn="just">
              <a:buFontTx/>
              <a:buBlip>
                <a:blip r:embed="rId3"/>
              </a:buBlip>
            </a:pPr>
            <a:r>
              <a:rPr lang="en-US" sz="2800" dirty="0">
                <a:latin typeface="Franklin Gothic Demi" pitchFamily="34" charset="0"/>
              </a:rPr>
              <a:t>Organization is seen at the periphery of thrombus which also shows formation of small capillaries &amp; fibroblasts with chronic inflammatory cells.</a:t>
            </a:r>
          </a:p>
          <a:p>
            <a:pPr marL="534988" indent="-534988" algn="just">
              <a:buFontTx/>
              <a:buBlip>
                <a:blip r:embed="rId3"/>
              </a:buBlip>
            </a:pPr>
            <a:endParaRPr lang="en-US" sz="2800" dirty="0">
              <a:latin typeface="Franklin Gothic Demi" pitchFamily="34" charset="0"/>
            </a:endParaRPr>
          </a:p>
          <a:p>
            <a:pPr marL="534988" indent="-534988" algn="just">
              <a:buFontTx/>
              <a:buBlip>
                <a:blip r:embed="rId3"/>
              </a:buBlip>
            </a:pPr>
            <a:r>
              <a:rPr lang="en-US" sz="2800" dirty="0" err="1">
                <a:latin typeface="Franklin Gothic Demi" pitchFamily="34" charset="0"/>
              </a:rPr>
              <a:t>Recanalization</a:t>
            </a:r>
            <a:r>
              <a:rPr lang="en-US" sz="2800" dirty="0">
                <a:latin typeface="Franklin Gothic Demi" pitchFamily="34" charset="0"/>
              </a:rPr>
              <a:t> is seen at one side. </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p:cNvPicPr>
            <a:picLocks noChangeAspect="1" noChangeArrowheads="1"/>
          </p:cNvPicPr>
          <p:nvPr/>
        </p:nvPicPr>
        <p:blipFill>
          <a:blip r:embed="rId3" cstate="print"/>
          <a:srcRect/>
          <a:stretch>
            <a:fillRect/>
          </a:stretch>
        </p:blipFill>
        <p:spPr bwMode="auto">
          <a:xfrm>
            <a:off x="4427984" y="0"/>
            <a:ext cx="4716016" cy="2852936"/>
          </a:xfrm>
          <a:prstGeom prst="rect">
            <a:avLst/>
          </a:prstGeom>
          <a:noFill/>
          <a:ln w="9525">
            <a:noFill/>
            <a:miter lim="800000"/>
            <a:headEnd/>
            <a:tailEnd/>
          </a:ln>
        </p:spPr>
      </p:pic>
      <p:pic>
        <p:nvPicPr>
          <p:cNvPr id="44035" name="Picture 5"/>
          <p:cNvPicPr>
            <a:picLocks noChangeAspect="1" noChangeArrowheads="1"/>
          </p:cNvPicPr>
          <p:nvPr/>
        </p:nvPicPr>
        <p:blipFill>
          <a:blip r:embed="rId4" cstate="print"/>
          <a:srcRect/>
          <a:stretch>
            <a:fillRect/>
          </a:stretch>
        </p:blipFill>
        <p:spPr bwMode="auto">
          <a:xfrm>
            <a:off x="0" y="0"/>
            <a:ext cx="4427984" cy="2924944"/>
          </a:xfrm>
          <a:prstGeom prst="rect">
            <a:avLst/>
          </a:prstGeom>
          <a:noFill/>
          <a:ln w="9525">
            <a:noFill/>
            <a:miter lim="800000"/>
            <a:headEnd/>
            <a:tailEnd/>
          </a:ln>
        </p:spPr>
      </p:pic>
      <p:pic>
        <p:nvPicPr>
          <p:cNvPr id="44036" name="Picture 6"/>
          <p:cNvPicPr>
            <a:picLocks noChangeAspect="1" noChangeArrowheads="1"/>
          </p:cNvPicPr>
          <p:nvPr/>
        </p:nvPicPr>
        <p:blipFill>
          <a:blip r:embed="rId5" cstate="print"/>
          <a:srcRect/>
          <a:stretch>
            <a:fillRect/>
          </a:stretch>
        </p:blipFill>
        <p:spPr bwMode="auto">
          <a:xfrm>
            <a:off x="-1" y="2924944"/>
            <a:ext cx="4476975" cy="2664296"/>
          </a:xfrm>
          <a:prstGeom prst="rect">
            <a:avLst/>
          </a:prstGeom>
          <a:noFill/>
          <a:ln w="9525">
            <a:noFill/>
            <a:miter lim="800000"/>
            <a:headEnd/>
            <a:tailEnd/>
          </a:ln>
        </p:spPr>
      </p:pic>
      <p:pic>
        <p:nvPicPr>
          <p:cNvPr id="44037" name="Picture 7"/>
          <p:cNvPicPr>
            <a:picLocks noChangeAspect="1" noChangeArrowheads="1"/>
          </p:cNvPicPr>
          <p:nvPr/>
        </p:nvPicPr>
        <p:blipFill>
          <a:blip r:embed="rId6" cstate="print"/>
          <a:srcRect/>
          <a:stretch>
            <a:fillRect/>
          </a:stretch>
        </p:blipFill>
        <p:spPr bwMode="auto">
          <a:xfrm>
            <a:off x="4427984" y="2852936"/>
            <a:ext cx="4716016" cy="2736304"/>
          </a:xfrm>
          <a:prstGeom prst="rect">
            <a:avLst/>
          </a:prstGeom>
          <a:noFill/>
          <a:ln w="9525">
            <a:noFill/>
            <a:miter lim="800000"/>
            <a:headEnd/>
            <a:tailEnd/>
          </a:ln>
        </p:spPr>
      </p:pic>
      <p:sp>
        <p:nvSpPr>
          <p:cNvPr id="7" name="Rectangle 6"/>
          <p:cNvSpPr/>
          <p:nvPr/>
        </p:nvSpPr>
        <p:spPr>
          <a:xfrm>
            <a:off x="0" y="5733256"/>
            <a:ext cx="8964488" cy="923330"/>
          </a:xfrm>
          <a:prstGeom prst="rect">
            <a:avLst/>
          </a:prstGeom>
        </p:spPr>
        <p:txBody>
          <a:bodyPr wrap="square">
            <a:spAutoFit/>
          </a:bodyPr>
          <a:lstStyle/>
          <a:p>
            <a:pPr>
              <a:buFont typeface="Arial" pitchFamily="34" charset="0"/>
              <a:buChar char="•"/>
            </a:pPr>
            <a:r>
              <a:rPr lang="en-US" dirty="0" smtClean="0"/>
              <a:t>   The </a:t>
            </a:r>
            <a:r>
              <a:rPr lang="en-US" dirty="0" smtClean="0"/>
              <a:t>thrombus is adherent to the vessel wall while the clot is not . </a:t>
            </a:r>
          </a:p>
          <a:p>
            <a:pPr>
              <a:buFont typeface="Arial" pitchFamily="34" charset="0"/>
              <a:buChar char="•"/>
            </a:pPr>
            <a:r>
              <a:rPr lang="en-US" dirty="0" smtClean="0"/>
              <a:t>    Lines </a:t>
            </a:r>
            <a:r>
              <a:rPr lang="en-US" dirty="0" smtClean="0"/>
              <a:t>of </a:t>
            </a:r>
            <a:r>
              <a:rPr lang="en-US" dirty="0" err="1" smtClean="0"/>
              <a:t>Zahn</a:t>
            </a:r>
            <a:r>
              <a:rPr lang="en-US" dirty="0" smtClean="0"/>
              <a:t> are seen only in thrombus  .</a:t>
            </a:r>
          </a:p>
          <a:p>
            <a:pPr>
              <a:buFont typeface="Arial" pitchFamily="34" charset="0"/>
              <a:buChar char="•"/>
            </a:pPr>
            <a:r>
              <a:rPr lang="en-US" dirty="0" smtClean="0"/>
              <a:t>    The </a:t>
            </a:r>
            <a:r>
              <a:rPr lang="en-US" dirty="0" smtClean="0"/>
              <a:t>clot usually has a current  jelly or </a:t>
            </a:r>
            <a:r>
              <a:rPr lang="en-US" dirty="0" smtClean="0"/>
              <a:t> </a:t>
            </a:r>
            <a:r>
              <a:rPr lang="en-US" dirty="0" smtClean="0"/>
              <a:t>chicken fat  appearance in its upper part </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p:cNvPicPr>
            <a:picLocks noChangeAspect="1"/>
          </p:cNvPicPr>
          <p:nvPr/>
        </p:nvPicPr>
        <p:blipFill>
          <a:blip r:embed="rId3" cstate="print"/>
          <a:srcRect/>
          <a:stretch>
            <a:fillRect/>
          </a:stretch>
        </p:blipFill>
        <p:spPr bwMode="auto">
          <a:xfrm>
            <a:off x="428625" y="285750"/>
            <a:ext cx="4384675" cy="6305550"/>
          </a:xfrm>
          <a:prstGeom prst="rect">
            <a:avLst/>
          </a:prstGeom>
          <a:noFill/>
          <a:ln w="9525">
            <a:noFill/>
            <a:miter lim="800000"/>
            <a:headEnd/>
            <a:tailEnd/>
          </a:ln>
        </p:spPr>
      </p:pic>
      <p:sp>
        <p:nvSpPr>
          <p:cNvPr id="3" name="Rectangle 2"/>
          <p:cNvSpPr/>
          <p:nvPr/>
        </p:nvSpPr>
        <p:spPr>
          <a:xfrm>
            <a:off x="4788024" y="2060848"/>
            <a:ext cx="3724033" cy="1077218"/>
          </a:xfrm>
          <a:prstGeom prst="rect">
            <a:avLst/>
          </a:prstGeom>
        </p:spPr>
        <p:txBody>
          <a:bodyPr wrap="square">
            <a:spAutoFit/>
          </a:bodyPr>
          <a:lstStyle/>
          <a:p>
            <a:r>
              <a:rPr lang="en-US" sz="3200" dirty="0" smtClean="0"/>
              <a:t> Pulmonary embolus with infarction</a:t>
            </a:r>
            <a:endParaRPr lang="en-US" sz="32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p:cNvPicPr>
          <p:nvPr/>
        </p:nvPicPr>
        <p:blipFill>
          <a:blip r:embed="rId3" cstate="print"/>
          <a:srcRect/>
          <a:stretch>
            <a:fillRect/>
          </a:stretch>
        </p:blipFill>
        <p:spPr bwMode="auto">
          <a:xfrm>
            <a:off x="500063" y="357188"/>
            <a:ext cx="4648001" cy="6127750"/>
          </a:xfrm>
          <a:prstGeom prst="rect">
            <a:avLst/>
          </a:prstGeom>
          <a:noFill/>
          <a:ln w="9525">
            <a:noFill/>
            <a:miter lim="800000"/>
            <a:headEnd/>
            <a:tailEnd/>
          </a:ln>
        </p:spPr>
      </p:pic>
      <p:sp>
        <p:nvSpPr>
          <p:cNvPr id="3" name="Rectangle 2"/>
          <p:cNvSpPr/>
          <p:nvPr/>
        </p:nvSpPr>
        <p:spPr>
          <a:xfrm>
            <a:off x="5724128" y="2708920"/>
            <a:ext cx="2088232" cy="1077218"/>
          </a:xfrm>
          <a:prstGeom prst="rect">
            <a:avLst/>
          </a:prstGeom>
        </p:spPr>
        <p:txBody>
          <a:bodyPr wrap="square">
            <a:spAutoFit/>
          </a:bodyPr>
          <a:lstStyle/>
          <a:p>
            <a:r>
              <a:rPr lang="en-US" sz="3200" dirty="0" smtClean="0"/>
              <a:t>Myocardial infarction</a:t>
            </a:r>
            <a:endParaRPr lang="en-US" sz="32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MYOCARDIAL INFARCTION </a:t>
            </a:r>
            <a:br>
              <a:rPr lang="en-US" sz="3600" dirty="0" smtClean="0">
                <a:solidFill>
                  <a:schemeClr val="accent1">
                    <a:satMod val="150000"/>
                  </a:schemeClr>
                </a:solidFill>
                <a:latin typeface="Franklin Gothic Demi" pitchFamily="34" charset="0"/>
              </a:rPr>
            </a:br>
            <a:r>
              <a:rPr lang="en-US" sz="3600" dirty="0" smtClean="0">
                <a:solidFill>
                  <a:schemeClr val="accent1">
                    <a:satMod val="150000"/>
                  </a:schemeClr>
                </a:solidFill>
                <a:latin typeface="Franklin Gothic Demi" pitchFamily="34" charset="0"/>
              </a:rPr>
              <a:t>(LATE STAGE)</a:t>
            </a:r>
            <a:endParaRPr lang="en-US" sz="3600" dirty="0">
              <a:solidFill>
                <a:schemeClr val="accent1">
                  <a:satMod val="150000"/>
                </a:schemeClr>
              </a:solidFill>
              <a:latin typeface="Franklin Gothic Demi" pitchFamily="34" charset="0"/>
            </a:endParaRPr>
          </a:p>
        </p:txBody>
      </p:sp>
      <p:pic>
        <p:nvPicPr>
          <p:cNvPr id="3" name="Picture 6" descr="12 c"/>
          <p:cNvPicPr>
            <a:picLocks noChangeAspect="1" noChangeArrowheads="1"/>
          </p:cNvPicPr>
          <p:nvPr/>
        </p:nvPicPr>
        <p:blipFill>
          <a:blip r:embed="rId3" cstate="print"/>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Myocardial infarction:</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myocardial shows:</a:t>
            </a:r>
            <a:endParaRPr lang="en-US" sz="3200" i="1" dirty="0">
              <a:solidFill>
                <a:schemeClr val="accent1">
                  <a:satMod val="150000"/>
                </a:schemeClr>
              </a:solidFill>
              <a:latin typeface="Franklin Gothic Demi" pitchFamily="34" charset="0"/>
            </a:endParaRPr>
          </a:p>
        </p:txBody>
      </p:sp>
      <p:sp>
        <p:nvSpPr>
          <p:cNvPr id="44035" name="TextBox 2"/>
          <p:cNvSpPr txBox="1">
            <a:spLocks noChangeArrowheads="1"/>
          </p:cNvSpPr>
          <p:nvPr/>
        </p:nvSpPr>
        <p:spPr bwMode="auto">
          <a:xfrm>
            <a:off x="214313" y="2032000"/>
            <a:ext cx="8643937" cy="2246769"/>
          </a:xfrm>
          <a:prstGeom prst="rect">
            <a:avLst/>
          </a:prstGeom>
          <a:noFill/>
          <a:ln w="9525">
            <a:noFill/>
            <a:miter lim="800000"/>
            <a:headEnd/>
            <a:tailEnd/>
          </a:ln>
        </p:spPr>
        <p:txBody>
          <a:bodyPr>
            <a:spAutoFit/>
          </a:bodyPr>
          <a:lstStyle/>
          <a:p>
            <a:pPr marL="534988" indent="-534988">
              <a:buFontTx/>
              <a:buBlip>
                <a:blip r:embed="rId3"/>
              </a:buBlip>
            </a:pPr>
            <a:r>
              <a:rPr lang="en-US" sz="2800" dirty="0">
                <a:latin typeface="Franklin Gothic Demi" pitchFamily="34" charset="0"/>
              </a:rPr>
              <a:t>Patchy </a:t>
            </a:r>
            <a:r>
              <a:rPr lang="en-US" sz="2800" dirty="0" err="1">
                <a:latin typeface="Franklin Gothic Demi" pitchFamily="34" charset="0"/>
              </a:rPr>
              <a:t>coagulative</a:t>
            </a:r>
            <a:r>
              <a:rPr lang="en-US" sz="2800" dirty="0">
                <a:latin typeface="Franklin Gothic Demi" pitchFamily="34" charset="0"/>
              </a:rPr>
              <a:t> necrosis of myocardial </a:t>
            </a:r>
            <a:r>
              <a:rPr lang="en-US" sz="2800" dirty="0" err="1">
                <a:latin typeface="Franklin Gothic Demi" pitchFamily="34" charset="0"/>
              </a:rPr>
              <a:t>fibres</a:t>
            </a:r>
            <a:r>
              <a:rPr lang="en-US" sz="2800" dirty="0">
                <a:latin typeface="Franklin Gothic Demi" pitchFamily="34" charset="0"/>
              </a:rPr>
              <a:t>. The dead muscle </a:t>
            </a:r>
            <a:r>
              <a:rPr lang="en-US" sz="2800" dirty="0" err="1">
                <a:latin typeface="Franklin Gothic Demi" pitchFamily="34" charset="0"/>
              </a:rPr>
              <a:t>fibres</a:t>
            </a:r>
            <a:r>
              <a:rPr lang="en-US" sz="2800" dirty="0">
                <a:latin typeface="Franklin Gothic Demi" pitchFamily="34" charset="0"/>
              </a:rPr>
              <a:t> are </a:t>
            </a:r>
            <a:r>
              <a:rPr lang="en-US" sz="2800" dirty="0" err="1">
                <a:latin typeface="Franklin Gothic Demi" pitchFamily="34" charset="0"/>
              </a:rPr>
              <a:t>structureless</a:t>
            </a:r>
            <a:r>
              <a:rPr lang="en-US" sz="2800" dirty="0">
                <a:latin typeface="Franklin Gothic Demi" pitchFamily="34" charset="0"/>
              </a:rPr>
              <a:t> and </a:t>
            </a:r>
            <a:r>
              <a:rPr lang="en-US" sz="2800" dirty="0" smtClean="0">
                <a:latin typeface="Franklin Gothic Demi" pitchFamily="34" charset="0"/>
              </a:rPr>
              <a:t>hyaline </a:t>
            </a:r>
            <a:r>
              <a:rPr lang="en-US" sz="2800" dirty="0">
                <a:latin typeface="Franklin Gothic Demi" pitchFamily="34" charset="0"/>
              </a:rPr>
              <a:t>with loss of nuclei and striations</a:t>
            </a:r>
            <a:r>
              <a:rPr lang="en-US" sz="2800" dirty="0" smtClean="0">
                <a:latin typeface="Franklin Gothic Demi" pitchFamily="34" charset="0"/>
              </a:rPr>
              <a:t>. </a:t>
            </a:r>
            <a:endParaRPr lang="en-US" sz="2800" dirty="0">
              <a:latin typeface="Franklin Gothic Demi" pitchFamily="34" charset="0"/>
            </a:endParaRPr>
          </a:p>
          <a:p>
            <a:pPr marL="534988" indent="-534988">
              <a:buFontTx/>
              <a:buBlip>
                <a:blip r:embed="rId3"/>
              </a:buBlip>
            </a:pPr>
            <a:endParaRPr lang="en-US" sz="2800" dirty="0">
              <a:latin typeface="Franklin Gothic Demi" pitchFamily="34" charset="0"/>
            </a:endParaRPr>
          </a:p>
          <a:p>
            <a:pPr marL="534988" indent="-534988">
              <a:buFontTx/>
              <a:buBlip>
                <a:blip r:embed="rId3"/>
              </a:buBlip>
            </a:pPr>
            <a:r>
              <a:rPr lang="en-US" sz="2800" dirty="0">
                <a:latin typeface="Franklin Gothic Demi" pitchFamily="34" charset="0"/>
              </a:rPr>
              <a:t>Later granulation tissue formation and fibrosis.</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Cond" pitchFamily="34" charset="0"/>
              </a:rPr>
              <a:t>Fatty change of the liver:</a:t>
            </a:r>
            <a:br>
              <a:rPr lang="en-US" sz="3600" i="1" dirty="0" smtClean="0">
                <a:solidFill>
                  <a:schemeClr val="accent1">
                    <a:satMod val="150000"/>
                  </a:schemeClr>
                </a:solidFill>
                <a:latin typeface="Franklin Gothic Demi Cond" pitchFamily="34" charset="0"/>
              </a:rPr>
            </a:br>
            <a:r>
              <a:rPr lang="en-US" sz="2800" i="1" dirty="0" smtClean="0">
                <a:solidFill>
                  <a:schemeClr val="accent1">
                    <a:satMod val="150000"/>
                  </a:schemeClr>
                </a:solidFill>
                <a:latin typeface="Franklin Gothic Demi Cond" pitchFamily="34" charset="0"/>
              </a:rPr>
              <a:t>Section of liver shows:</a:t>
            </a:r>
            <a:endParaRPr lang="en-US" sz="2800" i="1" dirty="0">
              <a:solidFill>
                <a:schemeClr val="accent1">
                  <a:satMod val="150000"/>
                </a:schemeClr>
              </a:solidFill>
              <a:latin typeface="Franklin Gothic Demi Cond" pitchFamily="34" charset="0"/>
            </a:endParaRPr>
          </a:p>
        </p:txBody>
      </p:sp>
      <p:sp>
        <p:nvSpPr>
          <p:cNvPr id="24579" name="TextBox 2"/>
          <p:cNvSpPr txBox="1">
            <a:spLocks noChangeArrowheads="1"/>
          </p:cNvSpPr>
          <p:nvPr/>
        </p:nvSpPr>
        <p:spPr bwMode="auto">
          <a:xfrm>
            <a:off x="285750" y="2000250"/>
            <a:ext cx="8643938" cy="3539430"/>
          </a:xfrm>
          <a:prstGeom prst="rect">
            <a:avLst/>
          </a:prstGeom>
          <a:noFill/>
          <a:ln w="9525">
            <a:noFill/>
            <a:miter lim="800000"/>
            <a:headEnd/>
            <a:tailEnd/>
          </a:ln>
        </p:spPr>
        <p:txBody>
          <a:bodyPr>
            <a:spAutoFit/>
          </a:bodyPr>
          <a:lstStyle/>
          <a:p>
            <a:pPr marL="534988" indent="-534988" algn="just"/>
            <a:endParaRPr lang="en-US" sz="3200" dirty="0">
              <a:latin typeface="Franklin Gothic Demi Cond" pitchFamily="34" charset="0"/>
            </a:endParaRPr>
          </a:p>
          <a:p>
            <a:pPr marL="534988" indent="-534988" algn="just">
              <a:buFontTx/>
              <a:buBlip>
                <a:blip r:embed="rId3"/>
              </a:buBlip>
            </a:pPr>
            <a:endParaRPr lang="en-US" sz="3200" dirty="0">
              <a:latin typeface="Franklin Gothic Demi Cond" pitchFamily="34" charset="0"/>
            </a:endParaRPr>
          </a:p>
          <a:p>
            <a:pPr marL="534988" indent="-534988" algn="just">
              <a:buFontTx/>
              <a:buBlip>
                <a:blip r:embed="rId3"/>
              </a:buBlip>
            </a:pPr>
            <a:r>
              <a:rPr lang="en-US" sz="3200" dirty="0">
                <a:latin typeface="Franklin Gothic Demi Cond" pitchFamily="34" charset="0"/>
              </a:rPr>
              <a:t>The liver cells are distended by clear vacuoles </a:t>
            </a:r>
            <a:r>
              <a:rPr lang="en-US" sz="3200" dirty="0" smtClean="0">
                <a:latin typeface="Franklin Gothic Demi Cond" pitchFamily="34" charset="0"/>
              </a:rPr>
              <a:t>of </a:t>
            </a:r>
            <a:r>
              <a:rPr lang="en-US" sz="3200" dirty="0">
                <a:latin typeface="Franklin Gothic Demi Cond" pitchFamily="34" charset="0"/>
              </a:rPr>
              <a:t>dissolved fat with displacement of </a:t>
            </a:r>
            <a:r>
              <a:rPr lang="en-US" sz="3200" dirty="0" smtClean="0">
                <a:latin typeface="Franklin Gothic Demi Cond" pitchFamily="34" charset="0"/>
              </a:rPr>
              <a:t>the nuclei to the </a:t>
            </a:r>
            <a:r>
              <a:rPr lang="en-US" sz="3200" dirty="0">
                <a:latin typeface="Franklin Gothic Demi Cond" pitchFamily="34" charset="0"/>
              </a:rPr>
              <a:t>periphery.</a:t>
            </a:r>
          </a:p>
          <a:p>
            <a:pPr marL="534988" indent="-534988" algn="just">
              <a:buFontTx/>
              <a:buBlip>
                <a:blip r:embed="rId3"/>
              </a:buBlip>
            </a:pPr>
            <a:endParaRPr lang="en-US" sz="3200" dirty="0">
              <a:latin typeface="Franklin Gothic Demi Cond" pitchFamily="34" charset="0"/>
            </a:endParaRPr>
          </a:p>
          <a:p>
            <a:pPr marL="534988" indent="-534988" algn="just">
              <a:buFontTx/>
              <a:buBlip>
                <a:blip r:embed="rId3"/>
              </a:buBlip>
            </a:pPr>
            <a:r>
              <a:rPr lang="en-US" sz="3200" dirty="0">
                <a:latin typeface="Franklin Gothic Demi Cond" pitchFamily="34" charset="0"/>
              </a:rPr>
              <a:t>Fatty cysts may be </a:t>
            </a:r>
            <a:r>
              <a:rPr lang="en-US" sz="3200" dirty="0" smtClean="0">
                <a:latin typeface="Franklin Gothic Demi Cond" pitchFamily="34" charset="0"/>
              </a:rPr>
              <a:t>seen.</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p:cNvPicPr>
            <a:picLocks noChangeAspect="1"/>
          </p:cNvPicPr>
          <p:nvPr/>
        </p:nvPicPr>
        <p:blipFill>
          <a:blip r:embed="rId3" cstate="print"/>
          <a:srcRect/>
          <a:stretch>
            <a:fillRect/>
          </a:stretch>
        </p:blipFill>
        <p:spPr bwMode="auto">
          <a:xfrm>
            <a:off x="357188" y="285750"/>
            <a:ext cx="4878387" cy="6280150"/>
          </a:xfrm>
          <a:prstGeom prst="rect">
            <a:avLst/>
          </a:prstGeom>
          <a:noFill/>
          <a:ln w="9525">
            <a:noFill/>
            <a:miter lim="800000"/>
            <a:headEnd/>
            <a:tailEnd/>
          </a:ln>
        </p:spPr>
      </p:pic>
      <p:sp>
        <p:nvSpPr>
          <p:cNvPr id="3" name="Rectangle 2"/>
          <p:cNvSpPr/>
          <p:nvPr/>
        </p:nvSpPr>
        <p:spPr>
          <a:xfrm>
            <a:off x="5220073" y="3068960"/>
            <a:ext cx="3923928" cy="1077218"/>
          </a:xfrm>
          <a:prstGeom prst="rect">
            <a:avLst/>
          </a:prstGeom>
        </p:spPr>
        <p:txBody>
          <a:bodyPr wrap="square">
            <a:spAutoFit/>
          </a:bodyPr>
          <a:lstStyle/>
          <a:p>
            <a:r>
              <a:rPr lang="en-US" sz="3200" dirty="0" smtClean="0"/>
              <a:t>Infarction of the small intestine</a:t>
            </a:r>
            <a:endParaRPr lang="en-US" sz="32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p:cNvPicPr>
          <p:nvPr/>
        </p:nvPicPr>
        <p:blipFill>
          <a:blip r:embed="rId3" cstate="print"/>
          <a:srcRect/>
          <a:stretch>
            <a:fillRect/>
          </a:stretch>
        </p:blipFill>
        <p:spPr bwMode="auto">
          <a:xfrm>
            <a:off x="611560" y="692696"/>
            <a:ext cx="7854950" cy="5822950"/>
          </a:xfrm>
          <a:prstGeom prst="rect">
            <a:avLst/>
          </a:prstGeom>
          <a:noFill/>
          <a:ln w="9525">
            <a:noFill/>
            <a:miter lim="800000"/>
            <a:headEnd/>
            <a:tailEnd/>
          </a:ln>
        </p:spPr>
      </p:pic>
      <p:sp>
        <p:nvSpPr>
          <p:cNvPr id="3" name="Rectangle 2"/>
          <p:cNvSpPr/>
          <p:nvPr/>
        </p:nvSpPr>
        <p:spPr>
          <a:xfrm>
            <a:off x="0" y="0"/>
            <a:ext cx="9144000" cy="584775"/>
          </a:xfrm>
          <a:prstGeom prst="rect">
            <a:avLst/>
          </a:prstGeom>
        </p:spPr>
        <p:txBody>
          <a:bodyPr wrap="square">
            <a:spAutoFit/>
          </a:bodyPr>
          <a:lstStyle/>
          <a:p>
            <a:r>
              <a:rPr lang="en-US" sz="3200" dirty="0" smtClean="0"/>
              <a:t>Chronic venous congestion of the liver(nutmeg liver)</a:t>
            </a:r>
            <a:endParaRPr lang="en-US" sz="32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CHRONIC VENOUS CONGESTION </a:t>
            </a:r>
            <a:endParaRPr lang="en-US" sz="3600" dirty="0">
              <a:solidFill>
                <a:schemeClr val="accent1">
                  <a:satMod val="150000"/>
                </a:schemeClr>
              </a:solidFill>
              <a:latin typeface="Franklin Gothic Demi" pitchFamily="34" charset="0"/>
            </a:endParaRPr>
          </a:p>
        </p:txBody>
      </p:sp>
      <p:pic>
        <p:nvPicPr>
          <p:cNvPr id="3" name="Picture 6" descr="9c"/>
          <p:cNvPicPr>
            <a:picLocks noChangeAspect="1" noChangeArrowheads="1"/>
          </p:cNvPicPr>
          <p:nvPr/>
        </p:nvPicPr>
        <p:blipFill>
          <a:blip r:embed="rId3" cstate="print"/>
          <a:srcRect/>
          <a:stretch>
            <a:fillRect/>
          </a:stretch>
        </p:blipFill>
        <p:spPr bwMode="auto">
          <a:xfrm>
            <a:off x="0" y="1500188"/>
            <a:ext cx="9144000" cy="53863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Chronic venous congestion of the liver:</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liver shows:</a:t>
            </a:r>
            <a:endParaRPr lang="en-US" sz="3200" i="1" dirty="0">
              <a:solidFill>
                <a:schemeClr val="accent1">
                  <a:satMod val="150000"/>
                </a:schemeClr>
              </a:solidFill>
              <a:latin typeface="Franklin Gothic Demi" pitchFamily="34" charset="0"/>
            </a:endParaRPr>
          </a:p>
        </p:txBody>
      </p:sp>
      <p:sp>
        <p:nvSpPr>
          <p:cNvPr id="36867" name="TextBox 3"/>
          <p:cNvSpPr txBox="1">
            <a:spLocks noChangeArrowheads="1"/>
          </p:cNvSpPr>
          <p:nvPr/>
        </p:nvSpPr>
        <p:spPr bwMode="auto">
          <a:xfrm>
            <a:off x="285750" y="2249488"/>
            <a:ext cx="8501063" cy="3108325"/>
          </a:xfrm>
          <a:prstGeom prst="rect">
            <a:avLst/>
          </a:prstGeom>
          <a:noFill/>
          <a:ln w="9525">
            <a:noFill/>
            <a:miter lim="800000"/>
            <a:headEnd/>
            <a:tailEnd/>
          </a:ln>
        </p:spPr>
        <p:txBody>
          <a:bodyPr>
            <a:spAutoFit/>
          </a:bodyPr>
          <a:lstStyle/>
          <a:p>
            <a:pPr marL="534988" indent="-534988" algn="just">
              <a:buFontTx/>
              <a:buBlip>
                <a:blip r:embed="rId3"/>
              </a:buBlip>
            </a:pPr>
            <a:r>
              <a:rPr lang="en-US" sz="2800">
                <a:latin typeface="Franklin Gothic Demi" pitchFamily="34" charset="0"/>
              </a:rPr>
              <a:t>The central portion of liver lobules shows congestion and dilatation of central veins and blood sinusoids, with atrophy and necrosis of liver cells.</a:t>
            </a:r>
          </a:p>
          <a:p>
            <a:pPr marL="534988" indent="-534988" algn="just"/>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Kupffer cells contain few brown haemosiderin pigment granules.</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CHRONIC VENOUS CONGESTION (LUNG)</a:t>
            </a:r>
            <a:endParaRPr lang="en-US" sz="3600" dirty="0">
              <a:solidFill>
                <a:schemeClr val="accent1">
                  <a:satMod val="150000"/>
                </a:schemeClr>
              </a:solidFill>
              <a:latin typeface="Franklin Gothic Demi" pitchFamily="34" charset="0"/>
            </a:endParaRPr>
          </a:p>
        </p:txBody>
      </p:sp>
      <p:pic>
        <p:nvPicPr>
          <p:cNvPr id="3" name="Picture 7" descr="10 d"/>
          <p:cNvPicPr>
            <a:picLocks noChangeAspect="1" noChangeArrowheads="1"/>
          </p:cNvPicPr>
          <p:nvPr/>
        </p:nvPicPr>
        <p:blipFill>
          <a:blip r:embed="rId3" cstate="print"/>
          <a:srcRect/>
          <a:stretch>
            <a:fillRect/>
          </a:stretch>
        </p:blipFill>
        <p:spPr bwMode="auto">
          <a:xfrm>
            <a:off x="0" y="1500188"/>
            <a:ext cx="9144000" cy="5429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4000" i="1" dirty="0" smtClean="0">
                <a:solidFill>
                  <a:schemeClr val="accent1">
                    <a:satMod val="150000"/>
                  </a:schemeClr>
                </a:solidFill>
                <a:latin typeface="Franklin Gothic Demi" pitchFamily="34" charset="0"/>
              </a:rPr>
              <a:t>Chronic venous congestion of the lung:</a:t>
            </a:r>
            <a:r>
              <a:rPr lang="en-US" i="1" dirty="0" smtClean="0">
                <a:solidFill>
                  <a:schemeClr val="accent1">
                    <a:satMod val="150000"/>
                  </a:schemeClr>
                </a:solidFill>
                <a:latin typeface="Franklin Gothic Demi" pitchFamily="34" charset="0"/>
              </a:rPr>
              <a:t/>
            </a:r>
            <a:br>
              <a:rPr lang="en-US"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lung shows:</a:t>
            </a:r>
            <a:endParaRPr lang="en-US" sz="2800" i="1" dirty="0">
              <a:solidFill>
                <a:schemeClr val="accent1">
                  <a:satMod val="150000"/>
                </a:schemeClr>
              </a:solidFill>
              <a:latin typeface="Franklin Gothic Demi" pitchFamily="34" charset="0"/>
            </a:endParaRPr>
          </a:p>
        </p:txBody>
      </p:sp>
      <p:sp>
        <p:nvSpPr>
          <p:cNvPr id="39939" name="TextBox 4"/>
          <p:cNvSpPr txBox="1">
            <a:spLocks noChangeArrowheads="1"/>
          </p:cNvSpPr>
          <p:nvPr/>
        </p:nvSpPr>
        <p:spPr bwMode="auto">
          <a:xfrm>
            <a:off x="285750" y="1785938"/>
            <a:ext cx="8429625" cy="3970318"/>
          </a:xfrm>
          <a:prstGeom prst="rect">
            <a:avLst/>
          </a:prstGeom>
          <a:noFill/>
          <a:ln w="9525">
            <a:noFill/>
            <a:miter lim="800000"/>
            <a:headEnd/>
            <a:tailEnd/>
          </a:ln>
        </p:spPr>
        <p:txBody>
          <a:bodyPr>
            <a:spAutoFit/>
          </a:bodyPr>
          <a:lstStyle/>
          <a:p>
            <a:pPr marL="534988" indent="-534988" algn="just">
              <a:buFontTx/>
              <a:buBlip>
                <a:blip r:embed="rId3"/>
              </a:buBlip>
            </a:pPr>
            <a:r>
              <a:rPr lang="en-US" sz="2800" dirty="0">
                <a:latin typeface="Franklin Gothic Demi" pitchFamily="34" charset="0"/>
              </a:rPr>
              <a:t>The alveolar walls are thickened by dilated and engorged capillaries.</a:t>
            </a:r>
          </a:p>
          <a:p>
            <a:pPr marL="534988" indent="-534988" algn="just">
              <a:buFontTx/>
              <a:buBlip>
                <a:blip r:embed="rId3"/>
              </a:buBlip>
            </a:pPr>
            <a:endParaRPr lang="en-US" sz="2800" dirty="0">
              <a:latin typeface="Franklin Gothic Demi" pitchFamily="34" charset="0"/>
            </a:endParaRPr>
          </a:p>
          <a:p>
            <a:pPr marL="534988" indent="-534988" algn="just">
              <a:buFontTx/>
              <a:buBlip>
                <a:blip r:embed="rId3"/>
              </a:buBlip>
            </a:pPr>
            <a:r>
              <a:rPr lang="en-US" sz="2800" dirty="0">
                <a:latin typeface="Franklin Gothic Demi" pitchFamily="34" charset="0"/>
              </a:rPr>
              <a:t>The </a:t>
            </a:r>
            <a:r>
              <a:rPr lang="en-US" sz="2800" dirty="0" smtClean="0">
                <a:latin typeface="Franklin Gothic Demi" pitchFamily="34" charset="0"/>
              </a:rPr>
              <a:t>alveoli </a:t>
            </a:r>
            <a:r>
              <a:rPr lang="en-US" sz="2800" dirty="0">
                <a:latin typeface="Franklin Gothic Demi" pitchFamily="34" charset="0"/>
              </a:rPr>
              <a:t>contain edema fluid, red blood cells and large alveolar macrophages (heart failure cells</a:t>
            </a:r>
            <a:r>
              <a:rPr lang="en-US" sz="2800" dirty="0" smtClean="0">
                <a:latin typeface="Franklin Gothic Demi" pitchFamily="34" charset="0"/>
              </a:rPr>
              <a:t>) .</a:t>
            </a:r>
            <a:endParaRPr lang="en-US" sz="2800" dirty="0">
              <a:latin typeface="Franklin Gothic Demi" pitchFamily="34" charset="0"/>
            </a:endParaRPr>
          </a:p>
          <a:p>
            <a:pPr marL="534988" indent="-534988" algn="just">
              <a:buFontTx/>
              <a:buBlip>
                <a:blip r:embed="rId3"/>
              </a:buBlip>
            </a:pPr>
            <a:endParaRPr lang="en-US" sz="2800" dirty="0">
              <a:latin typeface="Franklin Gothic Demi" pitchFamily="34" charset="0"/>
            </a:endParaRPr>
          </a:p>
          <a:p>
            <a:pPr marL="534988" indent="-534988" algn="just">
              <a:buFontTx/>
              <a:buBlip>
                <a:blip r:embed="rId3"/>
              </a:buBlip>
            </a:pPr>
            <a:r>
              <a:rPr lang="en-US" sz="2800" dirty="0">
                <a:latin typeface="Franklin Gothic Demi" pitchFamily="34" charset="0"/>
              </a:rPr>
              <a:t>In the late stage some fibrous tissue may also be seen.</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p:cNvPicPr>
            <a:picLocks noChangeAspect="1"/>
          </p:cNvPicPr>
          <p:nvPr/>
        </p:nvPicPr>
        <p:blipFill>
          <a:blip r:embed="rId3" cstate="print"/>
          <a:srcRect/>
          <a:stretch>
            <a:fillRect/>
          </a:stretch>
        </p:blipFill>
        <p:spPr bwMode="auto">
          <a:xfrm>
            <a:off x="323528" y="332656"/>
            <a:ext cx="5040561" cy="6275388"/>
          </a:xfrm>
          <a:prstGeom prst="rect">
            <a:avLst/>
          </a:prstGeom>
          <a:noFill/>
          <a:ln w="9525">
            <a:noFill/>
            <a:miter lim="800000"/>
            <a:headEnd/>
            <a:tailEnd/>
          </a:ln>
        </p:spPr>
      </p:pic>
      <p:sp>
        <p:nvSpPr>
          <p:cNvPr id="3" name="Rectangle 2"/>
          <p:cNvSpPr/>
          <p:nvPr/>
        </p:nvSpPr>
        <p:spPr>
          <a:xfrm>
            <a:off x="5364087" y="2492896"/>
            <a:ext cx="2448273" cy="1569660"/>
          </a:xfrm>
          <a:prstGeom prst="rect">
            <a:avLst/>
          </a:prstGeom>
        </p:spPr>
        <p:txBody>
          <a:bodyPr wrap="square">
            <a:spAutoFit/>
          </a:bodyPr>
          <a:lstStyle/>
          <a:p>
            <a:r>
              <a:rPr lang="en-US" sz="3200" dirty="0" err="1" smtClean="0"/>
              <a:t>Miliary</a:t>
            </a:r>
            <a:r>
              <a:rPr lang="en-US" sz="3200" dirty="0" smtClean="0"/>
              <a:t> tuberculosis of the lung</a:t>
            </a:r>
            <a:endParaRPr lang="en-US" sz="32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5842" name="Picture 2" descr="TB1"/>
          <p:cNvPicPr>
            <a:picLocks noGrp="1" noChangeAspect="1" noChangeArrowheads="1"/>
          </p:cNvPicPr>
          <p:nvPr>
            <p:ph sz="half" idx="2"/>
          </p:nvPr>
        </p:nvPicPr>
        <p:blipFill>
          <a:blip r:embed="rId2" cstate="print"/>
          <a:srcRect/>
          <a:stretch>
            <a:fillRect/>
          </a:stretch>
        </p:blipFill>
        <p:spPr>
          <a:xfrm>
            <a:off x="917575" y="1671638"/>
            <a:ext cx="7153275" cy="4319587"/>
          </a:xfrm>
          <a:noFill/>
        </p:spPr>
      </p:pic>
      <p:sp>
        <p:nvSpPr>
          <p:cNvPr id="153603" name="Rectangle 3"/>
          <p:cNvSpPr>
            <a:spLocks noGrp="1" noChangeArrowheads="1"/>
          </p:cNvSpPr>
          <p:nvPr>
            <p:ph type="title"/>
          </p:nvPr>
        </p:nvSpPr>
        <p:spPr>
          <a:xfrm>
            <a:off x="685800" y="304800"/>
            <a:ext cx="8229600" cy="685800"/>
          </a:xfrm>
        </p:spPr>
        <p:txBody>
          <a:bodyPr>
            <a:normAutofit fontScale="90000"/>
          </a:bodyPr>
          <a:lstStyle/>
          <a:p>
            <a:pPr eaLnBrk="1" hangingPunct="1"/>
            <a:r>
              <a:rPr lang="en-US" smtClean="0"/>
              <a:t>Tuberculous Granulomas</a:t>
            </a:r>
          </a:p>
        </p:txBody>
      </p:sp>
      <p:sp>
        <p:nvSpPr>
          <p:cNvPr id="153604" name="AutoShape 4"/>
          <p:cNvSpPr>
            <a:spLocks noChangeArrowheads="1"/>
          </p:cNvSpPr>
          <p:nvPr/>
        </p:nvSpPr>
        <p:spPr bwMode="auto">
          <a:xfrm>
            <a:off x="3352800" y="3200400"/>
            <a:ext cx="685800" cy="457200"/>
          </a:xfrm>
          <a:prstGeom prst="rightArrow">
            <a:avLst>
              <a:gd name="adj1" fmla="val 50000"/>
              <a:gd name="adj2" fmla="val 37500"/>
            </a:avLst>
          </a:prstGeom>
          <a:solidFill>
            <a:schemeClr val="bg1"/>
          </a:solidFill>
          <a:ln w="9525">
            <a:solidFill>
              <a:schemeClr val="hlink"/>
            </a:solidFill>
            <a:miter lim="800000"/>
            <a:headEnd/>
            <a:tailEnd/>
          </a:ln>
        </p:spPr>
        <p:txBody>
          <a:bodyPr wrap="none" anchor="ctr"/>
          <a:lstStyle/>
          <a:p>
            <a:endParaRPr lang="ar-SA"/>
          </a:p>
        </p:txBody>
      </p:sp>
      <p:sp>
        <p:nvSpPr>
          <p:cNvPr id="153605" name="AutoShape 5"/>
          <p:cNvSpPr>
            <a:spLocks noChangeArrowheads="1"/>
          </p:cNvSpPr>
          <p:nvPr/>
        </p:nvSpPr>
        <p:spPr bwMode="auto">
          <a:xfrm>
            <a:off x="6781800" y="3581400"/>
            <a:ext cx="533400" cy="381000"/>
          </a:xfrm>
          <a:prstGeom prst="leftArrow">
            <a:avLst>
              <a:gd name="adj1" fmla="val 50000"/>
              <a:gd name="adj2" fmla="val 35000"/>
            </a:avLst>
          </a:prstGeom>
          <a:solidFill>
            <a:schemeClr val="bg1"/>
          </a:solidFill>
          <a:ln w="9525">
            <a:solidFill>
              <a:schemeClr val="hlink"/>
            </a:solidFill>
            <a:miter lim="800000"/>
            <a:headEnd/>
            <a:tailEnd/>
          </a:ln>
        </p:spPr>
        <p:txBody>
          <a:bodyPr wrap="none" anchor="ctr"/>
          <a:lstStyle/>
          <a:p>
            <a:endParaRPr lang="ar-S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3604"/>
                                        </p:tgtEl>
                                        <p:attrNameLst>
                                          <p:attrName>style.visibility</p:attrName>
                                        </p:attrNameLst>
                                      </p:cBhvr>
                                      <p:to>
                                        <p:strVal val="visible"/>
                                      </p:to>
                                    </p:set>
                                    <p:anim calcmode="lin" valueType="num">
                                      <p:cBhvr additive="base">
                                        <p:cTn id="7" dur="500" fill="hold"/>
                                        <p:tgtEl>
                                          <p:spTgt spid="153604"/>
                                        </p:tgtEl>
                                        <p:attrNameLst>
                                          <p:attrName>ppt_x</p:attrName>
                                        </p:attrNameLst>
                                      </p:cBhvr>
                                      <p:tavLst>
                                        <p:tav tm="0">
                                          <p:val>
                                            <p:strVal val="0-#ppt_w/2"/>
                                          </p:val>
                                        </p:tav>
                                        <p:tav tm="100000">
                                          <p:val>
                                            <p:strVal val="#ppt_x"/>
                                          </p:val>
                                        </p:tav>
                                      </p:tavLst>
                                    </p:anim>
                                    <p:anim calcmode="lin" valueType="num">
                                      <p:cBhvr additive="base">
                                        <p:cTn id="8" dur="500" fill="hold"/>
                                        <p:tgtEl>
                                          <p:spTgt spid="15360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3605"/>
                                        </p:tgtEl>
                                        <p:attrNameLst>
                                          <p:attrName>style.visibility</p:attrName>
                                        </p:attrNameLst>
                                      </p:cBhvr>
                                      <p:to>
                                        <p:strVal val="visible"/>
                                      </p:to>
                                    </p:set>
                                    <p:anim calcmode="lin" valueType="num">
                                      <p:cBhvr additive="base">
                                        <p:cTn id="13" dur="500" fill="hold"/>
                                        <p:tgtEl>
                                          <p:spTgt spid="153605"/>
                                        </p:tgtEl>
                                        <p:attrNameLst>
                                          <p:attrName>ppt_x</p:attrName>
                                        </p:attrNameLst>
                                      </p:cBhvr>
                                      <p:tavLst>
                                        <p:tav tm="0">
                                          <p:val>
                                            <p:strVal val="0-#ppt_w/2"/>
                                          </p:val>
                                        </p:tav>
                                        <p:tav tm="100000">
                                          <p:val>
                                            <p:strVal val="#ppt_x"/>
                                          </p:val>
                                        </p:tav>
                                      </p:tavLst>
                                    </p:anim>
                                    <p:anim calcmode="lin" valueType="num">
                                      <p:cBhvr additive="base">
                                        <p:cTn id="14" dur="500" fill="hold"/>
                                        <p:tgtEl>
                                          <p:spTgt spid="15360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53603"/>
                                        </p:tgtEl>
                                        <p:attrNameLst>
                                          <p:attrName>style.visibility</p:attrName>
                                        </p:attrNameLst>
                                      </p:cBhvr>
                                      <p:to>
                                        <p:strVal val="visible"/>
                                      </p:to>
                                    </p:set>
                                    <p:anim calcmode="lin" valueType="num">
                                      <p:cBhvr additive="base">
                                        <p:cTn id="19" dur="500" fill="hold"/>
                                        <p:tgtEl>
                                          <p:spTgt spid="153603"/>
                                        </p:tgtEl>
                                        <p:attrNameLst>
                                          <p:attrName>ppt_x</p:attrName>
                                        </p:attrNameLst>
                                      </p:cBhvr>
                                      <p:tavLst>
                                        <p:tav tm="0">
                                          <p:val>
                                            <p:strVal val="0-#ppt_w/2"/>
                                          </p:val>
                                        </p:tav>
                                        <p:tav tm="100000">
                                          <p:val>
                                            <p:strVal val="#ppt_x"/>
                                          </p:val>
                                        </p:tav>
                                      </p:tavLst>
                                    </p:anim>
                                    <p:anim calcmode="lin" valueType="num">
                                      <p:cBhvr additive="base">
                                        <p:cTn id="20" dur="500" fill="hold"/>
                                        <p:tgtEl>
                                          <p:spTgt spid="1536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3" grpId="0" autoUpdateAnimBg="0"/>
      <p:bldP spid="153604" grpId="0" animBg="1"/>
      <p:bldP spid="15360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descr="f008034"/>
          <p:cNvPicPr>
            <a:picLocks noChangeAspect="1" noChangeArrowheads="1"/>
          </p:cNvPicPr>
          <p:nvPr/>
        </p:nvPicPr>
        <p:blipFill>
          <a:blip r:embed="rId3" cstate="print"/>
          <a:srcRect/>
          <a:stretch>
            <a:fillRect/>
          </a:stretch>
        </p:blipFill>
        <p:spPr bwMode="auto">
          <a:xfrm>
            <a:off x="0" y="0"/>
            <a:ext cx="9144000" cy="6021388"/>
          </a:xfrm>
          <a:prstGeom prst="rect">
            <a:avLst/>
          </a:prstGeom>
          <a:noFill/>
          <a:ln w="9525">
            <a:noFill/>
            <a:miter lim="800000"/>
            <a:headEnd/>
            <a:tailEnd/>
          </a:ln>
        </p:spPr>
      </p:pic>
      <p:sp>
        <p:nvSpPr>
          <p:cNvPr id="86019" name="Text Box 5"/>
          <p:cNvSpPr txBox="1">
            <a:spLocks noChangeArrowheads="1"/>
          </p:cNvSpPr>
          <p:nvPr/>
        </p:nvSpPr>
        <p:spPr bwMode="auto">
          <a:xfrm>
            <a:off x="0" y="6096000"/>
            <a:ext cx="9144000" cy="641350"/>
          </a:xfrm>
          <a:prstGeom prst="rect">
            <a:avLst/>
          </a:prstGeom>
          <a:noFill/>
          <a:ln w="9525">
            <a:noFill/>
            <a:miter lim="800000"/>
            <a:headEnd/>
            <a:tailEnd/>
          </a:ln>
        </p:spPr>
        <p:txBody>
          <a:bodyPr>
            <a:spAutoFit/>
          </a:bodyPr>
          <a:lstStyle/>
          <a:p>
            <a:pPr algn="ctr">
              <a:spcBef>
                <a:spcPct val="50000"/>
              </a:spcBef>
            </a:pPr>
            <a:r>
              <a:rPr lang="en-US" sz="3600" b="1" dirty="0">
                <a:solidFill>
                  <a:srgbClr val="FF0000"/>
                </a:solidFill>
              </a:rPr>
              <a:t>MORE </a:t>
            </a:r>
            <a:r>
              <a:rPr lang="en-US" sz="3600" b="1" dirty="0">
                <a:solidFill>
                  <a:srgbClr val="3333FF"/>
                </a:solidFill>
              </a:rPr>
              <a:t>A</a:t>
            </a:r>
            <a:r>
              <a:rPr lang="en-US" sz="3600" b="1" dirty="0">
                <a:solidFill>
                  <a:srgbClr val="FF0000"/>
                </a:solidFill>
              </a:rPr>
              <a:t>CID-</a:t>
            </a:r>
            <a:r>
              <a:rPr lang="en-US" sz="3600" b="1" dirty="0">
                <a:solidFill>
                  <a:srgbClr val="3333FF"/>
                </a:solidFill>
              </a:rPr>
              <a:t>F</a:t>
            </a:r>
            <a:r>
              <a:rPr lang="en-US" sz="3600" b="1" dirty="0">
                <a:solidFill>
                  <a:srgbClr val="FF0000"/>
                </a:solidFill>
              </a:rPr>
              <a:t>AST </a:t>
            </a:r>
            <a:r>
              <a:rPr lang="en-US" sz="3600" b="1" dirty="0">
                <a:solidFill>
                  <a:srgbClr val="3333FF"/>
                </a:solidFill>
              </a:rPr>
              <a:t>B</a:t>
            </a:r>
            <a:r>
              <a:rPr lang="en-US" sz="3600" b="1" dirty="0">
                <a:solidFill>
                  <a:srgbClr val="FF0000"/>
                </a:solidFill>
              </a:rPr>
              <a:t>ACILLI, </a:t>
            </a:r>
            <a:r>
              <a:rPr lang="en-US" sz="3600" b="1" dirty="0">
                <a:solidFill>
                  <a:srgbClr val="3333FF"/>
                </a:solidFill>
              </a:rPr>
              <a:t>AFB</a:t>
            </a:r>
            <a:r>
              <a:rPr lang="en-US" sz="3600" b="1" dirty="0">
                <a:solidFill>
                  <a:srgbClr val="FF0000"/>
                </a:solidFill>
              </a:rPr>
              <a:t>  </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err="1" smtClean="0">
                <a:solidFill>
                  <a:schemeClr val="tx2"/>
                </a:solidFill>
              </a:rPr>
              <a:t>Miliary</a:t>
            </a:r>
            <a:r>
              <a:rPr lang="en-US" sz="3600" dirty="0" smtClean="0">
                <a:solidFill>
                  <a:schemeClr val="tx2"/>
                </a:solidFill>
              </a:rPr>
              <a:t> tuberculosis of the lung : </a:t>
            </a:r>
            <a:endParaRPr lang="en-US" sz="3600" dirty="0">
              <a:solidFill>
                <a:schemeClr val="tx2"/>
              </a:solidFill>
            </a:endParaRPr>
          </a:p>
        </p:txBody>
      </p:sp>
      <p:sp>
        <p:nvSpPr>
          <p:cNvPr id="4" name="Content Placeholder 3"/>
          <p:cNvSpPr>
            <a:spLocks noGrp="1"/>
          </p:cNvSpPr>
          <p:nvPr>
            <p:ph idx="1"/>
          </p:nvPr>
        </p:nvSpPr>
        <p:spPr/>
        <p:txBody>
          <a:bodyPr/>
          <a:lstStyle/>
          <a:p>
            <a:r>
              <a:rPr lang="en-US" dirty="0" smtClean="0"/>
              <a:t>Section of the lung shows :                                The alveolar </a:t>
            </a:r>
            <a:r>
              <a:rPr lang="en-US" dirty="0" err="1" smtClean="0"/>
              <a:t>septae</a:t>
            </a:r>
            <a:r>
              <a:rPr lang="en-US" dirty="0" smtClean="0"/>
              <a:t> contain many tubercles which consist of </a:t>
            </a:r>
            <a:r>
              <a:rPr lang="en-US" dirty="0" err="1" smtClean="0"/>
              <a:t>epithelioid</a:t>
            </a:r>
            <a:r>
              <a:rPr lang="en-US" dirty="0" smtClean="0"/>
              <a:t> cells , few </a:t>
            </a:r>
            <a:r>
              <a:rPr lang="en-US" dirty="0" err="1" smtClean="0"/>
              <a:t>langhan’s</a:t>
            </a:r>
            <a:r>
              <a:rPr lang="en-US" dirty="0" smtClean="0"/>
              <a:t> giant cells and peripheral rim of lymphocytes with or without </a:t>
            </a:r>
            <a:r>
              <a:rPr lang="en-US" dirty="0" err="1" smtClean="0"/>
              <a:t>caseation</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1319" name="Object 7"/>
          <p:cNvGraphicFramePr>
            <a:graphicFrameLocks noChangeAspect="1"/>
          </p:cNvGraphicFramePr>
          <p:nvPr/>
        </p:nvGraphicFramePr>
        <p:xfrm>
          <a:off x="2143108" y="357166"/>
          <a:ext cx="3994150" cy="4714908"/>
        </p:xfrm>
        <a:graphic>
          <a:graphicData uri="http://schemas.openxmlformats.org/presentationml/2006/ole">
            <p:oleObj spid="_x0000_s19458" name="Photo Editor Photo" r:id="rId3" imgW="3142857" imgH="4800000" progId="">
              <p:embed/>
            </p:oleObj>
          </a:graphicData>
        </a:graphic>
      </p:graphicFrame>
      <p:sp>
        <p:nvSpPr>
          <p:cNvPr id="141321" name="Text Box 9"/>
          <p:cNvSpPr txBox="1">
            <a:spLocks noChangeArrowheads="1"/>
          </p:cNvSpPr>
          <p:nvPr/>
        </p:nvSpPr>
        <p:spPr bwMode="auto">
          <a:xfrm>
            <a:off x="1214414" y="5572140"/>
            <a:ext cx="5815566" cy="369332"/>
          </a:xfrm>
          <a:prstGeom prst="rect">
            <a:avLst/>
          </a:prstGeom>
          <a:noFill/>
          <a:ln w="9525">
            <a:noFill/>
            <a:miter lim="800000"/>
            <a:headEnd/>
            <a:tailEnd/>
          </a:ln>
          <a:effectLst/>
        </p:spPr>
        <p:txBody>
          <a:bodyPr wrap="none">
            <a:spAutoFit/>
          </a:bodyPr>
          <a:lstStyle/>
          <a:p>
            <a:r>
              <a:rPr lang="en-US" dirty="0" smtClean="0">
                <a:latin typeface="Verdana" pitchFamily="34" charset="0"/>
              </a:rPr>
              <a:t>Organ: Kidney              </a:t>
            </a:r>
            <a:r>
              <a:rPr lang="en-US" dirty="0" err="1" smtClean="0">
                <a:latin typeface="Verdana" pitchFamily="34" charset="0"/>
              </a:rPr>
              <a:t>Dx:Coagulative</a:t>
            </a:r>
            <a:r>
              <a:rPr lang="en-US" dirty="0" smtClean="0">
                <a:latin typeface="Verdana" pitchFamily="34" charset="0"/>
              </a:rPr>
              <a:t> </a:t>
            </a:r>
            <a:r>
              <a:rPr lang="en-US" dirty="0">
                <a:latin typeface="Verdana" pitchFamily="34" charset="0"/>
              </a:rPr>
              <a:t>necrosis</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p:cNvPicPr>
          <p:nvPr/>
        </p:nvPicPr>
        <p:blipFill>
          <a:blip r:embed="rId3" cstate="print"/>
          <a:srcRect/>
          <a:stretch>
            <a:fillRect/>
          </a:stretch>
        </p:blipFill>
        <p:spPr bwMode="auto">
          <a:xfrm>
            <a:off x="1043608" y="1052736"/>
            <a:ext cx="6912768" cy="5580137"/>
          </a:xfrm>
          <a:prstGeom prst="rect">
            <a:avLst/>
          </a:prstGeom>
          <a:noFill/>
          <a:ln w="9525">
            <a:noFill/>
            <a:miter lim="800000"/>
            <a:headEnd/>
            <a:tailEnd/>
          </a:ln>
        </p:spPr>
      </p:pic>
      <p:sp>
        <p:nvSpPr>
          <p:cNvPr id="3" name="Rectangle 2"/>
          <p:cNvSpPr/>
          <p:nvPr/>
        </p:nvSpPr>
        <p:spPr>
          <a:xfrm>
            <a:off x="1619672" y="332657"/>
            <a:ext cx="6552728" cy="646331"/>
          </a:xfrm>
          <a:prstGeom prst="rect">
            <a:avLst/>
          </a:prstGeom>
        </p:spPr>
        <p:txBody>
          <a:bodyPr wrap="square">
            <a:spAutoFit/>
          </a:bodyPr>
          <a:lstStyle/>
          <a:p>
            <a:r>
              <a:rPr lang="en-US" sz="3600" dirty="0" err="1" smtClean="0"/>
              <a:t>Tuberculous</a:t>
            </a:r>
            <a:r>
              <a:rPr lang="en-US" sz="3600" dirty="0" smtClean="0"/>
              <a:t> lymphadenitis</a:t>
            </a:r>
            <a:endParaRPr lang="en-US" sz="36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TUBERCULOUS LYMPHADENITIS</a:t>
            </a:r>
            <a:endParaRPr lang="en-US" sz="3600" dirty="0">
              <a:solidFill>
                <a:schemeClr val="accent1">
                  <a:satMod val="150000"/>
                </a:schemeClr>
              </a:solidFill>
              <a:latin typeface="Franklin Gothic Demi" pitchFamily="34" charset="0"/>
            </a:endParaRPr>
          </a:p>
        </p:txBody>
      </p:sp>
      <p:pic>
        <p:nvPicPr>
          <p:cNvPr id="3" name="Picture 2"/>
          <p:cNvPicPr>
            <a:picLocks noChangeAspect="1" noChangeArrowheads="1"/>
          </p:cNvPicPr>
          <p:nvPr/>
        </p:nvPicPr>
        <p:blipFill>
          <a:blip r:embed="rId3" cstate="print"/>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normAutofit fontScale="90000"/>
          </a:bodyPr>
          <a:lstStyle/>
          <a:p>
            <a:pPr fontAlgn="auto">
              <a:spcAft>
                <a:spcPts val="0"/>
              </a:spcAft>
              <a:defRPr/>
            </a:pPr>
            <a:r>
              <a:rPr lang="en-US" sz="3600" i="1" dirty="0" err="1" smtClean="0">
                <a:solidFill>
                  <a:schemeClr val="accent1">
                    <a:satMod val="150000"/>
                  </a:schemeClr>
                </a:solidFill>
                <a:latin typeface="Franklin Gothic Demi" pitchFamily="34" charset="0"/>
              </a:rPr>
              <a:t>Tuberculous</a:t>
            </a:r>
            <a:r>
              <a:rPr lang="en-US" sz="3600" i="1" dirty="0" smtClean="0">
                <a:solidFill>
                  <a:schemeClr val="accent1">
                    <a:satMod val="150000"/>
                  </a:schemeClr>
                </a:solidFill>
                <a:latin typeface="Franklin Gothic Demi" pitchFamily="34" charset="0"/>
              </a:rPr>
              <a:t> lymphadenitis :</a:t>
            </a:r>
            <a:br>
              <a:rPr lang="en-US" sz="3600" i="1" dirty="0" smtClean="0">
                <a:solidFill>
                  <a:schemeClr val="accent1">
                    <a:satMod val="150000"/>
                  </a:schemeClr>
                </a:solidFill>
                <a:latin typeface="Franklin Gothic Demi" pitchFamily="34" charset="0"/>
              </a:rPr>
            </a:br>
            <a:r>
              <a:rPr lang="en-US" sz="3100" i="1" dirty="0" smtClean="0">
                <a:solidFill>
                  <a:schemeClr val="accent1">
                    <a:satMod val="150000"/>
                  </a:schemeClr>
                </a:solidFill>
                <a:latin typeface="Franklin Gothic Demi" pitchFamily="34" charset="0"/>
              </a:rPr>
              <a:t>Section of a lymph node with connective tissue capsule and lymphoid tissue shows: </a:t>
            </a:r>
            <a:endParaRPr lang="en-US" sz="3100" i="1" dirty="0">
              <a:solidFill>
                <a:schemeClr val="accent1">
                  <a:satMod val="150000"/>
                </a:schemeClr>
              </a:solidFill>
              <a:latin typeface="Franklin Gothic Demi" pitchFamily="34" charset="0"/>
            </a:endParaRPr>
          </a:p>
        </p:txBody>
      </p:sp>
      <p:sp>
        <p:nvSpPr>
          <p:cNvPr id="49155" name="TextBox 3"/>
          <p:cNvSpPr txBox="1">
            <a:spLocks noChangeArrowheads="1"/>
          </p:cNvSpPr>
          <p:nvPr/>
        </p:nvSpPr>
        <p:spPr bwMode="auto">
          <a:xfrm>
            <a:off x="357188" y="2032000"/>
            <a:ext cx="8429625" cy="2677656"/>
          </a:xfrm>
          <a:prstGeom prst="rect">
            <a:avLst/>
          </a:prstGeom>
          <a:noFill/>
          <a:ln w="9525">
            <a:noFill/>
            <a:miter lim="800000"/>
            <a:headEnd/>
            <a:tailEnd/>
          </a:ln>
        </p:spPr>
        <p:txBody>
          <a:bodyPr>
            <a:spAutoFit/>
          </a:bodyPr>
          <a:lstStyle/>
          <a:p>
            <a:pPr marL="534988" indent="-534988" algn="just">
              <a:buFontTx/>
              <a:buBlip>
                <a:blip r:embed="rId3"/>
              </a:buBlip>
            </a:pPr>
            <a:r>
              <a:rPr lang="en-US" sz="2800" dirty="0">
                <a:latin typeface="Franklin Gothic Demi" pitchFamily="34" charset="0"/>
              </a:rPr>
              <a:t>Many round and oval tubercles/ </a:t>
            </a:r>
            <a:r>
              <a:rPr lang="en-US" sz="2800" dirty="0" err="1">
                <a:latin typeface="Franklin Gothic Demi" pitchFamily="34" charset="0"/>
              </a:rPr>
              <a:t>granulomas</a:t>
            </a:r>
            <a:r>
              <a:rPr lang="en-US" sz="2800" dirty="0">
                <a:latin typeface="Franklin Gothic Demi" pitchFamily="34" charset="0"/>
              </a:rPr>
              <a:t> with or without central </a:t>
            </a:r>
            <a:r>
              <a:rPr lang="en-US" sz="2800" dirty="0" err="1">
                <a:latin typeface="Franklin Gothic Demi" pitchFamily="34" charset="0"/>
              </a:rPr>
              <a:t>caseation</a:t>
            </a:r>
            <a:r>
              <a:rPr lang="en-US" sz="2800" dirty="0">
                <a:latin typeface="Franklin Gothic Demi" pitchFamily="34" charset="0"/>
              </a:rPr>
              <a:t> </a:t>
            </a:r>
            <a:r>
              <a:rPr lang="en-US" sz="2800" dirty="0" smtClean="0">
                <a:latin typeface="Franklin Gothic Demi" pitchFamily="34" charset="0"/>
              </a:rPr>
              <a:t>.</a:t>
            </a:r>
            <a:endParaRPr lang="en-US" sz="2800" dirty="0">
              <a:latin typeface="Franklin Gothic Demi" pitchFamily="34" charset="0"/>
            </a:endParaRPr>
          </a:p>
          <a:p>
            <a:pPr marL="534988" indent="-534988" algn="just">
              <a:buFontTx/>
              <a:buBlip>
                <a:blip r:embed="rId3"/>
              </a:buBlip>
            </a:pPr>
            <a:endParaRPr lang="en-US" sz="2800" dirty="0">
              <a:latin typeface="Franklin Gothic Demi" pitchFamily="34" charset="0"/>
            </a:endParaRPr>
          </a:p>
          <a:p>
            <a:pPr marL="534988" indent="-534988" algn="just">
              <a:buFontTx/>
              <a:buBlip>
                <a:blip r:embed="rId3"/>
              </a:buBlip>
            </a:pPr>
            <a:r>
              <a:rPr lang="en-US" sz="2800" dirty="0">
                <a:latin typeface="Franklin Gothic Demi" pitchFamily="34" charset="0"/>
              </a:rPr>
              <a:t>The </a:t>
            </a:r>
            <a:r>
              <a:rPr lang="en-US" sz="2800" dirty="0" err="1">
                <a:latin typeface="Franklin Gothic Demi" pitchFamily="34" charset="0"/>
              </a:rPr>
              <a:t>granulomas</a:t>
            </a:r>
            <a:r>
              <a:rPr lang="en-US" sz="2800" dirty="0">
                <a:latin typeface="Franklin Gothic Demi" pitchFamily="34" charset="0"/>
              </a:rPr>
              <a:t> consists of </a:t>
            </a:r>
            <a:r>
              <a:rPr lang="en-US" sz="2800" dirty="0" err="1">
                <a:latin typeface="Franklin Gothic Demi" pitchFamily="34" charset="0"/>
              </a:rPr>
              <a:t>epithelioid</a:t>
            </a:r>
            <a:r>
              <a:rPr lang="en-US" sz="2800" dirty="0">
                <a:latin typeface="Franklin Gothic Demi" pitchFamily="34" charset="0"/>
              </a:rPr>
              <a:t> cells, few </a:t>
            </a:r>
            <a:r>
              <a:rPr lang="en-US" sz="2800" dirty="0" err="1">
                <a:latin typeface="Franklin Gothic Demi" pitchFamily="34" charset="0"/>
              </a:rPr>
              <a:t>langhan’s</a:t>
            </a:r>
            <a:r>
              <a:rPr lang="en-US" sz="2800" dirty="0">
                <a:latin typeface="Franklin Gothic Demi" pitchFamily="34" charset="0"/>
              </a:rPr>
              <a:t> giant </a:t>
            </a:r>
            <a:r>
              <a:rPr lang="en-US" sz="2800" dirty="0" smtClean="0">
                <a:latin typeface="Franklin Gothic Demi" pitchFamily="34" charset="0"/>
              </a:rPr>
              <a:t>cells </a:t>
            </a:r>
            <a:r>
              <a:rPr lang="en-US" sz="2800" dirty="0">
                <a:latin typeface="Franklin Gothic Demi" pitchFamily="34" charset="0"/>
              </a:rPr>
              <a:t>and  peripheral rim of lymphocytes. </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COLONIC BILHARZIASIS</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BILHARZIASIS (COLON)</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SCHISTOSOMIASIS OF THE URINARY BLADDER </a:t>
            </a:r>
            <a:endParaRPr lang="en-US" sz="3600" dirty="0">
              <a:solidFill>
                <a:schemeClr val="accent1">
                  <a:satMod val="150000"/>
                </a:schemeClr>
              </a:solidFill>
              <a:latin typeface="Franklin Gothic Demi" pitchFamily="34" charset="0"/>
            </a:endParaRPr>
          </a:p>
        </p:txBody>
      </p:sp>
      <p:pic>
        <p:nvPicPr>
          <p:cNvPr id="55299" name="Picture 4"/>
          <p:cNvPicPr>
            <a:picLocks noChangeAspect="1" noChangeArrowheads="1"/>
          </p:cNvPicPr>
          <p:nvPr/>
        </p:nvPicPr>
        <p:blipFill>
          <a:blip r:embed="rId3" cstate="print"/>
          <a:srcRect/>
          <a:stretch>
            <a:fillRect/>
          </a:stretch>
        </p:blipFill>
        <p:spPr bwMode="auto">
          <a:xfrm>
            <a:off x="0" y="1500188"/>
            <a:ext cx="9144000" cy="53578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 y="0"/>
            <a:ext cx="9144000" cy="1403462"/>
          </a:xfrm>
        </p:spPr>
        <p:txBody>
          <a:bodyPr>
            <a:normAutofit fontScale="90000"/>
          </a:bodyPr>
          <a:lstStyle/>
          <a:p>
            <a:pPr fontAlgn="auto">
              <a:spcAft>
                <a:spcPts val="0"/>
              </a:spcAft>
              <a:defRPr/>
            </a:pPr>
            <a:r>
              <a:rPr lang="en-US" sz="4000" i="1" dirty="0" smtClean="0">
                <a:solidFill>
                  <a:schemeClr val="accent1">
                    <a:satMod val="150000"/>
                  </a:schemeClr>
                </a:solidFill>
                <a:latin typeface="Franklin Gothic Demi" pitchFamily="34" charset="0"/>
              </a:rPr>
              <a:t>Bilharziasis of the rectum\urinary bladder:</a:t>
            </a:r>
            <a:r>
              <a:rPr lang="en-US" sz="3600" i="1" dirty="0" smtClean="0">
                <a:solidFill>
                  <a:schemeClr val="accent1">
                    <a:satMod val="150000"/>
                  </a:schemeClr>
                </a:solidFill>
                <a:latin typeface="Franklin Gothic Demi" pitchFamily="34" charset="0"/>
              </a:rPr>
              <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fragments of rectal\urinary bladder mucosa shows:</a:t>
            </a:r>
            <a:endParaRPr lang="en-US" sz="2800" i="1" dirty="0">
              <a:solidFill>
                <a:schemeClr val="accent1">
                  <a:satMod val="150000"/>
                </a:schemeClr>
              </a:solidFill>
              <a:latin typeface="Franklin Gothic Demi" pitchFamily="34" charset="0"/>
            </a:endParaRPr>
          </a:p>
        </p:txBody>
      </p:sp>
      <p:sp>
        <p:nvSpPr>
          <p:cNvPr id="54275" name="TextBox 3"/>
          <p:cNvSpPr txBox="1">
            <a:spLocks noChangeArrowheads="1"/>
          </p:cNvSpPr>
          <p:nvPr/>
        </p:nvSpPr>
        <p:spPr bwMode="auto">
          <a:xfrm>
            <a:off x="285750" y="2179638"/>
            <a:ext cx="8572500" cy="2678112"/>
          </a:xfrm>
          <a:prstGeom prst="rect">
            <a:avLst/>
          </a:prstGeom>
          <a:noFill/>
          <a:ln w="9525">
            <a:noFill/>
            <a:miter lim="800000"/>
            <a:headEnd/>
            <a:tailEnd/>
          </a:ln>
        </p:spPr>
        <p:txBody>
          <a:bodyPr>
            <a:spAutoFit/>
          </a:bodyPr>
          <a:lstStyle/>
          <a:p>
            <a:pPr marL="534988" indent="-534988" algn="just">
              <a:buFontTx/>
              <a:buBlip>
                <a:blip r:embed="rId3"/>
              </a:buBlip>
            </a:pPr>
            <a:r>
              <a:rPr lang="en-US" sz="2800">
                <a:latin typeface="Franklin Gothic Demi" pitchFamily="34" charset="0"/>
              </a:rPr>
              <a:t>Many Bilharzial ova with yellow brown shells in mucosa and submucosa surrounded by fibrosis and chronic inflammatory cells consisting of lymphocytes, plasma cells and many eosinophils.</a:t>
            </a:r>
          </a:p>
          <a:p>
            <a:pPr marL="534988" indent="-534988" algn="just">
              <a:buFontTx/>
              <a:buBlip>
                <a:blip r:embed="rId3"/>
              </a:buBlip>
            </a:pPr>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Few granulomas are seen around the ova.</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1" descr="C:\Documents and Settings\Mr. Amer Shafie\My Documents\My Pictures\images.jpg"/>
          <p:cNvPicPr>
            <a:picLocks noChangeAspect="1" noChangeArrowheads="1"/>
          </p:cNvPicPr>
          <p:nvPr/>
        </p:nvPicPr>
        <p:blipFill>
          <a:blip r:embed="rId2" cstate="print"/>
          <a:srcRect/>
          <a:stretch>
            <a:fillRect/>
          </a:stretch>
        </p:blipFill>
        <p:spPr bwMode="auto">
          <a:xfrm>
            <a:off x="539552" y="908720"/>
            <a:ext cx="2664296" cy="4824536"/>
          </a:xfrm>
          <a:prstGeom prst="rect">
            <a:avLst/>
          </a:prstGeom>
          <a:noFill/>
        </p:spPr>
      </p:pic>
      <p:pic>
        <p:nvPicPr>
          <p:cNvPr id="377858" name="Picture 2" descr="C:\Documents and Settings\Mr. Amer Shafie\My Documents\My Pictures\images1.jpg"/>
          <p:cNvPicPr>
            <a:picLocks noChangeAspect="1" noChangeArrowheads="1"/>
          </p:cNvPicPr>
          <p:nvPr/>
        </p:nvPicPr>
        <p:blipFill>
          <a:blip r:embed="rId3" cstate="print"/>
          <a:srcRect/>
          <a:stretch>
            <a:fillRect/>
          </a:stretch>
        </p:blipFill>
        <p:spPr bwMode="auto">
          <a:xfrm>
            <a:off x="5508104" y="908720"/>
            <a:ext cx="2736304" cy="4824536"/>
          </a:xfrm>
          <a:prstGeom prst="rect">
            <a:avLst/>
          </a:prstGeom>
          <a:noFill/>
        </p:spPr>
      </p:pic>
      <p:sp>
        <p:nvSpPr>
          <p:cNvPr id="4" name="Rectangle 3"/>
          <p:cNvSpPr/>
          <p:nvPr/>
        </p:nvSpPr>
        <p:spPr>
          <a:xfrm>
            <a:off x="2267745" y="0"/>
            <a:ext cx="5400600" cy="584775"/>
          </a:xfrm>
          <a:prstGeom prst="rect">
            <a:avLst/>
          </a:prstGeom>
        </p:spPr>
        <p:txBody>
          <a:bodyPr wrap="square">
            <a:spAutoFit/>
          </a:bodyPr>
          <a:lstStyle/>
          <a:p>
            <a:r>
              <a:rPr lang="en-US" sz="3200" dirty="0" err="1" smtClean="0"/>
              <a:t>Cutaneous</a:t>
            </a:r>
            <a:r>
              <a:rPr lang="en-US" sz="3200" dirty="0" smtClean="0"/>
              <a:t> </a:t>
            </a:r>
            <a:r>
              <a:rPr lang="en-US" sz="3200" dirty="0" err="1" smtClean="0"/>
              <a:t>leishmaniasis</a:t>
            </a:r>
            <a:endParaRPr lang="en-US" sz="3200"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1"/>
          <p:cNvPicPr>
            <a:picLocks noChangeAspect="1" noChangeArrowheads="1"/>
          </p:cNvPicPr>
          <p:nvPr/>
        </p:nvPicPr>
        <p:blipFill>
          <a:blip r:embed="rId3" cstate="print"/>
          <a:srcRect/>
          <a:stretch>
            <a:fillRect/>
          </a:stretch>
        </p:blipFill>
        <p:spPr bwMode="auto">
          <a:xfrm>
            <a:off x="827584" y="188640"/>
            <a:ext cx="7416824" cy="646878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www.med.und.nodak.edu/depts/path/powerpoint/blk5/NP1_files/slide0031_image029.wmz"/>
          <p:cNvPicPr>
            <a:picLocks noChangeArrowheads="1"/>
          </p:cNvPicPr>
          <p:nvPr/>
        </p:nvPicPr>
        <p:blipFill>
          <a:blip r:embed="rId2" r:link="rId3" cstate="print">
            <a:lum bright="6000"/>
          </a:blip>
          <a:srcRect b="23607"/>
          <a:stretch>
            <a:fillRect/>
          </a:stretch>
        </p:blipFill>
        <p:spPr bwMode="auto">
          <a:xfrm>
            <a:off x="1142976" y="1196752"/>
            <a:ext cx="6715172" cy="2736304"/>
          </a:xfrm>
          <a:prstGeom prst="rect">
            <a:avLst/>
          </a:prstGeom>
          <a:noFill/>
          <a:ln w="12700">
            <a:noFill/>
            <a:miter lim="800000"/>
            <a:headEnd/>
            <a:tailEnd/>
          </a:ln>
        </p:spPr>
      </p:pic>
      <p:sp>
        <p:nvSpPr>
          <p:cNvPr id="4" name="Rectangle 3"/>
          <p:cNvSpPr/>
          <p:nvPr/>
        </p:nvSpPr>
        <p:spPr>
          <a:xfrm>
            <a:off x="2214546" y="4509120"/>
            <a:ext cx="4590552" cy="523220"/>
          </a:xfrm>
          <a:prstGeom prst="rect">
            <a:avLst/>
          </a:prstGeom>
        </p:spPr>
        <p:txBody>
          <a:bodyPr wrap="square">
            <a:spAutoFit/>
          </a:bodyPr>
          <a:lstStyle/>
          <a:p>
            <a:r>
              <a:rPr lang="en-US" sz="2800" b="1" dirty="0" smtClean="0"/>
              <a:t>Organ: </a:t>
            </a:r>
            <a:r>
              <a:rPr lang="pl-PL" sz="2800" b="1" dirty="0" smtClean="0"/>
              <a:t>Colon </a:t>
            </a:r>
            <a:r>
              <a:rPr lang="en-US" sz="2800" b="1" dirty="0" smtClean="0"/>
              <a:t>     </a:t>
            </a:r>
            <a:r>
              <a:rPr lang="en-US" sz="2800" b="1" dirty="0" err="1" smtClean="0"/>
              <a:t>Dx</a:t>
            </a:r>
            <a:r>
              <a:rPr lang="en-US" sz="2800" b="1" dirty="0" smtClean="0"/>
              <a:t>:</a:t>
            </a:r>
            <a:r>
              <a:rPr lang="pl-PL" sz="2800" b="1" dirty="0" smtClean="0"/>
              <a:t> adenoma</a:t>
            </a:r>
            <a:endParaRPr lang="en-US" sz="28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a:t>
            </a:r>
            <a:r>
              <a:rPr lang="en-US" sz="3600" dirty="0" err="1" smtClean="0">
                <a:solidFill>
                  <a:schemeClr val="accent1">
                    <a:satMod val="150000"/>
                  </a:schemeClr>
                </a:solidFill>
                <a:latin typeface="Franklin Gothic Demi" pitchFamily="34" charset="0"/>
              </a:rPr>
              <a:t>Coagulative</a:t>
            </a:r>
            <a:r>
              <a:rPr lang="en-US" sz="3600" dirty="0" smtClean="0">
                <a:solidFill>
                  <a:schemeClr val="accent1">
                    <a:satMod val="150000"/>
                  </a:schemeClr>
                </a:solidFill>
                <a:latin typeface="Franklin Gothic Demi" pitchFamily="34" charset="0"/>
              </a:rPr>
              <a:t> necrosis in an </a:t>
            </a:r>
            <a:r>
              <a:rPr lang="en-US" sz="3600" dirty="0" err="1" smtClean="0">
                <a:solidFill>
                  <a:schemeClr val="accent1">
                    <a:satMod val="150000"/>
                  </a:schemeClr>
                </a:solidFill>
                <a:latin typeface="Franklin Gothic Demi" pitchFamily="34" charset="0"/>
              </a:rPr>
              <a:t>infarcted</a:t>
            </a:r>
            <a:r>
              <a:rPr lang="en-US" sz="3600" dirty="0" smtClean="0">
                <a:solidFill>
                  <a:schemeClr val="accent1">
                    <a:satMod val="150000"/>
                  </a:schemeClr>
                </a:solidFill>
                <a:latin typeface="Franklin Gothic Demi" pitchFamily="34" charset="0"/>
              </a:rPr>
              <a:t>  KIDNEY</a:t>
            </a:r>
            <a:endParaRPr lang="en-US" sz="3600" dirty="0">
              <a:solidFill>
                <a:schemeClr val="accent1">
                  <a:satMod val="150000"/>
                </a:schemeClr>
              </a:solidFill>
              <a:latin typeface="Franklin Gothic Demi" pitchFamily="34" charset="0"/>
            </a:endParaRPr>
          </a:p>
        </p:txBody>
      </p:sp>
      <p:pic>
        <p:nvPicPr>
          <p:cNvPr id="3" name="Picture 6" descr="13 e"/>
          <p:cNvPicPr>
            <a:picLocks noChangeAspect="1" noChangeArrowheads="1"/>
          </p:cNvPicPr>
          <p:nvPr/>
        </p:nvPicPr>
        <p:blipFill>
          <a:blip r:embed="rId3" cstate="print"/>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descr="OBJID_1386"/>
          <p:cNvSpPr>
            <a:spLocks noGrp="1" noChangeAspect="1" noChangeArrowheads="1"/>
          </p:cNvSpPr>
          <p:nvPr isPhoto="1"/>
        </p:nvSpPr>
        <p:spPr bwMode="auto">
          <a:xfrm>
            <a:off x="4191000" y="1905000"/>
            <a:ext cx="4724400" cy="4343400"/>
          </a:xfrm>
          <a:prstGeom prst="rect">
            <a:avLst/>
          </a:prstGeom>
          <a:blipFill dpi="0" rotWithShape="1">
            <a:blip r:embed="rId2" cstate="print"/>
            <a:srcRect/>
            <a:stretch>
              <a:fillRect r="-36201"/>
            </a:stretch>
          </a:blipFill>
          <a:ln w="9525">
            <a:solidFill>
              <a:schemeClr val="tx1"/>
            </a:solidFill>
            <a:miter lim="800000"/>
            <a:headEnd/>
            <a:tailEnd/>
          </a:ln>
          <a:effectLst/>
        </p:spPr>
        <p:txBody>
          <a:bodyPr/>
          <a:lstStyle/>
          <a:p>
            <a:r>
              <a:rPr lang="en-US">
                <a:solidFill>
                  <a:schemeClr val="accent2"/>
                </a:solidFill>
              </a:rPr>
              <a:t>Tubular adenoma, colon</a:t>
            </a:r>
          </a:p>
        </p:txBody>
      </p:sp>
      <p:sp>
        <p:nvSpPr>
          <p:cNvPr id="4" name="Rectangle 4" descr="polyp"/>
          <p:cNvSpPr>
            <a:spLocks noGrp="1" noChangeAspect="1" noChangeArrowheads="1"/>
          </p:cNvSpPr>
          <p:nvPr isPhoto="1"/>
        </p:nvSpPr>
        <p:spPr bwMode="auto">
          <a:xfrm>
            <a:off x="533400" y="1905000"/>
            <a:ext cx="3657600" cy="4343400"/>
          </a:xfrm>
          <a:prstGeom prst="rect">
            <a:avLst/>
          </a:prstGeom>
          <a:blipFill dpi="0" rotWithShape="1">
            <a:blip r:embed="rId3" cstate="print"/>
            <a:srcRect/>
            <a:stretch>
              <a:fillRect b="-25856"/>
            </a:stretch>
          </a:blipFill>
          <a:ln w="9525">
            <a:solidFill>
              <a:schemeClr val="tx1"/>
            </a:solidFill>
            <a:miter lim="800000"/>
            <a:headEnd/>
            <a:tailEnd/>
          </a:ln>
          <a:effec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p:cNvPicPr>
          <p:nvPr/>
        </p:nvPicPr>
        <p:blipFill>
          <a:blip r:embed="rId3" cstate="print"/>
          <a:srcRect/>
          <a:stretch>
            <a:fillRect/>
          </a:stretch>
        </p:blipFill>
        <p:spPr bwMode="auto">
          <a:xfrm>
            <a:off x="357188" y="357188"/>
            <a:ext cx="3963987" cy="6072187"/>
          </a:xfrm>
          <a:prstGeom prst="rect">
            <a:avLst/>
          </a:prstGeom>
          <a:noFill/>
          <a:ln w="9525">
            <a:noFill/>
            <a:miter lim="800000"/>
            <a:headEnd/>
            <a:tailEnd/>
          </a:ln>
        </p:spPr>
      </p:pic>
      <p:sp>
        <p:nvSpPr>
          <p:cNvPr id="4" name="Content Placeholder 3"/>
          <p:cNvSpPr>
            <a:spLocks noGrp="1"/>
          </p:cNvSpPr>
          <p:nvPr>
            <p:ph idx="4294967295"/>
          </p:nvPr>
        </p:nvSpPr>
        <p:spPr>
          <a:xfrm>
            <a:off x="5038725" y="1844675"/>
            <a:ext cx="4105275" cy="1944688"/>
          </a:xfrm>
        </p:spPr>
        <p:txBody>
          <a:bodyPr/>
          <a:lstStyle/>
          <a:p>
            <a:r>
              <a:rPr lang="en-US" dirty="0" err="1" smtClean="0"/>
              <a:t>Lipoma</a:t>
            </a:r>
            <a:r>
              <a:rPr lang="en-US" dirty="0" smtClean="0"/>
              <a:t> of small intestine</a:t>
            </a:r>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usc.edu/hsc/dental/PTHL501/Images/BT/bt_36_bb.jpg"/>
          <p:cNvPicPr>
            <a:picLocks noChangeAspect="1" noChangeArrowheads="1"/>
          </p:cNvPicPr>
          <p:nvPr/>
        </p:nvPicPr>
        <p:blipFill>
          <a:blip r:embed="rId2" cstate="print"/>
          <a:srcRect/>
          <a:stretch>
            <a:fillRect/>
          </a:stretch>
        </p:blipFill>
        <p:spPr bwMode="auto">
          <a:xfrm>
            <a:off x="0" y="1143000"/>
            <a:ext cx="9144000" cy="5715000"/>
          </a:xfrm>
          <a:prstGeom prst="rect">
            <a:avLst/>
          </a:prstGeom>
          <a:noFill/>
        </p:spPr>
      </p:pic>
      <p:sp>
        <p:nvSpPr>
          <p:cNvPr id="7171" name="Text Box 3"/>
          <p:cNvSpPr txBox="1">
            <a:spLocks noChangeArrowheads="1"/>
          </p:cNvSpPr>
          <p:nvPr/>
        </p:nvSpPr>
        <p:spPr bwMode="auto">
          <a:xfrm>
            <a:off x="609600" y="228600"/>
            <a:ext cx="1538288" cy="579438"/>
          </a:xfrm>
          <a:prstGeom prst="rect">
            <a:avLst/>
          </a:prstGeom>
          <a:noFill/>
          <a:ln w="9525">
            <a:noFill/>
            <a:miter lim="800000"/>
            <a:headEnd/>
            <a:tailEnd/>
          </a:ln>
          <a:effectLst/>
        </p:spPr>
        <p:txBody>
          <a:bodyPr wrap="none">
            <a:spAutoFit/>
          </a:bodyPr>
          <a:lstStyle/>
          <a:p>
            <a:r>
              <a:rPr lang="en-US" altLang="en-US" sz="3200" b="1" u="sng">
                <a:solidFill>
                  <a:schemeClr val="bg1"/>
                </a:solidFill>
              </a:rPr>
              <a:t>Lipoma</a:t>
            </a:r>
          </a:p>
        </p:txBody>
      </p:sp>
      <p:sp>
        <p:nvSpPr>
          <p:cNvPr id="4" name="Title 3"/>
          <p:cNvSpPr>
            <a:spLocks noGrp="1"/>
          </p:cNvSpPr>
          <p:nvPr>
            <p:ph type="title"/>
          </p:nvPr>
        </p:nvSpPr>
        <p:spPr/>
        <p:txBody>
          <a:bodyPr>
            <a:normAutofit/>
          </a:bodyPr>
          <a:lstStyle/>
          <a:p>
            <a:r>
              <a:rPr lang="en-US" sz="4000" dirty="0" smtClean="0"/>
              <a:t>Subcutaneous </a:t>
            </a:r>
            <a:r>
              <a:rPr lang="en-US" sz="4000" dirty="0" err="1" smtClean="0"/>
              <a:t>lipoma</a:t>
            </a:r>
            <a:endParaRPr lang="en-US" sz="4000"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381000"/>
            <a:ext cx="7772400" cy="1143000"/>
          </a:xfrm>
        </p:spPr>
        <p:txBody>
          <a:bodyPr/>
          <a:lstStyle/>
          <a:p>
            <a:r>
              <a:rPr lang="en-US" altLang="en-US" sz="4800" b="1" dirty="0" err="1"/>
              <a:t>Lipoma</a:t>
            </a:r>
            <a:endParaRPr lang="en-US" altLang="en-US" sz="4800" b="1" dirty="0"/>
          </a:p>
        </p:txBody>
      </p:sp>
      <p:sp>
        <p:nvSpPr>
          <p:cNvPr id="24579" name="Text Box 3"/>
          <p:cNvSpPr txBox="1">
            <a:spLocks noChangeArrowheads="1"/>
          </p:cNvSpPr>
          <p:nvPr/>
        </p:nvSpPr>
        <p:spPr bwMode="auto">
          <a:xfrm>
            <a:off x="838200" y="1676400"/>
            <a:ext cx="7388225" cy="1066800"/>
          </a:xfrm>
          <a:prstGeom prst="rect">
            <a:avLst/>
          </a:prstGeom>
          <a:noFill/>
          <a:ln w="9525">
            <a:noFill/>
            <a:miter lim="800000"/>
            <a:headEnd/>
            <a:tailEnd/>
          </a:ln>
          <a:effectLst/>
        </p:spPr>
        <p:txBody>
          <a:bodyPr>
            <a:spAutoFit/>
          </a:bodyPr>
          <a:lstStyle/>
          <a:p>
            <a:pPr>
              <a:buClr>
                <a:srgbClr val="FF0066"/>
              </a:buClr>
              <a:buSzPct val="75000"/>
              <a:buFont typeface="Wingdings" pitchFamily="2" charset="2"/>
              <a:buChar char="v"/>
            </a:pPr>
            <a:r>
              <a:rPr lang="en-US" altLang="en-US" sz="3200" b="1"/>
              <a:t> Benign, well-circumscribed tumor of </a:t>
            </a:r>
          </a:p>
          <a:p>
            <a:pPr>
              <a:buClr>
                <a:srgbClr val="FF0066"/>
              </a:buClr>
              <a:buSzPct val="75000"/>
              <a:buFont typeface="Wingdings" pitchFamily="2" charset="2"/>
              <a:buNone/>
            </a:pPr>
            <a:r>
              <a:rPr lang="en-US" altLang="en-US" sz="3200" b="1"/>
              <a:t>     well-differentiated adipocytes</a:t>
            </a:r>
          </a:p>
        </p:txBody>
      </p:sp>
      <p:sp>
        <p:nvSpPr>
          <p:cNvPr id="24580" name="Text Box 4"/>
          <p:cNvSpPr txBox="1">
            <a:spLocks noChangeArrowheads="1"/>
          </p:cNvSpPr>
          <p:nvPr/>
        </p:nvSpPr>
        <p:spPr bwMode="auto">
          <a:xfrm>
            <a:off x="838200" y="3200400"/>
            <a:ext cx="7162800" cy="1066800"/>
          </a:xfrm>
          <a:prstGeom prst="rect">
            <a:avLst/>
          </a:prstGeom>
          <a:noFill/>
          <a:ln w="9525">
            <a:noFill/>
            <a:miter lim="800000"/>
            <a:headEnd/>
            <a:tailEnd/>
          </a:ln>
          <a:effectLst/>
        </p:spPr>
        <p:txBody>
          <a:bodyPr>
            <a:spAutoFit/>
          </a:bodyPr>
          <a:lstStyle/>
          <a:p>
            <a:pPr>
              <a:buClr>
                <a:srgbClr val="FF0066"/>
              </a:buClr>
              <a:buSzPct val="75000"/>
              <a:buFont typeface="Wingdings" pitchFamily="2" charset="2"/>
              <a:buChar char="v"/>
            </a:pPr>
            <a:r>
              <a:rPr lang="en-US" altLang="en-US" sz="3200" b="1" dirty="0"/>
              <a:t> Usually subcutaneous, any site of </a:t>
            </a:r>
          </a:p>
          <a:p>
            <a:pPr>
              <a:buClr>
                <a:srgbClr val="FF0066"/>
              </a:buClr>
              <a:buSzPct val="75000"/>
              <a:buFont typeface="Wingdings" pitchFamily="2" charset="2"/>
              <a:buNone/>
            </a:pPr>
            <a:r>
              <a:rPr lang="en-US" altLang="en-US" sz="3200" b="1" dirty="0"/>
              <a:t>     adipose tissue</a:t>
            </a:r>
          </a:p>
        </p:txBody>
      </p:sp>
      <p:sp>
        <p:nvSpPr>
          <p:cNvPr id="24581" name="Text Box 5"/>
          <p:cNvSpPr txBox="1">
            <a:spLocks noChangeArrowheads="1"/>
          </p:cNvSpPr>
          <p:nvPr/>
        </p:nvSpPr>
        <p:spPr bwMode="auto">
          <a:xfrm>
            <a:off x="838200" y="4191000"/>
            <a:ext cx="6781800" cy="1066800"/>
          </a:xfrm>
          <a:prstGeom prst="rect">
            <a:avLst/>
          </a:prstGeom>
          <a:noFill/>
          <a:ln w="9525">
            <a:noFill/>
            <a:miter lim="800000"/>
            <a:headEnd/>
            <a:tailEnd/>
          </a:ln>
          <a:effectLst/>
        </p:spPr>
        <p:txBody>
          <a:bodyPr>
            <a:spAutoFit/>
          </a:bodyPr>
          <a:lstStyle/>
          <a:p>
            <a:pPr>
              <a:buClr>
                <a:srgbClr val="FF0066"/>
              </a:buClr>
              <a:buSzPct val="75000"/>
              <a:buFont typeface="Wingdings" pitchFamily="2" charset="2"/>
              <a:buChar char="v"/>
            </a:pPr>
            <a:r>
              <a:rPr lang="en-US" altLang="en-US" sz="3200" b="1" dirty="0"/>
              <a:t> Most common type of benign soft </a:t>
            </a:r>
          </a:p>
          <a:p>
            <a:pPr>
              <a:buClr>
                <a:srgbClr val="FF0066"/>
              </a:buClr>
              <a:buSzPct val="75000"/>
              <a:buFont typeface="Wingdings" pitchFamily="2" charset="2"/>
              <a:buNone/>
            </a:pPr>
            <a:r>
              <a:rPr lang="en-US" altLang="en-US" sz="3200" b="1" dirty="0">
                <a:solidFill>
                  <a:schemeClr val="bg1"/>
                </a:solidFill>
              </a:rPr>
              <a:t>     </a:t>
            </a:r>
            <a:r>
              <a:rPr lang="en-US" altLang="en-US" sz="3200" b="1" dirty="0"/>
              <a:t>tissue tumor </a:t>
            </a:r>
          </a:p>
        </p:txBody>
      </p:sp>
      <p:sp>
        <p:nvSpPr>
          <p:cNvPr id="24582" name="Text Box 6"/>
          <p:cNvSpPr txBox="1">
            <a:spLocks noChangeArrowheads="1"/>
          </p:cNvSpPr>
          <p:nvPr/>
        </p:nvSpPr>
        <p:spPr bwMode="auto">
          <a:xfrm>
            <a:off x="838200" y="2667000"/>
            <a:ext cx="7297738" cy="579438"/>
          </a:xfrm>
          <a:prstGeom prst="rect">
            <a:avLst/>
          </a:prstGeom>
          <a:noFill/>
          <a:ln w="9525">
            <a:noFill/>
            <a:miter lim="800000"/>
            <a:headEnd/>
            <a:tailEnd/>
          </a:ln>
          <a:effectLst/>
        </p:spPr>
        <p:txBody>
          <a:bodyPr>
            <a:spAutoFit/>
          </a:bodyPr>
          <a:lstStyle/>
          <a:p>
            <a:pPr>
              <a:buClr>
                <a:srgbClr val="FF0066"/>
              </a:buClr>
              <a:buSzPct val="75000"/>
              <a:buFont typeface="Wingdings" pitchFamily="2" charset="2"/>
              <a:buChar char="v"/>
            </a:pPr>
            <a:r>
              <a:rPr lang="en-US" altLang="en-US" sz="3200" b="1"/>
              <a:t> In adult, upper back, neck, shoulder </a:t>
            </a:r>
          </a:p>
        </p:txBody>
      </p:sp>
      <p:sp>
        <p:nvSpPr>
          <p:cNvPr id="24583" name="Text Box 7"/>
          <p:cNvSpPr txBox="1">
            <a:spLocks noChangeArrowheads="1"/>
          </p:cNvSpPr>
          <p:nvPr/>
        </p:nvSpPr>
        <p:spPr bwMode="auto">
          <a:xfrm>
            <a:off x="838200" y="5257800"/>
            <a:ext cx="8218488" cy="1066800"/>
          </a:xfrm>
          <a:prstGeom prst="rect">
            <a:avLst/>
          </a:prstGeom>
          <a:noFill/>
          <a:ln w="9525">
            <a:noFill/>
            <a:miter lim="800000"/>
            <a:headEnd/>
            <a:tailEnd/>
          </a:ln>
          <a:effectLst/>
        </p:spPr>
        <p:txBody>
          <a:bodyPr>
            <a:spAutoFit/>
          </a:bodyPr>
          <a:lstStyle/>
          <a:p>
            <a:pPr>
              <a:buClr>
                <a:srgbClr val="FF0066"/>
              </a:buClr>
              <a:buSzPct val="75000"/>
              <a:buFont typeface="Wingdings" pitchFamily="2" charset="2"/>
              <a:buChar char="v"/>
            </a:pPr>
            <a:r>
              <a:rPr lang="en-US" altLang="en-US" sz="3200" b="1" dirty="0"/>
              <a:t> Resemble  normal adipose tissue </a:t>
            </a:r>
          </a:p>
          <a:p>
            <a:pPr>
              <a:buClr>
                <a:srgbClr val="FF0066"/>
              </a:buClr>
              <a:buSzPct val="75000"/>
              <a:buFont typeface="Wingdings" pitchFamily="2" charset="2"/>
              <a:buChar char="v"/>
            </a:pPr>
            <a:r>
              <a:rPr lang="en-US" altLang="en-US" sz="3200" b="1" dirty="0"/>
              <a:t> </a:t>
            </a:r>
            <a:r>
              <a:rPr lang="en-US" altLang="en-US" sz="3200" b="1" dirty="0" err="1"/>
              <a:t>Subtypes:angiolipoma</a:t>
            </a:r>
            <a:r>
              <a:rPr lang="en-US" altLang="en-US" sz="3200" b="1" dirty="0"/>
              <a:t>, spindle cell </a:t>
            </a:r>
            <a:r>
              <a:rPr lang="en-US" altLang="en-US" sz="3200" b="1" dirty="0" err="1"/>
              <a:t>lipoma</a:t>
            </a:r>
            <a:endParaRPr lang="en-US" altLang="en-US" sz="3200" b="1"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noChangeArrowheads="1"/>
          </p:cNvPicPr>
          <p:nvPr/>
        </p:nvPicPr>
        <p:blipFill>
          <a:blip r:embed="rId3" cstate="print"/>
          <a:srcRect/>
          <a:stretch>
            <a:fillRect/>
          </a:stretch>
        </p:blipFill>
        <p:spPr bwMode="auto">
          <a:xfrm>
            <a:off x="1331640" y="1412776"/>
            <a:ext cx="6624736" cy="5013176"/>
          </a:xfrm>
          <a:prstGeom prst="rect">
            <a:avLst/>
          </a:prstGeom>
          <a:noFill/>
          <a:ln w="9525">
            <a:noFill/>
            <a:round/>
            <a:headEnd/>
            <a:tailEnd/>
          </a:ln>
        </p:spPr>
      </p:pic>
      <p:sp>
        <p:nvSpPr>
          <p:cNvPr id="3" name="Title 2"/>
          <p:cNvSpPr>
            <a:spLocks noGrp="1"/>
          </p:cNvSpPr>
          <p:nvPr>
            <p:ph type="title" idx="4294967295"/>
          </p:nvPr>
        </p:nvSpPr>
        <p:spPr>
          <a:xfrm>
            <a:off x="0" y="274638"/>
            <a:ext cx="8229600" cy="1143000"/>
          </a:xfrm>
        </p:spPr>
        <p:txBody>
          <a:bodyPr/>
          <a:lstStyle/>
          <a:p>
            <a:r>
              <a:rPr lang="en-US" dirty="0" smtClean="0"/>
              <a:t>Skin nevus</a:t>
            </a:r>
            <a:endParaRPr lang="en-US"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NEVUS (SKIN)</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srcRect/>
          <a:stretch>
            <a:fillRect/>
          </a:stretch>
        </p:blipFill>
        <p:spPr>
          <a:xfrm>
            <a:off x="0" y="1500188"/>
            <a:ext cx="9144000" cy="5400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Nevus: </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Skin shows:  </a:t>
            </a:r>
            <a:endParaRPr lang="en-US" sz="3600" i="1" dirty="0">
              <a:solidFill>
                <a:schemeClr val="accent1">
                  <a:satMod val="150000"/>
                </a:schemeClr>
              </a:solidFill>
              <a:latin typeface="Franklin Gothic Demi" pitchFamily="34" charset="0"/>
            </a:endParaRPr>
          </a:p>
        </p:txBody>
      </p:sp>
      <p:sp>
        <p:nvSpPr>
          <p:cNvPr id="3" name="TextBox 2"/>
          <p:cNvSpPr txBox="1"/>
          <p:nvPr/>
        </p:nvSpPr>
        <p:spPr>
          <a:xfrm>
            <a:off x="142875" y="1928813"/>
            <a:ext cx="8715375" cy="2092881"/>
          </a:xfrm>
          <a:prstGeom prst="rect">
            <a:avLst/>
          </a:prstGeom>
          <a:noFill/>
        </p:spPr>
        <p:txBody>
          <a:bodyPr>
            <a:spAutoFit/>
          </a:bodyPr>
          <a:lstStyle/>
          <a:p>
            <a:pPr marL="534988" indent="-534988" algn="just" fontAlgn="auto">
              <a:spcBef>
                <a:spcPts val="0"/>
              </a:spcBef>
              <a:spcAft>
                <a:spcPts val="0"/>
              </a:spcAft>
              <a:buFontTx/>
              <a:buBlip>
                <a:blip r:embed="rId3"/>
              </a:buBlip>
              <a:defRPr/>
            </a:pPr>
            <a:r>
              <a:rPr lang="en-US" sz="2800" dirty="0">
                <a:latin typeface="Franklin Gothic Demi" pitchFamily="34" charset="0"/>
                <a:cs typeface="+mn-cs"/>
              </a:rPr>
              <a:t>Nests and clusters of small round or spindle shaped nevus </a:t>
            </a:r>
            <a:r>
              <a:rPr lang="en-US" sz="2800" dirty="0" smtClean="0">
                <a:latin typeface="Franklin Gothic Demi" pitchFamily="34" charset="0"/>
              </a:rPr>
              <a:t>cells containing varying amount of brown melanin pigment. </a:t>
            </a:r>
            <a:r>
              <a:rPr lang="en-US" sz="2800" dirty="0">
                <a:latin typeface="Franklin Gothic Demi" pitchFamily="34" charset="0"/>
                <a:cs typeface="+mn-cs"/>
              </a:rPr>
              <a:t>with few </a:t>
            </a:r>
            <a:r>
              <a:rPr lang="en-US" sz="2800" dirty="0" err="1">
                <a:latin typeface="Franklin Gothic Demi" pitchFamily="34" charset="0"/>
                <a:cs typeface="+mn-cs"/>
              </a:rPr>
              <a:t>melanophages</a:t>
            </a:r>
            <a:r>
              <a:rPr lang="en-US" sz="2800" dirty="0">
                <a:latin typeface="Franklin Gothic Demi" pitchFamily="34" charset="0"/>
                <a:cs typeface="+mn-cs"/>
              </a:rPr>
              <a:t> in the upper dermis</a:t>
            </a:r>
            <a:r>
              <a:rPr lang="en-US" sz="2800" dirty="0" smtClean="0">
                <a:latin typeface="Franklin Gothic Demi" pitchFamily="34" charset="0"/>
                <a:cs typeface="+mn-cs"/>
              </a:rPr>
              <a:t>.</a:t>
            </a:r>
            <a:endParaRPr lang="en-US" sz="2800" dirty="0">
              <a:latin typeface="Franklin Gothic Demi" pitchFamily="34" charset="0"/>
              <a:cs typeface="+mn-cs"/>
            </a:endParaRPr>
          </a:p>
          <a:p>
            <a:pPr fontAlgn="auto">
              <a:spcBef>
                <a:spcPts val="0"/>
              </a:spcBef>
              <a:spcAft>
                <a:spcPts val="0"/>
              </a:spcAft>
              <a:defRPr/>
            </a:pPr>
            <a:endParaRPr lang="en-US" dirty="0">
              <a:latin typeface="+mn-lt"/>
              <a:cs typeface="+mn-cs"/>
            </a:endParaRP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1"/>
          <p:cNvPicPr>
            <a:picLocks noChangeAspect="1"/>
          </p:cNvPicPr>
          <p:nvPr/>
        </p:nvPicPr>
        <p:blipFill>
          <a:blip r:embed="rId3" cstate="print"/>
          <a:srcRect/>
          <a:stretch>
            <a:fillRect/>
          </a:stretch>
        </p:blipFill>
        <p:spPr bwMode="auto">
          <a:xfrm>
            <a:off x="390525" y="571500"/>
            <a:ext cx="8532813" cy="5786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LEIOMYOMA (UTERINE)</a:t>
            </a:r>
            <a:endParaRPr lang="en-US" sz="3600" dirty="0">
              <a:solidFill>
                <a:schemeClr val="accent1">
                  <a:satMod val="150000"/>
                </a:schemeClr>
              </a:solidFill>
              <a:latin typeface="Franklin Gothic Demi" pitchFamily="34" charset="0"/>
            </a:endParaRPr>
          </a:p>
        </p:txBody>
      </p:sp>
      <p:pic>
        <p:nvPicPr>
          <p:cNvPr id="4" name="Picture 6" descr="22 e"/>
          <p:cNvPicPr>
            <a:picLocks noChangeAspect="1" noChangeArrowheads="1"/>
          </p:cNvPicPr>
          <p:nvPr/>
        </p:nvPicPr>
        <p:blipFill>
          <a:blip r:embed="rId3" cstate="print">
            <a:lum bright="-8000" contrast="-2000"/>
          </a:blip>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err="1" smtClean="0">
                <a:solidFill>
                  <a:schemeClr val="accent1">
                    <a:satMod val="150000"/>
                  </a:schemeClr>
                </a:solidFill>
                <a:latin typeface="Franklin Gothic Demi" pitchFamily="34" charset="0"/>
              </a:rPr>
              <a:t>Leiomyoma</a:t>
            </a:r>
            <a:r>
              <a:rPr lang="en-US" sz="3600" i="1" dirty="0" smtClean="0">
                <a:solidFill>
                  <a:schemeClr val="accent1">
                    <a:satMod val="150000"/>
                  </a:schemeClr>
                </a:solidFill>
                <a:latin typeface="Franklin Gothic Demi" pitchFamily="34" charset="0"/>
              </a:rPr>
              <a:t>:</a:t>
            </a:r>
            <a:r>
              <a:rPr lang="en-US" sz="3600" dirty="0" smtClean="0">
                <a:solidFill>
                  <a:schemeClr val="accent1">
                    <a:satMod val="150000"/>
                  </a:schemeClr>
                </a:solidFill>
                <a:latin typeface="Franklin Gothic Demi" pitchFamily="34" charset="0"/>
              </a:rPr>
              <a:t/>
            </a:r>
            <a:br>
              <a:rPr lang="en-US" sz="3600"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a:t>
            </a:r>
            <a:r>
              <a:rPr lang="en-US" sz="2800" i="1" dirty="0" err="1" smtClean="0">
                <a:solidFill>
                  <a:schemeClr val="accent1">
                    <a:satMod val="150000"/>
                  </a:schemeClr>
                </a:solidFill>
                <a:latin typeface="Franklin Gothic Demi" pitchFamily="34" charset="0"/>
              </a:rPr>
              <a:t>tumour</a:t>
            </a:r>
            <a:r>
              <a:rPr lang="en-US" sz="2800" i="1" dirty="0" smtClean="0">
                <a:solidFill>
                  <a:schemeClr val="accent1">
                    <a:satMod val="150000"/>
                  </a:schemeClr>
                </a:solidFill>
                <a:latin typeface="Franklin Gothic Demi" pitchFamily="34" charset="0"/>
              </a:rPr>
              <a:t> shows:</a:t>
            </a:r>
            <a:endParaRPr lang="en-US" sz="2800" i="1" dirty="0">
              <a:solidFill>
                <a:schemeClr val="accent1">
                  <a:satMod val="150000"/>
                </a:schemeClr>
              </a:solidFill>
              <a:latin typeface="Franklin Gothic Demi" pitchFamily="34" charset="0"/>
            </a:endParaRPr>
          </a:p>
        </p:txBody>
      </p:sp>
      <p:sp>
        <p:nvSpPr>
          <p:cNvPr id="70659" name="TextBox 2"/>
          <p:cNvSpPr txBox="1">
            <a:spLocks noChangeArrowheads="1"/>
          </p:cNvSpPr>
          <p:nvPr/>
        </p:nvSpPr>
        <p:spPr bwMode="auto">
          <a:xfrm>
            <a:off x="214313" y="2143125"/>
            <a:ext cx="8715375" cy="2246769"/>
          </a:xfrm>
          <a:prstGeom prst="rect">
            <a:avLst/>
          </a:prstGeom>
          <a:noFill/>
          <a:ln w="9525">
            <a:noFill/>
            <a:miter lim="800000"/>
            <a:headEnd/>
            <a:tailEnd/>
          </a:ln>
        </p:spPr>
        <p:txBody>
          <a:bodyPr>
            <a:spAutoFit/>
          </a:bodyPr>
          <a:lstStyle/>
          <a:p>
            <a:pPr marL="534988" indent="-534988" algn="just">
              <a:buFontTx/>
              <a:buBlip>
                <a:blip r:embed="rId3"/>
              </a:buBlip>
            </a:pPr>
            <a:r>
              <a:rPr lang="en-US" sz="2800" dirty="0">
                <a:latin typeface="Franklin Gothic Demi" pitchFamily="34" charset="0"/>
              </a:rPr>
              <a:t>A well demarcated </a:t>
            </a:r>
            <a:r>
              <a:rPr lang="en-US" sz="2800" dirty="0" err="1">
                <a:latin typeface="Franklin Gothic Demi" pitchFamily="34" charset="0"/>
              </a:rPr>
              <a:t>tumour</a:t>
            </a:r>
            <a:r>
              <a:rPr lang="en-US" sz="2800" dirty="0">
                <a:latin typeface="Franklin Gothic Demi" pitchFamily="34" charset="0"/>
              </a:rPr>
              <a:t> mass in the muscle coat of uterus without a definite capsule.</a:t>
            </a:r>
          </a:p>
          <a:p>
            <a:pPr marL="534988" indent="-534988" algn="just">
              <a:buFontTx/>
              <a:buBlip>
                <a:blip r:embed="rId3"/>
              </a:buBlip>
            </a:pPr>
            <a:endParaRPr lang="en-US" sz="2800" dirty="0">
              <a:latin typeface="Franklin Gothic Demi" pitchFamily="34" charset="0"/>
            </a:endParaRPr>
          </a:p>
          <a:p>
            <a:pPr marL="534988" indent="-534988" algn="just">
              <a:buFontTx/>
              <a:buBlip>
                <a:blip r:embed="rId3"/>
              </a:buBlip>
            </a:pPr>
            <a:r>
              <a:rPr lang="en-US" sz="2800" dirty="0" err="1">
                <a:latin typeface="Franklin Gothic Demi" pitchFamily="34" charset="0"/>
              </a:rPr>
              <a:t>Tumour</a:t>
            </a:r>
            <a:r>
              <a:rPr lang="en-US" sz="2800" dirty="0">
                <a:latin typeface="Franklin Gothic Demi" pitchFamily="34" charset="0"/>
              </a:rPr>
              <a:t> consists of interlacing bundles of smooth muscle and fibrous </a:t>
            </a:r>
            <a:r>
              <a:rPr lang="en-US" sz="2800" dirty="0" smtClean="0">
                <a:latin typeface="Franklin Gothic Demi" pitchFamily="34" charset="0"/>
              </a:rPr>
              <a:t>tissue. </a:t>
            </a:r>
            <a:endParaRPr lang="en-US" sz="2800" dirty="0">
              <a:latin typeface="Franklin Gothic Demi" pitchFamily="34" charset="0"/>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err="1" smtClean="0">
                <a:solidFill>
                  <a:schemeClr val="accent1">
                    <a:satMod val="150000"/>
                  </a:schemeClr>
                </a:solidFill>
                <a:latin typeface="Franklin Gothic Demi" pitchFamily="34" charset="0"/>
              </a:rPr>
              <a:t>Coagulative</a:t>
            </a:r>
            <a:r>
              <a:rPr lang="en-US" sz="3600" i="1" dirty="0" smtClean="0">
                <a:solidFill>
                  <a:schemeClr val="accent1">
                    <a:satMod val="150000"/>
                  </a:schemeClr>
                </a:solidFill>
                <a:latin typeface="Franklin Gothic Demi" pitchFamily="34" charset="0"/>
              </a:rPr>
              <a:t> necrosis in an </a:t>
            </a:r>
            <a:r>
              <a:rPr lang="en-US" sz="3600" i="1" dirty="0" err="1" smtClean="0">
                <a:solidFill>
                  <a:schemeClr val="accent1">
                    <a:satMod val="150000"/>
                  </a:schemeClr>
                </a:solidFill>
                <a:latin typeface="Franklin Gothic Demi" pitchFamily="34" charset="0"/>
              </a:rPr>
              <a:t>infarcted</a:t>
            </a:r>
            <a:r>
              <a:rPr lang="en-US" sz="3600" i="1" dirty="0" smtClean="0">
                <a:solidFill>
                  <a:schemeClr val="accent1">
                    <a:satMod val="150000"/>
                  </a:schemeClr>
                </a:solidFill>
                <a:latin typeface="Franklin Gothic Demi" pitchFamily="34" charset="0"/>
              </a:rPr>
              <a:t> kidney:</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kidney shows:</a:t>
            </a:r>
            <a:endParaRPr lang="en-US" sz="2800" i="1" dirty="0">
              <a:solidFill>
                <a:schemeClr val="accent1">
                  <a:satMod val="150000"/>
                </a:schemeClr>
              </a:solidFill>
              <a:latin typeface="Franklin Gothic Demi" pitchFamily="34" charset="0"/>
            </a:endParaRPr>
          </a:p>
        </p:txBody>
      </p:sp>
      <p:sp>
        <p:nvSpPr>
          <p:cNvPr id="46083" name="TextBox 3"/>
          <p:cNvSpPr txBox="1">
            <a:spLocks noChangeArrowheads="1"/>
          </p:cNvSpPr>
          <p:nvPr/>
        </p:nvSpPr>
        <p:spPr bwMode="auto">
          <a:xfrm>
            <a:off x="0" y="1714500"/>
            <a:ext cx="8715375" cy="1384995"/>
          </a:xfrm>
          <a:prstGeom prst="rect">
            <a:avLst/>
          </a:prstGeom>
          <a:noFill/>
          <a:ln w="9525">
            <a:noFill/>
            <a:miter lim="800000"/>
            <a:headEnd/>
            <a:tailEnd/>
          </a:ln>
        </p:spPr>
        <p:txBody>
          <a:bodyPr>
            <a:spAutoFit/>
          </a:bodyPr>
          <a:lstStyle/>
          <a:p>
            <a:pPr marL="534988" indent="-534988" algn="just">
              <a:buFontTx/>
              <a:buBlip>
                <a:blip r:embed="rId3"/>
              </a:buBlip>
            </a:pPr>
            <a:r>
              <a:rPr lang="en-US" sz="2800" dirty="0">
                <a:latin typeface="Franklin Gothic Demi" pitchFamily="34" charset="0"/>
              </a:rPr>
              <a:t>A cortical infarct showing </a:t>
            </a:r>
            <a:r>
              <a:rPr lang="en-US" sz="2800" dirty="0" err="1">
                <a:latin typeface="Franklin Gothic Demi" pitchFamily="34" charset="0"/>
              </a:rPr>
              <a:t>coagulative</a:t>
            </a:r>
            <a:r>
              <a:rPr lang="en-US" sz="2800" dirty="0">
                <a:latin typeface="Franklin Gothic Demi" pitchFamily="34" charset="0"/>
              </a:rPr>
              <a:t> necrosis of </a:t>
            </a:r>
            <a:r>
              <a:rPr lang="en-US" sz="2800" dirty="0" err="1">
                <a:latin typeface="Franklin Gothic Demi" pitchFamily="34" charset="0"/>
              </a:rPr>
              <a:t>glomeruli</a:t>
            </a:r>
            <a:r>
              <a:rPr lang="en-US" sz="2800" dirty="0">
                <a:latin typeface="Franklin Gothic Demi" pitchFamily="34" charset="0"/>
              </a:rPr>
              <a:t>, tubules and interstitial tissue with loss of cell </a:t>
            </a:r>
            <a:r>
              <a:rPr lang="en-US" sz="2800" dirty="0" smtClean="0">
                <a:latin typeface="Franklin Gothic Demi" pitchFamily="34" charset="0"/>
              </a:rPr>
              <a:t>nuclei.</a:t>
            </a: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ubtitle 2"/>
          <p:cNvSpPr txBox="1">
            <a:spLocks/>
          </p:cNvSpPr>
          <p:nvPr/>
        </p:nvSpPr>
        <p:spPr bwMode="auto">
          <a:xfrm>
            <a:off x="0" y="6286500"/>
            <a:ext cx="9144000" cy="571500"/>
          </a:xfrm>
          <a:prstGeom prst="rect">
            <a:avLst/>
          </a:prstGeom>
          <a:noFill/>
          <a:ln w="9525">
            <a:noFill/>
            <a:miter lim="800000"/>
            <a:headEnd/>
            <a:tailEnd/>
          </a:ln>
        </p:spPr>
        <p:txBody>
          <a:bodyPr anchor="ctr"/>
          <a:lstStyle/>
          <a:p>
            <a:pPr>
              <a:spcBef>
                <a:spcPct val="20000"/>
              </a:spcBef>
              <a:buClr>
                <a:schemeClr val="accent1"/>
              </a:buClr>
              <a:buSzPct val="70000"/>
              <a:buFont typeface="Wingdings 2" pitchFamily="18" charset="2"/>
              <a:buNone/>
            </a:pPr>
            <a:r>
              <a:rPr lang="en-US" sz="2800" b="1">
                <a:solidFill>
                  <a:schemeClr val="tx2"/>
                </a:solidFill>
              </a:rPr>
              <a:t>Enchondroma of the fibula</a:t>
            </a:r>
          </a:p>
        </p:txBody>
      </p:sp>
      <p:pic>
        <p:nvPicPr>
          <p:cNvPr id="2" name="Picture 1"/>
          <p:cNvPicPr>
            <a:picLocks noChangeAspect="1"/>
          </p:cNvPicPr>
          <p:nvPr/>
        </p:nvPicPr>
        <p:blipFill>
          <a:blip r:embed="rId3" cstate="print">
            <a:extLst>
              <a:ext uri="28A0092B-C50C-407e-A947-70E740481C1C">
                <a14:useLocalDpi xmlns="" xmlns:a14="http://schemas.microsoft.com/office/drawing/2007/7/7/main" val="0"/>
              </a:ext>
            </a:extLst>
          </a:blip>
          <a:stretch>
            <a:fillRect/>
          </a:stretch>
        </p:blipFill>
        <p:spPr>
          <a:xfrm>
            <a:off x="2500298" y="214290"/>
            <a:ext cx="4071869" cy="60734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CHONDROMA OF BONE</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lum bright="8000"/>
          </a:blip>
          <a:srcRect/>
          <a:stretch>
            <a:fillRect/>
          </a:stretch>
        </p:blipFill>
        <p:spPr>
          <a:xfrm>
            <a:off x="0" y="1500188"/>
            <a:ext cx="9144000" cy="5381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err="1" smtClean="0">
                <a:solidFill>
                  <a:schemeClr val="accent1">
                    <a:satMod val="150000"/>
                  </a:schemeClr>
                </a:solidFill>
                <a:latin typeface="Franklin Gothic Demi" pitchFamily="34" charset="0"/>
              </a:rPr>
              <a:t>Chondroma</a:t>
            </a:r>
            <a:r>
              <a:rPr lang="en-US" sz="3600" i="1" dirty="0" smtClean="0">
                <a:solidFill>
                  <a:schemeClr val="accent1">
                    <a:satMod val="150000"/>
                  </a:schemeClr>
                </a:solidFill>
                <a:latin typeface="Franklin Gothic Demi" pitchFamily="34" charset="0"/>
              </a:rPr>
              <a:t>:</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a:t>
            </a:r>
            <a:r>
              <a:rPr lang="en-US" sz="2800" i="1" dirty="0" err="1" smtClean="0">
                <a:solidFill>
                  <a:schemeClr val="accent1">
                    <a:satMod val="150000"/>
                  </a:schemeClr>
                </a:solidFill>
                <a:latin typeface="Franklin Gothic Demi" pitchFamily="34" charset="0"/>
              </a:rPr>
              <a:t>tumour</a:t>
            </a:r>
            <a:r>
              <a:rPr lang="en-US" sz="2800" i="1" dirty="0" smtClean="0">
                <a:solidFill>
                  <a:schemeClr val="accent1">
                    <a:satMod val="150000"/>
                  </a:schemeClr>
                </a:solidFill>
                <a:latin typeface="Franklin Gothic Demi" pitchFamily="34" charset="0"/>
              </a:rPr>
              <a:t> shows:</a:t>
            </a:r>
            <a:endParaRPr lang="en-US" sz="2800" i="1" dirty="0">
              <a:solidFill>
                <a:schemeClr val="accent1">
                  <a:satMod val="150000"/>
                </a:schemeClr>
              </a:solidFill>
              <a:latin typeface="Franklin Gothic Demi" pitchFamily="34" charset="0"/>
            </a:endParaRPr>
          </a:p>
        </p:txBody>
      </p:sp>
      <p:sp>
        <p:nvSpPr>
          <p:cNvPr id="72707" name="TextBox 2"/>
          <p:cNvSpPr txBox="1">
            <a:spLocks noChangeArrowheads="1"/>
          </p:cNvSpPr>
          <p:nvPr/>
        </p:nvSpPr>
        <p:spPr bwMode="auto">
          <a:xfrm>
            <a:off x="214313" y="1958975"/>
            <a:ext cx="8715375" cy="3970338"/>
          </a:xfrm>
          <a:prstGeom prst="rect">
            <a:avLst/>
          </a:prstGeom>
          <a:noFill/>
          <a:ln w="9525">
            <a:noFill/>
            <a:miter lim="800000"/>
            <a:headEnd/>
            <a:tailEnd/>
          </a:ln>
        </p:spPr>
        <p:txBody>
          <a:bodyPr>
            <a:spAutoFit/>
          </a:bodyPr>
          <a:lstStyle/>
          <a:p>
            <a:pPr marL="534988" indent="-534988" algn="just">
              <a:buFontTx/>
              <a:buBlip>
                <a:blip r:embed="rId3"/>
              </a:buBlip>
            </a:pPr>
            <a:r>
              <a:rPr lang="en-US" sz="2800">
                <a:latin typeface="Franklin Gothic Demi" pitchFamily="34" charset="0"/>
              </a:rPr>
              <a:t>Lobules of mature cartilage separated by thin trabeculae of fibrous tissue with blood vessels.</a:t>
            </a:r>
          </a:p>
          <a:p>
            <a:pPr marL="534988" indent="-534988" algn="just">
              <a:buFontTx/>
              <a:buBlip>
                <a:blip r:embed="rId3"/>
              </a:buBlip>
            </a:pPr>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Lobules consists of mature cartilage cells irregularly distributed through pale blue homogenous matrix and are contained within the lacunar spaces singly, in pairs or in tetrads.</a:t>
            </a:r>
          </a:p>
          <a:p>
            <a:pPr marL="534988" indent="-534988" algn="just">
              <a:buFontTx/>
              <a:buBlip>
                <a:blip r:embed="rId3"/>
              </a:buBlip>
            </a:pPr>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Few bony trabeculae are included in the tumour.</a:t>
            </a: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D:\derm15.jpg"/>
          <p:cNvPicPr>
            <a:picLocks noChangeAspect="1" noChangeArrowheads="1"/>
          </p:cNvPicPr>
          <p:nvPr/>
        </p:nvPicPr>
        <p:blipFill>
          <a:blip r:embed="rId2" cstate="print"/>
          <a:srcRect/>
          <a:stretch>
            <a:fillRect/>
          </a:stretch>
        </p:blipFill>
        <p:spPr bwMode="auto">
          <a:xfrm>
            <a:off x="899592" y="1484784"/>
            <a:ext cx="7272808" cy="5040560"/>
          </a:xfrm>
          <a:prstGeom prst="rect">
            <a:avLst/>
          </a:prstGeom>
          <a:noFill/>
        </p:spPr>
      </p:pic>
      <p:sp>
        <p:nvSpPr>
          <p:cNvPr id="3" name="Title 2"/>
          <p:cNvSpPr>
            <a:spLocks noGrp="1"/>
          </p:cNvSpPr>
          <p:nvPr>
            <p:ph type="title" idx="4294967295"/>
          </p:nvPr>
        </p:nvSpPr>
        <p:spPr>
          <a:xfrm>
            <a:off x="0" y="274638"/>
            <a:ext cx="8229600" cy="1143000"/>
          </a:xfrm>
        </p:spPr>
        <p:txBody>
          <a:bodyPr/>
          <a:lstStyle/>
          <a:p>
            <a:r>
              <a:rPr lang="en-US" dirty="0" err="1" smtClean="0"/>
              <a:t>Hemangioma</a:t>
            </a:r>
            <a:r>
              <a:rPr lang="en-US" dirty="0" smtClean="0"/>
              <a:t> </a:t>
            </a:r>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HEMANGIOMA</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lum bright="10000" contrast="20000"/>
          </a:blip>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err="1" smtClean="0">
                <a:solidFill>
                  <a:schemeClr val="accent1">
                    <a:satMod val="150000"/>
                  </a:schemeClr>
                </a:solidFill>
                <a:latin typeface="Franklin Gothic Demi" pitchFamily="34" charset="0"/>
              </a:rPr>
              <a:t>Hemangioma</a:t>
            </a:r>
            <a:r>
              <a:rPr lang="en-US" sz="3600" i="1" dirty="0" smtClean="0">
                <a:solidFill>
                  <a:schemeClr val="accent1">
                    <a:satMod val="150000"/>
                  </a:schemeClr>
                </a:solidFill>
                <a:latin typeface="Franklin Gothic Demi" pitchFamily="34" charset="0"/>
              </a:rPr>
              <a:t>:</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skin shows:</a:t>
            </a:r>
            <a:endParaRPr lang="en-US" sz="2800" i="1" dirty="0">
              <a:solidFill>
                <a:schemeClr val="accent1">
                  <a:satMod val="150000"/>
                </a:schemeClr>
              </a:solidFill>
              <a:latin typeface="Franklin Gothic Demi" pitchFamily="34" charset="0"/>
            </a:endParaRPr>
          </a:p>
        </p:txBody>
      </p:sp>
      <p:sp>
        <p:nvSpPr>
          <p:cNvPr id="75779" name="TextBox 3"/>
          <p:cNvSpPr txBox="1">
            <a:spLocks noChangeArrowheads="1"/>
          </p:cNvSpPr>
          <p:nvPr/>
        </p:nvSpPr>
        <p:spPr bwMode="auto">
          <a:xfrm>
            <a:off x="142875" y="1714500"/>
            <a:ext cx="8786813" cy="2677656"/>
          </a:xfrm>
          <a:prstGeom prst="rect">
            <a:avLst/>
          </a:prstGeom>
          <a:noFill/>
          <a:ln w="9525">
            <a:noFill/>
            <a:miter lim="800000"/>
            <a:headEnd/>
            <a:tailEnd/>
          </a:ln>
        </p:spPr>
        <p:txBody>
          <a:bodyPr>
            <a:spAutoFit/>
          </a:bodyPr>
          <a:lstStyle/>
          <a:p>
            <a:pPr marL="450850" indent="-450850" algn="just">
              <a:buFontTx/>
              <a:buBlip>
                <a:blip r:embed="rId3"/>
              </a:buBlip>
            </a:pPr>
            <a:r>
              <a:rPr lang="en-US" sz="2800" dirty="0">
                <a:latin typeface="Franklin Gothic Demi" pitchFamily="34" charset="0"/>
              </a:rPr>
              <a:t>A </a:t>
            </a:r>
            <a:r>
              <a:rPr lang="en-US" sz="2800" dirty="0" err="1">
                <a:latin typeface="Franklin Gothic Demi" pitchFamily="34" charset="0"/>
              </a:rPr>
              <a:t>tumour</a:t>
            </a:r>
            <a:r>
              <a:rPr lang="en-US" sz="2800" dirty="0">
                <a:latin typeface="Franklin Gothic Demi" pitchFamily="34" charset="0"/>
              </a:rPr>
              <a:t> mass in the dermis which consists of large number of vascular spaces of varying shapes and sizes separated by connective tissue </a:t>
            </a:r>
            <a:r>
              <a:rPr lang="en-US" sz="2800" dirty="0" err="1">
                <a:latin typeface="Franklin Gothic Demi" pitchFamily="34" charset="0"/>
              </a:rPr>
              <a:t>stroma</a:t>
            </a:r>
            <a:r>
              <a:rPr lang="en-US" sz="2800" dirty="0">
                <a:latin typeface="Franklin Gothic Demi" pitchFamily="34" charset="0"/>
              </a:rPr>
              <a:t>.</a:t>
            </a:r>
          </a:p>
          <a:p>
            <a:pPr marL="450850" indent="-450850" algn="just">
              <a:buFontTx/>
              <a:buBlip>
                <a:blip r:embed="rId3"/>
              </a:buBlip>
            </a:pPr>
            <a:endParaRPr lang="en-US" sz="2800" dirty="0">
              <a:latin typeface="Franklin Gothic Demi" pitchFamily="34" charset="0"/>
            </a:endParaRPr>
          </a:p>
          <a:p>
            <a:pPr marL="450850" indent="-450850" algn="just">
              <a:buFontTx/>
              <a:buBlip>
                <a:blip r:embed="rId3"/>
              </a:buBlip>
            </a:pPr>
            <a:r>
              <a:rPr lang="en-US" sz="2800" dirty="0">
                <a:latin typeface="Franklin Gothic Demi" pitchFamily="34" charset="0"/>
              </a:rPr>
              <a:t>Vascular spaces are lined by the flattened endothelial cells and some contain blood</a:t>
            </a:r>
            <a:r>
              <a:rPr lang="en-US" sz="2800" dirty="0" smtClean="0">
                <a:latin typeface="Franklin Gothic Demi" pitchFamily="34" charset="0"/>
              </a:rPr>
              <a:t>. </a:t>
            </a:r>
            <a:endParaRPr lang="en-US" sz="2800" dirty="0">
              <a:latin typeface="Franklin Gothic Demi" pitchFamily="34" charset="0"/>
            </a:endParaRP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4" descr="http://www.webpathology.com/slides/slides/Breast_Fibroadenoma1_Gross.jpg"/>
          <p:cNvPicPr>
            <a:picLocks noChangeAspect="1" noChangeArrowheads="1"/>
          </p:cNvPicPr>
          <p:nvPr/>
        </p:nvPicPr>
        <p:blipFill>
          <a:blip r:embed="rId3" cstate="print"/>
          <a:srcRect/>
          <a:stretch>
            <a:fillRect/>
          </a:stretch>
        </p:blipFill>
        <p:spPr bwMode="auto">
          <a:xfrm>
            <a:off x="611560" y="1412875"/>
            <a:ext cx="7915275" cy="5112469"/>
          </a:xfrm>
          <a:prstGeom prst="rect">
            <a:avLst/>
          </a:prstGeom>
          <a:noFill/>
          <a:ln w="9525">
            <a:noFill/>
            <a:miter lim="800000"/>
            <a:headEnd/>
            <a:tailEnd/>
          </a:ln>
        </p:spPr>
      </p:pic>
      <p:sp>
        <p:nvSpPr>
          <p:cNvPr id="3" name="Rectangle 2"/>
          <p:cNvSpPr/>
          <p:nvPr/>
        </p:nvSpPr>
        <p:spPr>
          <a:xfrm>
            <a:off x="611188" y="620713"/>
            <a:ext cx="7777162" cy="584200"/>
          </a:xfrm>
          <a:prstGeom prst="rect">
            <a:avLst/>
          </a:prstGeom>
        </p:spPr>
        <p:txBody>
          <a:bodyPr>
            <a:spAutoFit/>
          </a:bodyPr>
          <a:lstStyle/>
          <a:p>
            <a:pPr>
              <a:defRPr/>
            </a:pPr>
            <a:r>
              <a:rPr lang="en-US" sz="2800" dirty="0">
                <a:solidFill>
                  <a:schemeClr val="accent1">
                    <a:satMod val="150000"/>
                  </a:schemeClr>
                </a:solidFill>
                <a:latin typeface="Franklin Gothic Demi" pitchFamily="34" charset="0"/>
                <a:cs typeface="Arial" charset="0"/>
              </a:rPr>
              <a:t>        </a:t>
            </a:r>
            <a:r>
              <a:rPr lang="en-US" sz="3200" dirty="0" smtClean="0">
                <a:solidFill>
                  <a:schemeClr val="accent1">
                    <a:satMod val="150000"/>
                  </a:schemeClr>
                </a:solidFill>
                <a:latin typeface="Franklin Gothic Demi" pitchFamily="34" charset="0"/>
                <a:cs typeface="Arial" charset="0"/>
              </a:rPr>
              <a:t> </a:t>
            </a:r>
            <a:r>
              <a:rPr lang="en-US" sz="3200" dirty="0">
                <a:solidFill>
                  <a:schemeClr val="accent1">
                    <a:satMod val="150000"/>
                  </a:schemeClr>
                </a:solidFill>
                <a:latin typeface="Franklin Gothic Demi" pitchFamily="34" charset="0"/>
                <a:cs typeface="Arial" charset="0"/>
              </a:rPr>
              <a:t>FIBROADENOMA OF THE BREAST</a:t>
            </a:r>
            <a:endParaRPr lang="en-US" sz="3200" dirty="0">
              <a:latin typeface="Arial" charset="0"/>
              <a:cs typeface="Arial" charset="0"/>
            </a:endParaRP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FIBROADENOMA OF THE BREAST</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lum bright="10000" contrast="20000"/>
          </a:blip>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err="1" smtClean="0">
                <a:solidFill>
                  <a:schemeClr val="accent1">
                    <a:satMod val="150000"/>
                  </a:schemeClr>
                </a:solidFill>
                <a:latin typeface="Franklin Gothic Demi" pitchFamily="34" charset="0"/>
              </a:rPr>
              <a:t>Fibroadenoma</a:t>
            </a:r>
            <a:r>
              <a:rPr lang="en-US" sz="3600" i="1" dirty="0" smtClean="0">
                <a:solidFill>
                  <a:schemeClr val="accent1">
                    <a:satMod val="150000"/>
                  </a:schemeClr>
                </a:solidFill>
                <a:latin typeface="Franklin Gothic Demi" pitchFamily="34" charset="0"/>
              </a:rPr>
              <a:t> of the Breast:</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shows breast </a:t>
            </a:r>
            <a:r>
              <a:rPr lang="en-US" sz="2800" i="1" dirty="0" err="1" smtClean="0">
                <a:solidFill>
                  <a:schemeClr val="accent1">
                    <a:satMod val="150000"/>
                  </a:schemeClr>
                </a:solidFill>
                <a:latin typeface="Franklin Gothic Demi" pitchFamily="34" charset="0"/>
              </a:rPr>
              <a:t>tumour</a:t>
            </a:r>
            <a:r>
              <a:rPr lang="en-US" sz="2800" i="1" dirty="0" smtClean="0">
                <a:solidFill>
                  <a:schemeClr val="accent1">
                    <a:satMod val="150000"/>
                  </a:schemeClr>
                </a:solidFill>
                <a:latin typeface="Franklin Gothic Demi" pitchFamily="34" charset="0"/>
              </a:rPr>
              <a:t>:</a:t>
            </a:r>
            <a:endParaRPr lang="en-US" sz="2800" i="1" dirty="0">
              <a:solidFill>
                <a:schemeClr val="accent1">
                  <a:satMod val="150000"/>
                </a:schemeClr>
              </a:solidFill>
              <a:latin typeface="Franklin Gothic Demi" pitchFamily="34" charset="0"/>
            </a:endParaRPr>
          </a:p>
        </p:txBody>
      </p:sp>
      <p:sp>
        <p:nvSpPr>
          <p:cNvPr id="4" name="TextBox 3"/>
          <p:cNvSpPr txBox="1"/>
          <p:nvPr/>
        </p:nvSpPr>
        <p:spPr>
          <a:xfrm>
            <a:off x="214313" y="1785938"/>
            <a:ext cx="8643937" cy="1384995"/>
          </a:xfrm>
          <a:prstGeom prst="rect">
            <a:avLst/>
          </a:prstGeom>
          <a:noFill/>
        </p:spPr>
        <p:txBody>
          <a:bodyPr>
            <a:spAutoFit/>
          </a:bodyPr>
          <a:lstStyle/>
          <a:p>
            <a:pPr algn="just" fontAlgn="auto">
              <a:spcBef>
                <a:spcPts val="0"/>
              </a:spcBef>
              <a:spcAft>
                <a:spcPts val="0"/>
              </a:spcAft>
              <a:defRPr/>
            </a:pPr>
            <a:r>
              <a:rPr lang="en-US" sz="2800" dirty="0">
                <a:latin typeface="Franklin Gothic Demi" pitchFamily="34" charset="0"/>
                <a:cs typeface="+mn-cs"/>
              </a:rPr>
              <a:t>A </a:t>
            </a:r>
            <a:r>
              <a:rPr lang="en-US" sz="2800" dirty="0" err="1">
                <a:latin typeface="Franklin Gothic Demi" pitchFamily="34" charset="0"/>
                <a:cs typeface="+mn-cs"/>
              </a:rPr>
              <a:t>tumour</a:t>
            </a:r>
            <a:r>
              <a:rPr lang="en-US" sz="2800" dirty="0">
                <a:latin typeface="Franklin Gothic Demi" pitchFamily="34" charset="0"/>
                <a:cs typeface="+mn-cs"/>
              </a:rPr>
              <a:t> shows proliferation of both glandular tissue and fibrous </a:t>
            </a:r>
            <a:r>
              <a:rPr lang="en-US" sz="2800" dirty="0" smtClean="0">
                <a:latin typeface="Franklin Gothic Demi" pitchFamily="34" charset="0"/>
                <a:cs typeface="+mn-cs"/>
              </a:rPr>
              <a:t>tissue </a:t>
            </a:r>
            <a:r>
              <a:rPr lang="en-US" sz="2800" dirty="0">
                <a:latin typeface="Franklin Gothic Demi" pitchFamily="34" charset="0"/>
              </a:rPr>
              <a:t> </a:t>
            </a:r>
            <a:r>
              <a:rPr lang="en-US" sz="2800" dirty="0" smtClean="0">
                <a:latin typeface="Franklin Gothic Demi" pitchFamily="34" charset="0"/>
              </a:rPr>
              <a:t>with </a:t>
            </a:r>
            <a:r>
              <a:rPr lang="en-US" sz="2800" dirty="0" err="1" smtClean="0">
                <a:latin typeface="Franklin Gothic Demi" pitchFamily="34" charset="0"/>
                <a:cs typeface="+mn-cs"/>
              </a:rPr>
              <a:t>intracanalicular</a:t>
            </a:r>
            <a:r>
              <a:rPr lang="en-US" sz="2800" dirty="0" smtClean="0">
                <a:latin typeface="Franklin Gothic Demi" pitchFamily="34" charset="0"/>
                <a:cs typeface="+mn-cs"/>
              </a:rPr>
              <a:t> and</a:t>
            </a:r>
          </a:p>
          <a:p>
            <a:pPr marL="627063" indent="-627063" algn="just" fontAlgn="auto">
              <a:spcBef>
                <a:spcPts val="0"/>
              </a:spcBef>
              <a:spcAft>
                <a:spcPts val="0"/>
              </a:spcAft>
              <a:defRPr/>
            </a:pPr>
            <a:r>
              <a:rPr lang="en-US" sz="2800" dirty="0" err="1" smtClean="0">
                <a:latin typeface="Franklin Gothic Demi" pitchFamily="34" charset="0"/>
                <a:cs typeface="+mn-cs"/>
              </a:rPr>
              <a:t>Pericanalicular</a:t>
            </a:r>
            <a:r>
              <a:rPr lang="en-US" sz="2800" dirty="0" smtClean="0">
                <a:latin typeface="Franklin Gothic Demi" pitchFamily="34" charset="0"/>
                <a:cs typeface="+mn-cs"/>
              </a:rPr>
              <a:t> growth pattern .</a:t>
            </a:r>
            <a:endParaRPr lang="en-US" sz="2800" dirty="0">
              <a:latin typeface="Franklin Gothic Demi" pitchFamily="34" charset="0"/>
              <a:cs typeface="+mn-cs"/>
            </a:endParaRP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1"/>
          <p:cNvPicPr>
            <a:picLocks noChangeAspect="1"/>
          </p:cNvPicPr>
          <p:nvPr/>
        </p:nvPicPr>
        <p:blipFill>
          <a:blip r:embed="rId3" cstate="print"/>
          <a:srcRect/>
          <a:stretch>
            <a:fillRect/>
          </a:stretch>
        </p:blipFill>
        <p:spPr bwMode="auto">
          <a:xfrm>
            <a:off x="179512" y="980728"/>
            <a:ext cx="8647113" cy="5643563"/>
          </a:xfrm>
          <a:prstGeom prst="rect">
            <a:avLst/>
          </a:prstGeom>
          <a:noFill/>
          <a:ln w="9525">
            <a:noFill/>
            <a:miter lim="800000"/>
            <a:headEnd/>
            <a:tailEnd/>
          </a:ln>
        </p:spPr>
      </p:pic>
      <p:sp>
        <p:nvSpPr>
          <p:cNvPr id="3" name="Rectangle 2"/>
          <p:cNvSpPr/>
          <p:nvPr/>
        </p:nvSpPr>
        <p:spPr>
          <a:xfrm>
            <a:off x="1259632" y="188640"/>
            <a:ext cx="7056784" cy="584775"/>
          </a:xfrm>
          <a:prstGeom prst="rect">
            <a:avLst/>
          </a:prstGeom>
        </p:spPr>
        <p:txBody>
          <a:bodyPr wrap="square">
            <a:spAutoFit/>
          </a:bodyPr>
          <a:lstStyle/>
          <a:p>
            <a:r>
              <a:rPr lang="en-US" sz="3200" dirty="0" err="1" smtClean="0"/>
              <a:t>Teratoma</a:t>
            </a:r>
            <a:r>
              <a:rPr lang="en-US" sz="3200" dirty="0" smtClean="0"/>
              <a:t> , </a:t>
            </a:r>
            <a:r>
              <a:rPr lang="en-US" sz="3200" dirty="0" err="1" smtClean="0"/>
              <a:t>dermoid</a:t>
            </a:r>
            <a:r>
              <a:rPr lang="en-US" sz="3200" dirty="0" smtClean="0"/>
              <a:t> cyst of the ovary</a:t>
            </a:r>
            <a:endParaRPr lang="en-US" sz="32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7" name="Picture 2051" descr="http://medstat.med.utah.edu/WebPath/jpeg5/CNS043.jpg"/>
          <p:cNvPicPr>
            <a:picLocks noChangeAspect="1" noChangeArrowheads="1"/>
          </p:cNvPicPr>
          <p:nvPr/>
        </p:nvPicPr>
        <p:blipFill>
          <a:blip r:embed="rId2" cstate="print"/>
          <a:srcRect/>
          <a:stretch>
            <a:fillRect/>
          </a:stretch>
        </p:blipFill>
        <p:spPr bwMode="auto">
          <a:xfrm>
            <a:off x="285720" y="357166"/>
            <a:ext cx="8458200" cy="5537200"/>
          </a:xfrm>
          <a:prstGeom prst="rect">
            <a:avLst/>
          </a:prstGeom>
          <a:noFill/>
        </p:spPr>
      </p:pic>
      <p:sp>
        <p:nvSpPr>
          <p:cNvPr id="154628" name="Text Box 2052"/>
          <p:cNvSpPr txBox="1">
            <a:spLocks noChangeArrowheads="1"/>
          </p:cNvSpPr>
          <p:nvPr/>
        </p:nvSpPr>
        <p:spPr bwMode="auto">
          <a:xfrm>
            <a:off x="0" y="6000768"/>
            <a:ext cx="8676093" cy="707886"/>
          </a:xfrm>
          <a:prstGeom prst="rect">
            <a:avLst/>
          </a:prstGeom>
          <a:noFill/>
          <a:ln w="9525">
            <a:noFill/>
            <a:miter lim="800000"/>
            <a:headEnd/>
            <a:tailEnd/>
          </a:ln>
          <a:effectLst/>
        </p:spPr>
        <p:txBody>
          <a:bodyPr wrap="none">
            <a:spAutoFit/>
          </a:bodyPr>
          <a:lstStyle/>
          <a:p>
            <a:r>
              <a:rPr lang="en-US" sz="2000" dirty="0" smtClean="0">
                <a:latin typeface="Verdana" pitchFamily="34" charset="0"/>
              </a:rPr>
              <a:t>Organ: Brain </a:t>
            </a:r>
          </a:p>
          <a:p>
            <a:r>
              <a:rPr lang="en-US" sz="2000" dirty="0" err="1" smtClean="0">
                <a:latin typeface="Verdana" pitchFamily="34" charset="0"/>
              </a:rPr>
              <a:t>Dx</a:t>
            </a:r>
            <a:r>
              <a:rPr lang="en-US" sz="2000" dirty="0" smtClean="0">
                <a:latin typeface="Verdana" pitchFamily="34" charset="0"/>
              </a:rPr>
              <a:t>: </a:t>
            </a:r>
            <a:r>
              <a:rPr lang="en-US" dirty="0" err="1" smtClean="0">
                <a:latin typeface="Verdana" pitchFamily="34" charset="0"/>
              </a:rPr>
              <a:t>Liquefactive</a:t>
            </a:r>
            <a:r>
              <a:rPr lang="en-US" dirty="0" smtClean="0">
                <a:latin typeface="Verdana" pitchFamily="34" charset="0"/>
              </a:rPr>
              <a:t> </a:t>
            </a:r>
            <a:r>
              <a:rPr lang="en-US" dirty="0">
                <a:latin typeface="Verdana" pitchFamily="34" charset="0"/>
              </a:rPr>
              <a:t>necrosis in brain leads to resolution with cystic spaces. </a:t>
            </a:r>
            <a:endParaRPr lang="en-US" sz="2000" dirty="0">
              <a:latin typeface="Verdana" pitchFamily="34" charset="0"/>
            </a:endParaRPr>
          </a:p>
        </p:txBody>
      </p:sp>
      <p:sp>
        <p:nvSpPr>
          <p:cNvPr id="154630" name="Line 2054"/>
          <p:cNvSpPr>
            <a:spLocks noChangeShapeType="1"/>
          </p:cNvSpPr>
          <p:nvPr/>
        </p:nvSpPr>
        <p:spPr bwMode="auto">
          <a:xfrm>
            <a:off x="3200400" y="1828800"/>
            <a:ext cx="228600" cy="228600"/>
          </a:xfrm>
          <a:prstGeom prst="line">
            <a:avLst/>
          </a:prstGeom>
          <a:noFill/>
          <a:ln w="38100">
            <a:solidFill>
              <a:schemeClr val="tx1"/>
            </a:solidFill>
            <a:round/>
            <a:headEnd/>
            <a:tailEnd type="triangle" w="med" len="med"/>
          </a:ln>
          <a:effectLst/>
        </p:spPr>
        <p:txBody>
          <a:bodyPr/>
          <a:lstStyle/>
          <a:p>
            <a:endParaRPr lang="en-US"/>
          </a:p>
        </p:txBody>
      </p:sp>
      <p:sp>
        <p:nvSpPr>
          <p:cNvPr id="154631" name="Line 2055"/>
          <p:cNvSpPr>
            <a:spLocks noChangeShapeType="1"/>
          </p:cNvSpPr>
          <p:nvPr/>
        </p:nvSpPr>
        <p:spPr bwMode="auto">
          <a:xfrm>
            <a:off x="3124200" y="2362200"/>
            <a:ext cx="228600" cy="228600"/>
          </a:xfrm>
          <a:prstGeom prst="line">
            <a:avLst/>
          </a:prstGeom>
          <a:noFill/>
          <a:ln w="38100">
            <a:solidFill>
              <a:schemeClr val="tx1"/>
            </a:solidFill>
            <a:round/>
            <a:headEnd/>
            <a:tailEnd type="triangle" w="med" len="med"/>
          </a:ln>
          <a:effectLst/>
        </p:spPr>
        <p:txBody>
          <a:bodyPr/>
          <a:lstStyle/>
          <a:p>
            <a:endParaRPr lang="en-US"/>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4290"/>
            <a:ext cx="9144000" cy="1403462"/>
          </a:xfrm>
        </p:spPr>
        <p:txBody>
          <a:bodyPr/>
          <a:lstStyle/>
          <a:p>
            <a:pPr algn="ctr" fontAlgn="auto">
              <a:spcAft>
                <a:spcPts val="0"/>
              </a:spcAft>
              <a:defRPr/>
            </a:pPr>
            <a:r>
              <a:rPr lang="en-US" sz="3600" dirty="0" smtClean="0">
                <a:latin typeface="Franklin Gothic Demi" pitchFamily="34" charset="0"/>
              </a:rPr>
              <a:t> DERMOID CYST OF THE OVARY</a:t>
            </a:r>
            <a:br>
              <a:rPr lang="en-US" sz="3600" dirty="0" smtClean="0">
                <a:latin typeface="Franklin Gothic Demi" pitchFamily="34" charset="0"/>
              </a:rPr>
            </a:br>
            <a:r>
              <a:rPr lang="en-US" sz="2800" dirty="0" smtClean="0">
                <a:latin typeface="Franklin Gothic Demi" pitchFamily="34" charset="0"/>
              </a:rPr>
              <a:t>(BENIGN CYSTIC TERATOMA OF THE OVARY)</a:t>
            </a:r>
            <a:endParaRPr lang="en-US" sz="2800" dirty="0">
              <a:latin typeface="Franklin Gothic Demi" pitchFamily="34" charset="0"/>
            </a:endParaRPr>
          </a:p>
        </p:txBody>
      </p:sp>
      <p:pic>
        <p:nvPicPr>
          <p:cNvPr id="3" name="Picture 4"/>
          <p:cNvPicPr>
            <a:picLocks noChangeAspect="1" noChangeArrowheads="1"/>
          </p:cNvPicPr>
          <p:nvPr/>
        </p:nvPicPr>
        <p:blipFill>
          <a:blip r:embed="rId3" cstate="print">
            <a:lum bright="10000" contrast="20000"/>
          </a:blip>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Dermoid cyst of the ovary:</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a:t>
            </a:r>
            <a:r>
              <a:rPr lang="en-US" sz="3600" i="1" dirty="0" smtClean="0">
                <a:solidFill>
                  <a:schemeClr val="accent1">
                    <a:satMod val="150000"/>
                  </a:schemeClr>
                </a:solidFill>
                <a:latin typeface="Franklin Gothic Demi" pitchFamily="34" charset="0"/>
              </a:rPr>
              <a:t> of the cyst wall shows:</a:t>
            </a:r>
            <a:endParaRPr lang="en-US" sz="3600" i="1" dirty="0">
              <a:solidFill>
                <a:schemeClr val="accent1">
                  <a:satMod val="150000"/>
                </a:schemeClr>
              </a:solidFill>
              <a:latin typeface="Franklin Gothic Demi" pitchFamily="34" charset="0"/>
            </a:endParaRPr>
          </a:p>
        </p:txBody>
      </p:sp>
      <p:sp>
        <p:nvSpPr>
          <p:cNvPr id="79875" name="TextBox 2"/>
          <p:cNvSpPr txBox="1">
            <a:spLocks noChangeArrowheads="1"/>
          </p:cNvSpPr>
          <p:nvPr/>
        </p:nvSpPr>
        <p:spPr bwMode="auto">
          <a:xfrm>
            <a:off x="214313" y="2035175"/>
            <a:ext cx="8643937" cy="3108325"/>
          </a:xfrm>
          <a:prstGeom prst="rect">
            <a:avLst/>
          </a:prstGeom>
          <a:noFill/>
          <a:ln w="9525">
            <a:noFill/>
            <a:miter lim="800000"/>
            <a:headEnd/>
            <a:tailEnd/>
          </a:ln>
        </p:spPr>
        <p:txBody>
          <a:bodyPr>
            <a:spAutoFit/>
          </a:bodyPr>
          <a:lstStyle/>
          <a:p>
            <a:pPr marL="533400" indent="-533400" algn="just">
              <a:buFontTx/>
              <a:buBlip>
                <a:blip r:embed="rId3"/>
              </a:buBlip>
            </a:pPr>
            <a:r>
              <a:rPr lang="en-US" sz="2800">
                <a:latin typeface="Franklin Gothic Demi" pitchFamily="34" charset="0"/>
              </a:rPr>
              <a:t>Stratified  Squamous epithelium with underlying appendages (sweat glands, sebaceous glands, hair follicles) columnar ciliated epithelium, mucous and serous glands and structures from other germ layers such as bone and cartilage, lymphoid tissue, smooth  muscle and large area of brain tissue containing neurons and glial cells.  </a:t>
            </a: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http://wecareforyourskin.com/images/scc_kok7.jpg"/>
          <p:cNvPicPr>
            <a:picLocks noChangeAspect="1" noChangeArrowheads="1"/>
          </p:cNvPicPr>
          <p:nvPr/>
        </p:nvPicPr>
        <p:blipFill>
          <a:blip r:embed="rId2" cstate="print"/>
          <a:srcRect/>
          <a:stretch>
            <a:fillRect/>
          </a:stretch>
        </p:blipFill>
        <p:spPr bwMode="auto">
          <a:xfrm>
            <a:off x="251520" y="2204864"/>
            <a:ext cx="4211638" cy="3178175"/>
          </a:xfrm>
          <a:prstGeom prst="rect">
            <a:avLst/>
          </a:prstGeom>
          <a:noFill/>
          <a:ln w="9525">
            <a:noFill/>
            <a:miter lim="800000"/>
            <a:headEnd/>
            <a:tailEnd/>
          </a:ln>
        </p:spPr>
      </p:pic>
      <p:sp>
        <p:nvSpPr>
          <p:cNvPr id="4" name="Title 3"/>
          <p:cNvSpPr>
            <a:spLocks noGrp="1"/>
          </p:cNvSpPr>
          <p:nvPr>
            <p:ph type="title" idx="4294967295"/>
          </p:nvPr>
        </p:nvSpPr>
        <p:spPr>
          <a:xfrm>
            <a:off x="0" y="155575"/>
            <a:ext cx="8892480" cy="1252538"/>
          </a:xfrm>
        </p:spPr>
        <p:txBody>
          <a:bodyPr>
            <a:normAutofit fontScale="90000"/>
          </a:bodyPr>
          <a:lstStyle/>
          <a:p>
            <a:pPr>
              <a:defRPr/>
            </a:pPr>
            <a:r>
              <a:rPr lang="en-US" sz="3600" dirty="0" smtClean="0">
                <a:solidFill>
                  <a:schemeClr val="accent1">
                    <a:satMod val="150000"/>
                  </a:schemeClr>
                </a:solidFill>
                <a:latin typeface="Franklin Gothic Demi" pitchFamily="34" charset="0"/>
                <a:cs typeface="Arial" charset="0"/>
              </a:rPr>
              <a:t>         SQUAMOUS CELL CARCINOMA (SKIN)</a:t>
            </a:r>
            <a:r>
              <a:rPr lang="en-US" sz="4400" dirty="0" smtClean="0">
                <a:latin typeface="Arial" charset="0"/>
                <a:cs typeface="Arial" charset="0"/>
              </a:rPr>
              <a:t/>
            </a:r>
            <a:br>
              <a:rPr lang="en-US" sz="4400" dirty="0" smtClean="0">
                <a:latin typeface="Arial" charset="0"/>
                <a:cs typeface="Arial" charset="0"/>
              </a:rPr>
            </a:br>
            <a:endParaRPr lang="en-US" dirty="0"/>
          </a:p>
        </p:txBody>
      </p:sp>
      <p:pic>
        <p:nvPicPr>
          <p:cNvPr id="98308" name="Picture 6" descr="http://www.mskcc.org/mskcc/shared/graphics/Scc.jpg"/>
          <p:cNvPicPr>
            <a:picLocks noChangeAspect="1" noChangeArrowheads="1"/>
          </p:cNvPicPr>
          <p:nvPr/>
        </p:nvPicPr>
        <p:blipFill>
          <a:blip r:embed="rId3" cstate="print"/>
          <a:srcRect/>
          <a:stretch>
            <a:fillRect/>
          </a:stretch>
        </p:blipFill>
        <p:spPr bwMode="auto">
          <a:xfrm>
            <a:off x="4860032" y="2204864"/>
            <a:ext cx="3995737" cy="3221038"/>
          </a:xfrm>
          <a:prstGeom prst="rect">
            <a:avLst/>
          </a:prstGeom>
          <a:noFill/>
          <a:ln w="9525">
            <a:noFill/>
            <a:miter lim="800000"/>
            <a:headEnd/>
            <a:tailEnd/>
          </a:ln>
        </p:spPr>
      </p:pic>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2510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SQUAMOUS CELL CARCINOMA (SKIN)</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lum bright="10000" contrast="20000"/>
          </a:blip>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SQUAMOUS CELL CARCINOMA</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lum bright="20000" contrast="10000"/>
          </a:blip>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2800" b="1" i="1" dirty="0" err="1" smtClean="0">
                <a:solidFill>
                  <a:schemeClr val="tx2">
                    <a:lumMod val="60000"/>
                    <a:lumOff val="40000"/>
                  </a:schemeClr>
                </a:solidFill>
              </a:rPr>
              <a:t>Squamous</a:t>
            </a:r>
            <a:r>
              <a:rPr lang="en-US" sz="2800" b="1" i="1" dirty="0" smtClean="0">
                <a:solidFill>
                  <a:schemeClr val="tx2">
                    <a:lumMod val="60000"/>
                    <a:lumOff val="40000"/>
                  </a:schemeClr>
                </a:solidFill>
              </a:rPr>
              <a:t> cell carcinoma of the skin : Section of the skin shows an ulcer covered by inflammatory </a:t>
            </a:r>
            <a:r>
              <a:rPr lang="en-US" sz="2800" b="1" i="1" dirty="0" err="1" smtClean="0">
                <a:solidFill>
                  <a:schemeClr val="tx2">
                    <a:lumMod val="60000"/>
                    <a:lumOff val="40000"/>
                  </a:schemeClr>
                </a:solidFill>
              </a:rPr>
              <a:t>exudate</a:t>
            </a:r>
            <a:r>
              <a:rPr lang="en-US" sz="2800" b="1" i="1" dirty="0" smtClean="0">
                <a:solidFill>
                  <a:schemeClr val="tx2">
                    <a:lumMod val="60000"/>
                    <a:lumOff val="40000"/>
                  </a:schemeClr>
                </a:solidFill>
              </a:rPr>
              <a:t> .</a:t>
            </a:r>
            <a:endParaRPr lang="en-US" sz="2800" b="1" i="1" dirty="0">
              <a:solidFill>
                <a:schemeClr val="tx2">
                  <a:lumMod val="60000"/>
                  <a:lumOff val="40000"/>
                </a:schemeClr>
              </a:solidFill>
            </a:endParaRPr>
          </a:p>
        </p:txBody>
      </p:sp>
      <p:sp>
        <p:nvSpPr>
          <p:cNvPr id="5" name="Content Placeholder 4"/>
          <p:cNvSpPr>
            <a:spLocks noGrp="1"/>
          </p:cNvSpPr>
          <p:nvPr>
            <p:ph idx="1"/>
          </p:nvPr>
        </p:nvSpPr>
        <p:spPr/>
        <p:txBody>
          <a:bodyPr/>
          <a:lstStyle/>
          <a:p>
            <a:r>
              <a:rPr lang="en-US" sz="2800" dirty="0" smtClean="0"/>
              <a:t>The dermis is infiltrated by masses of well differentiated malignant </a:t>
            </a:r>
            <a:r>
              <a:rPr lang="en-US" sz="2800" dirty="0" err="1" smtClean="0"/>
              <a:t>sqamous</a:t>
            </a:r>
            <a:r>
              <a:rPr lang="en-US" sz="2800" dirty="0" smtClean="0"/>
              <a:t> cells which are separated by fibrous tissue </a:t>
            </a:r>
            <a:r>
              <a:rPr lang="en-US" sz="2800" dirty="0" err="1" smtClean="0"/>
              <a:t>stroma</a:t>
            </a:r>
            <a:r>
              <a:rPr lang="en-US" dirty="0" smtClean="0"/>
              <a:t> </a:t>
            </a:r>
            <a:r>
              <a:rPr lang="en-US" sz="2800" dirty="0" smtClean="0"/>
              <a:t>with chronic inflammatory cells .                                               </a:t>
            </a:r>
            <a:r>
              <a:rPr lang="en-US" sz="2800" dirty="0" err="1" smtClean="0"/>
              <a:t>Tumour</a:t>
            </a:r>
            <a:r>
              <a:rPr lang="en-US" sz="2800" dirty="0" smtClean="0"/>
              <a:t> cells show </a:t>
            </a:r>
            <a:r>
              <a:rPr lang="en-US" sz="2800" dirty="0" err="1" smtClean="0"/>
              <a:t>pleomorphism,hyperchromatism</a:t>
            </a:r>
            <a:r>
              <a:rPr lang="en-US" sz="2800" dirty="0" smtClean="0"/>
              <a:t> and many mitotic figures .                                     Pinkish laminated keratin pearls (epithelial cell nests) are present in the center of some cell masses .</a:t>
            </a:r>
            <a:endParaRPr lang="en-US" sz="2800"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http://www.hsc.stonybrook.edu/breast-atlas/images/XXVII-38.jpg"/>
          <p:cNvPicPr>
            <a:picLocks noChangeAspect="1" noChangeArrowheads="1"/>
          </p:cNvPicPr>
          <p:nvPr/>
        </p:nvPicPr>
        <p:blipFill>
          <a:blip r:embed="rId2" cstate="print"/>
          <a:srcRect/>
          <a:stretch>
            <a:fillRect/>
          </a:stretch>
        </p:blipFill>
        <p:spPr bwMode="auto">
          <a:xfrm>
            <a:off x="1403648" y="764704"/>
            <a:ext cx="6696744" cy="5877272"/>
          </a:xfrm>
          <a:prstGeom prst="rect">
            <a:avLst/>
          </a:prstGeom>
          <a:noFill/>
        </p:spPr>
      </p:pic>
      <p:sp>
        <p:nvSpPr>
          <p:cNvPr id="3" name="Rectangle 2"/>
          <p:cNvSpPr/>
          <p:nvPr/>
        </p:nvSpPr>
        <p:spPr>
          <a:xfrm>
            <a:off x="1907704" y="0"/>
            <a:ext cx="5328591" cy="584775"/>
          </a:xfrm>
          <a:prstGeom prst="rect">
            <a:avLst/>
          </a:prstGeom>
        </p:spPr>
        <p:txBody>
          <a:bodyPr wrap="square">
            <a:spAutoFit/>
          </a:bodyPr>
          <a:lstStyle/>
          <a:p>
            <a:r>
              <a:rPr lang="en-US" sz="3200" dirty="0" smtClean="0"/>
              <a:t>Carcinoma of the breast</a:t>
            </a:r>
            <a:endParaRPr lang="en-US" sz="3200"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3"/>
          <p:cNvPicPr>
            <a:picLocks noChangeAspect="1"/>
          </p:cNvPicPr>
          <p:nvPr/>
        </p:nvPicPr>
        <p:blipFill>
          <a:blip r:embed="rId3" cstate="print"/>
          <a:srcRect/>
          <a:stretch>
            <a:fillRect/>
          </a:stretch>
        </p:blipFill>
        <p:spPr bwMode="auto">
          <a:xfrm>
            <a:off x="1115616" y="260648"/>
            <a:ext cx="2857500" cy="6400800"/>
          </a:xfrm>
          <a:prstGeom prst="rect">
            <a:avLst/>
          </a:prstGeom>
          <a:noFill/>
          <a:ln w="9525">
            <a:noFill/>
            <a:miter lim="800000"/>
            <a:headEnd/>
            <a:tailEnd/>
          </a:ln>
        </p:spPr>
      </p:pic>
      <p:sp>
        <p:nvSpPr>
          <p:cNvPr id="3" name="Rectangle 2"/>
          <p:cNvSpPr/>
          <p:nvPr/>
        </p:nvSpPr>
        <p:spPr>
          <a:xfrm>
            <a:off x="4355977" y="3068960"/>
            <a:ext cx="4248472" cy="1077218"/>
          </a:xfrm>
          <a:prstGeom prst="rect">
            <a:avLst/>
          </a:prstGeom>
        </p:spPr>
        <p:txBody>
          <a:bodyPr wrap="square">
            <a:spAutoFit/>
          </a:bodyPr>
          <a:lstStyle/>
          <a:p>
            <a:r>
              <a:rPr lang="en-US" sz="3200" dirty="0" smtClean="0"/>
              <a:t>Carcinoma of the esophagus</a:t>
            </a:r>
            <a:endParaRPr lang="en-US" sz="3200"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http://www-medlib.med.utah.edu/WebPath/jpeg4/GI065.jpg"/>
          <p:cNvPicPr>
            <a:picLocks noChangeAspect="1" noChangeArrowheads="1"/>
          </p:cNvPicPr>
          <p:nvPr/>
        </p:nvPicPr>
        <p:blipFill>
          <a:blip r:embed="rId2" cstate="print"/>
          <a:stretch>
            <a:fillRect/>
          </a:stretch>
        </p:blipFill>
        <p:spPr bwMode="auto">
          <a:xfrm>
            <a:off x="642910" y="428604"/>
            <a:ext cx="7660586" cy="5000660"/>
          </a:xfrm>
          <a:prstGeom prst="rect">
            <a:avLst/>
          </a:prstGeom>
          <a:noFill/>
          <a:ln>
            <a:noFill/>
          </a:ln>
        </p:spPr>
      </p:pic>
      <p:sp>
        <p:nvSpPr>
          <p:cNvPr id="108547" name="Title 4"/>
          <p:cNvSpPr>
            <a:spLocks noGrp="1"/>
          </p:cNvSpPr>
          <p:nvPr>
            <p:ph type="title"/>
          </p:nvPr>
        </p:nvSpPr>
        <p:spPr>
          <a:xfrm>
            <a:off x="642910" y="5143512"/>
            <a:ext cx="7772400" cy="1143000"/>
          </a:xfrm>
        </p:spPr>
        <p:txBody>
          <a:bodyPr>
            <a:normAutofit/>
          </a:bodyPr>
          <a:lstStyle/>
          <a:p>
            <a:pPr eaLnBrk="1" hangingPunct="1"/>
            <a:r>
              <a:rPr lang="en-US" sz="3600" b="1" dirty="0" smtClean="0"/>
              <a:t>Organ: </a:t>
            </a:r>
            <a:r>
              <a:rPr lang="pl-PL" sz="3600" b="1" dirty="0" smtClean="0"/>
              <a:t>Colon </a:t>
            </a:r>
            <a:r>
              <a:rPr lang="en-US" sz="3600" b="1" dirty="0" smtClean="0"/>
              <a:t>     </a:t>
            </a:r>
            <a:r>
              <a:rPr lang="en-US" sz="3600" b="1" dirty="0" err="1" smtClean="0"/>
              <a:t>Dx</a:t>
            </a:r>
            <a:r>
              <a:rPr lang="en-US" sz="3600" b="1" dirty="0" smtClean="0"/>
              <a:t>:</a:t>
            </a:r>
            <a:r>
              <a:rPr lang="pl-PL" sz="3600" b="1" dirty="0" smtClean="0"/>
              <a:t> adenocarcinoma</a:t>
            </a:r>
            <a:endParaRPr lang="en-US" dirty="0" smtClean="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4818" name="Picture 2" descr="C:\Documents and Settings\Mr. Amer Shafie\Desktop\slides for practical classes\A 3      44\28 C.jpg"/>
          <p:cNvPicPr>
            <a:picLocks noChangeAspect="1" noChangeArrowheads="1"/>
          </p:cNvPicPr>
          <p:nvPr/>
        </p:nvPicPr>
        <p:blipFill>
          <a:blip r:embed="rId2" cstate="print"/>
          <a:srcRect/>
          <a:stretch>
            <a:fillRect/>
          </a:stretch>
        </p:blipFill>
        <p:spPr bwMode="auto">
          <a:xfrm>
            <a:off x="428596" y="285728"/>
            <a:ext cx="8215370" cy="607223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descr="d:\eDitionsContent\0721601871\graphics\fullsize\S01871-001-f020.jpg"/>
          <p:cNvPicPr>
            <a:picLocks noChangeAspect="1" noChangeArrowheads="1"/>
          </p:cNvPicPr>
          <p:nvPr/>
        </p:nvPicPr>
        <p:blipFill>
          <a:blip r:embed="rId3" cstate="print"/>
          <a:srcRect b="7434"/>
          <a:stretch>
            <a:fillRect/>
          </a:stretch>
        </p:blipFill>
        <p:spPr bwMode="auto">
          <a:xfrm>
            <a:off x="1763688" y="332656"/>
            <a:ext cx="5616624" cy="5472608"/>
          </a:xfrm>
          <a:prstGeom prst="rect">
            <a:avLst/>
          </a:prstGeom>
          <a:ln w="88900" cap="sq" cmpd="thickThin">
            <a:solidFill>
              <a:srgbClr val="000000"/>
            </a:solidFill>
            <a:prstDash val="solid"/>
            <a:miter lim="800000"/>
          </a:ln>
          <a:effectLst>
            <a:innerShdw blurRad="76200">
              <a:srgbClr val="000000"/>
            </a:innerShdw>
          </a:effectLst>
        </p:spPr>
      </p:pic>
      <p:sp>
        <p:nvSpPr>
          <p:cNvPr id="14342" name="Picture 5" descr="admintitle"/>
          <p:cNvSpPr>
            <a:spLocks noChangeAspect="1" noChangeArrowheads="1"/>
          </p:cNvSpPr>
          <p:nvPr/>
        </p:nvSpPr>
        <p:spPr bwMode="auto">
          <a:xfrm>
            <a:off x="107950" y="115888"/>
            <a:ext cx="990600" cy="314325"/>
          </a:xfrm>
          <a:prstGeom prst="rect">
            <a:avLst/>
          </a:prstGeom>
          <a:noFill/>
          <a:ln w="9525">
            <a:noFill/>
            <a:miter lim="800000"/>
            <a:headEnd/>
            <a:tailEnd/>
          </a:ln>
        </p:spPr>
        <p:txBody>
          <a:bodyPr/>
          <a:lstStyle/>
          <a:p>
            <a:endParaRPr lang="en-US"/>
          </a:p>
        </p:txBody>
      </p:sp>
      <p:sp>
        <p:nvSpPr>
          <p:cNvPr id="4" name="TextBox 3"/>
          <p:cNvSpPr txBox="1"/>
          <p:nvPr/>
        </p:nvSpPr>
        <p:spPr>
          <a:xfrm>
            <a:off x="142844" y="6021288"/>
            <a:ext cx="9220200" cy="461665"/>
          </a:xfrm>
          <a:prstGeom prst="rect">
            <a:avLst/>
          </a:prstGeom>
          <a:noFill/>
        </p:spPr>
        <p:txBody>
          <a:bodyPr wrap="square" rtlCol="0">
            <a:spAutoFit/>
          </a:bodyPr>
          <a:lstStyle/>
          <a:p>
            <a:r>
              <a:rPr lang="en-US" sz="2400" dirty="0" smtClean="0">
                <a:latin typeface="Verdana" pitchFamily="34" charset="0"/>
              </a:rPr>
              <a:t>Organ: lung          </a:t>
            </a:r>
            <a:r>
              <a:rPr lang="en-US" sz="2400" dirty="0" err="1" smtClean="0">
                <a:latin typeface="Verdana" pitchFamily="34" charset="0"/>
              </a:rPr>
              <a:t>Dx</a:t>
            </a:r>
            <a:r>
              <a:rPr lang="en-US" sz="2400" dirty="0" smtClean="0">
                <a:latin typeface="Verdana" pitchFamily="34" charset="0"/>
              </a:rPr>
              <a:t> : </a:t>
            </a:r>
            <a:r>
              <a:rPr lang="en-US" sz="2400" dirty="0" err="1" smtClean="0">
                <a:latin typeface="Verdana" pitchFamily="34" charset="0"/>
              </a:rPr>
              <a:t>Caseous</a:t>
            </a:r>
            <a:r>
              <a:rPr lang="en-US" sz="2400" dirty="0" smtClean="0">
                <a:latin typeface="Verdana" pitchFamily="34" charset="0"/>
              </a:rPr>
              <a:t> necrosis</a:t>
            </a:r>
            <a:r>
              <a:rPr lang="en-US" sz="2400" dirty="0">
                <a:latin typeface="Verdana" pitchFamily="34" charset="0"/>
              </a:rPr>
              <a:t> </a:t>
            </a:r>
            <a:r>
              <a:rPr lang="en-US" sz="2400" dirty="0" smtClean="0">
                <a:latin typeface="Verdana" pitchFamily="34" charset="0"/>
              </a:rPr>
              <a:t>(tuberculosis)</a:t>
            </a:r>
            <a:endParaRPr lang="en-US" sz="2400"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err="1" smtClean="0">
                <a:solidFill>
                  <a:schemeClr val="accent1">
                    <a:satMod val="150000"/>
                  </a:schemeClr>
                </a:solidFill>
                <a:latin typeface="Franklin Gothic Demi" pitchFamily="34" charset="0"/>
              </a:rPr>
              <a:t>Adenocarcinoma</a:t>
            </a:r>
            <a:r>
              <a:rPr lang="en-US" sz="3600" i="1" dirty="0" smtClean="0">
                <a:solidFill>
                  <a:schemeClr val="accent1">
                    <a:satMod val="150000"/>
                  </a:schemeClr>
                </a:solidFill>
                <a:latin typeface="Franklin Gothic Demi" pitchFamily="34" charset="0"/>
              </a:rPr>
              <a:t> of the large intestine:</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large intestine shows:</a:t>
            </a:r>
            <a:endParaRPr lang="en-US" sz="3600" i="1" dirty="0">
              <a:solidFill>
                <a:schemeClr val="accent1">
                  <a:satMod val="150000"/>
                </a:schemeClr>
              </a:solidFill>
              <a:latin typeface="Franklin Gothic Demi" pitchFamily="34" charset="0"/>
            </a:endParaRPr>
          </a:p>
        </p:txBody>
      </p:sp>
      <p:sp>
        <p:nvSpPr>
          <p:cNvPr id="4" name="TextBox 3"/>
          <p:cNvSpPr txBox="1"/>
          <p:nvPr/>
        </p:nvSpPr>
        <p:spPr>
          <a:xfrm>
            <a:off x="214313" y="1500188"/>
            <a:ext cx="8715375" cy="3539430"/>
          </a:xfrm>
          <a:prstGeom prst="rect">
            <a:avLst/>
          </a:prstGeom>
          <a:noFill/>
        </p:spPr>
        <p:txBody>
          <a:bodyPr>
            <a:spAutoFit/>
          </a:bodyPr>
          <a:lstStyle/>
          <a:p>
            <a:pPr marL="531813" indent="-531813" algn="just" fontAlgn="auto">
              <a:spcBef>
                <a:spcPts val="0"/>
              </a:spcBef>
              <a:spcAft>
                <a:spcPts val="0"/>
              </a:spcAft>
              <a:defRPr/>
            </a:pPr>
            <a:r>
              <a:rPr lang="en-US" sz="2800" dirty="0" err="1" smtClean="0">
                <a:latin typeface="Franklin Gothic Demi" pitchFamily="34" charset="0"/>
                <a:cs typeface="+mn-cs"/>
              </a:rPr>
              <a:t>Tumour</a:t>
            </a:r>
            <a:r>
              <a:rPr lang="en-US" sz="2800" dirty="0" smtClean="0">
                <a:latin typeface="Franklin Gothic Demi" pitchFamily="34" charset="0"/>
                <a:cs typeface="+mn-cs"/>
              </a:rPr>
              <a:t> </a:t>
            </a:r>
            <a:r>
              <a:rPr lang="en-US" sz="2800" dirty="0">
                <a:latin typeface="Franklin Gothic Demi" pitchFamily="34" charset="0"/>
                <a:cs typeface="+mn-cs"/>
              </a:rPr>
              <a:t>consists of crowded irregular malignant </a:t>
            </a:r>
            <a:r>
              <a:rPr lang="en-US" sz="2800" dirty="0" err="1">
                <a:latin typeface="Franklin Gothic Demi" pitchFamily="34" charset="0"/>
                <a:cs typeface="+mn-cs"/>
              </a:rPr>
              <a:t>acini</a:t>
            </a:r>
            <a:r>
              <a:rPr lang="en-US" sz="2800" dirty="0">
                <a:latin typeface="Franklin Gothic Demi" pitchFamily="34" charset="0"/>
                <a:cs typeface="+mn-cs"/>
              </a:rPr>
              <a:t> separated by thin </a:t>
            </a:r>
            <a:r>
              <a:rPr lang="en-US" sz="2800" dirty="0" err="1">
                <a:latin typeface="Franklin Gothic Demi" pitchFamily="34" charset="0"/>
                <a:cs typeface="+mn-cs"/>
              </a:rPr>
              <a:t>fibrovascular</a:t>
            </a:r>
            <a:r>
              <a:rPr lang="en-US" sz="2800" dirty="0">
                <a:latin typeface="Franklin Gothic Demi" pitchFamily="34" charset="0"/>
                <a:cs typeface="+mn-cs"/>
              </a:rPr>
              <a:t> </a:t>
            </a:r>
            <a:r>
              <a:rPr lang="en-US" sz="2800" dirty="0" err="1">
                <a:latin typeface="Franklin Gothic Demi" pitchFamily="34" charset="0"/>
                <a:cs typeface="+mn-cs"/>
              </a:rPr>
              <a:t>stroma</a:t>
            </a:r>
            <a:r>
              <a:rPr lang="en-US" sz="2800" dirty="0">
                <a:latin typeface="Franklin Gothic Demi" pitchFamily="34" charset="0"/>
                <a:cs typeface="+mn-cs"/>
              </a:rPr>
              <a:t>.</a:t>
            </a:r>
          </a:p>
          <a:p>
            <a:pPr marL="531813" indent="-531813" algn="just" fontAlgn="auto">
              <a:spcBef>
                <a:spcPts val="0"/>
              </a:spcBef>
              <a:spcAft>
                <a:spcPts val="0"/>
              </a:spcAft>
              <a:buFontTx/>
              <a:buBlip>
                <a:blip r:embed="rId3"/>
              </a:buBlip>
              <a:defRPr/>
            </a:pPr>
            <a:endParaRPr lang="en-US" sz="2800" dirty="0">
              <a:latin typeface="Franklin Gothic Demi" pitchFamily="34" charset="0"/>
              <a:cs typeface="+mn-cs"/>
            </a:endParaRPr>
          </a:p>
          <a:p>
            <a:pPr marL="531813" indent="-531813" algn="just" fontAlgn="auto">
              <a:spcBef>
                <a:spcPts val="0"/>
              </a:spcBef>
              <a:spcAft>
                <a:spcPts val="0"/>
              </a:spcAft>
              <a:buFontTx/>
              <a:buBlip>
                <a:blip r:embed="rId3"/>
              </a:buBlip>
              <a:defRPr/>
            </a:pPr>
            <a:r>
              <a:rPr lang="en-US" sz="2800" dirty="0">
                <a:latin typeface="Franklin Gothic Demi" pitchFamily="34" charset="0"/>
                <a:cs typeface="+mn-cs"/>
              </a:rPr>
              <a:t>The </a:t>
            </a:r>
            <a:r>
              <a:rPr lang="en-US" sz="2800" dirty="0" err="1">
                <a:latin typeface="Franklin Gothic Demi" pitchFamily="34" charset="0"/>
                <a:cs typeface="+mn-cs"/>
              </a:rPr>
              <a:t>acini</a:t>
            </a:r>
            <a:r>
              <a:rPr lang="en-US" sz="2800" dirty="0">
                <a:latin typeface="Franklin Gothic Demi" pitchFamily="34" charset="0"/>
                <a:cs typeface="+mn-cs"/>
              </a:rPr>
              <a:t> are lined </a:t>
            </a:r>
            <a:r>
              <a:rPr lang="en-US" sz="2800" dirty="0" smtClean="0">
                <a:latin typeface="Franklin Gothic Demi" pitchFamily="34" charset="0"/>
                <a:cs typeface="+mn-cs"/>
              </a:rPr>
              <a:t>by </a:t>
            </a:r>
            <a:r>
              <a:rPr lang="en-US" sz="2800" dirty="0">
                <a:latin typeface="Franklin Gothic Demi" pitchFamily="34" charset="0"/>
                <a:cs typeface="+mn-cs"/>
              </a:rPr>
              <a:t>one or several layers of </a:t>
            </a:r>
            <a:r>
              <a:rPr lang="en-US" sz="2800" dirty="0" smtClean="0">
                <a:latin typeface="Franklin Gothic Demi" pitchFamily="34" charset="0"/>
              </a:rPr>
              <a:t>malignant</a:t>
            </a:r>
            <a:r>
              <a:rPr lang="en-US" sz="2800" dirty="0" smtClean="0">
                <a:latin typeface="Franklin Gothic Demi" pitchFamily="34" charset="0"/>
                <a:cs typeface="+mn-cs"/>
              </a:rPr>
              <a:t> </a:t>
            </a:r>
            <a:r>
              <a:rPr lang="en-US" sz="2800" dirty="0">
                <a:latin typeface="Franklin Gothic Demi" pitchFamily="34" charset="0"/>
                <a:cs typeface="+mn-cs"/>
              </a:rPr>
              <a:t>cells with papillary projection showing pleomorphism, </a:t>
            </a:r>
            <a:r>
              <a:rPr lang="en-US" sz="2800" dirty="0" err="1">
                <a:latin typeface="Franklin Gothic Demi" pitchFamily="34" charset="0"/>
                <a:cs typeface="+mn-cs"/>
              </a:rPr>
              <a:t>hyperchromatism</a:t>
            </a:r>
            <a:r>
              <a:rPr lang="en-US" sz="2800" dirty="0">
                <a:latin typeface="Franklin Gothic Demi" pitchFamily="34" charset="0"/>
                <a:cs typeface="+mn-cs"/>
              </a:rPr>
              <a:t> and few mitoses.</a:t>
            </a:r>
          </a:p>
          <a:p>
            <a:pPr marL="531813" indent="-531813" algn="just" fontAlgn="auto">
              <a:spcBef>
                <a:spcPts val="0"/>
              </a:spcBef>
              <a:spcAft>
                <a:spcPts val="0"/>
              </a:spcAft>
              <a:buFontTx/>
              <a:buBlip>
                <a:blip r:embed="rId3"/>
              </a:buBlip>
              <a:defRPr/>
            </a:pPr>
            <a:endParaRPr lang="en-US" sz="2800" dirty="0">
              <a:latin typeface="Franklin Gothic Demi" pitchFamily="34" charset="0"/>
              <a:cs typeface="+mn-cs"/>
            </a:endParaRPr>
          </a:p>
          <a:p>
            <a:pPr marL="531813" indent="-531813" algn="just" fontAlgn="auto">
              <a:spcBef>
                <a:spcPts val="0"/>
              </a:spcBef>
              <a:spcAft>
                <a:spcPts val="0"/>
              </a:spcAft>
              <a:buFontTx/>
              <a:buBlip>
                <a:blip r:embed="rId3"/>
              </a:buBlip>
              <a:defRPr/>
            </a:pPr>
            <a:r>
              <a:rPr lang="en-US" sz="2800" dirty="0">
                <a:latin typeface="Franklin Gothic Demi" pitchFamily="34" charset="0"/>
                <a:cs typeface="+mn-cs"/>
              </a:rPr>
              <a:t>Muscle coat is invaded by </a:t>
            </a:r>
            <a:r>
              <a:rPr lang="en-US" sz="2800" dirty="0" smtClean="0">
                <a:latin typeface="Franklin Gothic Demi" pitchFamily="34" charset="0"/>
              </a:rPr>
              <a:t>malignant</a:t>
            </a:r>
            <a:r>
              <a:rPr lang="en-US" sz="2800" dirty="0" smtClean="0">
                <a:latin typeface="Franklin Gothic Demi" pitchFamily="34" charset="0"/>
                <a:cs typeface="+mn-cs"/>
              </a:rPr>
              <a:t> </a:t>
            </a:r>
            <a:r>
              <a:rPr lang="en-US" sz="2800" dirty="0">
                <a:latin typeface="Franklin Gothic Demi" pitchFamily="34" charset="0"/>
                <a:cs typeface="+mn-cs"/>
              </a:rPr>
              <a:t>glands.</a:t>
            </a:r>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http://www.medandlife.ro/assets/images/Vol1No3Ar11/clip_image011.jpg"/>
          <p:cNvPicPr>
            <a:picLocks noChangeAspect="1" noChangeArrowheads="1"/>
          </p:cNvPicPr>
          <p:nvPr/>
        </p:nvPicPr>
        <p:blipFill>
          <a:blip r:embed="rId2" cstate="print"/>
          <a:srcRect/>
          <a:stretch>
            <a:fillRect/>
          </a:stretch>
        </p:blipFill>
        <p:spPr bwMode="auto">
          <a:xfrm>
            <a:off x="684213" y="2781300"/>
            <a:ext cx="3600450" cy="2519363"/>
          </a:xfrm>
          <a:prstGeom prst="rect">
            <a:avLst/>
          </a:prstGeom>
          <a:noFill/>
          <a:ln w="9525">
            <a:noFill/>
            <a:miter lim="800000"/>
            <a:headEnd/>
            <a:tailEnd/>
          </a:ln>
        </p:spPr>
      </p:pic>
      <p:pic>
        <p:nvPicPr>
          <p:cNvPr id="112643" name="Picture 4" descr="http://www.medandlife.ro/assets/images/Vol1No3Ar11/clip_image013.jpg"/>
          <p:cNvPicPr>
            <a:picLocks noChangeAspect="1" noChangeArrowheads="1"/>
          </p:cNvPicPr>
          <p:nvPr/>
        </p:nvPicPr>
        <p:blipFill>
          <a:blip r:embed="rId3" cstate="print"/>
          <a:srcRect/>
          <a:stretch>
            <a:fillRect/>
          </a:stretch>
        </p:blipFill>
        <p:spPr bwMode="auto">
          <a:xfrm>
            <a:off x="4859338" y="2636838"/>
            <a:ext cx="3673475" cy="2592387"/>
          </a:xfrm>
          <a:prstGeom prst="rect">
            <a:avLst/>
          </a:prstGeom>
          <a:noFill/>
          <a:ln w="9525">
            <a:noFill/>
            <a:miter lim="800000"/>
            <a:headEnd/>
            <a:tailEnd/>
          </a:ln>
        </p:spPr>
      </p:pic>
      <p:sp>
        <p:nvSpPr>
          <p:cNvPr id="4" name="Title 3"/>
          <p:cNvSpPr>
            <a:spLocks noGrp="1"/>
          </p:cNvSpPr>
          <p:nvPr>
            <p:ph type="title" idx="4294967295"/>
          </p:nvPr>
        </p:nvSpPr>
        <p:spPr>
          <a:xfrm>
            <a:off x="0" y="155575"/>
            <a:ext cx="8229600" cy="1252538"/>
          </a:xfrm>
        </p:spPr>
        <p:txBody>
          <a:bodyPr>
            <a:normAutofit/>
          </a:bodyPr>
          <a:lstStyle/>
          <a:p>
            <a:pPr>
              <a:defRPr/>
            </a:pPr>
            <a:r>
              <a:rPr lang="en-US" dirty="0" smtClean="0"/>
              <a:t>            </a:t>
            </a:r>
            <a:r>
              <a:rPr lang="en-US" sz="4000" b="1" dirty="0" smtClean="0">
                <a:solidFill>
                  <a:schemeClr val="accent1"/>
                </a:solidFill>
              </a:rPr>
              <a:t> </a:t>
            </a:r>
            <a:r>
              <a:rPr lang="en-US" sz="4000" b="1" dirty="0" err="1" smtClean="0">
                <a:solidFill>
                  <a:schemeClr val="accent1"/>
                </a:solidFill>
              </a:rPr>
              <a:t>Fibrosarcoma</a:t>
            </a:r>
            <a:r>
              <a:rPr lang="en-US" sz="4000" b="1" dirty="0" smtClean="0">
                <a:solidFill>
                  <a:schemeClr val="accent1"/>
                </a:solidFill>
              </a:rPr>
              <a:t>                                          </a:t>
            </a:r>
            <a:endParaRPr lang="en-US" sz="4000" b="1" dirty="0">
              <a:solidFill>
                <a:schemeClr val="accent1"/>
              </a:solidFill>
            </a:endParaRPr>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2510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FIBROSARCOMA (SOFT TISSUE)</a:t>
            </a:r>
            <a:endParaRPr lang="en-US" sz="3600" dirty="0">
              <a:solidFill>
                <a:schemeClr val="accent1">
                  <a:satMod val="150000"/>
                </a:schemeClr>
              </a:solidFill>
              <a:latin typeface="Franklin Gothic Demi" pitchFamily="34" charset="0"/>
            </a:endParaRPr>
          </a:p>
        </p:txBody>
      </p:sp>
      <p:pic>
        <p:nvPicPr>
          <p:cNvPr id="3" name="Picture 4"/>
          <p:cNvPicPr>
            <a:picLocks noGrp="1" noChangeAspect="1" noChangeArrowheads="1"/>
          </p:cNvPicPr>
          <p:nvPr>
            <p:ph type="title"/>
          </p:nvPr>
        </p:nvPicPr>
        <p:blipFill>
          <a:blip r:embed="rId3" cstate="print"/>
          <a:srcRect/>
          <a:stretch>
            <a:fillRect/>
          </a:stretch>
        </p:blipFill>
        <p:spPr>
          <a:xfrm>
            <a:off x="0" y="1500188"/>
            <a:ext cx="9144000" cy="5357812"/>
          </a:xfrm>
          <a:ln w="38100" cap="sq">
            <a:solidFill>
              <a:srgbClr val="000000"/>
            </a:solidFill>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err="1" smtClean="0">
                <a:solidFill>
                  <a:schemeClr val="accent1">
                    <a:satMod val="150000"/>
                  </a:schemeClr>
                </a:solidFill>
                <a:latin typeface="Franklin Gothic Demi" pitchFamily="34" charset="0"/>
              </a:rPr>
              <a:t>Fibrosarcoma</a:t>
            </a:r>
            <a:r>
              <a:rPr lang="en-US" sz="3600" i="1" dirty="0" smtClean="0">
                <a:solidFill>
                  <a:schemeClr val="accent1">
                    <a:satMod val="150000"/>
                  </a:schemeClr>
                </a:solidFill>
                <a:latin typeface="Franklin Gothic Demi" pitchFamily="34" charset="0"/>
              </a:rPr>
              <a:t>:</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the </a:t>
            </a:r>
            <a:r>
              <a:rPr lang="en-US" sz="2800" i="1" dirty="0" err="1" smtClean="0">
                <a:solidFill>
                  <a:schemeClr val="accent1">
                    <a:satMod val="150000"/>
                  </a:schemeClr>
                </a:solidFill>
                <a:latin typeface="Franklin Gothic Demi" pitchFamily="34" charset="0"/>
              </a:rPr>
              <a:t>tumour</a:t>
            </a:r>
            <a:r>
              <a:rPr lang="en-US" sz="2800" i="1" dirty="0" smtClean="0">
                <a:solidFill>
                  <a:schemeClr val="accent1">
                    <a:satMod val="150000"/>
                  </a:schemeClr>
                </a:solidFill>
                <a:latin typeface="Franklin Gothic Demi" pitchFamily="34" charset="0"/>
              </a:rPr>
              <a:t> shows:</a:t>
            </a:r>
            <a:endParaRPr lang="en-US" sz="2800" i="1" dirty="0">
              <a:solidFill>
                <a:schemeClr val="accent1">
                  <a:satMod val="150000"/>
                </a:schemeClr>
              </a:solidFill>
              <a:latin typeface="Franklin Gothic Demi" pitchFamily="34" charset="0"/>
            </a:endParaRPr>
          </a:p>
        </p:txBody>
      </p:sp>
      <p:sp>
        <p:nvSpPr>
          <p:cNvPr id="92163" name="TextBox 2"/>
          <p:cNvSpPr txBox="1">
            <a:spLocks noChangeArrowheads="1"/>
          </p:cNvSpPr>
          <p:nvPr/>
        </p:nvSpPr>
        <p:spPr bwMode="auto">
          <a:xfrm>
            <a:off x="142875" y="2071688"/>
            <a:ext cx="8643938" cy="3108325"/>
          </a:xfrm>
          <a:prstGeom prst="rect">
            <a:avLst/>
          </a:prstGeom>
          <a:noFill/>
          <a:ln w="9525">
            <a:noFill/>
            <a:miter lim="800000"/>
            <a:headEnd/>
            <a:tailEnd/>
          </a:ln>
        </p:spPr>
        <p:txBody>
          <a:bodyPr>
            <a:spAutoFit/>
          </a:bodyPr>
          <a:lstStyle/>
          <a:p>
            <a:pPr marL="531813" indent="-531813" algn="just">
              <a:buFontTx/>
              <a:buBlip>
                <a:blip r:embed="rId3"/>
              </a:buBlip>
            </a:pPr>
            <a:r>
              <a:rPr lang="en-US" sz="2800" dirty="0">
                <a:latin typeface="Franklin Gothic Demi" pitchFamily="34" charset="0"/>
              </a:rPr>
              <a:t>The </a:t>
            </a:r>
            <a:r>
              <a:rPr lang="en-US" sz="2800" dirty="0" err="1">
                <a:latin typeface="Franklin Gothic Demi" pitchFamily="34" charset="0"/>
              </a:rPr>
              <a:t>tumour</a:t>
            </a:r>
            <a:r>
              <a:rPr lang="en-US" sz="2800" dirty="0">
                <a:latin typeface="Franklin Gothic Demi" pitchFamily="34" charset="0"/>
              </a:rPr>
              <a:t> </a:t>
            </a:r>
            <a:r>
              <a:rPr lang="en-US" sz="2800" dirty="0" smtClean="0">
                <a:latin typeface="Franklin Gothic Demi" pitchFamily="34" charset="0"/>
              </a:rPr>
              <a:t>consists </a:t>
            </a:r>
            <a:r>
              <a:rPr lang="en-US" sz="2800" dirty="0">
                <a:latin typeface="Franklin Gothic Demi" pitchFamily="34" charset="0"/>
              </a:rPr>
              <a:t>of interlacing bundles of </a:t>
            </a:r>
            <a:r>
              <a:rPr lang="en-US" sz="2800" dirty="0" err="1" smtClean="0">
                <a:latin typeface="Franklin Gothic Demi" pitchFamily="34" charset="0"/>
              </a:rPr>
              <a:t>pleomorphic</a:t>
            </a:r>
            <a:r>
              <a:rPr lang="en-US" sz="2800" dirty="0" smtClean="0">
                <a:latin typeface="Franklin Gothic Demi" pitchFamily="34" charset="0"/>
              </a:rPr>
              <a:t> </a:t>
            </a:r>
            <a:r>
              <a:rPr lang="en-US" sz="2800" dirty="0">
                <a:latin typeface="Franklin Gothic Demi" pitchFamily="34" charset="0"/>
              </a:rPr>
              <a:t>spindle shaped cells with areas of </a:t>
            </a:r>
            <a:r>
              <a:rPr lang="en-US" sz="2800" dirty="0" err="1">
                <a:latin typeface="Franklin Gothic Demi" pitchFamily="34" charset="0"/>
              </a:rPr>
              <a:t>haemorrhage</a:t>
            </a:r>
            <a:r>
              <a:rPr lang="en-US" sz="2800" dirty="0">
                <a:latin typeface="Franklin Gothic Demi" pitchFamily="34" charset="0"/>
              </a:rPr>
              <a:t> and necrosis.</a:t>
            </a:r>
          </a:p>
          <a:p>
            <a:pPr marL="531813" indent="-531813" algn="just">
              <a:buFontTx/>
              <a:buBlip>
                <a:blip r:embed="rId3"/>
              </a:buBlip>
            </a:pPr>
            <a:endParaRPr lang="en-US" sz="2800" dirty="0">
              <a:latin typeface="Franklin Gothic Demi" pitchFamily="34" charset="0"/>
            </a:endParaRPr>
          </a:p>
          <a:p>
            <a:pPr marL="531813" indent="-531813" algn="just">
              <a:buFontTx/>
              <a:buBlip>
                <a:blip r:embed="rId3"/>
              </a:buBlip>
            </a:pPr>
            <a:r>
              <a:rPr lang="en-US" sz="2800" dirty="0">
                <a:latin typeface="Franklin Gothic Demi" pitchFamily="34" charset="0"/>
              </a:rPr>
              <a:t>The cells show marked variation in size and shape, nuclear </a:t>
            </a:r>
            <a:r>
              <a:rPr lang="en-US" sz="2800" dirty="0" err="1">
                <a:latin typeface="Franklin Gothic Demi" pitchFamily="34" charset="0"/>
              </a:rPr>
              <a:t>hyperchromatism</a:t>
            </a:r>
            <a:r>
              <a:rPr lang="en-US" sz="2800" dirty="0">
                <a:latin typeface="Franklin Gothic Demi" pitchFamily="34" charset="0"/>
              </a:rPr>
              <a:t> with </a:t>
            </a:r>
            <a:r>
              <a:rPr lang="en-US" sz="2800" dirty="0" err="1">
                <a:latin typeface="Franklin Gothic Demi" pitchFamily="34" charset="0"/>
              </a:rPr>
              <a:t>tumour</a:t>
            </a:r>
            <a:r>
              <a:rPr lang="en-US" sz="2800" dirty="0">
                <a:latin typeface="Franklin Gothic Demi" pitchFamily="34" charset="0"/>
              </a:rPr>
              <a:t> giant cells  formation and many mitoses.</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3337</TotalTime>
  <Words>1603</Words>
  <Application>Microsoft Office PowerPoint</Application>
  <PresentationFormat>On-screen Show (4:3)</PresentationFormat>
  <Paragraphs>258</Paragraphs>
  <Slides>93</Slides>
  <Notes>72</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93</vt:i4>
      </vt:variant>
    </vt:vector>
  </HeadingPairs>
  <TitlesOfParts>
    <vt:vector size="96" baseType="lpstr">
      <vt:lpstr>Office Theme</vt:lpstr>
      <vt:lpstr>Bitmap Image</vt:lpstr>
      <vt:lpstr>Photo Editor Photo</vt:lpstr>
      <vt:lpstr>Foundation block, Final revision</vt:lpstr>
      <vt:lpstr>Slide 2</vt:lpstr>
      <vt:lpstr>Organ:  Liver         Dx: Fatty Change</vt:lpstr>
      <vt:lpstr>Fatty change of the liver: Section of liver shows:</vt:lpstr>
      <vt:lpstr>Slide 5</vt:lpstr>
      <vt:lpstr> Coagulative necrosis in an infarcted  KIDNEY</vt:lpstr>
      <vt:lpstr>Coagulative necrosis in an infarcted kidney: Section of kidney shows:</vt:lpstr>
      <vt:lpstr>Slide 8</vt:lpstr>
      <vt:lpstr>Slide 9</vt:lpstr>
      <vt:lpstr>Slide 10</vt:lpstr>
      <vt:lpstr>Organ: Skin    Dx: DYSTROPHIC CALCIFICATION</vt:lpstr>
      <vt:lpstr>Dystrophic calcification: Section of skin shows:</vt:lpstr>
      <vt:lpstr>Slide 13</vt:lpstr>
      <vt:lpstr>Slide 14</vt:lpstr>
      <vt:lpstr>Hyperplasia of the prostate: Section of prostate shows:</vt:lpstr>
      <vt:lpstr>Slide 16</vt:lpstr>
      <vt:lpstr> CYSTIC HYPERPLASIA OF THE ENDOMETRIUM</vt:lpstr>
      <vt:lpstr> CYSTIC HYPERPLASIA OF THE ENDOMETRIUM</vt:lpstr>
      <vt:lpstr>Cystic hyperplasia of the endometrium: Section shows fragments of endometrial tissue and blood clot:</vt:lpstr>
      <vt:lpstr>Slide 20</vt:lpstr>
      <vt:lpstr> ACUTE FIBRINOUS PERICARDITIS</vt:lpstr>
      <vt:lpstr>Fibrinous Pericarditis:  Section of Heart shows:</vt:lpstr>
      <vt:lpstr>                Acute appendicitis</vt:lpstr>
      <vt:lpstr> ACUTE APPENDICITIS</vt:lpstr>
      <vt:lpstr>Acute Suppurative appendicitis: Cross Section of Appendix shows:</vt:lpstr>
      <vt:lpstr>Slide 26</vt:lpstr>
      <vt:lpstr> FOREIGN BODY REACTION  (PILONIDAL SINUS)</vt:lpstr>
      <vt:lpstr>Foreign Body reaction (Pilonidal sinus): Section of Skin Shows:</vt:lpstr>
      <vt:lpstr> GRANULATION TISSUE</vt:lpstr>
      <vt:lpstr> GRANULATION TISSUE</vt:lpstr>
      <vt:lpstr>Granulation Tissue:   Section of fragments of edematous, loose connective tissue shows: </vt:lpstr>
      <vt:lpstr>Organizing thrombus in a case of pulmonary embolism</vt:lpstr>
      <vt:lpstr> ORGANIZING THROMBUS</vt:lpstr>
      <vt:lpstr>Organizing thrombus: Cross section of blood vessel shows:</vt:lpstr>
      <vt:lpstr>Slide 35</vt:lpstr>
      <vt:lpstr>Slide 36</vt:lpstr>
      <vt:lpstr>Slide 37</vt:lpstr>
      <vt:lpstr> MYOCARDIAL INFARCTION  (LATE STAGE)</vt:lpstr>
      <vt:lpstr>Myocardial infarction: Section of myocardial shows:</vt:lpstr>
      <vt:lpstr>Slide 40</vt:lpstr>
      <vt:lpstr>Slide 41</vt:lpstr>
      <vt:lpstr>  CHRONIC VENOUS CONGESTION </vt:lpstr>
      <vt:lpstr>Chronic venous congestion of the liver: Section of liver shows:</vt:lpstr>
      <vt:lpstr> CHRONIC VENOUS CONGESTION (LUNG)</vt:lpstr>
      <vt:lpstr>Chronic venous congestion of the lung: Section of lung shows:</vt:lpstr>
      <vt:lpstr>Slide 46</vt:lpstr>
      <vt:lpstr>Tuberculous Granulomas</vt:lpstr>
      <vt:lpstr>Slide 48</vt:lpstr>
      <vt:lpstr>Miliary tuberculosis of the lung : </vt:lpstr>
      <vt:lpstr>Slide 50</vt:lpstr>
      <vt:lpstr> TUBERCULOUS LYMPHADENITIS</vt:lpstr>
      <vt:lpstr>Tuberculous lymphadenitis : Section of a lymph node with connective tissue capsule and lymphoid tissue shows: </vt:lpstr>
      <vt:lpstr> COLONIC BILHARZIASIS</vt:lpstr>
      <vt:lpstr> BILHARZIASIS (COLON)</vt:lpstr>
      <vt:lpstr>SCHISTOSOMIASIS OF THE URINARY BLADDER </vt:lpstr>
      <vt:lpstr>Bilharziasis of the rectum\urinary bladder: Section of fragments of rectal\urinary bladder mucosa shows:</vt:lpstr>
      <vt:lpstr>Slide 57</vt:lpstr>
      <vt:lpstr>Slide 58</vt:lpstr>
      <vt:lpstr>Slide 59</vt:lpstr>
      <vt:lpstr>Slide 60</vt:lpstr>
      <vt:lpstr>Slide 61</vt:lpstr>
      <vt:lpstr>Subcutaneous lipoma</vt:lpstr>
      <vt:lpstr>Lipoma</vt:lpstr>
      <vt:lpstr>Skin nevus</vt:lpstr>
      <vt:lpstr> NEVUS (SKIN)</vt:lpstr>
      <vt:lpstr>Nevus:  Section of Skin shows:  </vt:lpstr>
      <vt:lpstr>Slide 67</vt:lpstr>
      <vt:lpstr> LEIOMYOMA (UTERINE)</vt:lpstr>
      <vt:lpstr>Leiomyoma: Section of tumour shows:</vt:lpstr>
      <vt:lpstr>Slide 70</vt:lpstr>
      <vt:lpstr> CHONDROMA OF BONE</vt:lpstr>
      <vt:lpstr>Chondroma: Section of tumour shows:</vt:lpstr>
      <vt:lpstr>Hemangioma </vt:lpstr>
      <vt:lpstr> HEMANGIOMA</vt:lpstr>
      <vt:lpstr>Hemangioma: Section of skin shows:</vt:lpstr>
      <vt:lpstr>Slide 76</vt:lpstr>
      <vt:lpstr> FIBROADENOMA OF THE BREAST</vt:lpstr>
      <vt:lpstr>Fibroadenoma of the Breast: Section shows breast tumour:</vt:lpstr>
      <vt:lpstr>Slide 79</vt:lpstr>
      <vt:lpstr> DERMOID CYST OF THE OVARY (BENIGN CYSTIC TERATOMA OF THE OVARY)</vt:lpstr>
      <vt:lpstr>Dermoid cyst of the ovary: section of the cyst wall shows:</vt:lpstr>
      <vt:lpstr>         SQUAMOUS CELL CARCINOMA (SKIN) </vt:lpstr>
      <vt:lpstr> SQUAMOUS CELL CARCINOMA (SKIN)</vt:lpstr>
      <vt:lpstr> SQUAMOUS CELL CARCINOMA</vt:lpstr>
      <vt:lpstr>Squamous cell carcinoma of the skin : Section of the skin shows an ulcer covered by inflammatory exudate .</vt:lpstr>
      <vt:lpstr>Slide 86</vt:lpstr>
      <vt:lpstr>Slide 87</vt:lpstr>
      <vt:lpstr>Organ: Colon      Dx: adenocarcinoma</vt:lpstr>
      <vt:lpstr>Slide 89</vt:lpstr>
      <vt:lpstr>Adenocarcinoma of the large intestine: Section of large intestine shows:</vt:lpstr>
      <vt:lpstr>             Fibrosarcoma                                          </vt:lpstr>
      <vt:lpstr> FIBROSARCOMA (SOFT TISSUE)</vt:lpstr>
      <vt:lpstr>Fibrosarcoma: Section of the tumour shows:</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Foundation block</dc:title>
  <dc:creator>Mr. Amer Shafie</dc:creator>
  <cp:lastModifiedBy>Mr. Amer Shafie</cp:lastModifiedBy>
  <cp:revision>142</cp:revision>
  <dcterms:created xsi:type="dcterms:W3CDTF">2010-05-18T06:02:25Z</dcterms:created>
  <dcterms:modified xsi:type="dcterms:W3CDTF">2011-11-20T07:42:48Z</dcterms:modified>
</cp:coreProperties>
</file>