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413" r:id="rId2"/>
    <p:sldId id="363" r:id="rId3"/>
    <p:sldId id="389" r:id="rId4"/>
    <p:sldId id="365" r:id="rId5"/>
    <p:sldId id="387" r:id="rId6"/>
    <p:sldId id="367" r:id="rId7"/>
    <p:sldId id="390" r:id="rId8"/>
    <p:sldId id="368" r:id="rId9"/>
    <p:sldId id="369" r:id="rId10"/>
    <p:sldId id="370" r:id="rId11"/>
    <p:sldId id="371" r:id="rId12"/>
    <p:sldId id="372" r:id="rId13"/>
    <p:sldId id="373" r:id="rId14"/>
    <p:sldId id="375" r:id="rId15"/>
    <p:sldId id="376" r:id="rId16"/>
    <p:sldId id="377" r:id="rId17"/>
    <p:sldId id="412" r:id="rId18"/>
    <p:sldId id="378" r:id="rId19"/>
    <p:sldId id="379" r:id="rId20"/>
    <p:sldId id="403" r:id="rId21"/>
    <p:sldId id="402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380" r:id="rId31"/>
    <p:sldId id="381" r:id="rId32"/>
    <p:sldId id="382" r:id="rId33"/>
    <p:sldId id="383" r:id="rId34"/>
    <p:sldId id="388" r:id="rId35"/>
    <p:sldId id="384" r:id="rId36"/>
    <p:sldId id="385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>
    <p:restoredLeft sz="34568" autoAdjust="0"/>
    <p:restoredTop sz="86409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8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E92A89-F61C-43D8-B943-39AF59815A47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1DFF4F-3E22-41B1-84E1-BDDD46ECD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To keep this slide to stimulate thinking process of students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87FA6A-5835-4048-8236-F1A6053730FD}" type="slidenum">
              <a:rPr lang="en-GB" smtClean="0">
                <a:latin typeface="Arial" charset="0"/>
                <a:cs typeface="Arial" charset="0"/>
              </a:rPr>
              <a:pPr/>
              <a:t>1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669180-1E4A-4A04-905E-BF3CA3354B0F}" type="slidenum">
              <a:rPr lang="en-GB" smtClean="0">
                <a:latin typeface="Arial" charset="0"/>
                <a:cs typeface="Arial" charset="0"/>
              </a:rPr>
              <a:pPr/>
              <a:t>12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7EE0B9-4F1E-4855-A2C8-C9C55C2E5E5F}" type="slidenum">
              <a:rPr lang="en-GB" smtClean="0">
                <a:latin typeface="Arial" charset="0"/>
                <a:cs typeface="Arial" charset="0"/>
              </a:rPr>
              <a:pPr/>
              <a:t>13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8D824B-CA46-47ED-A2E6-36F243664C64}" type="slidenum">
              <a:rPr lang="en-GB" smtClean="0">
                <a:latin typeface="Arial" charset="0"/>
                <a:cs typeface="Arial" charset="0"/>
              </a:rPr>
              <a:pPr/>
              <a:t>14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A5798F-EDF7-4380-83DE-FDC6BC952474}" type="slidenum">
              <a:rPr lang="en-GB" smtClean="0">
                <a:latin typeface="Arial" charset="0"/>
                <a:cs typeface="Arial" charset="0"/>
              </a:rPr>
              <a:pPr/>
              <a:t>15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5AC244-E59E-4D1E-9509-B9162416EADF}" type="slidenum">
              <a:rPr lang="en-GB" smtClean="0">
                <a:latin typeface="Arial" charset="0"/>
                <a:cs typeface="Arial" charset="0"/>
              </a:rPr>
              <a:pPr/>
              <a:t>16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E386C9-0BF7-4E60-BCC1-C04FCC49A9F1}" type="slidenum">
              <a:rPr lang="en-GB" smtClean="0">
                <a:latin typeface="Arial" charset="0"/>
                <a:cs typeface="Arial" charset="0"/>
              </a:rPr>
              <a:pPr/>
              <a:t>18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995D2F-B0E4-4CA5-982B-3D8D69348E9F}" type="slidenum">
              <a:rPr lang="en-GB" smtClean="0">
                <a:latin typeface="Arial" charset="0"/>
                <a:cs typeface="Arial" charset="0"/>
              </a:rPr>
              <a:pPr/>
              <a:t>19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7A0541-EFFF-4C67-A902-523F724B7397}" type="slidenum">
              <a:rPr lang="en-US" smtClean="0">
                <a:latin typeface="Arial" charset="0"/>
                <a:cs typeface="Arial" charset="0"/>
              </a:rPr>
              <a:pPr/>
              <a:t>25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smtClean="0"/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F9EF6F-8649-4D42-A2F5-98172F8F583E}" type="slidenum">
              <a:rPr lang="en-GB" smtClean="0">
                <a:latin typeface="Arial" charset="0"/>
                <a:cs typeface="Arial" charset="0"/>
              </a:rPr>
              <a:pPr/>
              <a:t>30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ar-SA" smtClean="0"/>
              <a:t>للأمانة العلمية: جهزت هذه الشرائح من قبل أعضاء هيئة التدريس من الكلية و خارجهاو ليس عمل شخص واحد. هذه سلسلة من المحاضرات على مدار السنة بمعدل محاضرة واحدة أسبوعيا للفائدة. تعرض هذه المحاضرات باللغة الإنجليزية و لكن سيوضح عضو هيئة التدريس أي نقطة يستفسر الطالب عنها. </a:t>
            </a:r>
            <a:endParaRPr lang="en-US" smtClean="0"/>
          </a:p>
          <a:p>
            <a:pPr eaLnBrk="1" hangingPunct="1"/>
            <a:r>
              <a:rPr lang="en-US" smtClean="0"/>
              <a:t>Study skill; learning how to learn. Other names are given as “Meta-cognition” , Academic skills &amp; Learning skills. If we have these skills we can learn faster, we will not have difficulty in learning &amp; learning becomes enjoyable &amp; fun.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F78F40-0404-46B0-9093-BE9239190DE0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D12A15-20DB-4B02-8BEE-317082122578}" type="slidenum">
              <a:rPr lang="en-GB" smtClean="0">
                <a:latin typeface="Arial" charset="0"/>
                <a:cs typeface="Arial" charset="0"/>
              </a:rPr>
              <a:pPr/>
              <a:t>31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BC3419-EF0B-4CCB-AF3E-E15AD1058053}" type="slidenum">
              <a:rPr lang="en-GB" smtClean="0">
                <a:latin typeface="Arial" charset="0"/>
                <a:cs typeface="Arial" charset="0"/>
              </a:rPr>
              <a:pPr/>
              <a:t>32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704F8F-49D9-43F3-93F9-8CB40150396A}" type="slidenum">
              <a:rPr lang="en-GB" smtClean="0">
                <a:latin typeface="Arial" charset="0"/>
                <a:cs typeface="Arial" charset="0"/>
              </a:rPr>
              <a:pPr/>
              <a:t>33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D742E8-7A60-45BE-B5F9-1ADEDC01904D}" type="slidenum">
              <a:rPr lang="en-GB" smtClean="0">
                <a:latin typeface="Arial" charset="0"/>
                <a:cs typeface="Arial" charset="0"/>
              </a:rPr>
              <a:pPr/>
              <a:t>34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44C92A-0A4C-4E40-849F-9A07B276BEC4}" type="slidenum">
              <a:rPr lang="en-GB" smtClean="0">
                <a:latin typeface="Arial" charset="0"/>
                <a:cs typeface="Arial" charset="0"/>
              </a:rPr>
              <a:pPr/>
              <a:t>35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21AFD3-3F69-4EFC-A074-CD7216B9F9C5}" type="slidenum">
              <a:rPr lang="en-GB" smtClean="0">
                <a:latin typeface="Arial" charset="0"/>
                <a:cs typeface="Arial" charset="0"/>
              </a:rPr>
              <a:pPr/>
              <a:t>36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The last objective is kept here that we are ready to apply it in our daily work.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90514D-C660-4D05-9AAB-3EA279C2FD5A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291610-7D41-4BCC-9CE8-3EB2DD189762}" type="slidenum">
              <a:rPr lang="en-GB" smtClean="0">
                <a:latin typeface="Arial" charset="0"/>
                <a:cs typeface="Arial" charset="0"/>
              </a:rPr>
              <a:pPr/>
              <a:t>4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Example for male students is “Car driving” &amp; for female students is “Cooking a special dish”.</a:t>
            </a:r>
            <a:endParaRPr lang="en-GB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5217FB-4EAD-459C-965F-B8D0E3EAC28D}" type="slidenum">
              <a:rPr lang="en-GB" smtClean="0">
                <a:latin typeface="Arial" charset="0"/>
                <a:cs typeface="Arial" charset="0"/>
              </a:rPr>
              <a:pPr/>
              <a:t>6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A856EA-29C8-4E59-9890-0E606E374865}" type="slidenum">
              <a:rPr lang="en-GB" smtClean="0">
                <a:latin typeface="Arial" charset="0"/>
                <a:cs typeface="Arial" charset="0"/>
              </a:rPr>
              <a:pPr/>
              <a:t>8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F4888-E5D2-4C03-8B4B-7114D6AE9CA0}" type="slidenum">
              <a:rPr lang="en-GB" smtClean="0">
                <a:latin typeface="Arial" charset="0"/>
                <a:cs typeface="Arial" charset="0"/>
              </a:rPr>
              <a:pPr/>
              <a:t>9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6FF3B1-3370-4403-A061-FAB0C41723A6}" type="slidenum">
              <a:rPr lang="en-GB" smtClean="0">
                <a:latin typeface="Arial" charset="0"/>
                <a:cs typeface="Arial" charset="0"/>
              </a:rPr>
              <a:pPr/>
              <a:t>10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D6F7E2-3C56-4242-95E0-33DC0E82F984}" type="slidenum">
              <a:rPr lang="en-GB" smtClean="0">
                <a:latin typeface="Arial" charset="0"/>
                <a:cs typeface="Arial" charset="0"/>
              </a:rPr>
              <a:pPr/>
              <a:t>11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CF676-5591-4FE0-AED4-2E584FD063F6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1D5F870-FF70-45CC-9BE3-6E2ABB99F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9F82-A001-40DE-881A-86C6855DFF8D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EDD42-5BFD-4365-AE92-4EE578A0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2753-6706-454F-A9AE-3F41B99B73AC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7ABCE-41F5-4DFA-A85F-D659BAE0F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0EA29-80CF-49EA-AD22-F16318AC1306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7-7FD0-4D2D-8A10-214BBC785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89972-8F14-4F8A-97A0-7C338EAB592B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AD2F-512F-4B7B-AFD0-4A993B9AC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B85EF-A8A0-43BB-B275-01CB10C2999A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49E0C-DF35-4525-B12F-BDE33CFB6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134E68-732B-4E02-A215-6790E9A28712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4230C2-8BD3-4D49-BB6D-B283CA597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6D21F-2470-4103-9434-909BC25782AE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E3AFE-DCDD-48DD-BA3C-7856AD0D9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029DC-8C82-49F9-B420-D8621E8A3FAA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48D8-D976-4E2E-AC1B-3863B11DA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7DEF-BD38-4C4E-BAB3-96DF6A5DB234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B55C9-F1EB-4A7B-9846-F94854F6E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6AA1F-CA21-4007-90A0-A68CB0FA0A24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F343-AEEE-4376-AEDB-EF3B97D9F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A5CBD6-7E08-4C2F-9209-75F83F3DC874}" type="datetimeFigureOut">
              <a:rPr lang="en-US"/>
              <a:pPr>
                <a:defRPr/>
              </a:pPr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8F88BA-AA15-4178-918C-86B891DC5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9" r:id="rId2"/>
    <p:sldLayoutId id="2147483770" r:id="rId3"/>
    <p:sldLayoutId id="2147483771" r:id="rId4"/>
    <p:sldLayoutId id="2147483778" r:id="rId5"/>
    <p:sldLayoutId id="2147483779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 spd="slow"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071688" y="571500"/>
            <a:ext cx="5214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tx2"/>
                </a:solidFill>
                <a:latin typeface="Bernard MT Condensed" pitchFamily="18" charset="0"/>
                <a:ea typeface="+mj-ea"/>
                <a:cs typeface="+mj-cs"/>
              </a:rPr>
              <a:t>Overview</a:t>
            </a:r>
            <a:endParaRPr lang="en-GB" sz="4400" dirty="0">
              <a:solidFill>
                <a:schemeClr val="tx2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1785938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cs typeface="+mn-cs"/>
              </a:rPr>
              <a:t>How is undergraduate learning different?</a:t>
            </a:r>
            <a:endParaRPr lang="en-GB" sz="2800" dirty="0">
              <a:latin typeface="Bernard MT Condensed" pitchFamily="18" charset="0"/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2786063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cs typeface="+mn-cs"/>
              </a:rPr>
              <a:t>How to learn deeply and actively?</a:t>
            </a:r>
            <a:endParaRPr lang="en-GB" sz="2800" dirty="0">
              <a:latin typeface="Bernard MT Condensed" pitchFamily="18" charset="0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37338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cs typeface="+mn-cs"/>
              </a:rPr>
              <a:t>What is your learning style?</a:t>
            </a:r>
            <a:endParaRPr lang="en-GB" sz="2800" dirty="0">
              <a:latin typeface="Bernard MT Condensed" pitchFamily="18" charset="0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4714875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cs typeface="+mn-cs"/>
              </a:rPr>
              <a:t>How to promote reflective learning?</a:t>
            </a:r>
            <a:endParaRPr lang="en-GB" sz="2800" dirty="0">
              <a:latin typeface="Bernard MT Condensed" pitchFamily="18" charset="0"/>
              <a:cs typeface="+mn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428625" y="214313"/>
            <a:ext cx="8358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Why are these differences in learning?</a:t>
            </a:r>
            <a:endParaRPr lang="en-GB" sz="3200" b="1"/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285875" y="857250"/>
            <a:ext cx="6357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We consider you as adult learners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1428750"/>
            <a:ext cx="8501062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en-GB" sz="2400" b="1"/>
              <a:t>The need to know</a:t>
            </a:r>
            <a:r>
              <a:rPr lang="en-GB" sz="2400"/>
              <a:t> — adult learners need to know why they need to learn something before undertaking to learn it </a:t>
            </a:r>
          </a:p>
          <a:p>
            <a:pPr>
              <a:spcAft>
                <a:spcPts val="1800"/>
              </a:spcAft>
            </a:pPr>
            <a:r>
              <a:rPr lang="en-GB" sz="2400" b="1"/>
              <a:t>Learner self-concept</a:t>
            </a:r>
            <a:r>
              <a:rPr lang="en-GB" sz="2400"/>
              <a:t> — need to be responsible for their own decisions</a:t>
            </a:r>
          </a:p>
          <a:p>
            <a:pPr>
              <a:spcAft>
                <a:spcPts val="1800"/>
              </a:spcAft>
            </a:pPr>
            <a:r>
              <a:rPr lang="en-GB" sz="2400" b="1"/>
              <a:t>Role of learners' experience</a:t>
            </a:r>
            <a:r>
              <a:rPr lang="en-GB" sz="2400"/>
              <a:t> — have a variety of experiences of life - the richest resource for learning</a:t>
            </a:r>
          </a:p>
          <a:p>
            <a:pPr>
              <a:spcAft>
                <a:spcPts val="1800"/>
              </a:spcAft>
            </a:pPr>
            <a:r>
              <a:rPr lang="en-GB" sz="2400" b="1"/>
              <a:t>Readiness to learn</a:t>
            </a:r>
            <a:r>
              <a:rPr lang="en-GB" sz="2400"/>
              <a:t> — are ready to learn those things they need to know in order to cope effectively with life situations </a:t>
            </a:r>
          </a:p>
          <a:p>
            <a:r>
              <a:rPr lang="en-GB" sz="2400" b="1"/>
              <a:t>Orientation to learning</a:t>
            </a:r>
            <a:r>
              <a:rPr lang="en-GB" sz="2400"/>
              <a:t> — are motivated to learn to the extent that they perceive that it will help them perform tasks they confront in their life situations.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714375" y="428625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If adult learning is to be achieved…...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1214438"/>
            <a:ext cx="8286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Learning has to be </a:t>
            </a:r>
            <a:r>
              <a:rPr lang="en-US" sz="2800" b="1">
                <a:solidFill>
                  <a:srgbClr val="FF0000"/>
                </a:solidFill>
              </a:rPr>
              <a:t>deep</a:t>
            </a:r>
            <a:r>
              <a:rPr lang="en-US" sz="2800" b="1"/>
              <a:t> and </a:t>
            </a:r>
            <a:r>
              <a:rPr lang="en-US" sz="2800" b="1">
                <a:solidFill>
                  <a:srgbClr val="FF0000"/>
                </a:solidFill>
              </a:rPr>
              <a:t>active</a:t>
            </a:r>
            <a:r>
              <a:rPr lang="en-US" sz="2800" b="1"/>
              <a:t> learning as opposed to superficial and passive learning</a:t>
            </a:r>
            <a:endParaRPr lang="en-GB" sz="2800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285750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Why is deep/active learning important?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3571875"/>
            <a:ext cx="8286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FontTx/>
              <a:buChar char="-"/>
            </a:pPr>
            <a:r>
              <a:rPr lang="en-US" sz="2800" b="1"/>
              <a:t>Superficial learning is easily and very quickly </a:t>
            </a:r>
            <a:r>
              <a:rPr lang="en-US" sz="2800" b="1">
                <a:solidFill>
                  <a:srgbClr val="002060"/>
                </a:solidFill>
              </a:rPr>
              <a:t>forgotten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4572000"/>
            <a:ext cx="8286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FontTx/>
              <a:buChar char="-"/>
            </a:pPr>
            <a:r>
              <a:rPr lang="en-US" sz="2800" b="1"/>
              <a:t>With superficial learning you will not be able to </a:t>
            </a:r>
            <a:r>
              <a:rPr lang="en-US" sz="2800" b="1">
                <a:solidFill>
                  <a:srgbClr val="002060"/>
                </a:solidFill>
              </a:rPr>
              <a:t>apply</a:t>
            </a:r>
            <a:r>
              <a:rPr lang="en-US" sz="2800" b="1"/>
              <a:t> or use it in practical situations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5643563"/>
            <a:ext cx="8286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FontTx/>
              <a:buChar char="-"/>
            </a:pPr>
            <a:r>
              <a:rPr lang="en-US" sz="2800" b="1"/>
              <a:t>Deep learning accommodates varying </a:t>
            </a:r>
            <a:r>
              <a:rPr lang="en-US" sz="2800" b="1">
                <a:solidFill>
                  <a:srgbClr val="002060"/>
                </a:solidFill>
              </a:rPr>
              <a:t>learning styles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571500" y="2571750"/>
            <a:ext cx="8001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Do not be a passive receiver of information. Try to </a:t>
            </a:r>
            <a:r>
              <a:rPr lang="en-US" sz="2800" b="1">
                <a:solidFill>
                  <a:srgbClr val="FF0000"/>
                </a:solidFill>
              </a:rPr>
              <a:t>interact</a:t>
            </a:r>
            <a:r>
              <a:rPr lang="en-US" sz="2800" b="1"/>
              <a:t> with information and try to </a:t>
            </a:r>
            <a:r>
              <a:rPr lang="en-US" sz="2800" b="1">
                <a:solidFill>
                  <a:srgbClr val="FF0000"/>
                </a:solidFill>
              </a:rPr>
              <a:t>apply</a:t>
            </a:r>
            <a:r>
              <a:rPr lang="en-US" sz="2800" b="1"/>
              <a:t> it and try </a:t>
            </a:r>
            <a:r>
              <a:rPr lang="en-US" sz="2800" b="1">
                <a:solidFill>
                  <a:srgbClr val="FF0000"/>
                </a:solidFill>
              </a:rPr>
              <a:t>to do different things </a:t>
            </a:r>
            <a:r>
              <a:rPr lang="en-US" sz="2800" b="1"/>
              <a:t>with that information.</a:t>
            </a:r>
            <a:endParaRPr lang="en-GB" sz="2800" b="1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785813" y="85725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How can deep /active learning be achieved?</a:t>
            </a:r>
            <a:endParaRPr lang="en-GB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857375" y="642938"/>
            <a:ext cx="5000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What do we remember?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571625" y="1643063"/>
            <a:ext cx="5214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/>
              <a:t> 20% of what we read</a:t>
            </a:r>
            <a:endParaRPr lang="en-GB" sz="2800" b="1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571625" y="2286000"/>
            <a:ext cx="5214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/>
              <a:t> 30% of what we hear</a:t>
            </a:r>
            <a:endParaRPr lang="en-GB" sz="2800" b="1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571625" y="2928938"/>
            <a:ext cx="5214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/>
              <a:t> 40% of what we see</a:t>
            </a:r>
            <a:endParaRPr lang="en-GB" sz="2800" b="1"/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1571625" y="3571875"/>
            <a:ext cx="5214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/>
              <a:t> 50% of what we say</a:t>
            </a:r>
            <a:endParaRPr lang="en-GB" sz="2800" b="1"/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1571625" y="4214813"/>
            <a:ext cx="5214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/>
              <a:t> 60% of what we do</a:t>
            </a:r>
            <a:endParaRPr lang="en-GB" sz="2800" b="1"/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1571625" y="4929188"/>
            <a:ext cx="6715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Font typeface="Arial" charset="0"/>
              <a:buChar char="•"/>
            </a:pPr>
            <a:r>
              <a:rPr lang="en-US" sz="2800" b="1">
                <a:solidFill>
                  <a:schemeClr val="tx2"/>
                </a:solidFill>
              </a:rPr>
              <a:t>90% of what we read, hear, see,            say and do</a:t>
            </a:r>
            <a:endParaRPr lang="en-GB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500188" y="642938"/>
            <a:ext cx="5643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Learn actively and deeply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00125" y="1643063"/>
            <a:ext cx="6286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/>
              <a:t> </a:t>
            </a:r>
            <a:r>
              <a:rPr lang="en-US" sz="2800" b="1">
                <a:solidFill>
                  <a:srgbClr val="C00000"/>
                </a:solidFill>
              </a:rPr>
              <a:t>Don’t</a:t>
            </a:r>
            <a:r>
              <a:rPr lang="en-US" sz="2800" b="1"/>
              <a:t> just read and close the book</a:t>
            </a:r>
            <a:endParaRPr lang="en-GB" sz="2800" b="1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928688" y="2286000"/>
            <a:ext cx="73580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buFont typeface="Arial" charset="0"/>
              <a:buChar char="•"/>
              <a:tabLst>
                <a:tab pos="273050" algn="l"/>
              </a:tabLst>
            </a:pPr>
            <a:r>
              <a:rPr lang="en-US" sz="2800" b="1"/>
              <a:t>Try to do different things with what you have read immediately after writing</a:t>
            </a:r>
            <a:endParaRPr lang="en-GB" sz="2800" b="1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1643063" y="3357563"/>
            <a:ext cx="5214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/>
              <a:t> draw flow charts</a:t>
            </a:r>
            <a:endParaRPr lang="en-GB" sz="2800" b="1"/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643063" y="3929063"/>
            <a:ext cx="5572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/>
              <a:t> draw diagrams using colour</a:t>
            </a:r>
            <a:endParaRPr lang="en-GB" sz="2800" b="1"/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1643063" y="4500563"/>
            <a:ext cx="5214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/>
              <a:t> write a summary</a:t>
            </a:r>
            <a:endParaRPr lang="en-GB" sz="2800" b="1"/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1643063" y="5072063"/>
            <a:ext cx="6286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buFont typeface="Wingdings" pitchFamily="2" charset="2"/>
              <a:buChar char="ü"/>
            </a:pPr>
            <a:r>
              <a:rPr lang="en-US" sz="2800" b="1"/>
              <a:t> Mind/concept mapping</a:t>
            </a:r>
            <a:endParaRPr lang="en-GB" sz="2800" b="1"/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642938" y="5715000"/>
            <a:ext cx="7929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In short, interact with what you have learned</a:t>
            </a:r>
            <a:endParaRPr lang="en-GB" sz="2800" b="1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  <p:bldP spid="15368" grpId="0"/>
      <p:bldP spid="153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57313" y="642938"/>
            <a:ext cx="6715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How to shift information from short term to long tern memory?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643063" y="1857375"/>
            <a:ext cx="5143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1. Learn actively &amp; deeply</a:t>
            </a:r>
            <a:endParaRPr lang="en-GB" sz="2800" b="1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643063" y="2428875"/>
            <a:ext cx="5143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2. Revisit, repeat &amp; revise</a:t>
            </a:r>
            <a:endParaRPr lang="en-GB" sz="2800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5715000"/>
            <a:ext cx="8572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marL="355600" indent="-355600">
              <a:buFont typeface="Wingdings" pitchFamily="2" charset="2"/>
              <a:buChar char="ü"/>
            </a:pPr>
            <a:r>
              <a:rPr lang="en-US" sz="2800" b="1">
                <a:solidFill>
                  <a:schemeClr val="tx2"/>
                </a:solidFill>
              </a:rPr>
              <a:t> Do not wait until you finish studying to revise.</a:t>
            </a:r>
            <a:endParaRPr lang="en-GB" sz="2800" b="1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3429000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Important points about revisiting &amp; revision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4071938"/>
            <a:ext cx="8215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>
                <a:solidFill>
                  <a:schemeClr val="tx2"/>
                </a:solidFill>
              </a:rPr>
              <a:t> There is no special place of time to revise.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4714875"/>
            <a:ext cx="8572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>
              <a:buFont typeface="Wingdings" pitchFamily="2" charset="2"/>
              <a:buChar char="ü"/>
            </a:pPr>
            <a:r>
              <a:rPr lang="en-US" sz="2800" b="1">
                <a:solidFill>
                  <a:schemeClr val="tx2"/>
                </a:solidFill>
              </a:rPr>
              <a:t>Try to revisit and repeat at every given opportunity.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http://www.adm.uwaterloo.ca/infocs/Images/curv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1571625"/>
            <a:ext cx="8215313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1857375" y="642938"/>
            <a:ext cx="5000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Forgetting curve</a:t>
            </a:r>
            <a:endParaRPr lang="en-GB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-609600"/>
            <a:ext cx="7772400" cy="51816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r>
              <a:rPr lang="en-US" sz="5400" dirty="0" smtClean="0">
                <a:solidFill>
                  <a:srgbClr val="FF0000"/>
                </a:solidFill>
              </a:rPr>
              <a:t>Why there is different in Learning from one person to Other??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ar-SA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000250" y="1428750"/>
            <a:ext cx="4786313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Visual learner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928813" y="3786188"/>
            <a:ext cx="4857750" cy="646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Reading/writing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928813" y="2571750"/>
            <a:ext cx="485775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Auditory learner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928813" y="5000625"/>
            <a:ext cx="485775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Kinaesthetic learner</a:t>
            </a:r>
          </a:p>
        </p:txBody>
      </p:sp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1643063" y="357188"/>
            <a:ext cx="5643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Learning styles I</a:t>
            </a:r>
            <a:endParaRPr lang="en-GB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643063" y="2428875"/>
            <a:ext cx="23622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Reflector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5148263" y="4257675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Pragmatist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148263" y="2428875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Theorist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1490663" y="4257675"/>
            <a:ext cx="26670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Activist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81063" y="3648075"/>
            <a:ext cx="7391400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 rot="16200000">
            <a:off x="-26987" y="1965325"/>
            <a:ext cx="2197100" cy="685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-5400000">
            <a:off x="500063" y="2352675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Thinkers</a:t>
            </a:r>
          </a:p>
        </p:txBody>
      </p:sp>
      <p:sp>
        <p:nvSpPr>
          <p:cNvPr id="11" name="Right Arrow 10"/>
          <p:cNvSpPr/>
          <p:nvPr/>
        </p:nvSpPr>
        <p:spPr>
          <a:xfrm rot="5400000">
            <a:off x="-26987" y="4556125"/>
            <a:ext cx="2197100" cy="685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-5400000">
            <a:off x="199232" y="4558506"/>
            <a:ext cx="1733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Action-oriented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05263" y="3114675"/>
            <a:ext cx="1143000" cy="1066800"/>
          </a:xfrm>
          <a:prstGeom prst="straightConnector1">
            <a:avLst/>
          </a:prstGeom>
          <a:ln w="317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043363" y="3152775"/>
            <a:ext cx="1066800" cy="990600"/>
          </a:xfrm>
          <a:prstGeom prst="straightConnector1">
            <a:avLst/>
          </a:prstGeom>
          <a:ln w="3175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5" name="TextBox 1"/>
          <p:cNvSpPr txBox="1">
            <a:spLocks noChangeArrowheads="1"/>
          </p:cNvSpPr>
          <p:nvPr/>
        </p:nvSpPr>
        <p:spPr bwMode="auto">
          <a:xfrm>
            <a:off x="1643063" y="357188"/>
            <a:ext cx="5643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Learning styles II</a:t>
            </a:r>
            <a:endParaRPr lang="en-GB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2836863"/>
          </a:xfrm>
        </p:spPr>
        <p:txBody>
          <a:bodyPr/>
          <a:lstStyle/>
          <a:p>
            <a:r>
              <a:rPr lang="en-US" sz="6000" b="1" smtClean="0"/>
              <a:t>Study Skills:</a:t>
            </a:r>
            <a:br>
              <a:rPr lang="en-US" sz="6000" b="1" smtClean="0"/>
            </a:br>
            <a:r>
              <a:rPr lang="en-US" sz="6000" b="1" smtClean="0"/>
              <a:t>Learning How to Learn </a:t>
            </a:r>
            <a:endParaRPr lang="en-GB" sz="6000" b="1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124200" y="4419600"/>
            <a:ext cx="5334000" cy="1600200"/>
          </a:xfrm>
        </p:spPr>
        <p:txBody>
          <a:bodyPr/>
          <a:lstStyle/>
          <a:p>
            <a:pPr marL="63500" eaLnBrk="1" hangingPunct="1"/>
            <a:r>
              <a:rPr lang="en-US" b="1" smtClean="0">
                <a:solidFill>
                  <a:srgbClr val="C00000"/>
                </a:solidFill>
              </a:rPr>
              <a:t>Study Skill Course</a:t>
            </a:r>
          </a:p>
          <a:p>
            <a:pPr marL="63500" eaLnBrk="1" hangingPunct="1"/>
            <a:r>
              <a:rPr lang="en-US" b="1" smtClean="0">
                <a:solidFill>
                  <a:srgbClr val="C00000"/>
                </a:solidFill>
              </a:rPr>
              <a:t>Dept of Medical Education</a:t>
            </a:r>
          </a:p>
          <a:p>
            <a:pPr marL="63500" eaLnBrk="1" hangingPunct="1"/>
            <a:r>
              <a:rPr lang="en-US" b="1" smtClean="0">
                <a:solidFill>
                  <a:srgbClr val="C00000"/>
                </a:solidFill>
              </a:rPr>
              <a:t>College of Medicine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Your learning style   =</a:t>
            </a:r>
          </a:p>
          <a:p>
            <a:pPr>
              <a:buFontTx/>
              <a:buNone/>
            </a:pPr>
            <a:endParaRPr lang="en-US" sz="800" smtClean="0"/>
          </a:p>
          <a:p>
            <a:pPr algn="ctr">
              <a:buFontTx/>
              <a:buNone/>
            </a:pPr>
            <a:r>
              <a:rPr lang="en-US" smtClean="0"/>
              <a:t>    </a:t>
            </a:r>
            <a:r>
              <a:rPr lang="en-US" smtClean="0">
                <a:solidFill>
                  <a:srgbClr val="FF0000"/>
                </a:solidFill>
              </a:rPr>
              <a:t>How you </a:t>
            </a:r>
            <a:r>
              <a:rPr lang="en-US" smtClean="0">
                <a:solidFill>
                  <a:schemeClr val="tx2"/>
                </a:solidFill>
              </a:rPr>
              <a:t>perceive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information</a:t>
            </a:r>
          </a:p>
          <a:p>
            <a:pPr algn="ctr">
              <a:buFontTx/>
              <a:buNone/>
            </a:pPr>
            <a:r>
              <a:rPr lang="en-US" smtClean="0"/>
              <a:t>+</a:t>
            </a:r>
          </a:p>
          <a:p>
            <a:pPr algn="ctr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</a:t>
            </a:r>
            <a:r>
              <a:rPr lang="en-US" smtClean="0">
                <a:solidFill>
                  <a:srgbClr val="FF0000"/>
                </a:solidFill>
              </a:rPr>
              <a:t>How you </a:t>
            </a:r>
            <a:r>
              <a:rPr lang="en-US" smtClean="0">
                <a:solidFill>
                  <a:schemeClr val="tx2"/>
                </a:solidFill>
              </a:rPr>
              <a:t>process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information</a:t>
            </a:r>
          </a:p>
          <a:p>
            <a:endParaRPr lang="en-US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da-DK" smtClean="0">
                <a:solidFill>
                  <a:srgbClr val="C00000"/>
                </a:solidFill>
                <a:latin typeface="Arial Unicode MS" pitchFamily="34" charset="-128"/>
              </a:rPr>
              <a:t>WHAT IS LEARING STYLES?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562600"/>
          </a:xfrm>
          <a:noFill/>
        </p:spPr>
        <p:txBody>
          <a:bodyPr/>
          <a:lstStyle/>
          <a:p>
            <a:r>
              <a:rPr lang="en-US" sz="2400" smtClean="0"/>
              <a:t>The way in which each individual learner begins to concentrate on, process, absorb, and retain new and difficult information.</a:t>
            </a:r>
          </a:p>
          <a:p>
            <a:r>
              <a:rPr lang="en-US" sz="2400" smtClean="0"/>
              <a:t>Learning styles are the most important tool for us when we construct knowledge.</a:t>
            </a:r>
          </a:p>
          <a:p>
            <a:r>
              <a:rPr lang="en-US" sz="2400" smtClean="0"/>
              <a:t>The right way of studying does not exist.</a:t>
            </a:r>
          </a:p>
          <a:p>
            <a:r>
              <a:rPr lang="en-US" sz="2400" smtClean="0"/>
              <a:t>Everybody learns in his individual way, but without knowing this way, you can’t learn efficiently – sometimes you can’t learn at all.           </a:t>
            </a:r>
            <a:r>
              <a:rPr lang="en-US" sz="4000" smtClean="0">
                <a:solidFill>
                  <a:srgbClr val="FF0000"/>
                </a:solidFill>
                <a:latin typeface="Arial Unicode MS" pitchFamily="34" charset="-128"/>
              </a:rPr>
              <a:t>SO</a:t>
            </a:r>
          </a:p>
          <a:p>
            <a:r>
              <a:rPr lang="en-US" sz="2400" smtClean="0"/>
              <a:t>Learning styles are strategies or regular mental behaviors that are habitually applied by an individual to learning.</a:t>
            </a:r>
          </a:p>
          <a:p>
            <a:endParaRPr lang="en-US" sz="200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Classical classification of Learning styles:</a:t>
            </a:r>
          </a:p>
          <a:p>
            <a:pPr eaLnBrk="1" hangingPunct="1"/>
            <a:r>
              <a:rPr lang="en-US" smtClean="0"/>
              <a:t>Visual (prefer to learn by seeing)</a:t>
            </a:r>
          </a:p>
          <a:p>
            <a:pPr eaLnBrk="1" hangingPunct="1"/>
            <a:r>
              <a:rPr lang="en-US" smtClean="0"/>
              <a:t> Auditory (prefer to learn by sound)</a:t>
            </a:r>
          </a:p>
          <a:p>
            <a:pPr eaLnBrk="1" hangingPunct="1"/>
            <a:r>
              <a:rPr lang="en-US" smtClean="0"/>
              <a:t> Kinesthetic (prefer to learn by doing)</a:t>
            </a:r>
          </a:p>
          <a:p>
            <a:pPr eaLnBrk="1" hangingPunct="1"/>
            <a:r>
              <a:rPr lang="en-US" smtClean="0"/>
              <a:t>Verbal (linguistic) learning style</a:t>
            </a:r>
          </a:p>
          <a:p>
            <a:pPr eaLnBrk="1" hangingPunct="1"/>
            <a:r>
              <a:rPr lang="en-US" smtClean="0"/>
              <a:t>Logical (mathematical) learning style</a:t>
            </a:r>
          </a:p>
          <a:p>
            <a:pPr eaLnBrk="1" hangingPunct="1"/>
            <a:r>
              <a:rPr lang="en-US" smtClean="0"/>
              <a:t>Social (interpersonal) learning style</a:t>
            </a:r>
          </a:p>
          <a:p>
            <a:pPr eaLnBrk="1" hangingPunct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257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Visual style: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*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Characteristics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prefer to see the information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- like reading text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memorizes by writing repeatedly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when inactive, doodles, looks around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*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Enhancing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Visualization-imagine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Visual prompts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Concept maps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- visual representation of information-posters etc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Auditory style: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*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Characteristics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like to listen to teacher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talks fluently and logically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memorizes by repeating words aloud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inactivity leads to talking to self or others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*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Enhancing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active listening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rhyme and rhythm-mnemonics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– imagine you can hear 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914400"/>
            <a:ext cx="624840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55588" eaLnBrk="0" hangingPunct="0">
              <a:spcBef>
                <a:spcPts val="300"/>
              </a:spcBef>
              <a:buClr>
                <a:srgbClr val="A04DA3"/>
              </a:buCl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  <a:cs typeface="+mn-cs"/>
              </a:rPr>
              <a:t> Kinesthetic</a:t>
            </a:r>
          </a:p>
          <a:p>
            <a:pPr>
              <a:defRPr/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*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Characteristics</a:t>
            </a:r>
          </a:p>
          <a:p>
            <a:pPr>
              <a:defRPr/>
            </a:pPr>
            <a:r>
              <a:rPr lang="en-US" sz="2400" dirty="0"/>
              <a:t>– </a:t>
            </a:r>
            <a:r>
              <a:rPr lang="en-US" sz="2800" dirty="0">
                <a:latin typeface="+mj-lt"/>
              </a:rPr>
              <a:t>hands on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– talks about actions, speaks more slowly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– inactivity leads to fidgeting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– distracted by physical disturbance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*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Enhancing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– use objects that can be manipulated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– acting out</a:t>
            </a:r>
          </a:p>
          <a:p>
            <a:pPr>
              <a:defRPr/>
            </a:pPr>
            <a:r>
              <a:rPr lang="en-US" sz="2800" dirty="0">
                <a:latin typeface="+mj-lt"/>
              </a:rPr>
              <a:t>– body language and physical movements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r>
              <a:rPr lang="en-US" b="1" smtClean="0">
                <a:solidFill>
                  <a:srgbClr val="C00000"/>
                </a:solidFill>
              </a:rPr>
              <a:t>The verbal (linguistic)style: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- Involves both the written and spoken word.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- Express both in writing and verbally.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-  love reading and writing.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-  Know the meaning of many words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- The temporal and frontal lobes drive this style. </a:t>
            </a:r>
          </a:p>
          <a:p>
            <a:endParaRPr lang="en-US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1816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b="1" smtClean="0">
                <a:solidFill>
                  <a:srgbClr val="C00000"/>
                </a:solidFill>
              </a:rPr>
              <a:t>The logical (mathematical) style:</a:t>
            </a:r>
          </a:p>
          <a:p>
            <a:pPr>
              <a:buFontTx/>
              <a:buChar char="-"/>
            </a:pPr>
            <a:r>
              <a:rPr lang="en-US" smtClean="0"/>
              <a:t>using brain for logical and mathematical reasoning. classify and group information to learn or understand </a:t>
            </a:r>
          </a:p>
          <a:p>
            <a:pPr>
              <a:buFontTx/>
              <a:buChar char="-"/>
            </a:pPr>
            <a:r>
              <a:rPr lang="en-US" smtClean="0"/>
              <a:t>Work well with numbers and perform complex calculations. </a:t>
            </a:r>
          </a:p>
          <a:p>
            <a:pPr>
              <a:buFontTx/>
              <a:buChar char="-"/>
            </a:pPr>
            <a:r>
              <a:rPr lang="en-US" smtClean="0"/>
              <a:t>Work through problems and issues in a systematic way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- The parietal lobes, especially the left side, drive our logical thinking.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 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054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b="1" smtClean="0">
                <a:solidFill>
                  <a:srgbClr val="C00000"/>
                </a:solidFill>
              </a:rPr>
              <a:t>The social (interpersonal) style: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002060"/>
                </a:solidFill>
              </a:rPr>
              <a:t>Communication well with people, both verbally and non-verbally. 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smtClean="0">
                <a:solidFill>
                  <a:srgbClr val="002060"/>
                </a:solidFill>
              </a:rPr>
              <a:t>listen well and understand other’s views. 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smtClean="0">
                <a:solidFill>
                  <a:srgbClr val="002060"/>
                </a:solidFill>
              </a:rPr>
              <a:t>Prefer learning in groups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smtClean="0">
                <a:solidFill>
                  <a:srgbClr val="002060"/>
                </a:solidFill>
              </a:rPr>
              <a:t>prefer to stay around and talk with others.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2060"/>
                </a:solidFill>
              </a:rPr>
              <a:t>-  The frontal and temporal lobes handle much of our social activities</a:t>
            </a:r>
            <a:endParaRPr lang="en-US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0" name="Rectangle 1034"/>
          <p:cNvSpPr>
            <a:spLocks noChangeArrowheads="1"/>
          </p:cNvSpPr>
          <p:nvPr/>
        </p:nvSpPr>
        <p:spPr bwMode="auto">
          <a:xfrm>
            <a:off x="406400" y="2590800"/>
            <a:ext cx="1576388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da-DK" dirty="0">
                <a:solidFill>
                  <a:srgbClr val="FFFFFF"/>
                </a:solidFill>
              </a:rPr>
              <a:t>Remember </a:t>
            </a:r>
            <a:br>
              <a:rPr lang="da-DK" dirty="0">
                <a:solidFill>
                  <a:srgbClr val="FFFFFF"/>
                </a:solidFill>
              </a:rPr>
            </a:br>
            <a:r>
              <a:rPr lang="da-DK" dirty="0">
                <a:solidFill>
                  <a:srgbClr val="FFFFFF"/>
                </a:solidFill>
              </a:rPr>
              <a:t>best when </a:t>
            </a:r>
            <a:br>
              <a:rPr lang="da-DK" dirty="0">
                <a:solidFill>
                  <a:srgbClr val="FFFFFF"/>
                </a:solidFill>
              </a:rPr>
            </a:br>
            <a:r>
              <a:rPr lang="da-DK" dirty="0">
                <a:solidFill>
                  <a:srgbClr val="FFFFFF"/>
                </a:solidFill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LISTEN</a:t>
            </a:r>
            <a:r>
              <a:rPr lang="da-DK" dirty="0">
                <a:solidFill>
                  <a:srgbClr val="FFFFFF"/>
                </a:solidFill>
              </a:rPr>
              <a:t> </a:t>
            </a:r>
            <a:br>
              <a:rPr lang="da-DK" dirty="0">
                <a:solidFill>
                  <a:srgbClr val="FFFFFF"/>
                </a:solidFill>
              </a:rPr>
            </a:br>
            <a:r>
              <a:rPr lang="da-DK" dirty="0">
                <a:solidFill>
                  <a:schemeClr val="bg2">
                    <a:lumMod val="25000"/>
                  </a:schemeClr>
                </a:solidFill>
              </a:rPr>
              <a:t>to a lecture, a presentation, or an </a:t>
            </a:r>
            <a:br>
              <a:rPr lang="da-DK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da-DK" dirty="0">
                <a:solidFill>
                  <a:schemeClr val="bg2">
                    <a:lumMod val="25000"/>
                  </a:schemeClr>
                </a:solidFill>
              </a:rPr>
              <a:t>audiotape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3795" name="Rectangle 1035"/>
          <p:cNvSpPr>
            <a:spLocks noChangeArrowheads="1"/>
          </p:cNvSpPr>
          <p:nvPr/>
        </p:nvSpPr>
        <p:spPr bwMode="auto">
          <a:xfrm>
            <a:off x="396875" y="1447800"/>
            <a:ext cx="1595438" cy="4648200"/>
          </a:xfrm>
          <a:prstGeom prst="rect">
            <a:avLst/>
          </a:prstGeom>
          <a:noFill/>
          <a:ln w="63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3796" name="Group 1036"/>
          <p:cNvGrpSpPr>
            <a:grpSpLocks/>
          </p:cNvGrpSpPr>
          <p:nvPr/>
        </p:nvGrpSpPr>
        <p:grpSpPr bwMode="auto">
          <a:xfrm>
            <a:off x="554038" y="1524000"/>
            <a:ext cx="1163637" cy="733425"/>
            <a:chOff x="2208" y="3456"/>
            <a:chExt cx="576" cy="240"/>
          </a:xfrm>
        </p:grpSpPr>
        <p:sp>
          <p:nvSpPr>
            <p:cNvPr id="33824" name="Line 1037"/>
            <p:cNvSpPr>
              <a:spLocks noChangeShapeType="1"/>
            </p:cNvSpPr>
            <p:nvPr/>
          </p:nvSpPr>
          <p:spPr bwMode="auto">
            <a:xfrm>
              <a:off x="2496" y="34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AutoShape 1038"/>
            <p:cNvSpPr>
              <a:spLocks noChangeArrowheads="1"/>
            </p:cNvSpPr>
            <p:nvPr/>
          </p:nvSpPr>
          <p:spPr bwMode="auto">
            <a:xfrm>
              <a:off x="2208" y="3456"/>
              <a:ext cx="576" cy="24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826" name="Rectangle 1039"/>
            <p:cNvSpPr>
              <a:spLocks noChangeArrowheads="1"/>
            </p:cNvSpPr>
            <p:nvPr/>
          </p:nvSpPr>
          <p:spPr bwMode="auto">
            <a:xfrm>
              <a:off x="2280" y="3490"/>
              <a:ext cx="432" cy="90"/>
            </a:xfrm>
            <a:prstGeom prst="rect">
              <a:avLst/>
            </a:prstGeom>
            <a:solidFill>
              <a:srgbClr val="EF739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da-DK" sz="1200" b="1"/>
            </a:p>
          </p:txBody>
        </p:sp>
      </p:grpSp>
      <p:sp>
        <p:nvSpPr>
          <p:cNvPr id="33797" name="Rectangle 1040"/>
          <p:cNvSpPr>
            <a:spLocks noChangeArrowheads="1"/>
          </p:cNvSpPr>
          <p:nvPr/>
        </p:nvSpPr>
        <p:spPr bwMode="auto">
          <a:xfrm>
            <a:off x="609600" y="1631950"/>
            <a:ext cx="1066800" cy="517525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Auditory</a:t>
            </a:r>
          </a:p>
          <a:p>
            <a:pPr algn="ctr"/>
            <a:r>
              <a:rPr lang="en-US" sz="1400" b="1"/>
              <a:t>Learners</a:t>
            </a:r>
            <a:endParaRPr lang="en-US" sz="900" b="1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45777" name="Rectangle 1041"/>
          <p:cNvSpPr>
            <a:spLocks noChangeArrowheads="1"/>
          </p:cNvSpPr>
          <p:nvPr/>
        </p:nvSpPr>
        <p:spPr bwMode="auto">
          <a:xfrm>
            <a:off x="7151688" y="2590800"/>
            <a:ext cx="1576387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Remember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best when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DISCUSS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with others the new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and complex information they are learning.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3799" name="Rectangle 1042"/>
          <p:cNvSpPr>
            <a:spLocks noChangeArrowheads="1"/>
          </p:cNvSpPr>
          <p:nvPr/>
        </p:nvSpPr>
        <p:spPr bwMode="auto">
          <a:xfrm>
            <a:off x="7151688" y="1447800"/>
            <a:ext cx="1595437" cy="46482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3800" name="Group 1043"/>
          <p:cNvGrpSpPr>
            <a:grpSpLocks/>
          </p:cNvGrpSpPr>
          <p:nvPr/>
        </p:nvGrpSpPr>
        <p:grpSpPr bwMode="auto">
          <a:xfrm>
            <a:off x="7423150" y="1524000"/>
            <a:ext cx="1165225" cy="733425"/>
            <a:chOff x="2208" y="3456"/>
            <a:chExt cx="576" cy="240"/>
          </a:xfrm>
        </p:grpSpPr>
        <p:sp>
          <p:nvSpPr>
            <p:cNvPr id="33821" name="Line 1044"/>
            <p:cNvSpPr>
              <a:spLocks noChangeShapeType="1"/>
            </p:cNvSpPr>
            <p:nvPr/>
          </p:nvSpPr>
          <p:spPr bwMode="auto">
            <a:xfrm>
              <a:off x="2496" y="34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AutoShape 1045"/>
            <p:cNvSpPr>
              <a:spLocks noChangeArrowheads="1"/>
            </p:cNvSpPr>
            <p:nvPr/>
          </p:nvSpPr>
          <p:spPr bwMode="auto">
            <a:xfrm>
              <a:off x="2208" y="3456"/>
              <a:ext cx="576" cy="240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823" name="Rectangle 1046"/>
            <p:cNvSpPr>
              <a:spLocks noChangeArrowheads="1"/>
            </p:cNvSpPr>
            <p:nvPr/>
          </p:nvSpPr>
          <p:spPr bwMode="auto">
            <a:xfrm>
              <a:off x="2280" y="3490"/>
              <a:ext cx="432" cy="90"/>
            </a:xfrm>
            <a:prstGeom prst="rect">
              <a:avLst/>
            </a:prstGeom>
            <a:solidFill>
              <a:srgbClr val="EF739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da-DK" sz="1200" b="1"/>
            </a:p>
          </p:txBody>
        </p:sp>
      </p:grpSp>
      <p:sp>
        <p:nvSpPr>
          <p:cNvPr id="33801" name="Rectangle 1047"/>
          <p:cNvSpPr>
            <a:spLocks noChangeArrowheads="1"/>
          </p:cNvSpPr>
          <p:nvPr/>
        </p:nvSpPr>
        <p:spPr bwMode="auto">
          <a:xfrm>
            <a:off x="7467600" y="1631950"/>
            <a:ext cx="1081088" cy="517525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Verbal</a:t>
            </a:r>
          </a:p>
          <a:p>
            <a:pPr algn="ctr"/>
            <a:r>
              <a:rPr lang="en-US" sz="1400" b="1"/>
              <a:t>Learners</a:t>
            </a:r>
            <a:endParaRPr lang="en-US" sz="900" b="1">
              <a:latin typeface="Arial Narrow" pitchFamily="34" charset="0"/>
            </a:endParaRPr>
          </a:p>
        </p:txBody>
      </p:sp>
      <p:grpSp>
        <p:nvGrpSpPr>
          <p:cNvPr id="33802" name="Group 1084"/>
          <p:cNvGrpSpPr>
            <a:grpSpLocks/>
          </p:cNvGrpSpPr>
          <p:nvPr/>
        </p:nvGrpSpPr>
        <p:grpSpPr bwMode="auto">
          <a:xfrm>
            <a:off x="3776663" y="1447800"/>
            <a:ext cx="1595437" cy="4648200"/>
            <a:chOff x="2376" y="912"/>
            <a:chExt cx="1020" cy="2928"/>
          </a:xfrm>
        </p:grpSpPr>
        <p:sp>
          <p:nvSpPr>
            <p:cNvPr id="245784" name="Rectangle 1048"/>
            <p:cNvSpPr>
              <a:spLocks noChangeArrowheads="1"/>
            </p:cNvSpPr>
            <p:nvPr/>
          </p:nvSpPr>
          <p:spPr bwMode="auto">
            <a:xfrm>
              <a:off x="2376" y="1632"/>
              <a:ext cx="1008" cy="2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algn="ctr">
                <a:lnSpc>
                  <a:spcPct val="115000"/>
                </a:lnSpc>
                <a:spcBef>
                  <a:spcPct val="75000"/>
                </a:spcBef>
                <a:spcAft>
                  <a:spcPct val="25000"/>
                </a:spcAft>
                <a:buClr>
                  <a:srgbClr val="FFFBFD"/>
                </a:buClr>
                <a:buSzPct val="70000"/>
                <a:buFont typeface="Monotype Sorts" charset="2"/>
                <a:buNone/>
                <a:defRPr/>
              </a:pPr>
              <a:r>
                <a:rPr lang="en-US" dirty="0">
                  <a:solidFill>
                    <a:srgbClr val="FFFFFF"/>
                  </a:solidFill>
                </a:rPr>
                <a:t>Remember </a:t>
              </a:r>
              <a:br>
                <a:rPr lang="en-US" dirty="0">
                  <a:solidFill>
                    <a:srgbClr val="FFFFFF"/>
                  </a:solidFill>
                </a:rPr>
              </a:br>
              <a:r>
                <a:rPr lang="en-US" dirty="0">
                  <a:solidFill>
                    <a:srgbClr val="FFFFFF"/>
                  </a:solidFill>
                </a:rPr>
                <a:t>best when </a:t>
              </a:r>
              <a:br>
                <a:rPr lang="en-US" dirty="0">
                  <a:solidFill>
                    <a:srgbClr val="FFFFFF"/>
                  </a:solidFill>
                </a:rPr>
              </a:br>
              <a:r>
                <a:rPr lang="en-US" dirty="0">
                  <a:solidFill>
                    <a:srgbClr val="FFFFFF"/>
                  </a:solidFill>
                </a:rPr>
                <a:t>they </a:t>
              </a:r>
              <a:r>
                <a:rPr lang="en-US" dirty="0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READ</a:t>
              </a:r>
              <a:r>
                <a:rPr lang="en-US" dirty="0">
                  <a:solidFill>
                    <a:srgbClr val="FFFFFF"/>
                  </a:solidFill>
                </a:rPr>
                <a:t> </a:t>
              </a:r>
              <a:r>
                <a:rPr lang="en-US" dirty="0">
                  <a:solidFill>
                    <a:schemeClr val="bg2">
                      <a:lumMod val="25000"/>
                    </a:schemeClr>
                  </a:solidFill>
                </a:rPr>
                <a:t>the written word (textbooks, memos, </a:t>
              </a:r>
              <a:br>
                <a:rPr lang="en-US" dirty="0">
                  <a:solidFill>
                    <a:schemeClr val="bg2">
                      <a:lumMod val="25000"/>
                    </a:schemeClr>
                  </a:solidFill>
                </a:rPr>
              </a:br>
              <a:r>
                <a:rPr lang="en-US" dirty="0">
                  <a:solidFill>
                    <a:schemeClr val="bg2">
                      <a:lumMod val="25000"/>
                    </a:schemeClr>
                  </a:solidFill>
                </a:rPr>
                <a:t> and e-mail messages</a:t>
              </a:r>
              <a:r>
                <a:rPr lang="en-US" dirty="0">
                  <a:solidFill>
                    <a:srgbClr val="FFFFFF"/>
                  </a:solidFill>
                </a:rPr>
                <a:t>).</a:t>
              </a:r>
              <a:endParaRPr lang="en-US" sz="2000" dirty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3814" name="Rectangle 1049"/>
            <p:cNvSpPr>
              <a:spLocks noChangeArrowheads="1"/>
            </p:cNvSpPr>
            <p:nvPr/>
          </p:nvSpPr>
          <p:spPr bwMode="auto">
            <a:xfrm>
              <a:off x="2376" y="912"/>
              <a:ext cx="1020" cy="2928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33815" name="Group 1074"/>
            <p:cNvGrpSpPr>
              <a:grpSpLocks/>
            </p:cNvGrpSpPr>
            <p:nvPr/>
          </p:nvGrpSpPr>
          <p:grpSpPr bwMode="auto">
            <a:xfrm>
              <a:off x="2454" y="960"/>
              <a:ext cx="864" cy="462"/>
              <a:chOff x="2448" y="960"/>
              <a:chExt cx="864" cy="462"/>
            </a:xfrm>
          </p:grpSpPr>
          <p:grpSp>
            <p:nvGrpSpPr>
              <p:cNvPr id="33816" name="Group 1050"/>
              <p:cNvGrpSpPr>
                <a:grpSpLocks/>
              </p:cNvGrpSpPr>
              <p:nvPr/>
            </p:nvGrpSpPr>
            <p:grpSpPr bwMode="auto">
              <a:xfrm>
                <a:off x="2472" y="960"/>
                <a:ext cx="816" cy="462"/>
                <a:chOff x="2208" y="3456"/>
                <a:chExt cx="576" cy="240"/>
              </a:xfrm>
            </p:grpSpPr>
            <p:sp>
              <p:nvSpPr>
                <p:cNvPr id="33818" name="Line 1051"/>
                <p:cNvSpPr>
                  <a:spLocks noChangeShapeType="1"/>
                </p:cNvSpPr>
                <p:nvPr/>
              </p:nvSpPr>
              <p:spPr bwMode="auto">
                <a:xfrm>
                  <a:off x="2496" y="3456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9" name="AutoShape 1052"/>
                <p:cNvSpPr>
                  <a:spLocks noChangeArrowheads="1"/>
                </p:cNvSpPr>
                <p:nvPr/>
              </p:nvSpPr>
              <p:spPr bwMode="auto">
                <a:xfrm>
                  <a:off x="2208" y="3456"/>
                  <a:ext cx="576" cy="24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6600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33820" name="Rectangle 1053"/>
                <p:cNvSpPr>
                  <a:spLocks noChangeArrowheads="1"/>
                </p:cNvSpPr>
                <p:nvPr/>
              </p:nvSpPr>
              <p:spPr bwMode="auto">
                <a:xfrm>
                  <a:off x="2280" y="3490"/>
                  <a:ext cx="432" cy="90"/>
                </a:xfrm>
                <a:prstGeom prst="rect">
                  <a:avLst/>
                </a:prstGeom>
                <a:solidFill>
                  <a:srgbClr val="FF66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da-DK" sz="1200" b="1"/>
                </a:p>
              </p:txBody>
            </p:sp>
          </p:grpSp>
          <p:sp>
            <p:nvSpPr>
              <p:cNvPr id="33817" name="Rectangle 1054"/>
              <p:cNvSpPr>
                <a:spLocks noChangeArrowheads="1"/>
              </p:cNvSpPr>
              <p:nvPr/>
            </p:nvSpPr>
            <p:spPr bwMode="auto">
              <a:xfrm>
                <a:off x="2448" y="961"/>
                <a:ext cx="864" cy="46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b="1"/>
                  <a:t>Visual </a:t>
                </a:r>
                <a:br>
                  <a:rPr lang="en-US" sz="1400" b="1"/>
                </a:br>
                <a:r>
                  <a:rPr lang="en-US" sz="1400" b="1"/>
                  <a:t>Text</a:t>
                </a:r>
              </a:p>
              <a:p>
                <a:pPr algn="ctr"/>
                <a:r>
                  <a:rPr lang="en-US" sz="1400" b="1"/>
                  <a:t>Learners</a:t>
                </a:r>
                <a:endParaRPr lang="en-US" sz="900" b="1">
                  <a:solidFill>
                    <a:srgbClr val="FFFF66"/>
                  </a:solidFill>
                  <a:latin typeface="Arial Narrow" pitchFamily="34" charset="0"/>
                </a:endParaRPr>
              </a:p>
            </p:txBody>
          </p:sp>
        </p:grpSp>
      </p:grpSp>
      <p:sp>
        <p:nvSpPr>
          <p:cNvPr id="245791" name="Rectangle 1055"/>
          <p:cNvSpPr>
            <a:spLocks noChangeArrowheads="1"/>
          </p:cNvSpPr>
          <p:nvPr/>
        </p:nvSpPr>
        <p:spPr bwMode="auto">
          <a:xfrm>
            <a:off x="5462588" y="2590800"/>
            <a:ext cx="1577975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Remember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best by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DOING</a:t>
            </a:r>
            <a:r>
              <a:rPr lang="en-US" dirty="0">
                <a:solidFill>
                  <a:srgbClr val="FFFFFF"/>
                </a:solidFill>
              </a:rPr>
              <a:t>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rather than sitting and listening, reading,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or thinking about the information</a:t>
            </a:r>
            <a:r>
              <a:rPr lang="en-US" dirty="0">
                <a:solidFill>
                  <a:srgbClr val="FFFFFF"/>
                </a:solidFill>
              </a:rPr>
              <a:t>.</a:t>
            </a:r>
            <a:endParaRPr lang="en-US" sz="200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33804" name="Rectangle 1056"/>
          <p:cNvSpPr>
            <a:spLocks noChangeArrowheads="1"/>
          </p:cNvSpPr>
          <p:nvPr/>
        </p:nvSpPr>
        <p:spPr bwMode="auto">
          <a:xfrm>
            <a:off x="5462588" y="1447800"/>
            <a:ext cx="1597025" cy="46482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05" name="Line 1058"/>
          <p:cNvSpPr>
            <a:spLocks noChangeShapeType="1"/>
          </p:cNvSpPr>
          <p:nvPr/>
        </p:nvSpPr>
        <p:spPr bwMode="auto">
          <a:xfrm>
            <a:off x="6238875" y="1522413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AutoShape 1059"/>
          <p:cNvSpPr>
            <a:spLocks noChangeArrowheads="1"/>
          </p:cNvSpPr>
          <p:nvPr/>
        </p:nvSpPr>
        <p:spPr bwMode="auto">
          <a:xfrm>
            <a:off x="5600700" y="1522413"/>
            <a:ext cx="1276350" cy="7334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rial Unicode MS" pitchFamily="34" charset="-128"/>
              </a:rPr>
              <a:t>Tactile and/or </a:t>
            </a:r>
            <a:br>
              <a:rPr lang="en-US" sz="1400" b="1">
                <a:latin typeface="Arial Unicode MS" pitchFamily="34" charset="-128"/>
              </a:rPr>
            </a:br>
            <a:r>
              <a:rPr lang="en-US" sz="1400" b="1">
                <a:latin typeface="Arial Unicode MS" pitchFamily="34" charset="-128"/>
              </a:rPr>
              <a:t>Kinesthetic</a:t>
            </a:r>
          </a:p>
          <a:p>
            <a:pPr algn="ctr"/>
            <a:r>
              <a:rPr lang="en-US" sz="1400" b="1">
                <a:latin typeface="Arial Unicode MS" pitchFamily="34" charset="-128"/>
              </a:rPr>
              <a:t>Learners</a:t>
            </a:r>
          </a:p>
        </p:txBody>
      </p:sp>
      <p:sp>
        <p:nvSpPr>
          <p:cNvPr id="245798" name="Rectangle 1062"/>
          <p:cNvSpPr>
            <a:spLocks noChangeArrowheads="1"/>
          </p:cNvSpPr>
          <p:nvPr/>
        </p:nvSpPr>
        <p:spPr bwMode="auto">
          <a:xfrm>
            <a:off x="2082800" y="2590800"/>
            <a:ext cx="1577975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15000"/>
              </a:lnSpc>
              <a:spcBef>
                <a:spcPct val="75000"/>
              </a:spcBef>
              <a:spcAft>
                <a:spcPct val="25000"/>
              </a:spcAft>
              <a:buClr>
                <a:srgbClr val="FFFBFD"/>
              </a:buClr>
              <a:buSzPct val="70000"/>
              <a:buFont typeface="Monotype Sorts" charset="2"/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Remember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best when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they </a:t>
            </a:r>
            <a:r>
              <a:rPr 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(create) mental images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of what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they hear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or read.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3808" name="Rectangle 1063"/>
          <p:cNvSpPr>
            <a:spLocks noChangeArrowheads="1"/>
          </p:cNvSpPr>
          <p:nvPr/>
        </p:nvSpPr>
        <p:spPr bwMode="auto">
          <a:xfrm>
            <a:off x="2087563" y="1447800"/>
            <a:ext cx="1597025" cy="4648200"/>
          </a:xfrm>
          <a:prstGeom prst="rect">
            <a:avLst/>
          </a:prstGeom>
          <a:noFill/>
          <a:ln w="31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809" name="Line 1065"/>
          <p:cNvSpPr>
            <a:spLocks noChangeShapeType="1"/>
          </p:cNvSpPr>
          <p:nvPr/>
        </p:nvSpPr>
        <p:spPr bwMode="auto">
          <a:xfrm>
            <a:off x="2881313" y="1524000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AutoShape 1066"/>
          <p:cNvSpPr>
            <a:spLocks noChangeArrowheads="1"/>
          </p:cNvSpPr>
          <p:nvPr/>
        </p:nvSpPr>
        <p:spPr bwMode="auto">
          <a:xfrm>
            <a:off x="2243138" y="1524000"/>
            <a:ext cx="1276350" cy="73342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Arial Unicode MS" pitchFamily="34" charset="-128"/>
              </a:rPr>
              <a:t>Visual </a:t>
            </a:r>
            <a:br>
              <a:rPr lang="en-US" sz="1400" b="1">
                <a:latin typeface="Arial Unicode MS" pitchFamily="34" charset="-128"/>
              </a:rPr>
            </a:br>
            <a:r>
              <a:rPr lang="en-US" sz="1400" b="1">
                <a:latin typeface="Arial Unicode MS" pitchFamily="34" charset="-128"/>
              </a:rPr>
              <a:t>Picture</a:t>
            </a:r>
          </a:p>
          <a:p>
            <a:pPr algn="ctr"/>
            <a:r>
              <a:rPr lang="en-US" sz="1400" b="1">
                <a:latin typeface="Arial Unicode MS" pitchFamily="34" charset="-128"/>
              </a:rPr>
              <a:t>Learners</a:t>
            </a:r>
            <a:endParaRPr lang="da-DK" sz="1400" b="1">
              <a:latin typeface="Arial Unicode MS" pitchFamily="34" charset="-128"/>
            </a:endParaRPr>
          </a:p>
        </p:txBody>
      </p:sp>
      <p:sp>
        <p:nvSpPr>
          <p:cNvPr id="245823" name="Rectangle 1087"/>
          <p:cNvSpPr>
            <a:spLocks noChangeArrowheads="1"/>
          </p:cNvSpPr>
          <p:nvPr/>
        </p:nvSpPr>
        <p:spPr bwMode="auto">
          <a:xfrm>
            <a:off x="1130300" y="457200"/>
            <a:ext cx="6883400" cy="57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Perceptual Elements of style</a:t>
            </a:r>
          </a:p>
        </p:txBody>
      </p:sp>
      <p:sp>
        <p:nvSpPr>
          <p:cNvPr id="33812" name="Line 1089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Bernard MT Condensed" pitchFamily="18" charset="0"/>
              </a:rPr>
              <a:t/>
            </a:r>
            <a:br>
              <a:rPr lang="en-US" sz="4400" smtClean="0">
                <a:latin typeface="Bernard MT Condensed" pitchFamily="18" charset="0"/>
              </a:rPr>
            </a:br>
            <a:r>
              <a:rPr lang="en-US" sz="4400" smtClean="0">
                <a:latin typeface="Bernard MT Condensed" pitchFamily="18" charset="0"/>
              </a:rPr>
              <a:t>OBJECTIVES</a:t>
            </a:r>
            <a:br>
              <a:rPr lang="en-US" sz="4400" smtClean="0">
                <a:latin typeface="Bernard MT Condensed" pitchFamily="18" charset="0"/>
              </a:rPr>
            </a:br>
            <a:endParaRPr lang="en-US" sz="4400" smtClean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Tx/>
              <a:buFont typeface="Georgia" pitchFamily="18" charset="0"/>
              <a:buChar char="●"/>
              <a:defRPr/>
            </a:pPr>
            <a:r>
              <a:rPr lang="en-US" dirty="0" smtClean="0">
                <a:latin typeface="Bernard MT Condensed" pitchFamily="18" charset="0"/>
              </a:rPr>
              <a:t>To define “Learning” &amp; learning principles.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Tx/>
              <a:buFont typeface="Georgia" pitchFamily="18" charset="0"/>
              <a:buChar char="●"/>
              <a:defRPr/>
            </a:pPr>
            <a:r>
              <a:rPr lang="en-US" dirty="0" smtClean="0">
                <a:latin typeface="Bernard MT Condensed" pitchFamily="18" charset="0"/>
              </a:rPr>
              <a:t>To recognize that undergraduate learning different from secondary school.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Tx/>
              <a:buFont typeface="Georgia" pitchFamily="18" charset="0"/>
              <a:buChar char="●"/>
              <a:defRPr/>
            </a:pPr>
            <a:r>
              <a:rPr lang="en-US" dirty="0" smtClean="0">
                <a:latin typeface="Bernard MT Condensed" pitchFamily="18" charset="0"/>
              </a:rPr>
              <a:t>To identify different types of learning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Tx/>
              <a:buFont typeface="Georgia" pitchFamily="18" charset="0"/>
              <a:buChar char="●"/>
              <a:defRPr/>
            </a:pPr>
            <a:r>
              <a:rPr lang="en-US" dirty="0" smtClean="0">
                <a:latin typeface="Bernard MT Condensed" pitchFamily="18" charset="0"/>
              </a:rPr>
              <a:t>To apply these learning principles to our daily learning activities.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214313" y="285750"/>
            <a:ext cx="87868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28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latin typeface="+mn-lt"/>
                <a:cs typeface="+mn-cs"/>
              </a:rPr>
              <a:t>How can you learn from learning experiences (both academic &amp; non-academic)?</a:t>
            </a:r>
            <a:endParaRPr lang="en-GB" sz="32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2209800"/>
            <a:ext cx="842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By active reflection </a:t>
            </a:r>
            <a:endParaRPr lang="en-GB" sz="28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3" y="3143250"/>
            <a:ext cx="8072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Reflection is purposeful and systematic revisiting of a learning experience with a view to learning</a:t>
            </a:r>
            <a:endParaRPr lang="en-GB" sz="2800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5286375"/>
            <a:ext cx="70008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Any incident that you either participate in or see/hear</a:t>
            </a:r>
            <a:endParaRPr lang="en-GB" sz="28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8" y="2643188"/>
            <a:ext cx="842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What is </a:t>
            </a:r>
            <a:r>
              <a:rPr lang="en-US" sz="2800" b="1">
                <a:solidFill>
                  <a:srgbClr val="FF0000"/>
                </a:solidFill>
              </a:rPr>
              <a:t>reflection</a:t>
            </a:r>
            <a:r>
              <a:rPr lang="en-US" sz="2800" b="1"/>
              <a:t>? </a:t>
            </a:r>
            <a:endParaRPr lang="en-GB" sz="2800" b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4714875"/>
            <a:ext cx="842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What is a </a:t>
            </a:r>
            <a:r>
              <a:rPr lang="en-US" sz="2800" b="1">
                <a:solidFill>
                  <a:srgbClr val="FF0000"/>
                </a:solidFill>
              </a:rPr>
              <a:t>learning experience</a:t>
            </a:r>
            <a:r>
              <a:rPr lang="en-US" sz="2800" b="1"/>
              <a:t>? </a:t>
            </a:r>
            <a:endParaRPr lang="en-GB" sz="2800" b="1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57313" y="1571625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Calibri" pitchFamily="34" charset="0"/>
              </a:rPr>
              <a:t>Kolb’s cycle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85875" y="2286000"/>
            <a:ext cx="6705600" cy="4106863"/>
            <a:chOff x="912" y="1152"/>
            <a:chExt cx="4224" cy="2587"/>
          </a:xfrm>
        </p:grpSpPr>
        <p:grpSp>
          <p:nvGrpSpPr>
            <p:cNvPr id="35846" name="Group 18"/>
            <p:cNvGrpSpPr>
              <a:grpSpLocks/>
            </p:cNvGrpSpPr>
            <p:nvPr/>
          </p:nvGrpSpPr>
          <p:grpSpPr bwMode="auto">
            <a:xfrm>
              <a:off x="1440" y="1344"/>
              <a:ext cx="3072" cy="2160"/>
              <a:chOff x="1440" y="1344"/>
              <a:chExt cx="3072" cy="2160"/>
            </a:xfrm>
          </p:grpSpPr>
          <p:sp>
            <p:nvSpPr>
              <p:cNvPr id="35852" name="Oval 5"/>
              <p:cNvSpPr>
                <a:spLocks noChangeArrowheads="1"/>
              </p:cNvSpPr>
              <p:nvPr/>
            </p:nvSpPr>
            <p:spPr bwMode="auto">
              <a:xfrm>
                <a:off x="1440" y="1344"/>
                <a:ext cx="3072" cy="216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35853" name="Line 13"/>
              <p:cNvSpPr>
                <a:spLocks noChangeShapeType="1"/>
              </p:cNvSpPr>
              <p:nvPr/>
            </p:nvSpPr>
            <p:spPr bwMode="auto">
              <a:xfrm>
                <a:off x="4032" y="1632"/>
                <a:ext cx="96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Line 14"/>
              <p:cNvSpPr>
                <a:spLocks noChangeShapeType="1"/>
              </p:cNvSpPr>
              <p:nvPr/>
            </p:nvSpPr>
            <p:spPr bwMode="auto">
              <a:xfrm flipH="1">
                <a:off x="4224" y="2880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5" name="Line 15"/>
              <p:cNvSpPr>
                <a:spLocks noChangeShapeType="1"/>
              </p:cNvSpPr>
              <p:nvPr/>
            </p:nvSpPr>
            <p:spPr bwMode="auto">
              <a:xfrm flipH="1" flipV="1">
                <a:off x="1632" y="2928"/>
                <a:ext cx="96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6" name="Line 16"/>
              <p:cNvSpPr>
                <a:spLocks noChangeShapeType="1"/>
              </p:cNvSpPr>
              <p:nvPr/>
            </p:nvSpPr>
            <p:spPr bwMode="auto">
              <a:xfrm flipV="1">
                <a:off x="1632" y="1776"/>
                <a:ext cx="96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47" name="Text Box 6"/>
            <p:cNvSpPr txBox="1">
              <a:spLocks noChangeArrowheads="1"/>
            </p:cNvSpPr>
            <p:nvPr/>
          </p:nvSpPr>
          <p:spPr bwMode="auto">
            <a:xfrm>
              <a:off x="2160" y="1200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ar-SA">
                <a:latin typeface="Calibri" pitchFamily="34" charset="0"/>
              </a:endParaRPr>
            </a:p>
          </p:txBody>
        </p:sp>
        <p:sp>
          <p:nvSpPr>
            <p:cNvPr id="35848" name="Text Box 7"/>
            <p:cNvSpPr txBox="1">
              <a:spLocks noChangeArrowheads="1"/>
            </p:cNvSpPr>
            <p:nvPr/>
          </p:nvSpPr>
          <p:spPr bwMode="auto">
            <a:xfrm>
              <a:off x="2352" y="1152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Calibri" pitchFamily="34" charset="0"/>
                </a:rPr>
                <a:t>Concrete experience</a:t>
              </a:r>
            </a:p>
          </p:txBody>
        </p:sp>
        <p:sp>
          <p:nvSpPr>
            <p:cNvPr id="35849" name="Text Box 8"/>
            <p:cNvSpPr txBox="1">
              <a:spLocks noChangeArrowheads="1"/>
            </p:cNvSpPr>
            <p:nvPr/>
          </p:nvSpPr>
          <p:spPr bwMode="auto">
            <a:xfrm>
              <a:off x="3888" y="2112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Calibri" pitchFamily="34" charset="0"/>
                </a:rPr>
                <a:t>Reflective observation</a:t>
              </a:r>
            </a:p>
          </p:txBody>
        </p:sp>
        <p:sp>
          <p:nvSpPr>
            <p:cNvPr id="35850" name="Text Box 9"/>
            <p:cNvSpPr txBox="1">
              <a:spLocks noChangeArrowheads="1"/>
            </p:cNvSpPr>
            <p:nvPr/>
          </p:nvSpPr>
          <p:spPr bwMode="auto">
            <a:xfrm>
              <a:off x="2262" y="3216"/>
              <a:ext cx="1530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Calibri" pitchFamily="34" charset="0"/>
                </a:rPr>
                <a:t>Abstract conceptualisation</a:t>
              </a:r>
            </a:p>
          </p:txBody>
        </p:sp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912" y="2256"/>
              <a:ext cx="1248" cy="5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Calibri" pitchFamily="34" charset="0"/>
                </a:rPr>
                <a:t>Future planning</a:t>
              </a:r>
            </a:p>
          </p:txBody>
        </p:sp>
      </p:grpSp>
      <p:sp>
        <p:nvSpPr>
          <p:cNvPr id="35844" name="Text Box 20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Reflection - cyclical process</a:t>
            </a:r>
          </a:p>
        </p:txBody>
      </p:sp>
      <p:sp>
        <p:nvSpPr>
          <p:cNvPr id="35845" name="Text Box 21"/>
          <p:cNvSpPr txBox="1">
            <a:spLocks noChangeArrowheads="1"/>
          </p:cNvSpPr>
          <p:nvPr/>
        </p:nvSpPr>
        <p:spPr bwMode="auto">
          <a:xfrm>
            <a:off x="2214563" y="85725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-</a:t>
            </a:r>
            <a:r>
              <a:rPr lang="en-US" sz="2800">
                <a:latin typeface="Calibri" pitchFamily="34" charset="0"/>
              </a:rPr>
              <a:t> </a:t>
            </a:r>
            <a:r>
              <a:rPr lang="en-US" sz="2800" b="1">
                <a:latin typeface="Calibri" pitchFamily="34" charset="0"/>
              </a:rPr>
              <a:t>many ways</a:t>
            </a:r>
            <a:r>
              <a:rPr lang="en-US" sz="28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Reflective cycle: a simplified version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0" y="1752600"/>
            <a:ext cx="676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1. What is the learning event?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0" y="2514600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2. What did I learn?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0" y="3276600"/>
            <a:ext cx="6619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3. What more do I have to learn?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24000" y="4114800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4. How can I learn it?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524000" y="4876800"/>
            <a:ext cx="6905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0838" indent="-350838">
              <a:spcBef>
                <a:spcPct val="50000"/>
              </a:spcBef>
            </a:pPr>
            <a:r>
              <a:rPr lang="en-US" sz="2800" b="1"/>
              <a:t>5. Evidence for further learning / change of practice?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2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4"/>
          <p:cNvGrpSpPr>
            <a:grpSpLocks/>
          </p:cNvGrpSpPr>
          <p:nvPr/>
        </p:nvGrpSpPr>
        <p:grpSpPr bwMode="auto">
          <a:xfrm>
            <a:off x="1447800" y="1828800"/>
            <a:ext cx="6705600" cy="3927475"/>
            <a:chOff x="912" y="1152"/>
            <a:chExt cx="4224" cy="2474"/>
          </a:xfrm>
        </p:grpSpPr>
        <p:sp>
          <p:nvSpPr>
            <p:cNvPr id="37899" name="Oval 5"/>
            <p:cNvSpPr>
              <a:spLocks noChangeArrowheads="1"/>
            </p:cNvSpPr>
            <p:nvPr/>
          </p:nvSpPr>
          <p:spPr bwMode="auto">
            <a:xfrm>
              <a:off x="1440" y="1344"/>
              <a:ext cx="3072" cy="216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37900" name="Text Box 6"/>
            <p:cNvSpPr txBox="1">
              <a:spLocks noChangeArrowheads="1"/>
            </p:cNvSpPr>
            <p:nvPr/>
          </p:nvSpPr>
          <p:spPr bwMode="auto">
            <a:xfrm>
              <a:off x="2352" y="1152"/>
              <a:ext cx="1248" cy="4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Concrete experience</a:t>
              </a:r>
            </a:p>
          </p:txBody>
        </p:sp>
        <p:sp>
          <p:nvSpPr>
            <p:cNvPr id="37901" name="Text Box 7"/>
            <p:cNvSpPr txBox="1">
              <a:spLocks noChangeArrowheads="1"/>
            </p:cNvSpPr>
            <p:nvPr/>
          </p:nvSpPr>
          <p:spPr bwMode="auto">
            <a:xfrm>
              <a:off x="3888" y="2112"/>
              <a:ext cx="1248" cy="4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Reflective observation</a:t>
              </a:r>
            </a:p>
          </p:txBody>
        </p:sp>
        <p:sp>
          <p:nvSpPr>
            <p:cNvPr id="37902" name="Text Box 8"/>
            <p:cNvSpPr txBox="1">
              <a:spLocks noChangeArrowheads="1"/>
            </p:cNvSpPr>
            <p:nvPr/>
          </p:nvSpPr>
          <p:spPr bwMode="auto">
            <a:xfrm>
              <a:off x="2400" y="3216"/>
              <a:ext cx="1392" cy="4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Abstract conceptualisation</a:t>
              </a:r>
            </a:p>
          </p:txBody>
        </p:sp>
        <p:sp>
          <p:nvSpPr>
            <p:cNvPr id="37903" name="Text Box 9"/>
            <p:cNvSpPr txBox="1">
              <a:spLocks noChangeArrowheads="1"/>
            </p:cNvSpPr>
            <p:nvPr/>
          </p:nvSpPr>
          <p:spPr bwMode="auto">
            <a:xfrm>
              <a:off x="912" y="2256"/>
              <a:ext cx="1248" cy="2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Future planning</a:t>
              </a:r>
            </a:p>
          </p:txBody>
        </p:sp>
        <p:sp>
          <p:nvSpPr>
            <p:cNvPr id="37904" name="Line 10"/>
            <p:cNvSpPr>
              <a:spLocks noChangeShapeType="1"/>
            </p:cNvSpPr>
            <p:nvPr/>
          </p:nvSpPr>
          <p:spPr bwMode="auto">
            <a:xfrm>
              <a:off x="4032" y="1632"/>
              <a:ext cx="96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11"/>
            <p:cNvSpPr>
              <a:spLocks noChangeShapeType="1"/>
            </p:cNvSpPr>
            <p:nvPr/>
          </p:nvSpPr>
          <p:spPr bwMode="auto">
            <a:xfrm flipH="1">
              <a:off x="4224" y="2880"/>
              <a:ext cx="144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12"/>
            <p:cNvSpPr>
              <a:spLocks noChangeShapeType="1"/>
            </p:cNvSpPr>
            <p:nvPr/>
          </p:nvSpPr>
          <p:spPr bwMode="auto">
            <a:xfrm flipH="1" flipV="1">
              <a:off x="1632" y="2928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13"/>
            <p:cNvSpPr>
              <a:spLocks noChangeShapeType="1"/>
            </p:cNvSpPr>
            <p:nvPr/>
          </p:nvSpPr>
          <p:spPr bwMode="auto">
            <a:xfrm flipV="1">
              <a:off x="1632" y="1776"/>
              <a:ext cx="9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2514600" y="3048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Reflection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3429000" y="19050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>
              <a:latin typeface="Calibri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657600" y="2514600"/>
            <a:ext cx="2209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What is the event?</a:t>
            </a:r>
          </a:p>
        </p:txBody>
      </p:sp>
      <p:sp>
        <p:nvSpPr>
          <p:cNvPr id="37894" name="Text Box 15"/>
          <p:cNvSpPr txBox="1">
            <a:spLocks noChangeArrowheads="1"/>
          </p:cNvSpPr>
          <p:nvPr/>
        </p:nvSpPr>
        <p:spPr bwMode="auto">
          <a:xfrm>
            <a:off x="6096000" y="4191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>
              <a:latin typeface="Calibri" pitchFamily="34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172200" y="4191000"/>
            <a:ext cx="1981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What did I learn?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371600" y="4038600"/>
            <a:ext cx="20574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How can I learn?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352800" y="1066800"/>
            <a:ext cx="2667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Evidence for learning / change of practice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172200" y="4953000"/>
            <a:ext cx="24384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What more do I have to learn?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12" grpId="0" animBg="1"/>
      <p:bldP spid="4114" grpId="0" animBg="1"/>
      <p:bldP spid="4115" grpId="0" animBg="1"/>
      <p:bldP spid="41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285750" y="357188"/>
            <a:ext cx="8572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Why should you participate in other non-academic activities?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785938"/>
            <a:ext cx="84296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They provide a rich source of learning experiences for you to develop a lot of abilities</a:t>
            </a:r>
            <a:endParaRPr lang="en-GB" sz="28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2786063"/>
            <a:ext cx="764381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800" b="1"/>
              <a:t> Communication/interpersonal skills</a:t>
            </a:r>
          </a:p>
          <a:p>
            <a:pPr>
              <a:buFontTx/>
              <a:buChar char="-"/>
            </a:pPr>
            <a:r>
              <a:rPr lang="en-US" sz="2800" b="1"/>
              <a:t> Team work and leadership</a:t>
            </a:r>
          </a:p>
          <a:p>
            <a:pPr>
              <a:buFontTx/>
              <a:buChar char="-"/>
            </a:pPr>
            <a:r>
              <a:rPr lang="en-US" sz="2800" b="1"/>
              <a:t> Decision making</a:t>
            </a:r>
          </a:p>
          <a:p>
            <a:pPr>
              <a:buFontTx/>
              <a:buChar char="-"/>
            </a:pPr>
            <a:r>
              <a:rPr lang="en-US" sz="2800" b="1"/>
              <a:t> Organisational and management abilities</a:t>
            </a:r>
          </a:p>
          <a:p>
            <a:pPr>
              <a:buFontTx/>
              <a:buChar char="-"/>
            </a:pPr>
            <a:r>
              <a:rPr lang="en-US" sz="2800" b="1"/>
              <a:t> Attitudes</a:t>
            </a:r>
          </a:p>
          <a:p>
            <a:pPr>
              <a:buFontTx/>
              <a:buChar char="-"/>
            </a:pPr>
            <a:r>
              <a:rPr lang="en-US" sz="2800" b="1"/>
              <a:t> Personal development</a:t>
            </a:r>
            <a:endParaRPr lang="en-GB" sz="2800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5643563"/>
            <a:ext cx="700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Key to </a:t>
            </a:r>
            <a:r>
              <a:rPr lang="en-US" sz="2800" b="1">
                <a:solidFill>
                  <a:srgbClr val="FF0000"/>
                </a:solidFill>
              </a:rPr>
              <a:t>holistic education </a:t>
            </a:r>
            <a:endParaRPr lang="en-GB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2500313" y="357188"/>
            <a:ext cx="4357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Summary</a:t>
            </a:r>
            <a:endParaRPr lang="en-GB" sz="3200" b="1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143000"/>
            <a:ext cx="8286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Learning in university is fundamentally different from learning in secondary school</a:t>
            </a:r>
            <a:endParaRPr lang="en-GB" sz="28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2286000"/>
            <a:ext cx="8286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Active and deep learning is the key to success in the university (and in later life)</a:t>
            </a:r>
            <a:endParaRPr lang="en-GB" sz="2800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5072063"/>
            <a:ext cx="8286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Try to learning from all experiences (both academic and non-academic) in the university</a:t>
            </a:r>
            <a:endParaRPr lang="en-GB" sz="2800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3500438"/>
            <a:ext cx="8286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Identify the learning style that suits you best to achieve deep learning and use it to the maximum </a:t>
            </a:r>
            <a:endParaRPr lang="en-GB" sz="2800" b="1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1143000" y="1571625"/>
            <a:ext cx="657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Harlow Solid Italic" pitchFamily="82" charset="0"/>
              </a:rPr>
              <a:t>I wish you a very successful and enjoyable time in your course</a:t>
            </a:r>
            <a:endParaRPr lang="en-GB" sz="4000" b="1">
              <a:latin typeface="Harlow Solid Italic" pitchFamily="82" charset="0"/>
            </a:endParaRP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1785938" y="3857625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 b="1">
                <a:solidFill>
                  <a:srgbClr val="FF0000"/>
                </a:solidFill>
                <a:latin typeface="Harlow Solid Italic" pitchFamily="82" charset="0"/>
              </a:rPr>
              <a:t>All the best</a:t>
            </a:r>
            <a:endParaRPr lang="en-GB" sz="7200" b="1">
              <a:solidFill>
                <a:srgbClr val="FF0000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071688" y="571500"/>
            <a:ext cx="52149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Some Opening Thoughts</a:t>
            </a:r>
            <a:endParaRPr lang="en-GB" sz="4400" dirty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257175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cs typeface="+mn-cs"/>
              </a:rPr>
              <a:t>Successful people have made a decision to be successful!</a:t>
            </a:r>
            <a:endParaRPr lang="en-GB" sz="2800" dirty="0">
              <a:latin typeface="Bernard MT Condensed" pitchFamily="18" charset="0"/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3500438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 b="1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4429125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Bernard MT Condensed" pitchFamily="18" charset="0"/>
                <a:cs typeface="+mn-cs"/>
              </a:rPr>
              <a:t>Successful is a journey not a destination</a:t>
            </a:r>
            <a:endParaRPr lang="en-GB" sz="2800" dirty="0">
              <a:latin typeface="Bernard MT Condensed" pitchFamily="18" charset="0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4375" y="5286375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600" dirty="0" smtClean="0">
                <a:solidFill>
                  <a:srgbClr val="FF0000"/>
                </a:solidFill>
              </a:rPr>
              <a:t>What is Learning??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ar-SA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571750" y="642938"/>
            <a:ext cx="4286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Learning:</a:t>
            </a:r>
            <a:endParaRPr lang="en-GB" sz="4400" dirty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2938" y="1785938"/>
            <a:ext cx="8001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Bernard MT Condensed" pitchFamily="18" charset="0"/>
              </a:rPr>
              <a:t>The process of acquisition of new </a:t>
            </a:r>
            <a:r>
              <a:rPr lang="en-US" sz="2800" b="1">
                <a:solidFill>
                  <a:srgbClr val="002060"/>
                </a:solidFill>
                <a:latin typeface="Bernard MT Condensed" pitchFamily="18" charset="0"/>
              </a:rPr>
              <a:t>knowledge, skills, attitudes, values, behaviours,  preferences, &amp; understanding…..</a:t>
            </a:r>
            <a:endParaRPr lang="en-GB" sz="2800" b="1">
              <a:solidFill>
                <a:srgbClr val="002060"/>
              </a:solidFill>
              <a:latin typeface="Bernard MT Condensed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43434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Bernard MT Condensed" pitchFamily="18" charset="0"/>
              </a:rPr>
              <a:t>You should be able to demonstrate such new learning</a:t>
            </a:r>
            <a:endParaRPr lang="en-GB" sz="2800" b="1">
              <a:solidFill>
                <a:srgbClr val="002060"/>
              </a:solidFill>
              <a:latin typeface="Bernard MT Condensed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4290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Bernard MT Condensed" pitchFamily="18" charset="0"/>
              </a:rPr>
              <a:t>It is </a:t>
            </a:r>
            <a:r>
              <a:rPr lang="en-US" sz="2800" b="1">
                <a:solidFill>
                  <a:srgbClr val="C00000"/>
                </a:solidFill>
                <a:latin typeface="Bernard MT Condensed" pitchFamily="18" charset="0"/>
              </a:rPr>
              <a:t>not</a:t>
            </a:r>
            <a:r>
              <a:rPr lang="en-US" sz="2800" b="1">
                <a:solidFill>
                  <a:srgbClr val="002060"/>
                </a:solidFill>
                <a:latin typeface="Bernard MT Condensed" pitchFamily="18" charset="0"/>
              </a:rPr>
              <a:t> only knowledge</a:t>
            </a:r>
            <a:endParaRPr lang="en-GB" sz="2800" b="1">
              <a:solidFill>
                <a:srgbClr val="00206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Study: a definition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r>
              <a:rPr lang="en-US" sz="3200" smtClean="0"/>
              <a:t>“ Reading with a purpose i.e to obtain specific answers to specific questions”</a:t>
            </a:r>
          </a:p>
          <a:p>
            <a:pPr marL="44450" algn="r"/>
            <a:r>
              <a:rPr lang="en-US" sz="3200" smtClean="0"/>
              <a:t>                                                                     </a:t>
            </a:r>
            <a:r>
              <a:rPr lang="en-US" sz="3200" i="1" smtClean="0"/>
              <a:t>Ailan Moran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071563" y="1357313"/>
            <a:ext cx="7143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How is</a:t>
            </a:r>
          </a:p>
          <a:p>
            <a:pPr algn="ctr"/>
            <a:r>
              <a:rPr lang="en-US" sz="3600" b="1"/>
              <a:t>learning &amp; studying as </a:t>
            </a:r>
          </a:p>
          <a:p>
            <a:pPr algn="ctr"/>
            <a:r>
              <a:rPr lang="en-US" sz="3600" b="1"/>
              <a:t>an </a:t>
            </a:r>
            <a:r>
              <a:rPr lang="en-US" sz="3600" b="1">
                <a:solidFill>
                  <a:srgbClr val="FF0000"/>
                </a:solidFill>
              </a:rPr>
              <a:t>undergraduate</a:t>
            </a:r>
            <a:r>
              <a:rPr lang="en-US" sz="3600" b="1"/>
              <a:t> </a:t>
            </a:r>
          </a:p>
          <a:p>
            <a:pPr algn="ctr"/>
            <a:r>
              <a:rPr lang="en-US" sz="3600" b="1">
                <a:solidFill>
                  <a:srgbClr val="002060"/>
                </a:solidFill>
              </a:rPr>
              <a:t>different to </a:t>
            </a:r>
          </a:p>
          <a:p>
            <a:pPr algn="ctr"/>
            <a:r>
              <a:rPr lang="en-US" sz="3600" b="1"/>
              <a:t>learning &amp; studying as </a:t>
            </a:r>
          </a:p>
          <a:p>
            <a:pPr algn="ctr"/>
            <a:r>
              <a:rPr lang="en-US" sz="3600" b="1"/>
              <a:t>a </a:t>
            </a:r>
            <a:r>
              <a:rPr lang="en-US" sz="3600" b="1">
                <a:solidFill>
                  <a:srgbClr val="FF0000"/>
                </a:solidFill>
              </a:rPr>
              <a:t>secondary school student</a:t>
            </a:r>
            <a:r>
              <a:rPr lang="en-US" sz="3600" b="1"/>
              <a:t>? </a:t>
            </a:r>
            <a:endParaRPr lang="en-GB" sz="3600" b="1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14313" y="428625"/>
            <a:ext cx="8715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University vs. secondary school education</a:t>
            </a:r>
            <a:endParaRPr lang="en-GB" sz="3200" b="1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5750" y="1214438"/>
          <a:ext cx="8501121" cy="5954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988"/>
                <a:gridCol w="2833416"/>
                <a:gridCol w="4357717"/>
              </a:tblGrid>
              <a:tr h="2533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Secondary</a:t>
                      </a:r>
                      <a:r>
                        <a:rPr lang="en-US" sz="2400" baseline="0" dirty="0" smtClean="0"/>
                        <a:t> education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Undergraduate education</a:t>
                      </a:r>
                      <a:endParaRPr lang="en-GB" sz="2400" dirty="0"/>
                    </a:p>
                  </a:txBody>
                  <a:tcPr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Mainly from teachers &amp; books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only from</a:t>
                      </a:r>
                      <a:r>
                        <a:rPr lang="en-US" baseline="0" dirty="0" smtClean="0"/>
                        <a:t> teachers. Books, internet, peers are also very important</a:t>
                      </a:r>
                      <a:endParaRPr lang="en-GB" dirty="0"/>
                    </a:p>
                  </a:txBody>
                  <a:tcPr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Orientation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knowledge oriented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only knowledge.</a:t>
                      </a:r>
                      <a:r>
                        <a:rPr lang="en-US" baseline="0" dirty="0" smtClean="0"/>
                        <a:t> In a professional course there are skills and </a:t>
                      </a:r>
                      <a:r>
                        <a:rPr lang="en-US" baseline="0" dirty="0" err="1" smtClean="0"/>
                        <a:t>behaviours</a:t>
                      </a:r>
                      <a:endParaRPr lang="en-GB" dirty="0"/>
                    </a:p>
                  </a:txBody>
                  <a:tcPr/>
                </a:tc>
              </a:tr>
              <a:tr h="9769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Goals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pass</a:t>
                      </a:r>
                      <a:r>
                        <a:rPr lang="en-US" baseline="0" dirty="0" smtClean="0"/>
                        <a:t> an exam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only to pass an exam, but mainly to train for</a:t>
                      </a:r>
                      <a:r>
                        <a:rPr lang="en-US" baseline="0" dirty="0" smtClean="0"/>
                        <a:t> a profession (especially i</a:t>
                      </a:r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a professional  course)</a:t>
                      </a:r>
                      <a:endParaRPr lang="en-GB" dirty="0"/>
                    </a:p>
                  </a:txBody>
                  <a:tcPr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Type of learning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 and superficial mostly (unfortunately)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r>
                        <a:rPr lang="en-US" baseline="0" dirty="0" smtClean="0"/>
                        <a:t> and deep learning. Learning needs to be with you for a lifetime</a:t>
                      </a:r>
                      <a:endParaRPr lang="en-GB" dirty="0"/>
                    </a:p>
                  </a:txBody>
                  <a:tcPr/>
                </a:tc>
              </a:tr>
              <a:tr h="9769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Methods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Mainly</a:t>
                      </a:r>
                      <a:r>
                        <a:rPr lang="en-US" baseline="0" dirty="0" smtClean="0"/>
                        <a:t>  books &amp; teacher’s notes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Lectures</a:t>
                      </a:r>
                      <a:r>
                        <a:rPr lang="en-US" baseline="0" dirty="0" smtClean="0"/>
                        <a:t>, small group discussions, computer assisted learning, library, internet, clinical skills sessions, laboratory</a:t>
                      </a:r>
                      <a:endParaRPr lang="en-GB" dirty="0"/>
                    </a:p>
                  </a:txBody>
                  <a:tcPr/>
                </a:tc>
              </a:tr>
              <a:tr h="6838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Assessment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Written</a:t>
                      </a:r>
                      <a:r>
                        <a:rPr lang="en-US" baseline="0" dirty="0" smtClean="0"/>
                        <a:t> exams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Written</a:t>
                      </a:r>
                      <a:r>
                        <a:rPr lang="en-US" baseline="0" dirty="0" smtClean="0"/>
                        <a:t> exams, </a:t>
                      </a:r>
                      <a:r>
                        <a:rPr lang="en-US" baseline="0" dirty="0" err="1" smtClean="0"/>
                        <a:t>practicals</a:t>
                      </a:r>
                      <a:r>
                        <a:rPr lang="en-US" baseline="0" dirty="0" smtClean="0"/>
                        <a:t> (OSPE), </a:t>
                      </a:r>
                      <a:r>
                        <a:rPr lang="en-US" baseline="0" dirty="0" err="1" smtClean="0"/>
                        <a:t>vivas</a:t>
                      </a:r>
                      <a:r>
                        <a:rPr lang="en-US" baseline="0" dirty="0" smtClean="0"/>
                        <a:t> (oral exams), clinical exams (e.g. &amp; OSCE)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1633</Words>
  <Application>Microsoft Office PowerPoint</Application>
  <PresentationFormat>On-screen Show (4:3)</PresentationFormat>
  <Paragraphs>264</Paragraphs>
  <Slides>36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Urban</vt:lpstr>
      <vt:lpstr>Slide 1</vt:lpstr>
      <vt:lpstr>Study Skills: Learning How to Learn </vt:lpstr>
      <vt:lpstr> OBJECTIVES </vt:lpstr>
      <vt:lpstr>Slide 4</vt:lpstr>
      <vt:lpstr>What is Learning??</vt:lpstr>
      <vt:lpstr>Slide 6</vt:lpstr>
      <vt:lpstr>Study: a definition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     Why there is different in Learning from one person to Other??</vt:lpstr>
      <vt:lpstr>Slide 18</vt:lpstr>
      <vt:lpstr>Slide 19</vt:lpstr>
      <vt:lpstr>Slide 20</vt:lpstr>
      <vt:lpstr>WHAT IS LEARING STYLES?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       IN MEDICAL EDUCATION </dc:title>
  <dc:creator>NURULHUDA</dc:creator>
  <cp:lastModifiedBy>user36</cp:lastModifiedBy>
  <cp:revision>102</cp:revision>
  <dcterms:created xsi:type="dcterms:W3CDTF">2009-09-05T10:05:42Z</dcterms:created>
  <dcterms:modified xsi:type="dcterms:W3CDTF">2011-10-01T13:37:32Z</dcterms:modified>
</cp:coreProperties>
</file>