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74" r:id="rId4"/>
  </p:sldMasterIdLst>
  <p:notesMasterIdLst>
    <p:notesMasterId r:id="rId50"/>
  </p:notesMasterIdLst>
  <p:handoutMasterIdLst>
    <p:handoutMasterId r:id="rId51"/>
  </p:handoutMasterIdLst>
  <p:sldIdLst>
    <p:sldId id="256" r:id="rId5"/>
    <p:sldId id="262" r:id="rId6"/>
    <p:sldId id="263" r:id="rId7"/>
    <p:sldId id="264" r:id="rId8"/>
    <p:sldId id="265" r:id="rId9"/>
    <p:sldId id="266" r:id="rId10"/>
    <p:sldId id="267" r:id="rId11"/>
    <p:sldId id="268" r:id="rId12"/>
    <p:sldId id="269" r:id="rId13"/>
    <p:sldId id="270" r:id="rId14"/>
    <p:sldId id="271" r:id="rId15"/>
    <p:sldId id="274" r:id="rId16"/>
    <p:sldId id="302" r:id="rId17"/>
    <p:sldId id="301" r:id="rId18"/>
    <p:sldId id="300" r:id="rId19"/>
    <p:sldId id="299" r:id="rId20"/>
    <p:sldId id="311" r:id="rId21"/>
    <p:sldId id="298" r:id="rId22"/>
    <p:sldId id="292" r:id="rId23"/>
    <p:sldId id="291" r:id="rId24"/>
    <p:sldId id="290" r:id="rId25"/>
    <p:sldId id="289" r:id="rId26"/>
    <p:sldId id="288" r:id="rId27"/>
    <p:sldId id="287" r:id="rId28"/>
    <p:sldId id="297" r:id="rId29"/>
    <p:sldId id="285" r:id="rId30"/>
    <p:sldId id="296" r:id="rId31"/>
    <p:sldId id="293" r:id="rId32"/>
    <p:sldId id="284" r:id="rId33"/>
    <p:sldId id="283" r:id="rId34"/>
    <p:sldId id="320" r:id="rId35"/>
    <p:sldId id="318" r:id="rId36"/>
    <p:sldId id="295" r:id="rId37"/>
    <p:sldId id="319" r:id="rId38"/>
    <p:sldId id="315" r:id="rId39"/>
    <p:sldId id="306" r:id="rId40"/>
    <p:sldId id="313" r:id="rId41"/>
    <p:sldId id="314" r:id="rId42"/>
    <p:sldId id="280" r:id="rId43"/>
    <p:sldId id="317" r:id="rId44"/>
    <p:sldId id="278" r:id="rId45"/>
    <p:sldId id="275" r:id="rId46"/>
    <p:sldId id="303" r:id="rId47"/>
    <p:sldId id="307" r:id="rId48"/>
    <p:sldId id="27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autoAdjust="0"/>
    <p:restoredTop sz="63333" autoAdjust="0"/>
  </p:normalViewPr>
  <p:slideViewPr>
    <p:cSldViewPr>
      <p:cViewPr varScale="1">
        <p:scale>
          <a:sx n="45" d="100"/>
          <a:sy n="45" d="100"/>
        </p:scale>
        <p:origin x="-1716" y="-108"/>
      </p:cViewPr>
      <p:guideLst>
        <p:guide orient="horz" pos="2160"/>
        <p:guide pos="2880"/>
      </p:guideLst>
    </p:cSldViewPr>
  </p:slideViewPr>
  <p:outlineViewPr>
    <p:cViewPr>
      <p:scale>
        <a:sx n="33" d="100"/>
        <a:sy n="33" d="100"/>
      </p:scale>
      <p:origin x="0" y="4086"/>
    </p:cViewPr>
  </p:outlineViewPr>
  <p:notesTextViewPr>
    <p:cViewPr>
      <p:scale>
        <a:sx n="100" d="100"/>
        <a:sy n="100" d="100"/>
      </p:scale>
      <p:origin x="0" y="0"/>
    </p:cViewPr>
  </p:notesTextViewPr>
  <p:sorterViewPr>
    <p:cViewPr>
      <p:scale>
        <a:sx n="76" d="100"/>
        <a:sy n="76" d="100"/>
      </p:scale>
      <p:origin x="0" y="4326"/>
    </p:cViewPr>
  </p:sorterViewPr>
  <p:notesViewPr>
    <p:cSldViewPr>
      <p:cViewPr varScale="1">
        <p:scale>
          <a:sx n="90" d="100"/>
          <a:sy n="90" d="100"/>
        </p:scale>
        <p:origin x="-190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F744D5-9002-43C0-B257-C0D23FCF66C9}" type="datetimeFigureOut">
              <a:rPr lang="en-US" smtClean="0"/>
              <a:pPr/>
              <a:t>10/2/2011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662D5D-F197-4313-A181-C6F6409942F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00B6-A1FA-4495-A915-523EE74F4D24}" type="datetimeFigureOut">
              <a:rPr lang="en-US" smtClean="0"/>
              <a:pPr/>
              <a:t>10/2/2011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C69F8-F505-4395-80F7-43EE418A51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pubmed?cmd=HistorySearch&amp;querykey=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ebm.utoronto.ca/intro/interest.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morning/afternoon and</a:t>
            </a:r>
            <a:endParaRPr lang="en-US" dirty="0" smtClean="0"/>
          </a:p>
          <a:p>
            <a:r>
              <a:rPr lang="en-US" dirty="0" smtClean="0"/>
              <a:t>#Welcome to the EBM lecture</a:t>
            </a:r>
            <a:r>
              <a:rPr lang="en-US" baseline="0" dirty="0" smtClean="0"/>
              <a:t> </a:t>
            </a:r>
          </a:p>
          <a:p>
            <a:endParaRPr lang="en-US" baseline="0" dirty="0" smtClean="0"/>
          </a:p>
          <a:p>
            <a:r>
              <a:rPr lang="en-US" baseline="0" dirty="0" smtClean="0"/>
              <a:t>#My name is Yaser </a:t>
            </a:r>
            <a:r>
              <a:rPr lang="en-US" baseline="0" dirty="0" err="1" smtClean="0"/>
              <a:t>Adi</a:t>
            </a:r>
            <a:r>
              <a:rPr lang="en-US" baseline="0" dirty="0" smtClean="0"/>
              <a:t> from sheik </a:t>
            </a:r>
            <a:r>
              <a:rPr lang="en-US" baseline="0" dirty="0" err="1" smtClean="0"/>
              <a:t>abdullah</a:t>
            </a:r>
            <a:r>
              <a:rPr lang="en-US" baseline="0" dirty="0" smtClean="0"/>
              <a:t> </a:t>
            </a:r>
            <a:r>
              <a:rPr lang="en-US" baseline="0" dirty="0" err="1" smtClean="0"/>
              <a:t>salem</a:t>
            </a:r>
            <a:r>
              <a:rPr lang="en-US" baseline="0" dirty="0" smtClean="0"/>
              <a:t> </a:t>
            </a:r>
            <a:r>
              <a:rPr lang="en-US" baseline="0" dirty="0" err="1" smtClean="0"/>
              <a:t>bahamdan</a:t>
            </a:r>
            <a:r>
              <a:rPr lang="en-US" baseline="0" dirty="0" smtClean="0"/>
              <a:t> chair for evidence based health care and knowledge translation</a:t>
            </a:r>
          </a:p>
          <a:p>
            <a:endParaRPr lang="en-US" baseline="0" dirty="0" smtClean="0"/>
          </a:p>
          <a:p>
            <a:r>
              <a:rPr lang="en-US" baseline="0" dirty="0" smtClean="0"/>
              <a:t>#Previously, I mean over a year ago I was a senior Researcher at Warwick Medical school, UK.</a:t>
            </a:r>
          </a:p>
          <a:p>
            <a:endParaRPr lang="en-US" baseline="0" dirty="0" smtClean="0"/>
          </a:p>
          <a:p>
            <a:r>
              <a:rPr lang="en-US" baseline="0" dirty="0" smtClean="0"/>
              <a:t>#I am hoping that the standard of medical students at KSU should not be any less than the standard here. </a:t>
            </a:r>
          </a:p>
          <a:p>
            <a:endParaRPr lang="en-US" baseline="0" dirty="0" smtClean="0"/>
          </a:p>
          <a:p>
            <a:r>
              <a:rPr lang="en-US" baseline="0" dirty="0" smtClean="0"/>
              <a:t># I do hope that you will enjoy the session </a:t>
            </a:r>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little </a:t>
            </a:r>
            <a:r>
              <a:rPr lang="en-US" baseline="0" dirty="0" smtClean="0"/>
              <a:t> green flower in isolation.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 term results&gt;&gt;&gt; </a:t>
            </a:r>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method that you are aiming for in the university level you are no longer at secondary schools…. </a:t>
            </a:r>
          </a:p>
          <a:p>
            <a:r>
              <a:rPr lang="en-US" dirty="0" smtClean="0"/>
              <a:t>Teachers are:</a:t>
            </a:r>
            <a:r>
              <a:rPr lang="en-US" baseline="0" dirty="0" smtClean="0"/>
              <a:t> </a:t>
            </a:r>
            <a:endParaRPr lang="en-US" dirty="0" smtClean="0"/>
          </a:p>
          <a:p>
            <a:r>
              <a:rPr lang="en-US" dirty="0" smtClean="0"/>
              <a:t>A growth </a:t>
            </a:r>
            <a:r>
              <a:rPr lang="en-US" dirty="0" err="1" smtClean="0"/>
              <a:t>facililtator</a:t>
            </a:r>
            <a:r>
              <a:rPr lang="en-US" dirty="0" smtClean="0">
                <a:sym typeface="Wingdings" pitchFamily="2" charset="2"/>
              </a:rPr>
              <a:t></a:t>
            </a:r>
          </a:p>
          <a:p>
            <a:endParaRPr lang="en-US" dirty="0" smtClean="0"/>
          </a:p>
          <a:p>
            <a:r>
              <a:rPr lang="en-US" dirty="0" smtClean="0"/>
              <a:t>You take responsibility of </a:t>
            </a:r>
            <a:r>
              <a:rPr lang="en-US" dirty="0" err="1" smtClean="0"/>
              <a:t>firther</a:t>
            </a:r>
            <a:r>
              <a:rPr lang="en-US" dirty="0" smtClean="0"/>
              <a:t> learning with the help from the supervisor,</a:t>
            </a:r>
            <a:r>
              <a:rPr lang="en-US" baseline="0" dirty="0" smtClean="0"/>
              <a:t> mentor, facilitator, whatever you call him </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Which do you prefer?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#Quite remarkable</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#Good results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#fresh colourful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#Nice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#attractive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#appealing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a:t>
            </a:r>
            <a:r>
              <a:rPr lang="en-GB" baseline="0" dirty="0" smtClean="0"/>
              <a:t> lovely </a:t>
            </a:r>
            <a:endParaRPr lang="en-GB"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How many of you have heard this term before</a:t>
            </a:r>
            <a:r>
              <a:rPr lang="en-US" baseline="0" dirty="0" smtClean="0"/>
              <a:t> the lecture today? </a:t>
            </a:r>
            <a:br>
              <a:rPr lang="en-US" baseline="0" dirty="0" smtClean="0"/>
            </a:br>
            <a:r>
              <a:rPr lang="en-US" baseline="0" dirty="0" smtClean="0"/>
              <a:t>#Hands up if you really have heard about EBM before. I am not going to mark you down if you raised hands.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pubmed</a:t>
            </a:r>
            <a:r>
              <a:rPr lang="en-US" dirty="0" smtClean="0"/>
              <a:t> in 1992=</a:t>
            </a:r>
            <a:r>
              <a:rPr lang="en-US" sz="1200" b="1" kern="1200" dirty="0" smtClean="0">
                <a:solidFill>
                  <a:schemeClr val="tx1"/>
                </a:solidFill>
                <a:latin typeface="+mn-lt"/>
                <a:ea typeface="+mn-ea"/>
                <a:cs typeface="+mn-cs"/>
              </a:rPr>
              <a:t>1</a:t>
            </a:r>
          </a:p>
          <a:p>
            <a:r>
              <a:rPr lang="en-US" dirty="0" err="1" smtClean="0"/>
              <a:t>Pubmed</a:t>
            </a:r>
            <a:r>
              <a:rPr lang="en-US" dirty="0" smtClean="0"/>
              <a:t> in 2011= </a:t>
            </a:r>
            <a:r>
              <a:rPr lang="en-GB" sz="1200" b="1" kern="1200" dirty="0" smtClean="0">
                <a:solidFill>
                  <a:schemeClr val="tx1"/>
                </a:solidFill>
                <a:latin typeface="+mn-lt"/>
                <a:ea typeface="+mn-ea"/>
                <a:cs typeface="+mn-cs"/>
                <a:hlinkClick r:id="rId3" action="ppaction://hlinkfile"/>
              </a:rPr>
              <a:t>72,208</a:t>
            </a:r>
            <a:r>
              <a:rPr lang="en-GB" dirty="0" smtClean="0"/>
              <a:t> on Thursday</a:t>
            </a:r>
            <a:endParaRPr lang="en-US" dirty="0" smtClean="0"/>
          </a:p>
          <a:p>
            <a:endParaRPr lang="en-US" dirty="0" smtClean="0"/>
          </a:p>
          <a:p>
            <a:r>
              <a:rPr lang="en-US" dirty="0" smtClean="0"/>
              <a:t>The</a:t>
            </a:r>
            <a:r>
              <a:rPr lang="en-US" baseline="0" dirty="0" smtClean="0"/>
              <a:t> term in 1992 was unheard of before 1990s I have tried </a:t>
            </a:r>
            <a:r>
              <a:rPr lang="en-US" b="1" baseline="0" dirty="0" smtClean="0"/>
              <a:t>Google</a:t>
            </a:r>
            <a:r>
              <a:rPr lang="en-US" baseline="0" dirty="0" smtClean="0"/>
              <a:t> this weekend= </a:t>
            </a:r>
            <a:r>
              <a:rPr lang="en-GB" sz="1200" b="1" u="none" strike="noStrike" kern="1200" dirty="0" smtClean="0">
                <a:solidFill>
                  <a:schemeClr val="tx1"/>
                </a:solidFill>
                <a:latin typeface="+mn-lt"/>
                <a:ea typeface="+mn-ea"/>
                <a:cs typeface="+mn-cs"/>
              </a:rPr>
              <a:t>14,200,000 </a:t>
            </a:r>
            <a:endParaRPr lang="en-US" b="1" baseline="0" dirty="0" smtClean="0"/>
          </a:p>
          <a:p>
            <a:r>
              <a:rPr lang="en-US" baseline="0" dirty="0" smtClean="0"/>
              <a:t>Google </a:t>
            </a:r>
            <a:r>
              <a:rPr lang="en-US" b="1" baseline="0" dirty="0" smtClean="0"/>
              <a:t>scholar</a:t>
            </a:r>
            <a:r>
              <a:rPr lang="en-US" baseline="0" dirty="0" smtClean="0"/>
              <a:t>= </a:t>
            </a:r>
            <a:r>
              <a:rPr lang="en-GB" sz="1200" b="1" kern="1200" dirty="0" smtClean="0">
                <a:solidFill>
                  <a:schemeClr val="tx1"/>
                </a:solidFill>
                <a:latin typeface="+mn-lt"/>
                <a:ea typeface="+mn-ea"/>
                <a:cs typeface="+mn-cs"/>
              </a:rPr>
              <a:t>1,350,000</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knowing the meaning of words, does not tell the full story of the term EBM</a:t>
            </a:r>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best </a:t>
            </a:r>
            <a:r>
              <a:rPr lang="en-US" b="1" dirty="0" smtClean="0"/>
              <a:t>research evidence </a:t>
            </a:r>
            <a:r>
              <a:rPr lang="en-US" dirty="0" smtClean="0"/>
              <a:t>we mean clinically relevant research, often from the basic sciences of medicine, but especially from patient centered clinical research into the accuracy and precision of diagnostic tests (including the clinical examination), the power of prognostic markers, and the efficacy and safety of therapeutic, rehabilitative, and preventive regimens. New evidence from clinical research both invalidates previously accepted diagnostic tests and treatments and replaces them with new ones that are more powerful, more accurate, more efficacious, and safer. </a:t>
            </a:r>
          </a:p>
          <a:p>
            <a:r>
              <a:rPr lang="en-US" dirty="0" smtClean="0"/>
              <a:t>by clinical expertise we mean the ability to use our clinical skills and past experience to rapidly identify each patient's unique health state and diagnosis, their individual risks and benefits of potential interventions, and their personal values and expectations. </a:t>
            </a:r>
          </a:p>
          <a:p>
            <a:r>
              <a:rPr lang="en-US" dirty="0" smtClean="0"/>
              <a:t>by patient values we mean the unique preferences, concerns and expectations each patient brings to a clinical encounter and which must be integrated into clinical decisions if they are to serve the patient. </a:t>
            </a:r>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#Evidence</a:t>
            </a:r>
            <a:r>
              <a:rPr lang="en-US" dirty="0" smtClean="0"/>
              <a:t> treatment or therapy, diagnosis, causation of benefit</a:t>
            </a:r>
            <a:r>
              <a:rPr lang="en-US" baseline="0" dirty="0" smtClean="0"/>
              <a:t> or harm</a:t>
            </a:r>
            <a:r>
              <a:rPr lang="en-US" dirty="0" smtClean="0"/>
              <a:t>, prognosis</a:t>
            </a:r>
          </a:p>
          <a:p>
            <a:r>
              <a:rPr lang="en-US" b="1" dirty="0" smtClean="0"/>
              <a:t>#Skills to rapidly identify patient’s health status, advise on risk and benefit potential</a:t>
            </a:r>
            <a:r>
              <a:rPr lang="en-US" b="1" baseline="0" dirty="0" smtClean="0"/>
              <a:t> intervention</a:t>
            </a:r>
            <a:endParaRPr lang="en-US" b="1" dirty="0" smtClean="0"/>
          </a:p>
          <a:p>
            <a:r>
              <a:rPr lang="en-US" b="1" dirty="0" smtClean="0"/>
              <a:t>#Patients preference</a:t>
            </a:r>
            <a:r>
              <a:rPr lang="en-US" dirty="0" smtClean="0"/>
              <a:t>, worries, expectations and values</a:t>
            </a:r>
          </a:p>
          <a:p>
            <a:endParaRPr lang="en-US" dirty="0" smtClean="0"/>
          </a:p>
          <a:p>
            <a:r>
              <a:rPr lang="en-US" dirty="0" smtClean="0"/>
              <a:t>If the three are not all there , this is not EBM, is that ok?</a:t>
            </a:r>
          </a:p>
          <a:p>
            <a:endParaRPr lang="en-US" dirty="0" smtClean="0"/>
          </a:p>
          <a:p>
            <a:r>
              <a:rPr lang="en-US" dirty="0" smtClean="0"/>
              <a:t>See the blue </a:t>
            </a:r>
            <a:r>
              <a:rPr lang="en-US" dirty="0" err="1" smtClean="0"/>
              <a:t>Sackett</a:t>
            </a:r>
            <a:r>
              <a:rPr lang="en-US" dirty="0" smtClean="0"/>
              <a:t> book and listen to </a:t>
            </a:r>
            <a:r>
              <a:rPr lang="en-US" dirty="0" err="1" smtClean="0"/>
              <a:t>Sackett</a:t>
            </a:r>
            <a:r>
              <a:rPr lang="en-US" dirty="0" smtClean="0"/>
              <a:t> interview</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dirty="0" smtClean="0"/>
              <a:t>http://theness.com/neurologicablog/index.php/how-much-modern-medicine-is-evidence-based/</a:t>
            </a:r>
          </a:p>
          <a:p>
            <a:endParaRPr lang="en-GB" dirty="0" smtClean="0"/>
          </a:p>
          <a:p>
            <a:r>
              <a:rPr lang="en-GB" dirty="0" smtClean="0"/>
              <a:t>Following on the heels of recent news that many drugs prescribed by doctors (and sold by pharmacies) lack an FDA approval, how many people are aware that LESS THAN FIFTY PERCENT (50%) of western medical practice is based on valid scientific evidence and some experts estimate that number is low as FIFTEEN PERCENT (15%).</a:t>
            </a:r>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Will go through them one by one </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aim (what I am hoping for , the goal of the presentation) of this presentation is to introduce you to the </a:t>
            </a:r>
            <a:r>
              <a:rPr lang="en-US" b="1" dirty="0" smtClean="0"/>
              <a:t>basics</a:t>
            </a:r>
            <a:r>
              <a:rPr lang="en-US" baseline="0" dirty="0" smtClean="0"/>
              <a:t> in EBM/EBHC for the purpose of this lecture you may say the two terms are the same, although the term EBHC is wider than EBM</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ct val="50000"/>
              </a:spcAft>
            </a:pPr>
            <a:r>
              <a:rPr lang="en-US" b="1" dirty="0" smtClean="0"/>
              <a:t>P</a:t>
            </a:r>
            <a:r>
              <a:rPr lang="en-US" dirty="0" smtClean="0"/>
              <a:t>-Who am I interested in? what condition(s)</a:t>
            </a:r>
          </a:p>
          <a:p>
            <a:pPr>
              <a:spcAft>
                <a:spcPct val="50000"/>
              </a:spcAft>
            </a:pPr>
            <a:r>
              <a:rPr lang="en-US" b="1" dirty="0" smtClean="0"/>
              <a:t>I</a:t>
            </a:r>
            <a:r>
              <a:rPr lang="en-US" dirty="0" smtClean="0"/>
              <a:t>- What is the intervention?</a:t>
            </a:r>
          </a:p>
          <a:p>
            <a:pPr>
              <a:spcAft>
                <a:spcPct val="50000"/>
              </a:spcAft>
            </a:pPr>
            <a:r>
              <a:rPr lang="en-US" b="1" dirty="0" smtClean="0"/>
              <a:t>C</a:t>
            </a:r>
            <a:r>
              <a:rPr lang="en-US" dirty="0" smtClean="0"/>
              <a:t>- How is the intervention being compared?</a:t>
            </a:r>
          </a:p>
          <a:p>
            <a:pPr>
              <a:spcAft>
                <a:spcPct val="50000"/>
              </a:spcAft>
            </a:pPr>
            <a:r>
              <a:rPr lang="en-US" b="1" dirty="0" smtClean="0"/>
              <a:t>O</a:t>
            </a:r>
            <a:r>
              <a:rPr lang="en-US" dirty="0" smtClean="0"/>
              <a:t>- What are the outcomes of the intervention that I am going to look for ? </a:t>
            </a:r>
            <a:r>
              <a:rPr lang="en-US" b="1" dirty="0" smtClean="0"/>
              <a:t>Mortality</a:t>
            </a:r>
            <a:r>
              <a:rPr lang="en-US" dirty="0" smtClean="0"/>
              <a:t>, </a:t>
            </a:r>
            <a:r>
              <a:rPr lang="en-US" b="1" dirty="0" smtClean="0"/>
              <a:t>morbidity</a:t>
            </a:r>
            <a:r>
              <a:rPr lang="en-US" dirty="0" smtClean="0"/>
              <a:t>, </a:t>
            </a:r>
            <a:r>
              <a:rPr lang="en-US" b="1" dirty="0" smtClean="0"/>
              <a:t>quality of life </a:t>
            </a:r>
            <a:r>
              <a:rPr lang="en-US" u="sng" dirty="0" smtClean="0">
                <a:solidFill>
                  <a:srgbClr val="FFFF00"/>
                </a:solidFill>
              </a:rPr>
              <a:t>EQD5</a:t>
            </a:r>
            <a:r>
              <a:rPr lang="en-US" dirty="0" smtClean="0"/>
              <a:t>:</a:t>
            </a:r>
            <a:br>
              <a:rPr lang="en-US" dirty="0" smtClean="0"/>
            </a:br>
            <a:r>
              <a:rPr lang="en-US" b="1" dirty="0" smtClean="0"/>
              <a:t>mobility</a:t>
            </a:r>
            <a:r>
              <a:rPr lang="en-US" dirty="0" smtClean="0"/>
              <a:t>,</a:t>
            </a:r>
            <a:br>
              <a:rPr lang="en-US" dirty="0" smtClean="0"/>
            </a:br>
            <a:r>
              <a:rPr lang="en-US" b="1" dirty="0" smtClean="0"/>
              <a:t>self care</a:t>
            </a:r>
            <a:r>
              <a:rPr lang="en-US" dirty="0" smtClean="0"/>
              <a:t>,</a:t>
            </a:r>
            <a:br>
              <a:rPr lang="en-US" dirty="0" smtClean="0"/>
            </a:br>
            <a:r>
              <a:rPr lang="en-US" b="0" dirty="0" smtClean="0"/>
              <a:t>usual</a:t>
            </a:r>
            <a:r>
              <a:rPr lang="en-US" b="0" baseline="0" dirty="0" smtClean="0"/>
              <a:t> activities, </a:t>
            </a:r>
            <a:r>
              <a:rPr lang="en-US" baseline="0" dirty="0" smtClean="0"/>
              <a:t/>
            </a:r>
            <a:br>
              <a:rPr lang="en-US" baseline="0" dirty="0" smtClean="0"/>
            </a:br>
            <a:r>
              <a:rPr lang="en-US" b="1" baseline="0" dirty="0" smtClean="0"/>
              <a:t>pain</a:t>
            </a:r>
            <a:r>
              <a:rPr lang="en-US" baseline="0" dirty="0" smtClean="0"/>
              <a:t> and </a:t>
            </a:r>
            <a:br>
              <a:rPr lang="en-US" baseline="0" dirty="0" smtClean="0"/>
            </a:br>
            <a:r>
              <a:rPr lang="en-US" b="1" baseline="0" dirty="0" smtClean="0"/>
              <a:t>anxiety</a:t>
            </a:r>
            <a:endParaRPr lang="en-US" b="1" dirty="0" smtClean="0"/>
          </a:p>
          <a:p>
            <a:endParaRPr lang="en-US" dirty="0" smtClean="0"/>
          </a:p>
          <a:p>
            <a:endParaRPr lang="en-US" dirty="0" smtClean="0"/>
          </a:p>
          <a:p>
            <a:r>
              <a:rPr lang="en-US" dirty="0" smtClean="0"/>
              <a:t>Will have this discussed </a:t>
            </a:r>
            <a:r>
              <a:rPr lang="en-US" dirty="0" err="1" smtClean="0"/>
              <a:t>lated</a:t>
            </a:r>
            <a:r>
              <a:rPr lang="en-US" dirty="0" smtClean="0"/>
              <a:t> in the exercise in a minute</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Where do you</a:t>
            </a:r>
            <a:r>
              <a:rPr lang="en-GB" baseline="0" dirty="0" smtClean="0"/>
              <a:t> find </a:t>
            </a:r>
            <a:r>
              <a:rPr lang="en-GB" dirty="0" smtClean="0"/>
              <a:t> the answer ? Internet? Books ? Health news in Daily</a:t>
            </a:r>
            <a:r>
              <a:rPr lang="en-GB" baseline="0" dirty="0" smtClean="0"/>
              <a:t> news paper?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Where do you</a:t>
            </a:r>
            <a:r>
              <a:rPr lang="en-GB" baseline="0" dirty="0" smtClean="0"/>
              <a:t> find </a:t>
            </a:r>
            <a:r>
              <a:rPr lang="en-GB" dirty="0" smtClean="0"/>
              <a:t> the answer ? Internet? Books ? Health news in Daily</a:t>
            </a:r>
            <a:r>
              <a:rPr lang="en-GB" baseline="0" dirty="0" smtClean="0"/>
              <a:t> news paper? </a:t>
            </a: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Where do you</a:t>
            </a:r>
            <a:r>
              <a:rPr lang="en-GB" baseline="0" dirty="0" smtClean="0"/>
              <a:t> find </a:t>
            </a:r>
            <a:r>
              <a:rPr lang="en-GB" dirty="0" smtClean="0"/>
              <a:t> the answer ? Internet? Books ? Health news in Daily</a:t>
            </a:r>
            <a:r>
              <a:rPr lang="en-GB" baseline="0" dirty="0" smtClean="0"/>
              <a:t> news paper? </a:t>
            </a:r>
            <a:endParaRPr lang="en-GB" dirty="0" smtClean="0"/>
          </a:p>
          <a:p>
            <a:endParaRPr lang="en-GB" dirty="0" smtClean="0"/>
          </a:p>
          <a:p>
            <a:r>
              <a:rPr lang="en-US" dirty="0" smtClean="0"/>
              <a:t>#Scientifically sound? </a:t>
            </a:r>
          </a:p>
          <a:p>
            <a:r>
              <a:rPr lang="en-US" dirty="0" smtClean="0"/>
              <a:t>#Could the result</a:t>
            </a:r>
            <a:r>
              <a:rPr lang="en-US" baseline="0" dirty="0" smtClean="0"/>
              <a:t> have happened due to other reasons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 it due to chance, use of statistics</a:t>
            </a:r>
            <a:endParaRPr lang="en-US" dirty="0" smtClean="0"/>
          </a:p>
          <a:p>
            <a:endParaRPr lang="en-US" baseline="0" dirty="0" smtClean="0"/>
          </a:p>
          <a:p>
            <a:endParaRPr lang="en-US" baseline="0" dirty="0" smtClean="0"/>
          </a:p>
          <a:p>
            <a:r>
              <a:rPr lang="en-US" baseline="0" dirty="0" smtClean="0"/>
              <a:t>Coffee and lung </a:t>
            </a:r>
            <a:r>
              <a:rPr lang="en-US" baseline="0" dirty="0" err="1" smtClean="0"/>
              <a:t>cance</a:t>
            </a:r>
            <a:r>
              <a:rPr lang="en-US" baseline="0" dirty="0" smtClean="0"/>
              <a:t>, confounding is smoking </a:t>
            </a:r>
          </a:p>
        </p:txBody>
      </p:sp>
      <p:sp>
        <p:nvSpPr>
          <p:cNvPr id="4" name="Slide Number Placeholder 3"/>
          <p:cNvSpPr>
            <a:spLocks noGrp="1"/>
          </p:cNvSpPr>
          <p:nvPr>
            <p:ph type="sldNum" sz="quarter" idx="10"/>
          </p:nvPr>
        </p:nvSpPr>
        <p:spPr/>
        <p:txBody>
          <a:bodyPr/>
          <a:lstStyle/>
          <a:p>
            <a:fld id="{D60C69F8-F505-4395-80F7-43EE418A51A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0C69F8-F505-4395-80F7-43EE418A51A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a:t>
            </a:r>
            <a:r>
              <a:rPr lang="en-US" dirty="0" err="1" smtClean="0"/>
              <a:t>emb</a:t>
            </a:r>
            <a:r>
              <a:rPr lang="en-US" dirty="0" smtClean="0"/>
              <a:t> work in better health for all</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our daily need for valid information about diagnosis, prognosis, therapy and prevention (up to 5 times per in-</a:t>
            </a:r>
            <a:r>
              <a:rPr lang="en-US" dirty="0" err="1" smtClean="0"/>
              <a:t>patient</a:t>
            </a:r>
            <a:r>
              <a:rPr lang="en-US" b="1" dirty="0" err="1" smtClean="0">
                <a:hlinkClick r:id="rId3"/>
              </a:rPr>
              <a:t>ii</a:t>
            </a:r>
            <a:r>
              <a:rPr lang="en-US" dirty="0" smtClean="0"/>
              <a:t> and twice for every 3 out-</a:t>
            </a:r>
            <a:r>
              <a:rPr lang="en-US" dirty="0" err="1" smtClean="0"/>
              <a:t>patients</a:t>
            </a:r>
            <a:r>
              <a:rPr lang="en-US" b="1" dirty="0" err="1" smtClean="0">
                <a:hlinkClick r:id="rId3"/>
              </a:rPr>
              <a:t>iii</a:t>
            </a:r>
            <a:r>
              <a:rPr lang="en-US" dirty="0" smtClean="0"/>
              <a:t>). </a:t>
            </a:r>
          </a:p>
          <a:p>
            <a:pPr>
              <a:lnSpc>
                <a:spcPct val="90000"/>
              </a:lnSpc>
            </a:pPr>
            <a:r>
              <a:rPr lang="en-US" dirty="0" smtClean="0"/>
              <a:t>the inadequacy of traditional sources for this information because they are out-of-date (</a:t>
            </a:r>
            <a:r>
              <a:rPr lang="en-US" u="sng" dirty="0" err="1" smtClean="0"/>
              <a:t>textbooks</a:t>
            </a:r>
            <a:r>
              <a:rPr lang="en-US" b="1" u="sng" dirty="0" err="1" smtClean="0">
                <a:hlinkClick r:id="rId3"/>
              </a:rPr>
              <a:t>iv</a:t>
            </a:r>
            <a:r>
              <a:rPr lang="en-US" dirty="0" smtClean="0"/>
              <a:t>), frequently </a:t>
            </a:r>
            <a:r>
              <a:rPr lang="en-US" u="sng" dirty="0" smtClean="0"/>
              <a:t>wrong (</a:t>
            </a:r>
            <a:r>
              <a:rPr lang="en-US" u="sng" dirty="0" err="1" smtClean="0">
                <a:solidFill>
                  <a:srgbClr val="00B050"/>
                </a:solidFill>
              </a:rPr>
              <a:t>experts</a:t>
            </a:r>
            <a:r>
              <a:rPr lang="en-US" b="1" u="sng" dirty="0" err="1" smtClean="0">
                <a:solidFill>
                  <a:srgbClr val="00B050"/>
                </a:solidFill>
                <a:hlinkClick r:id="rId3"/>
              </a:rPr>
              <a:t>v</a:t>
            </a:r>
            <a:r>
              <a:rPr lang="en-US" dirty="0" smtClean="0"/>
              <a:t>), ineffective (didactic continuing medical </a:t>
            </a:r>
            <a:r>
              <a:rPr lang="en-US" dirty="0" err="1" smtClean="0"/>
              <a:t>education</a:t>
            </a:r>
            <a:r>
              <a:rPr lang="en-US" b="1" dirty="0" err="1" smtClean="0">
                <a:hlinkClick r:id="rId3"/>
              </a:rPr>
              <a:t>vi</a:t>
            </a:r>
            <a:r>
              <a:rPr lang="en-US" dirty="0" smtClean="0"/>
              <a:t>) or too overwhelming in their volume and too variable in their validity for practical clinical use (medical </a:t>
            </a:r>
            <a:r>
              <a:rPr lang="en-US" dirty="0" err="1" smtClean="0"/>
              <a:t>journals</a:t>
            </a:r>
            <a:r>
              <a:rPr lang="en-US" b="1" dirty="0" err="1" smtClean="0">
                <a:hlinkClick r:id="rId3"/>
              </a:rPr>
              <a:t>vii</a:t>
            </a:r>
            <a:r>
              <a:rPr lang="en-US" dirty="0" smtClean="0"/>
              <a:t>). </a:t>
            </a:r>
          </a:p>
          <a:p>
            <a:pPr>
              <a:lnSpc>
                <a:spcPct val="90000"/>
              </a:lnSpc>
            </a:pPr>
            <a:r>
              <a:rPr lang="en-US" dirty="0" smtClean="0"/>
              <a:t>the disparity between our diagnostic skills and clinical </a:t>
            </a:r>
            <a:r>
              <a:rPr lang="en-US" dirty="0" err="1" smtClean="0"/>
              <a:t>judgement</a:t>
            </a:r>
            <a:r>
              <a:rPr lang="en-US" dirty="0" smtClean="0"/>
              <a:t>, which increase with experience, and our up-to-date </a:t>
            </a:r>
            <a:r>
              <a:rPr lang="en-US" dirty="0" err="1" smtClean="0"/>
              <a:t>knowledge</a:t>
            </a:r>
            <a:r>
              <a:rPr lang="en-US" b="1" dirty="0" err="1" smtClean="0">
                <a:hlinkClick r:id="rId3"/>
              </a:rPr>
              <a:t>viii</a:t>
            </a:r>
            <a:r>
              <a:rPr lang="en-US" dirty="0" smtClean="0"/>
              <a:t> and clinical </a:t>
            </a:r>
            <a:r>
              <a:rPr lang="en-US" dirty="0" err="1" smtClean="0"/>
              <a:t>performance</a:t>
            </a:r>
            <a:r>
              <a:rPr lang="en-US" b="1" dirty="0" err="1" smtClean="0">
                <a:hlinkClick r:id="rId3"/>
              </a:rPr>
              <a:t>ix</a:t>
            </a:r>
            <a:r>
              <a:rPr lang="en-US" dirty="0" smtClean="0"/>
              <a:t>, which decline. </a:t>
            </a:r>
          </a:p>
          <a:p>
            <a:pPr>
              <a:lnSpc>
                <a:spcPct val="90000"/>
              </a:lnSpc>
            </a:pPr>
            <a:r>
              <a:rPr lang="en-US" dirty="0" smtClean="0"/>
              <a:t>our inability to afford more than a few seconds per patient for finding and assimilating this </a:t>
            </a:r>
            <a:r>
              <a:rPr lang="en-US" dirty="0" err="1" smtClean="0"/>
              <a:t>evidence</a:t>
            </a:r>
            <a:r>
              <a:rPr lang="en-US" b="1" dirty="0" err="1" smtClean="0">
                <a:hlinkClick r:id="rId3"/>
              </a:rPr>
              <a:t>x</a:t>
            </a:r>
            <a:r>
              <a:rPr lang="en-US" dirty="0" smtClean="0"/>
              <a:t>, or to set aside more than half an hour per week for general reading and </a:t>
            </a:r>
            <a:r>
              <a:rPr lang="en-US" dirty="0" err="1" smtClean="0"/>
              <a:t>study</a:t>
            </a:r>
            <a:r>
              <a:rPr lang="en-US" b="1" dirty="0" err="1" smtClean="0">
                <a:hlinkClick r:id="rId3"/>
              </a:rPr>
              <a:t>xi</a:t>
            </a:r>
            <a:r>
              <a:rPr lang="en-US" dirty="0" smtClean="0"/>
              <a:t> </a:t>
            </a:r>
          </a:p>
          <a:p>
            <a:pPr>
              <a:lnSpc>
                <a:spcPct val="90000"/>
              </a:lnSpc>
            </a:pPr>
            <a:r>
              <a:rPr lang="en-US" dirty="0" smtClean="0"/>
              <a:t>the development of strategies for efficiently tracking down and appraising evidence (for its validity and relevance)</a:t>
            </a:r>
            <a:r>
              <a:rPr lang="en-US" b="1" dirty="0" smtClean="0"/>
              <a:t>xii</a:t>
            </a:r>
            <a:r>
              <a:rPr lang="en-US" dirty="0" smtClean="0"/>
              <a:t>. </a:t>
            </a:r>
          </a:p>
          <a:p>
            <a:pPr>
              <a:lnSpc>
                <a:spcPct val="90000"/>
              </a:lnSpc>
            </a:pPr>
            <a:r>
              <a:rPr lang="en-US" dirty="0" smtClean="0"/>
              <a:t>the creation of systematic reviews and concise summaries of the effects of health care (epitomized by the Cochrane </a:t>
            </a:r>
            <a:r>
              <a:rPr lang="en-US" dirty="0" err="1" smtClean="0"/>
              <a:t>Collaboration</a:t>
            </a:r>
            <a:r>
              <a:rPr lang="en-US" b="1" dirty="0" err="1" smtClean="0"/>
              <a:t>xiii</a:t>
            </a:r>
            <a:r>
              <a:rPr lang="en-US" dirty="0" smtClean="0"/>
              <a:t>). </a:t>
            </a:r>
          </a:p>
          <a:p>
            <a:pPr>
              <a:lnSpc>
                <a:spcPct val="90000"/>
              </a:lnSpc>
            </a:pPr>
            <a:r>
              <a:rPr lang="en-US" dirty="0" smtClean="0"/>
              <a:t>the creation of evidence-based journals of secondary publication (that publish the 2% of clinical articles that are both valid and of immediate clinical </a:t>
            </a:r>
            <a:r>
              <a:rPr lang="en-US" dirty="0" err="1" smtClean="0"/>
              <a:t>use</a:t>
            </a:r>
            <a:r>
              <a:rPr lang="en-US" b="1" dirty="0" err="1" smtClean="0"/>
              <a:t>xiv</a:t>
            </a:r>
            <a:r>
              <a:rPr lang="en-US" dirty="0" smtClean="0"/>
              <a:t>). </a:t>
            </a:r>
          </a:p>
          <a:p>
            <a:pPr>
              <a:lnSpc>
                <a:spcPct val="90000"/>
              </a:lnSpc>
            </a:pPr>
            <a:r>
              <a:rPr lang="en-US" dirty="0" smtClean="0"/>
              <a:t>the creation of information systems for bringing the foregoing to us in seconds. </a:t>
            </a:r>
          </a:p>
          <a:p>
            <a:pPr>
              <a:lnSpc>
                <a:spcPct val="90000"/>
              </a:lnSpc>
            </a:pPr>
            <a:r>
              <a:rPr lang="en-US" dirty="0" smtClean="0"/>
              <a:t>the identification and application of effective strategies for life-long learning and for improving our clinical </a:t>
            </a:r>
            <a:r>
              <a:rPr lang="en-US" dirty="0" err="1" smtClean="0"/>
              <a:t>performance</a:t>
            </a:r>
            <a:r>
              <a:rPr lang="en-US" b="1" dirty="0" err="1" smtClean="0"/>
              <a:t>xv</a:t>
            </a:r>
            <a:r>
              <a:rPr lang="en-US" dirty="0" smtClean="0"/>
              <a:t>. </a:t>
            </a:r>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0C69F8-F505-4395-80F7-43EE418A51A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SR is considered the best then </a:t>
            </a:r>
            <a:r>
              <a:rPr lang="en-GB" dirty="0" err="1" smtClean="0"/>
              <a:t>rct</a:t>
            </a:r>
            <a:r>
              <a:rPr lang="en-GB" dirty="0" smtClean="0"/>
              <a:t> then others </a:t>
            </a:r>
          </a:p>
          <a:p>
            <a:r>
              <a:rPr lang="en-GB" dirty="0" smtClean="0"/>
              <a:t>The lowest</a:t>
            </a:r>
            <a:r>
              <a:rPr lang="en-GB" baseline="0" dirty="0" smtClean="0"/>
              <a:t> is the opinion of someone who is famous!</a:t>
            </a:r>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2 minutes </a:t>
            </a:r>
          </a:p>
          <a:p>
            <a:endParaRPr lang="en-US" dirty="0" smtClean="0"/>
          </a:p>
          <a:p>
            <a:r>
              <a:rPr lang="en-US" dirty="0" smtClean="0"/>
              <a:t>DM II in adult mainly and</a:t>
            </a:r>
            <a:r>
              <a:rPr lang="en-US" baseline="0" dirty="0" smtClean="0"/>
              <a:t> does not require insulin initially </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smtClean="0"/>
              <a:t>#</a:t>
            </a:r>
            <a:r>
              <a:rPr lang="en-US" b="1" baseline="0" smtClean="0"/>
              <a:t> </a:t>
            </a:r>
            <a:r>
              <a:rPr lang="en-US" b="1" smtClean="0"/>
              <a:t>How </a:t>
            </a:r>
            <a:r>
              <a:rPr lang="en-US" b="1" dirty="0" smtClean="0"/>
              <a:t>am I going to get the aim</a:t>
            </a:r>
            <a:r>
              <a:rPr lang="en-US" dirty="0" smtClean="0"/>
              <a:t>,</a:t>
            </a:r>
            <a:r>
              <a:rPr lang="en-US" baseline="0" dirty="0" smtClean="0"/>
              <a:t> well it is through the following objectives (the </a:t>
            </a:r>
            <a:r>
              <a:rPr lang="en-US" b="1" baseline="0" dirty="0" smtClean="0"/>
              <a:t>point by point </a:t>
            </a:r>
            <a:r>
              <a:rPr lang="en-US" baseline="0" dirty="0" smtClean="0"/>
              <a:t>that I would like to cover in this short presentation)</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0C69F8-F505-4395-80F7-43EE418A51A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 how common?</a:t>
            </a:r>
          </a:p>
          <a:p>
            <a:r>
              <a:rPr lang="en-GB" dirty="0" smtClean="0"/>
              <a:t>Although tonsillectomy is performed less often than it once was, it is still among the most common surgical procedures performed in children in the United States. In 1959, </a:t>
            </a:r>
            <a:r>
              <a:rPr lang="en-GB" b="1" dirty="0" smtClean="0"/>
              <a:t>1.4 million </a:t>
            </a:r>
            <a:r>
              <a:rPr lang="en-GB" dirty="0" smtClean="0"/>
              <a:t>tonsillectomies/177,829,000  rate= 7.8 in 1000 were performed in the United States. This number had dropped to </a:t>
            </a:r>
            <a:r>
              <a:rPr lang="en-GB" b="1" dirty="0" smtClean="0"/>
              <a:t>260,000</a:t>
            </a:r>
            <a:r>
              <a:rPr lang="en-GB" dirty="0" smtClean="0"/>
              <a:t> by 1987/242,289000 rate= 1 in 1000,  when it was the 24th most common indication for hospital admission. Indications have evolved from being primarily related to infections to being more commonly caused by obstruction. </a:t>
            </a:r>
          </a:p>
          <a:p>
            <a:endParaRPr lang="en-GB" dirty="0" smtClean="0"/>
          </a:p>
          <a:p>
            <a:r>
              <a:rPr lang="en-US" dirty="0" smtClean="0"/>
              <a:t>http://emedicine.medscape.com/article/872119-overview#a0199</a:t>
            </a:r>
          </a:p>
          <a:p>
            <a:endParaRPr lang="en-US" dirty="0" smtClean="0"/>
          </a:p>
          <a:p>
            <a:endParaRPr lang="en-US" dirty="0" smtClean="0"/>
          </a:p>
          <a:p>
            <a:r>
              <a:rPr lang="en-US" dirty="0" smtClean="0"/>
              <a:t>Pico find it </a:t>
            </a:r>
          </a:p>
          <a:p>
            <a:pPr algn="l"/>
            <a:r>
              <a:rPr lang="en-US" dirty="0" smtClean="0"/>
              <a:t>P   </a:t>
            </a:r>
            <a:r>
              <a:rPr lang="en-US" dirty="0" smtClean="0">
                <a:solidFill>
                  <a:schemeClr val="tx1"/>
                </a:solidFill>
              </a:rPr>
              <a:t>Children with chronic or recurrent acute tonsillitis  in  </a:t>
            </a:r>
            <a:r>
              <a:rPr lang="en-US" dirty="0" smtClean="0"/>
              <a:t>We go first to CLB</a:t>
            </a:r>
          </a:p>
          <a:p>
            <a:pPr algn="l"/>
            <a:r>
              <a:rPr lang="en-US" dirty="0" smtClean="0"/>
              <a:t>I  </a:t>
            </a:r>
            <a:r>
              <a:rPr lang="en-US" dirty="0" smtClean="0">
                <a:solidFill>
                  <a:schemeClr val="tx1"/>
                </a:solidFill>
              </a:rPr>
              <a:t>Tonsillectomy </a:t>
            </a:r>
          </a:p>
          <a:p>
            <a:pPr algn="l"/>
            <a:r>
              <a:rPr lang="en-US" dirty="0" smtClean="0">
                <a:solidFill>
                  <a:schemeClr val="tx1"/>
                </a:solidFill>
              </a:rPr>
              <a:t>C? no tonsillectomy</a:t>
            </a:r>
          </a:p>
          <a:p>
            <a:pPr algn="l"/>
            <a:r>
              <a:rPr lang="en-US" dirty="0" smtClean="0">
                <a:solidFill>
                  <a:schemeClr val="tx1"/>
                </a:solidFill>
              </a:rPr>
              <a:t>O? </a:t>
            </a:r>
            <a:r>
              <a:rPr lang="en-GB" dirty="0" smtClean="0"/>
              <a:t>recurrence of episodes, risk of surgery</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CLB</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ct val="50000"/>
              </a:spcAft>
            </a:pPr>
            <a:r>
              <a:rPr lang="en-US" b="1" dirty="0" smtClean="0"/>
              <a:t>In children with chronic or acute tonsillitis, is tonsillectomy more effective compared with no surgery in terms of reducing sore throat?</a:t>
            </a:r>
          </a:p>
          <a:p>
            <a:pPr>
              <a:spcAft>
                <a:spcPct val="50000"/>
              </a:spcAft>
            </a:pPr>
            <a:r>
              <a:rPr lang="en-US" b="1" dirty="0" smtClean="0"/>
              <a:t>P</a:t>
            </a:r>
            <a:r>
              <a:rPr lang="en-US" dirty="0" smtClean="0"/>
              <a:t>-Who am I interested in? what condition(s)</a:t>
            </a:r>
          </a:p>
          <a:p>
            <a:pPr>
              <a:spcAft>
                <a:spcPct val="50000"/>
              </a:spcAft>
            </a:pPr>
            <a:r>
              <a:rPr lang="en-US" b="1" dirty="0" smtClean="0"/>
              <a:t>I</a:t>
            </a:r>
            <a:r>
              <a:rPr lang="en-US" dirty="0" smtClean="0"/>
              <a:t>- What is the intervention?</a:t>
            </a:r>
          </a:p>
          <a:p>
            <a:pPr>
              <a:spcAft>
                <a:spcPct val="50000"/>
              </a:spcAft>
            </a:pPr>
            <a:r>
              <a:rPr lang="en-US" b="1" dirty="0" smtClean="0"/>
              <a:t>C</a:t>
            </a:r>
            <a:r>
              <a:rPr lang="en-US" dirty="0" smtClean="0"/>
              <a:t>- How is the intervention being compared?</a:t>
            </a:r>
          </a:p>
          <a:p>
            <a:pPr>
              <a:spcAft>
                <a:spcPct val="50000"/>
              </a:spcAft>
            </a:pPr>
            <a:r>
              <a:rPr lang="en-US" b="1" dirty="0" smtClean="0"/>
              <a:t>O</a:t>
            </a:r>
            <a:r>
              <a:rPr lang="en-US" dirty="0" smtClean="0"/>
              <a:t>- What are the outcomes of the intervention that I am going to look for ? </a:t>
            </a:r>
            <a:r>
              <a:rPr lang="en-US" b="1" dirty="0" smtClean="0"/>
              <a:t>Mortality</a:t>
            </a:r>
            <a:r>
              <a:rPr lang="en-US" dirty="0" smtClean="0"/>
              <a:t>, </a:t>
            </a:r>
            <a:r>
              <a:rPr lang="en-US" b="1" dirty="0" smtClean="0"/>
              <a:t>morbidity</a:t>
            </a:r>
            <a:r>
              <a:rPr lang="en-US" dirty="0" smtClean="0"/>
              <a:t>, </a:t>
            </a:r>
            <a:r>
              <a:rPr lang="en-US" b="1" dirty="0" smtClean="0"/>
              <a:t>quality of life </a:t>
            </a:r>
            <a:r>
              <a:rPr lang="en-US" u="sng" dirty="0" smtClean="0">
                <a:solidFill>
                  <a:srgbClr val="FFFF00"/>
                </a:solidFill>
              </a:rPr>
              <a:t>EQD5</a:t>
            </a:r>
            <a:r>
              <a:rPr lang="en-US" dirty="0" smtClean="0"/>
              <a:t>:</a:t>
            </a:r>
            <a:br>
              <a:rPr lang="en-US" dirty="0" smtClean="0"/>
            </a:br>
            <a:r>
              <a:rPr lang="en-US" b="1" dirty="0" smtClean="0"/>
              <a:t>mobility</a:t>
            </a:r>
            <a:r>
              <a:rPr lang="en-US" dirty="0" smtClean="0"/>
              <a:t>,</a:t>
            </a:r>
            <a:br>
              <a:rPr lang="en-US" dirty="0" smtClean="0"/>
            </a:br>
            <a:r>
              <a:rPr lang="en-US" b="1" dirty="0" smtClean="0"/>
              <a:t>self care</a:t>
            </a:r>
            <a:r>
              <a:rPr lang="en-US" dirty="0" smtClean="0"/>
              <a:t>,</a:t>
            </a:r>
            <a:br>
              <a:rPr lang="en-US" dirty="0" smtClean="0"/>
            </a:br>
            <a:r>
              <a:rPr lang="en-US" b="0" dirty="0" smtClean="0"/>
              <a:t>usual</a:t>
            </a:r>
            <a:r>
              <a:rPr lang="en-US" b="0" baseline="0" dirty="0" smtClean="0"/>
              <a:t> activities, </a:t>
            </a:r>
            <a:r>
              <a:rPr lang="en-US" baseline="0" dirty="0" smtClean="0"/>
              <a:t/>
            </a:r>
            <a:br>
              <a:rPr lang="en-US" baseline="0" dirty="0" smtClean="0"/>
            </a:br>
            <a:r>
              <a:rPr lang="en-US" b="1" baseline="0" dirty="0" smtClean="0"/>
              <a:t>pain</a:t>
            </a:r>
            <a:r>
              <a:rPr lang="en-US" baseline="0" dirty="0" smtClean="0"/>
              <a:t> and </a:t>
            </a:r>
            <a:br>
              <a:rPr lang="en-US" baseline="0" dirty="0" smtClean="0"/>
            </a:br>
            <a:r>
              <a:rPr lang="en-US" b="1" baseline="0" dirty="0" smtClean="0"/>
              <a:t>anxiety</a:t>
            </a:r>
            <a:endParaRPr lang="en-US" b="1" dirty="0" smtClean="0"/>
          </a:p>
          <a:p>
            <a:endParaRPr lang="en-US" dirty="0" smtClean="0"/>
          </a:p>
          <a:p>
            <a:endParaRPr lang="en-US" dirty="0" smtClean="0"/>
          </a:p>
          <a:p>
            <a:r>
              <a:rPr lang="en-US" dirty="0" smtClean="0"/>
              <a:t>Will have this discussed </a:t>
            </a:r>
            <a:r>
              <a:rPr lang="en-US" dirty="0" err="1" smtClean="0"/>
              <a:t>lated</a:t>
            </a:r>
            <a:r>
              <a:rPr lang="en-US" dirty="0" smtClean="0"/>
              <a:t> in the exercise in a minute</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search </a:t>
            </a:r>
            <a:r>
              <a:rPr lang="en-US" dirty="0" err="1" smtClean="0"/>
              <a:t>pubmed</a:t>
            </a:r>
            <a:r>
              <a:rPr lang="en-US" dirty="0" smtClean="0"/>
              <a:t>  if there is no CLB reviews  on the required topic</a:t>
            </a:r>
          </a:p>
          <a:p>
            <a:r>
              <a:rPr lang="en-US" dirty="0" smtClean="0"/>
              <a:t>tonsillectomy in </a:t>
            </a:r>
            <a:r>
              <a:rPr lang="en-US" dirty="0" err="1" smtClean="0"/>
              <a:t>pubmed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0C69F8-F505-4395-80F7-43EE418A51A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Give a few</a:t>
            </a:r>
            <a:r>
              <a:rPr lang="en-GB" baseline="0" dirty="0" smtClean="0"/>
              <a:t> second for the question to sink in then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 clue ...two words that both start with the letter C?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two , Do</a:t>
            </a:r>
            <a:r>
              <a:rPr lang="en-GB" baseline="0" dirty="0" smtClean="0"/>
              <a:t> </a:t>
            </a:r>
            <a:r>
              <a:rPr lang="en-GB" b="1" baseline="0" dirty="0" smtClean="0"/>
              <a:t>not</a:t>
            </a:r>
            <a:r>
              <a:rPr lang="en-GB" baseline="0" dirty="0" smtClean="0"/>
              <a:t> come naturally, they need work to get them, need  dedication,  and patience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Think of driving a </a:t>
            </a:r>
            <a:r>
              <a:rPr lang="en-GB" b="1" baseline="0" dirty="0" smtClean="0"/>
              <a:t>car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does it need to be a </a:t>
            </a:r>
            <a:r>
              <a:rPr lang="en-GB" b="1" baseline="0" dirty="0" smtClean="0"/>
              <a:t>good driver</a:t>
            </a:r>
            <a:r>
              <a:rPr lang="en-GB" baseline="0" dirty="0" smtClean="0"/>
              <a:t>? </a:t>
            </a:r>
            <a:endParaRPr lang="en-GB" dirty="0" smtClean="0"/>
          </a:p>
          <a:p>
            <a:endParaRPr lang="en-US"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Outcomes, recurrence of episodes</a:t>
            </a:r>
          </a:p>
          <a:p>
            <a:r>
              <a:rPr lang="en-GB" dirty="0" smtClean="0"/>
              <a:t>Sore</a:t>
            </a:r>
            <a:r>
              <a:rPr lang="en-GB" baseline="0" dirty="0" smtClean="0"/>
              <a:t> throat</a:t>
            </a:r>
          </a:p>
          <a:p>
            <a:r>
              <a:rPr lang="en-GB" baseline="0" dirty="0" smtClean="0"/>
              <a:t>Risk of surgery</a:t>
            </a:r>
          </a:p>
          <a:p>
            <a:endParaRPr lang="en-GB" baseline="0" dirty="0" smtClean="0"/>
          </a:p>
          <a:p>
            <a:r>
              <a:rPr lang="en-GB" baseline="0" dirty="0" smtClean="0"/>
              <a:t>Follow up only up to 1 year </a:t>
            </a:r>
            <a:r>
              <a:rPr lang="en-GB" baseline="0" dirty="0" smtClean="0">
                <a:sym typeface="Wingdings" pitchFamily="2" charset="2"/>
              </a:rPr>
              <a:t></a:t>
            </a:r>
            <a:endParaRPr lang="en-GB" dirty="0" smtClean="0"/>
          </a:p>
          <a:p>
            <a:r>
              <a:rPr lang="en-GB" dirty="0" smtClean="0"/>
              <a:t>This review includes five studies: four undertaken in children (719 participants) and one in adults (70 participants). Good information about the effects of tonsillectomy is only available for children and for effects in the first year following surgery.</a:t>
            </a:r>
          </a:p>
          <a:p>
            <a:r>
              <a:rPr lang="en-GB" dirty="0" smtClean="0"/>
              <a:t>Children were divided into two subgroups: those who are severely affected (based on specific criteria which are often referred to as the 'Paradise criteria') and those less severely affected.</a:t>
            </a:r>
          </a:p>
          <a:p>
            <a:r>
              <a:rPr lang="en-GB" dirty="0" smtClean="0"/>
              <a:t>For more severely affected children </a:t>
            </a:r>
            <a:r>
              <a:rPr lang="en-GB" dirty="0" err="1" smtClean="0"/>
              <a:t>adeno</a:t>
            </a:r>
            <a:r>
              <a:rPr lang="en-GB" dirty="0" smtClean="0"/>
              <a:t>-/tonsillectomy will avoid three unpredictable episodes of any type of sore throat, including one episode of moderate or severe sore throat in the next year. The cost of this is a predictable episode of pain in the immediate postoperative period.</a:t>
            </a:r>
          </a:p>
          <a:p>
            <a:r>
              <a:rPr lang="en-GB" dirty="0" smtClean="0"/>
              <a:t>Less severely affected children may never have had another severe sore throat anyway and the chance of them so doing is modestly reduced by </a:t>
            </a:r>
            <a:r>
              <a:rPr lang="en-GB" dirty="0" err="1" smtClean="0"/>
              <a:t>adeno</a:t>
            </a:r>
            <a:r>
              <a:rPr lang="en-GB" dirty="0" smtClean="0"/>
              <a:t>-/tonsillectomy. For them, surgery will mean having an average of two rather than three unpredictable episodes of any type of sore throat. The cost of this reduction is one inevitable and predictable episode of postoperative pain. </a:t>
            </a:r>
            <a:r>
              <a:rPr lang="en-GB" b="1" dirty="0" smtClean="0"/>
              <a:t>The 'average' patient will have</a:t>
            </a:r>
            <a:r>
              <a:rPr lang="en-GB" b="1" u="sng" dirty="0" smtClean="0"/>
              <a:t> 17 </a:t>
            </a:r>
            <a:r>
              <a:rPr lang="en-GB" b="1" dirty="0" smtClean="0"/>
              <a:t>rather than </a:t>
            </a:r>
            <a:r>
              <a:rPr lang="en-GB" b="1" u="sng" dirty="0" smtClean="0"/>
              <a:t>22</a:t>
            </a:r>
            <a:r>
              <a:rPr lang="en-GB" b="1" dirty="0" smtClean="0"/>
              <a:t> sore throat days</a:t>
            </a:r>
            <a:r>
              <a:rPr lang="en-GB" dirty="0" smtClean="0"/>
              <a:t> but some of these 17 days (between five and seven) will be in the immediate postoperative period. Whilst the concept of the 'average' patient is attractive, in practice, wide variability is likely.</a:t>
            </a:r>
          </a:p>
          <a:p>
            <a:r>
              <a:rPr lang="en-GB" dirty="0" smtClean="0"/>
              <a:t>One reason why the impact of surgery is so modest, is that many untreated patients get better spontaneously. There is a trade-off for the physician and patient who must weigh up a number of different uncertainties: what proportion of my throat symptoms are attributable to my tonsils, and will I get better without any treatment? Similarly, the potential 'benefit' of surgery must be weighed against the risks of the procedure.</a:t>
            </a:r>
          </a:p>
          <a:p>
            <a:r>
              <a:rPr lang="en-GB" b="1" dirty="0" smtClean="0"/>
              <a:t>Authors' conclusions</a:t>
            </a:r>
          </a:p>
          <a:p>
            <a:r>
              <a:rPr lang="en-GB" dirty="0" err="1" smtClean="0"/>
              <a:t>Adeno</a:t>
            </a:r>
            <a:r>
              <a:rPr lang="en-GB" dirty="0" smtClean="0"/>
              <a:t>-/tonsillectomy is effective in reducing the number of episodes of sore throat and days with sore throats in children, the gain being more marked in those most severely affected. The size of the effect is modest, but there may be a benefit to knowing the precise timing of one episode of pain lasting several days - it occurs immediately after surgery as a direct consequence of it.</a:t>
            </a:r>
          </a:p>
          <a:p>
            <a:r>
              <a:rPr lang="en-GB" dirty="0" smtClean="0"/>
              <a:t>It is clear that some children get better without any surgery, and that whilst removing the tonsils will always prevent 'tonsillitis', the impact of the procedure on 'sore throats' due to </a:t>
            </a:r>
            <a:r>
              <a:rPr lang="en-GB" dirty="0" err="1" smtClean="0"/>
              <a:t>pharyngitis</a:t>
            </a:r>
            <a:r>
              <a:rPr lang="en-GB" dirty="0" smtClean="0"/>
              <a:t> is much less predictable.</a:t>
            </a:r>
          </a:p>
          <a:p>
            <a:r>
              <a:rPr lang="en-GB" b="1" dirty="0" smtClean="0"/>
              <a:t>Plain language summary</a:t>
            </a:r>
          </a:p>
          <a:p>
            <a:r>
              <a:rPr lang="en-GB" dirty="0" smtClean="0">
                <a:hlinkClick r:id="" action="ppaction://hlinkfile"/>
              </a:rPr>
              <a:t>Top of page</a:t>
            </a:r>
            <a:r>
              <a:rPr lang="en-GB" dirty="0" smtClean="0"/>
              <a:t> </a:t>
            </a:r>
          </a:p>
          <a:p>
            <a:r>
              <a:rPr lang="en-GB" dirty="0" smtClean="0">
                <a:hlinkClick r:id="" action="ppaction://hlinkfile"/>
              </a:rPr>
              <a:t>Abstract</a:t>
            </a:r>
            <a:r>
              <a:rPr lang="en-GB" dirty="0" smtClean="0"/>
              <a:t> </a:t>
            </a:r>
          </a:p>
          <a:p>
            <a:r>
              <a:rPr lang="en-GB" dirty="0" smtClean="0">
                <a:hlinkClick r:id="" action="ppaction://hlinkfile"/>
              </a:rPr>
              <a:t>Plain language summary</a:t>
            </a:r>
            <a:endParaRPr lang="en-GB" dirty="0" smtClean="0"/>
          </a:p>
          <a:p>
            <a:r>
              <a:rPr lang="en-GB" b="1" dirty="0" smtClean="0"/>
              <a:t>Tonsillectomy for chronic or recurrent acute tonsillitis</a:t>
            </a:r>
          </a:p>
          <a:p>
            <a:r>
              <a:rPr lang="en-GB" dirty="0" smtClean="0"/>
              <a:t>Tonsillectomy is a common procedure. Children severely affected by recurrent tonsillitis may benefit from it but these benefits must be considered in the light of the risks of surgery and the possibility that they my 'grow out' of the problem. In less severely affected children the potential benefits are even more modest.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t>
            </a:r>
            <a:r>
              <a:rPr lang="en-GB" sz="1200" b="1" dirty="0" smtClean="0"/>
              <a:t>less severely</a:t>
            </a:r>
            <a:r>
              <a:rPr lang="en-GB" sz="1200" dirty="0" smtClean="0"/>
              <a:t> affected children the potential benefits are even more modest”</a:t>
            </a:r>
            <a:r>
              <a:rPr lang="en-GB" sz="1400" dirty="0" smtClean="0"/>
              <a:t>. In Conclusion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14% </a:t>
            </a:r>
            <a:r>
              <a:rPr lang="en-US" dirty="0" smtClean="0"/>
              <a:t>there were complications related to surgery of one</a:t>
            </a:r>
            <a:r>
              <a:rPr lang="en-US" baseline="0" dirty="0" smtClean="0"/>
              <a:t> sort or another</a:t>
            </a:r>
          </a:p>
          <a:p>
            <a:endParaRPr lang="en-US" dirty="0" smtClean="0"/>
          </a:p>
          <a:p>
            <a:r>
              <a:rPr lang="en-US" dirty="0" smtClean="0"/>
              <a:t>General </a:t>
            </a:r>
            <a:r>
              <a:rPr lang="en-US" dirty="0" err="1" smtClean="0"/>
              <a:t>anaesthesia</a:t>
            </a:r>
            <a:endParaRPr lang="en-US" dirty="0" smtClean="0"/>
          </a:p>
          <a:p>
            <a:r>
              <a:rPr lang="en-US" dirty="0" smtClean="0"/>
              <a:t>Hospital infections</a:t>
            </a:r>
          </a:p>
          <a:p>
            <a:r>
              <a:rPr lang="en-US" dirty="0" smtClean="0"/>
              <a:t>Hemorrhage</a:t>
            </a:r>
            <a:r>
              <a:rPr lang="en-US" baseline="0" dirty="0" smtClean="0"/>
              <a:t> </a:t>
            </a:r>
            <a:r>
              <a:rPr lang="en-US" dirty="0" err="1" smtClean="0"/>
              <a:t>Hemorhage</a:t>
            </a:r>
            <a:r>
              <a:rPr lang="en-US" baseline="0" dirty="0" smtClean="0"/>
              <a:t>  requires treatment to control in </a:t>
            </a:r>
            <a:r>
              <a:rPr lang="en-US" u="sng" baseline="0" dirty="0" smtClean="0"/>
              <a:t>3.5% </a:t>
            </a:r>
          </a:p>
          <a:p>
            <a:r>
              <a:rPr lang="en-US" dirty="0" smtClean="0"/>
              <a:t>Pain</a:t>
            </a:r>
          </a:p>
          <a:p>
            <a:r>
              <a:rPr lang="en-US" dirty="0" smtClean="0"/>
              <a:t>Dehydration</a:t>
            </a:r>
          </a:p>
          <a:p>
            <a:r>
              <a:rPr lang="en-US" dirty="0" smtClean="0"/>
              <a:t>Revision tonsillectomy</a:t>
            </a:r>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Pico think of </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Come to us </a:t>
            </a:r>
            <a:r>
              <a:rPr lang="en-US" smtClean="0"/>
              <a:t>for questions</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 Some say the two words are the </a:t>
            </a:r>
            <a:r>
              <a:rPr lang="en-GB" baseline="0" dirty="0" err="1" smtClean="0"/>
              <a:t>shahadatain</a:t>
            </a:r>
            <a:r>
              <a:rPr lang="en-GB" baseline="0" dirty="0" smtClean="0"/>
              <a:t> , yes it is true but having said </a:t>
            </a:r>
            <a:r>
              <a:rPr lang="en-GB" baseline="0" dirty="0" err="1" smtClean="0"/>
              <a:t>shahadatain</a:t>
            </a:r>
            <a:r>
              <a:rPr lang="en-GB" baseline="0" dirty="0" smtClean="0"/>
              <a:t> would make you or should make you having these two things.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#Training to get you up to standard (</a:t>
            </a:r>
            <a:r>
              <a:rPr lang="en-GB" b="1" baseline="0" dirty="0" smtClean="0"/>
              <a:t>competence</a:t>
            </a:r>
            <a:r>
              <a:rPr lang="en-GB" baseline="0" dirty="0" smtClean="0"/>
              <a:t>) if you have the training to drive a car that does not make you necessarily confident at the start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in UK is one doctor has been found to be incompetent, </a:t>
            </a:r>
            <a:r>
              <a:rPr lang="en-GB" dirty="0" err="1" smtClean="0"/>
              <a:t>eg</a:t>
            </a:r>
            <a:r>
              <a:rPr lang="en-GB" dirty="0" smtClean="0"/>
              <a:t> medical negligence , will be struck from the general medical council (GMC)</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Enough</a:t>
            </a:r>
            <a:r>
              <a:rPr lang="en-GB" baseline="0" dirty="0" smtClean="0"/>
              <a:t> training to get you up to the task (six years training in Medicine) . theory, road signs, regulations.,</a:t>
            </a:r>
            <a:endParaRPr lang="en-GB" dirty="0" smtClean="0"/>
          </a:p>
          <a:p>
            <a:r>
              <a:rPr lang="en-GB" baseline="0" dirty="0" smtClean="0"/>
              <a:t> 40 hours learning practical driving in real road situations.</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You have to feel you are able to drive and drive safely  (</a:t>
            </a:r>
            <a:r>
              <a:rPr lang="en-GB" b="1" baseline="0" dirty="0" smtClean="0"/>
              <a:t>confidence</a:t>
            </a:r>
            <a:r>
              <a:rPr lang="en-GB" baseline="0" dirty="0" smtClean="0"/>
              <a:t>)</a:t>
            </a:r>
          </a:p>
          <a:p>
            <a:endParaRPr lang="en-US" dirty="0" smtClean="0"/>
          </a:p>
          <a:p>
            <a:r>
              <a:rPr lang="en-US" dirty="0" smtClean="0"/>
              <a:t>#Competence Is the ability to perform a specific task successfully</a:t>
            </a:r>
          </a:p>
          <a:p>
            <a:r>
              <a:rPr lang="en-US" dirty="0" smtClean="0"/>
              <a:t>Incompetence is the (opposite)</a:t>
            </a:r>
          </a:p>
          <a:p>
            <a:endParaRPr lang="en-GB" b="1" dirty="0" smtClean="0"/>
          </a:p>
          <a:p>
            <a:endParaRPr lang="en-GB" b="1" dirty="0" smtClean="0"/>
          </a:p>
          <a:p>
            <a:r>
              <a:rPr lang="en-GB" b="1" dirty="0" smtClean="0"/>
              <a:t>#C</a:t>
            </a:r>
            <a:r>
              <a:rPr lang="en-GB" dirty="0" smtClean="0"/>
              <a:t>onfidence doesn't come out of nowhere. It's a result of something... hours and days and weeks and years of constant work and dedication. </a:t>
            </a:r>
          </a:p>
          <a:p>
            <a:endParaRPr lang="en-GB" dirty="0" smtClean="0"/>
          </a:p>
          <a:p>
            <a:endParaRPr lang="en-GB" dirty="0" smtClean="0"/>
          </a:p>
          <a:p>
            <a:r>
              <a:rPr lang="en-GB" dirty="0" smtClean="0"/>
              <a:t>#A belief in yourself that you can do it and</a:t>
            </a:r>
            <a:r>
              <a:rPr lang="en-GB" baseline="0" dirty="0" smtClean="0"/>
              <a:t> do it well</a:t>
            </a: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need both</a:t>
            </a:r>
            <a:r>
              <a:rPr lang="en-US" baseline="0" dirty="0" smtClean="0"/>
              <a:t> C &amp; C otherwise you are not doing your potential</a:t>
            </a:r>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Dedication</a:t>
            </a:r>
          </a:p>
          <a:p>
            <a:r>
              <a:rPr lang="en-GB" dirty="0" smtClean="0"/>
              <a:t>Training</a:t>
            </a:r>
          </a:p>
          <a:p>
            <a:r>
              <a:rPr lang="en-GB" dirty="0" smtClean="0"/>
              <a:t>Patience</a:t>
            </a:r>
          </a:p>
          <a:p>
            <a:r>
              <a:rPr lang="en-GB" dirty="0" smtClean="0"/>
              <a:t>Interaction with those in the field</a:t>
            </a:r>
            <a:endParaRPr lang="en-US" dirty="0" smtClean="0"/>
          </a:p>
          <a:p>
            <a:endParaRPr lang="en-US" dirty="0"/>
          </a:p>
        </p:txBody>
      </p:sp>
      <p:sp>
        <p:nvSpPr>
          <p:cNvPr id="4" name="Slide Number Placeholder 3"/>
          <p:cNvSpPr>
            <a:spLocks noGrp="1"/>
          </p:cNvSpPr>
          <p:nvPr>
            <p:ph type="sldNum" sz="quarter" idx="10"/>
          </p:nvPr>
        </p:nvSpPr>
        <p:spPr/>
        <p:txBody>
          <a:bodyPr/>
          <a:lstStyle/>
          <a:p>
            <a:fld id="{D60C69F8-F505-4395-80F7-43EE418A51A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0C69F8-F505-4395-80F7-43EE418A51A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rcp.ksu.edu.sa/"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ksu.edu.sa/"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aseline="0">
                <a:solidFill>
                  <a:srgbClr val="00009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429000"/>
            <a:ext cx="6934200" cy="2819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2289" name="Group 1"/>
          <p:cNvGrpSpPr>
            <a:grpSpLocks/>
          </p:cNvGrpSpPr>
          <p:nvPr userDrawn="1"/>
        </p:nvGrpSpPr>
        <p:grpSpPr bwMode="auto">
          <a:xfrm>
            <a:off x="0" y="0"/>
            <a:ext cx="9144000" cy="1314450"/>
            <a:chOff x="0" y="0"/>
            <a:chExt cx="5400" cy="828"/>
          </a:xfrm>
        </p:grpSpPr>
        <p:pic>
          <p:nvPicPr>
            <p:cNvPr id="12292" name="Picture 4" descr="http://ebhc-kt.ksu.edu.sa/up/header.jpg"/>
            <p:cNvPicPr>
              <a:picLocks noChangeAspect="1" noChangeArrowheads="1"/>
            </p:cNvPicPr>
            <p:nvPr userDrawn="1"/>
          </p:nvPicPr>
          <p:blipFill>
            <a:blip r:embed="rId2" cstate="print"/>
            <a:srcRect/>
            <a:stretch>
              <a:fillRect/>
            </a:stretch>
          </p:blipFill>
          <p:spPr bwMode="auto">
            <a:xfrm>
              <a:off x="0" y="0"/>
              <a:ext cx="5400" cy="828"/>
            </a:xfrm>
            <a:prstGeom prst="rect">
              <a:avLst/>
            </a:prstGeom>
            <a:noFill/>
          </p:spPr>
        </p:pic>
        <p:sp>
          <p:nvSpPr>
            <p:cNvPr id="12291" name="Rectangle 3">
              <a:hlinkClick r:id="rId3"/>
            </p:cNvPr>
            <p:cNvSpPr>
              <a:spLocks noChangeArrowheads="1"/>
            </p:cNvSpPr>
            <p:nvPr userDrawn="1"/>
          </p:nvSpPr>
          <p:spPr bwMode="auto">
            <a:xfrm>
              <a:off x="78" y="498"/>
              <a:ext cx="594" cy="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90" name="Rectangle 2">
              <a:hlinkClick r:id="rId4"/>
            </p:cNvPr>
            <p:cNvSpPr>
              <a:spLocks noChangeArrowheads="1"/>
            </p:cNvSpPr>
            <p:nvPr userDrawn="1"/>
          </p:nvSpPr>
          <p:spPr bwMode="auto">
            <a:xfrm>
              <a:off x="90" y="6"/>
              <a:ext cx="570" cy="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pic>
        <p:nvPicPr>
          <p:cNvPr id="53249" name="Picture 1"/>
          <p:cNvPicPr>
            <a:picLocks noChangeAspect="1" noChangeArrowheads="1"/>
          </p:cNvPicPr>
          <p:nvPr userDrawn="1"/>
        </p:nvPicPr>
        <p:blipFill>
          <a:blip r:embed="rId5" cstate="print"/>
          <a:srcRect/>
          <a:stretch>
            <a:fillRect/>
          </a:stretch>
        </p:blipFill>
        <p:spPr bwMode="auto">
          <a:xfrm>
            <a:off x="-19050" y="6477000"/>
            <a:ext cx="9163050" cy="381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43FC3-C03E-4AF5-9E0D-ABE309B359E7}"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4B10-2B01-4D94-B4A7-D7F7185E8E79}"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C8A39-A224-4673-81E2-819137582E8C}"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7EDAC-60F6-4753-AA26-A8D6BF9E914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A8160-18E5-42DF-A3A8-068ED3CB2673}" type="datetimeFigureOut">
              <a:rPr lang="en-GB" smtClean="0"/>
              <a:pPr/>
              <a:t>02/10/2011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C36FD3-A65E-4524-B4AF-0ACFC3FA7FD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ksu.edu.sa/" TargetMode="External"/><Relationship Id="rId4" Type="http://schemas.openxmlformats.org/officeDocument/2006/relationships/hyperlink" Target="http://rcp.ksu.edu.sa/"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1"/>
            <a:ext cx="8229600" cy="3733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00800"/>
            <a:ext cx="3276600" cy="365125"/>
          </a:xfrm>
          <a:prstGeom prst="rect">
            <a:avLst/>
          </a:prstGeom>
          <a:solidFill>
            <a:srgbClr val="002060"/>
          </a:solidFill>
        </p:spPr>
        <p:txBody>
          <a:bodyPr vert="horz" lIns="91440" tIns="45720" rIns="91440" bIns="45720" rtlCol="0" anchor="ctr"/>
          <a:lstStyle>
            <a:lvl1pPr algn="l">
              <a:defRPr sz="1200" baseline="0">
                <a:solidFill>
                  <a:schemeClr val="bg1"/>
                </a:solidFill>
              </a:defRPr>
            </a:lvl1pPr>
          </a:lstStyle>
          <a:p>
            <a:r>
              <a:rPr lang="en-US" dirty="0" smtClean="0">
                <a:solidFill>
                  <a:srgbClr val="FFFF00"/>
                </a:solidFill>
              </a:rPr>
              <a:t>	1432/11/3  </a:t>
            </a:r>
            <a:r>
              <a:rPr lang="ar-SY" dirty="0" smtClean="0">
                <a:solidFill>
                  <a:srgbClr val="FFFF00"/>
                </a:solidFill>
              </a:rPr>
              <a:t>هـ</a:t>
            </a:r>
            <a:r>
              <a:rPr lang="en-GB" dirty="0" smtClean="0">
                <a:solidFill>
                  <a:srgbClr val="FFFF00"/>
                </a:solidFill>
              </a:rPr>
              <a:t> </a:t>
            </a:r>
            <a:r>
              <a:rPr lang="en-US" dirty="0" smtClean="0">
                <a:solidFill>
                  <a:srgbClr val="FFFF00"/>
                </a:solidFill>
              </a:rPr>
              <a:t>1/10/2011 </a:t>
            </a:r>
            <a:r>
              <a:rPr lang="ar-SY" dirty="0" smtClean="0">
                <a:solidFill>
                  <a:srgbClr val="FFFF00"/>
                </a:solidFill>
              </a:rPr>
              <a:t>م </a:t>
            </a:r>
            <a:endParaRPr lang="en-US" dirty="0" smtClean="0">
              <a:solidFill>
                <a:srgbClr val="FFFF00"/>
              </a:solidFill>
            </a:endParaRPr>
          </a:p>
          <a:p>
            <a:endParaRPr lang="en-US" dirty="0"/>
          </a:p>
        </p:txBody>
      </p:sp>
      <p:sp>
        <p:nvSpPr>
          <p:cNvPr id="5" name="Footer Placeholder 4"/>
          <p:cNvSpPr>
            <a:spLocks noGrp="1"/>
          </p:cNvSpPr>
          <p:nvPr>
            <p:ph type="ftr" sz="quarter" idx="3"/>
          </p:nvPr>
        </p:nvSpPr>
        <p:spPr>
          <a:xfrm>
            <a:off x="3276600" y="6400800"/>
            <a:ext cx="3276600" cy="365125"/>
          </a:xfrm>
          <a:prstGeom prst="rect">
            <a:avLst/>
          </a:prstGeom>
          <a:solidFill>
            <a:srgbClr val="002060"/>
          </a:solidFill>
        </p:spPr>
        <p:txBody>
          <a:bodyPr vert="horz" lIns="91440" tIns="45720" rIns="91440" bIns="45720" rtlCol="0" anchor="ctr"/>
          <a:lstStyle>
            <a:lvl1pPr algn="ctr">
              <a:defRPr sz="1200" baseline="0">
                <a:solidFill>
                  <a:srgbClr val="FFFF00"/>
                </a:solidFill>
              </a:defRPr>
            </a:lvl1pPr>
          </a:lstStyle>
          <a:p>
            <a:r>
              <a:rPr lang="en-US" dirty="0" smtClean="0"/>
              <a:t>Introduction to EBM First Year Medicine/ KSU</a:t>
            </a:r>
          </a:p>
          <a:p>
            <a:endParaRPr lang="en-US" dirty="0"/>
          </a:p>
        </p:txBody>
      </p:sp>
      <p:sp>
        <p:nvSpPr>
          <p:cNvPr id="6" name="Slide Number Placeholder 5"/>
          <p:cNvSpPr>
            <a:spLocks noGrp="1"/>
          </p:cNvSpPr>
          <p:nvPr>
            <p:ph type="sldNum" sz="quarter" idx="4"/>
          </p:nvPr>
        </p:nvSpPr>
        <p:spPr>
          <a:xfrm>
            <a:off x="6553200" y="6400800"/>
            <a:ext cx="2590800" cy="365125"/>
          </a:xfrm>
          <a:prstGeom prst="rect">
            <a:avLst/>
          </a:prstGeom>
          <a:solidFill>
            <a:srgbClr val="002060"/>
          </a:solidFill>
        </p:spPr>
        <p:txBody>
          <a:bodyPr vert="horz" lIns="91440" tIns="45720" rIns="91440" bIns="45720" rtlCol="0" anchor="ctr"/>
          <a:lstStyle>
            <a:lvl1pPr marL="0" algn="ctr" defTabSz="914400" rtl="0" eaLnBrk="1" latinLnBrk="0" hangingPunct="1">
              <a:defRPr lang="en-US" sz="1200" kern="1200" baseline="0" smtClean="0">
                <a:solidFill>
                  <a:srgbClr val="FFFF00"/>
                </a:solidFill>
                <a:latin typeface="+mn-lt"/>
                <a:ea typeface="+mn-ea"/>
                <a:cs typeface="+mn-cs"/>
              </a:defRPr>
            </a:lvl1pPr>
          </a:lstStyle>
          <a:p>
            <a:r>
              <a:rPr lang="en-US" dirty="0" smtClean="0"/>
              <a:t>http://ebhc-kt.ksu.edu.sa</a:t>
            </a:r>
          </a:p>
          <a:p>
            <a:endParaRPr lang="en-US" dirty="0"/>
          </a:p>
        </p:txBody>
      </p:sp>
      <p:grpSp>
        <p:nvGrpSpPr>
          <p:cNvPr id="9" name="Group 1"/>
          <p:cNvGrpSpPr>
            <a:grpSpLocks/>
          </p:cNvGrpSpPr>
          <p:nvPr userDrawn="1"/>
        </p:nvGrpSpPr>
        <p:grpSpPr bwMode="auto">
          <a:xfrm>
            <a:off x="0" y="0"/>
            <a:ext cx="9144000" cy="1314450"/>
            <a:chOff x="0" y="0"/>
            <a:chExt cx="5400" cy="828"/>
          </a:xfrm>
        </p:grpSpPr>
        <p:pic>
          <p:nvPicPr>
            <p:cNvPr id="10" name="Picture 4" descr="http://ebhc-kt.ksu.edu.sa/up/header.jpg"/>
            <p:cNvPicPr>
              <a:picLocks noChangeAspect="1" noChangeArrowheads="1"/>
            </p:cNvPicPr>
            <p:nvPr userDrawn="1"/>
          </p:nvPicPr>
          <p:blipFill>
            <a:blip r:embed="rId3" cstate="print"/>
            <a:srcRect/>
            <a:stretch>
              <a:fillRect/>
            </a:stretch>
          </p:blipFill>
          <p:spPr bwMode="auto">
            <a:xfrm>
              <a:off x="0" y="0"/>
              <a:ext cx="5400" cy="828"/>
            </a:xfrm>
            <a:prstGeom prst="rect">
              <a:avLst/>
            </a:prstGeom>
            <a:noFill/>
          </p:spPr>
        </p:pic>
        <p:sp>
          <p:nvSpPr>
            <p:cNvPr id="11" name="Rectangle 3">
              <a:hlinkClick r:id="rId4"/>
            </p:cNvPr>
            <p:cNvSpPr>
              <a:spLocks noChangeArrowheads="1"/>
            </p:cNvSpPr>
            <p:nvPr userDrawn="1"/>
          </p:nvSpPr>
          <p:spPr bwMode="auto">
            <a:xfrm>
              <a:off x="78" y="498"/>
              <a:ext cx="594" cy="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Rectangle 2">
              <a:hlinkClick r:id="rId5"/>
            </p:cNvPr>
            <p:cNvSpPr>
              <a:spLocks noChangeArrowheads="1"/>
            </p:cNvSpPr>
            <p:nvPr userDrawn="1"/>
          </p:nvSpPr>
          <p:spPr bwMode="auto">
            <a:xfrm>
              <a:off x="90" y="6"/>
              <a:ext cx="570" cy="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b="1" kern="1200" baseline="0">
          <a:solidFill>
            <a:srgbClr val="00009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A8160-18E5-42DF-A3A8-068ED3CB2673}" type="datetimeFigureOut">
              <a:rPr lang="en-GB" smtClean="0"/>
              <a:pPr/>
              <a:t>02/10/2011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36FD3-A65E-4524-B4AF-0ACFC3FA7FD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43FC3-C03E-4AF5-9E0D-ABE309B359E7}" type="datetimeFigureOut">
              <a:rPr lang="en-GB" smtClean="0"/>
              <a:pPr/>
              <a:t>02/10/2011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54B10-2B01-4D94-B4A7-D7F7185E8E7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8A39-A224-4673-81E2-819137582E8C}" type="datetimeFigureOut">
              <a:rPr lang="en-GB" smtClean="0"/>
              <a:pPr/>
              <a:t>02/10/2011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EDAC-60F6-4753-AA26-A8D6BF9E914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package" Target="../embeddings/Microsoft_Office_PowerPoint_Slide2.sld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package" Target="../embeddings/Microsoft_Office_PowerPoint_Slide3.sldx"/><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theness.com/neurologicablog/index.php/how-much-modern-medicine-is-evidence-based/"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ebhc-kt.ksu.edu.s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4700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r>
              <a:rPr lang="en-US" sz="6000" dirty="0" smtClean="0">
                <a:cs typeface="Times New Roman" pitchFamily="18" charset="0"/>
              </a:rPr>
              <a:t>Introduction to </a:t>
            </a:r>
            <a:br>
              <a:rPr lang="en-US" sz="6000" dirty="0" smtClean="0">
                <a:cs typeface="Times New Roman" pitchFamily="18" charset="0"/>
              </a:rPr>
            </a:br>
            <a:r>
              <a:rPr lang="en-US" sz="6000" dirty="0" smtClean="0">
                <a:cs typeface="Times New Roman" pitchFamily="18" charset="0"/>
              </a:rPr>
              <a:t>Evidence Based Medicine</a:t>
            </a:r>
            <a:endParaRPr lang="en-US" sz="6000" dirty="0"/>
          </a:p>
        </p:txBody>
      </p:sp>
      <p:sp>
        <p:nvSpPr>
          <p:cNvPr id="3" name="Subtitle 2"/>
          <p:cNvSpPr>
            <a:spLocks noGrp="1"/>
          </p:cNvSpPr>
          <p:nvPr>
            <p:ph type="subTitle" idx="1"/>
          </p:nvPr>
        </p:nvSpPr>
        <p:spPr>
          <a:xfrm>
            <a:off x="0" y="2971800"/>
            <a:ext cx="9144000" cy="32004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fontScale="92500" lnSpcReduction="10000"/>
          </a:bodyPr>
          <a:lstStyle/>
          <a:p>
            <a:r>
              <a:rPr lang="en-US" sz="4800" b="1" dirty="0" smtClean="0">
                <a:solidFill>
                  <a:srgbClr val="00B050"/>
                </a:solidFill>
                <a:latin typeface="+mj-lt"/>
                <a:ea typeface="+mj-ea"/>
                <a:cs typeface="Times New Roman" pitchFamily="18" charset="0"/>
              </a:rPr>
              <a:t>Dr. Yaser </a:t>
            </a:r>
            <a:r>
              <a:rPr lang="en-US" sz="4800" b="1" dirty="0" err="1" smtClean="0">
                <a:solidFill>
                  <a:srgbClr val="00B050"/>
                </a:solidFill>
                <a:latin typeface="+mj-lt"/>
                <a:ea typeface="+mj-ea"/>
                <a:cs typeface="Times New Roman" pitchFamily="18" charset="0"/>
              </a:rPr>
              <a:t>Adi</a:t>
            </a:r>
            <a:r>
              <a:rPr lang="en-US" sz="4800" b="1" dirty="0" smtClean="0">
                <a:solidFill>
                  <a:srgbClr val="00B050"/>
                </a:solidFill>
                <a:latin typeface="+mj-lt"/>
                <a:ea typeface="+mj-ea"/>
                <a:cs typeface="Times New Roman" pitchFamily="18" charset="0"/>
              </a:rPr>
              <a:t>  MD, MPH, </a:t>
            </a:r>
            <a:r>
              <a:rPr lang="en-US" sz="4800" b="1" dirty="0" err="1" smtClean="0">
                <a:solidFill>
                  <a:srgbClr val="00B050"/>
                </a:solidFill>
                <a:latin typeface="+mj-lt"/>
                <a:ea typeface="+mj-ea"/>
                <a:cs typeface="Times New Roman" pitchFamily="18" charset="0"/>
              </a:rPr>
              <a:t>MSc</a:t>
            </a:r>
            <a:r>
              <a:rPr lang="en-US" sz="4800" b="1" dirty="0" smtClean="0">
                <a:solidFill>
                  <a:srgbClr val="00B050"/>
                </a:solidFill>
                <a:latin typeface="+mj-lt"/>
                <a:ea typeface="+mj-ea"/>
                <a:cs typeface="Times New Roman" pitchFamily="18" charset="0"/>
              </a:rPr>
              <a:t> HTA</a:t>
            </a:r>
          </a:p>
          <a:p>
            <a:endParaRPr lang="en-US" sz="3600" dirty="0" smtClean="0">
              <a:solidFill>
                <a:srgbClr val="000099"/>
              </a:solidFill>
              <a:cs typeface="Times New Roman" pitchFamily="18" charset="0"/>
            </a:endParaRPr>
          </a:p>
          <a:p>
            <a:r>
              <a:rPr lang="en-US" b="1" dirty="0" smtClean="0">
                <a:solidFill>
                  <a:schemeClr val="accent5">
                    <a:lumMod val="75000"/>
                  </a:schemeClr>
                </a:solidFill>
                <a:latin typeface="Verdana" pitchFamily="34" charset="0"/>
                <a:ea typeface="Verdana" pitchFamily="34" charset="0"/>
                <a:cs typeface="Verdana" pitchFamily="34" charset="0"/>
              </a:rPr>
              <a:t>Senior Researcher</a:t>
            </a:r>
          </a:p>
          <a:p>
            <a:r>
              <a:rPr lang="en-US" b="1" dirty="0" smtClean="0">
                <a:solidFill>
                  <a:schemeClr val="accent5">
                    <a:lumMod val="75000"/>
                  </a:schemeClr>
                </a:solidFill>
                <a:latin typeface="Verdana" pitchFamily="34" charset="0"/>
                <a:ea typeface="Verdana" pitchFamily="34" charset="0"/>
                <a:cs typeface="Verdana" pitchFamily="34" charset="0"/>
              </a:rPr>
              <a:t>Sheikh Abdullah S </a:t>
            </a:r>
            <a:r>
              <a:rPr lang="en-US" b="1" dirty="0" err="1" smtClean="0">
                <a:solidFill>
                  <a:schemeClr val="accent5">
                    <a:lumMod val="75000"/>
                  </a:schemeClr>
                </a:solidFill>
                <a:latin typeface="Verdana" pitchFamily="34" charset="0"/>
                <a:ea typeface="Verdana" pitchFamily="34" charset="0"/>
                <a:cs typeface="Verdana" pitchFamily="34" charset="0"/>
              </a:rPr>
              <a:t>BaHamdan’s</a:t>
            </a:r>
            <a:r>
              <a:rPr lang="en-US" b="1" dirty="0" smtClean="0">
                <a:solidFill>
                  <a:schemeClr val="accent5">
                    <a:lumMod val="75000"/>
                  </a:schemeClr>
                </a:solidFill>
                <a:latin typeface="Verdana" pitchFamily="34" charset="0"/>
                <a:ea typeface="Verdana" pitchFamily="34" charset="0"/>
                <a:cs typeface="Verdana" pitchFamily="34" charset="0"/>
              </a:rPr>
              <a:t> Research Chair for EBHC-KT</a:t>
            </a:r>
          </a:p>
          <a:p>
            <a:r>
              <a:rPr lang="en-US" b="1" dirty="0" smtClean="0">
                <a:solidFill>
                  <a:schemeClr val="accent5">
                    <a:lumMod val="75000"/>
                  </a:schemeClr>
                </a:solidFill>
                <a:latin typeface="Verdana" pitchFamily="34" charset="0"/>
                <a:ea typeface="Verdana" pitchFamily="34" charset="0"/>
                <a:cs typeface="Verdana" pitchFamily="34" charset="0"/>
              </a:rPr>
              <a:t>College of Medicine, King Saud University</a:t>
            </a:r>
          </a:p>
          <a:p>
            <a:endParaRPr lang="en-US" dirty="0">
              <a:solidFill>
                <a:schemeClr val="accent5">
                  <a:lumMod val="75000"/>
                </a:schemeClr>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results </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graphicFrame>
        <p:nvGraphicFramePr>
          <p:cNvPr id="37889" name="Object 1"/>
          <p:cNvGraphicFramePr>
            <a:graphicFrameLocks noChangeAspect="1"/>
          </p:cNvGraphicFramePr>
          <p:nvPr/>
        </p:nvGraphicFramePr>
        <p:xfrm>
          <a:off x="5867400" y="3048000"/>
          <a:ext cx="2687738" cy="2362200"/>
        </p:xfrm>
        <a:graphic>
          <a:graphicData uri="http://schemas.openxmlformats.org/presentationml/2006/ole">
            <p:oleObj spid="_x0000_s37889" name="Slide" r:id="rId4" imgW="4570584" imgH="3427397" progId="PowerPoint.Slide.12">
              <p:embed/>
            </p:oleObj>
          </a:graphicData>
        </a:graphic>
      </p:graphicFrame>
      <p:pic>
        <p:nvPicPr>
          <p:cNvPr id="6" name="Picture 5" descr="Picture 4.png"/>
          <p:cNvPicPr>
            <a:picLocks noChangeAspect="1"/>
          </p:cNvPicPr>
          <p:nvPr/>
        </p:nvPicPr>
        <p:blipFill>
          <a:blip r:embed="rId5" cstate="print"/>
          <a:stretch>
            <a:fillRect/>
          </a:stretch>
        </p:blipFill>
        <p:spPr>
          <a:xfrm>
            <a:off x="609600" y="3124200"/>
            <a:ext cx="4597888" cy="228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There is also an interesting learning method</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3"/>
          <p:cNvSpPr txBox="1">
            <a:spLocks noChangeArrowheads="1"/>
          </p:cNvSpPr>
          <p:nvPr/>
        </p:nvSpPr>
        <p:spPr>
          <a:xfrm>
            <a:off x="304800" y="3048000"/>
            <a:ext cx="3276600" cy="304800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dirty="0" smtClean="0">
                <a:ln>
                  <a:noFill/>
                </a:ln>
                <a:solidFill>
                  <a:srgbClr val="000099"/>
                </a:solidFill>
                <a:effectLst/>
                <a:uLnTx/>
                <a:uFillTx/>
                <a:latin typeface="+mn-lt"/>
                <a:ea typeface="+mn-ea"/>
                <a:cs typeface="+mn-cs"/>
              </a:rPr>
              <a:t>Learning is a </a:t>
            </a:r>
            <a:r>
              <a:rPr kumimoji="0" lang="es-ES_tradnl" sz="4000" b="1" i="0" u="none" strike="noStrike" kern="1200" cap="none" spc="0" normalizeH="0" baseline="0" noProof="0" dirty="0" smtClean="0">
                <a:ln>
                  <a:noFill/>
                </a:ln>
                <a:solidFill>
                  <a:srgbClr val="00B050"/>
                </a:solidFill>
                <a:effectLst/>
                <a:uLnTx/>
                <a:uFillTx/>
                <a:latin typeface="+mn-lt"/>
                <a:ea typeface="+mn-ea"/>
                <a:cs typeface="+mn-cs"/>
              </a:rPr>
              <a:t>natural process</a:t>
            </a:r>
            <a:r>
              <a:rPr kumimoji="0" lang="es-ES_tradnl" sz="4000" b="0" i="0" u="none" strike="noStrike" kern="1200" cap="none" spc="0" normalizeH="0" baseline="0" noProof="0" dirty="0" smtClean="0">
                <a:ln>
                  <a:noFill/>
                </a:ln>
                <a:solidFill>
                  <a:srgbClr val="000099"/>
                </a:solidFill>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dirty="0" smtClean="0">
                <a:ln>
                  <a:noFill/>
                </a:ln>
                <a:solidFill>
                  <a:srgbClr val="000099"/>
                </a:solidFill>
                <a:effectLst/>
                <a:uLnTx/>
                <a:uFillTx/>
                <a:latin typeface="+mn-lt"/>
                <a:ea typeface="+mn-ea"/>
                <a:cs typeface="+mn-cs"/>
              </a:rPr>
              <a:t>Teaching is </a:t>
            </a:r>
            <a:r>
              <a:rPr kumimoji="0" lang="es-ES_tradnl" sz="4000" b="1" i="0" u="none" strike="noStrike" kern="1200" cap="none" spc="0" normalizeH="0" baseline="0" noProof="0" dirty="0" smtClean="0">
                <a:ln>
                  <a:noFill/>
                </a:ln>
                <a:solidFill>
                  <a:srgbClr val="00B050"/>
                </a:solidFill>
                <a:effectLst/>
                <a:uLnTx/>
                <a:uFillTx/>
                <a:latin typeface="+mn-lt"/>
                <a:ea typeface="+mn-ea"/>
                <a:cs typeface="+mn-cs"/>
              </a:rPr>
              <a:t>facilitation of growth</a:t>
            </a:r>
            <a:endParaRPr kumimoji="0" lang="en-US" sz="4000" b="1" i="0" u="none" strike="noStrike" kern="1200" cap="none" spc="0" normalizeH="0" baseline="0" noProof="0" dirty="0" smtClean="0">
              <a:ln>
                <a:noFill/>
              </a:ln>
              <a:solidFill>
                <a:srgbClr val="00B050"/>
              </a:solidFill>
              <a:effectLst/>
              <a:uLnTx/>
              <a:uFillTx/>
              <a:latin typeface="+mn-lt"/>
              <a:ea typeface="+mn-ea"/>
              <a:cs typeface="+mn-cs"/>
            </a:endParaRPr>
          </a:p>
        </p:txBody>
      </p:sp>
      <p:pic>
        <p:nvPicPr>
          <p:cNvPr id="6" name="Picture 4" descr="Picture 4_pptX"/>
          <p:cNvPicPr>
            <a:picLocks noChangeAspect="1" noChangeArrowheads="1"/>
          </p:cNvPicPr>
          <p:nvPr>
            <p:custDataLst>
              <p:tags r:id="rId1"/>
            </p:custDataLst>
          </p:nvPr>
        </p:nvPicPr>
        <p:blipFill>
          <a:blip r:embed="rId4" cstate="print"/>
          <a:srcRect/>
          <a:stretch>
            <a:fillRect/>
          </a:stretch>
        </p:blipFill>
        <p:spPr bwMode="auto">
          <a:xfrm>
            <a:off x="3352800" y="3048000"/>
            <a:ext cx="2209800" cy="3245968"/>
          </a:xfrm>
          <a:prstGeom prst="rect">
            <a:avLst/>
          </a:prstGeom>
          <a:noFill/>
          <a:ln w="12700">
            <a:noFill/>
            <a:miter lim="800000"/>
            <a:headEnd/>
            <a:tailEnd/>
          </a:ln>
        </p:spPr>
      </p:pic>
      <p:pic>
        <p:nvPicPr>
          <p:cNvPr id="8" name="Picture 7"/>
          <p:cNvPicPr>
            <a:picLocks noChangeAspect="1" noChangeArrowheads="1"/>
          </p:cNvPicPr>
          <p:nvPr/>
        </p:nvPicPr>
        <p:blipFill>
          <a:blip r:embed="rId5" cstate="print"/>
          <a:srcRect t="12146" r="19196" b="6999"/>
          <a:stretch>
            <a:fillRect/>
          </a:stretch>
        </p:blipFill>
        <p:spPr bwMode="auto">
          <a:xfrm>
            <a:off x="5562600" y="3429000"/>
            <a:ext cx="3310467" cy="2362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difference is…</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pic>
        <p:nvPicPr>
          <p:cNvPr id="5" name="Content Placeholder 4"/>
          <p:cNvPicPr>
            <a:picLocks noChangeAspect="1" noChangeArrowheads="1"/>
          </p:cNvPicPr>
          <p:nvPr/>
        </p:nvPicPr>
        <p:blipFill>
          <a:blip r:embed="rId4" cstate="print"/>
          <a:srcRect t="12146" r="19196" b="6999"/>
          <a:stretch>
            <a:fillRect/>
          </a:stretch>
        </p:blipFill>
        <p:spPr bwMode="auto">
          <a:xfrm>
            <a:off x="381000" y="2667000"/>
            <a:ext cx="4038600" cy="3564262"/>
          </a:xfrm>
          <a:prstGeom prst="rect">
            <a:avLst/>
          </a:prstGeom>
          <a:noFill/>
          <a:ln w="12700">
            <a:noFill/>
            <a:miter lim="800000"/>
            <a:headEnd/>
            <a:tailEnd/>
          </a:ln>
        </p:spPr>
      </p:pic>
      <p:graphicFrame>
        <p:nvGraphicFramePr>
          <p:cNvPr id="6" name="Object 1"/>
          <p:cNvGraphicFramePr>
            <a:graphicFrameLocks noChangeAspect="1"/>
          </p:cNvGraphicFramePr>
          <p:nvPr/>
        </p:nvGraphicFramePr>
        <p:xfrm>
          <a:off x="4685458" y="2667000"/>
          <a:ext cx="4068726" cy="3595850"/>
        </p:xfrm>
        <a:graphic>
          <a:graphicData uri="http://schemas.openxmlformats.org/presentationml/2006/ole">
            <p:oleObj spid="_x0000_s33793" name="Slide" r:id="rId5" imgW="4570584" imgH="3427397" progId="PowerPoint.Slide.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Evidence based medicine (EBM)?</a:t>
            </a:r>
            <a:endParaRPr lang="en-US" dirty="0"/>
          </a:p>
        </p:txBody>
      </p:sp>
      <p:sp>
        <p:nvSpPr>
          <p:cNvPr id="3" name="Subtitle 2"/>
          <p:cNvSpPr>
            <a:spLocks noGrp="1"/>
          </p:cNvSpPr>
          <p:nvPr>
            <p:ph type="subTitle" idx="1"/>
          </p:nvPr>
        </p:nvSpPr>
        <p:spPr>
          <a:xfrm>
            <a:off x="1066800" y="3048000"/>
            <a:ext cx="6934200" cy="2819400"/>
          </a:xfrm>
        </p:spPr>
        <p:txBody>
          <a:bodyPr>
            <a:normAutofit fontScale="25000" lnSpcReduction="20000"/>
          </a:bodyPr>
          <a:lstStyle/>
          <a:p>
            <a:endParaRPr lang="en-US" sz="9600" dirty="0" smtClean="0">
              <a:solidFill>
                <a:srgbClr val="000099"/>
              </a:solidFill>
            </a:endParaRPr>
          </a:p>
          <a:p>
            <a:pPr algn="l"/>
            <a:r>
              <a:rPr lang="en-US" sz="12800" b="1" dirty="0" err="1" smtClean="0">
                <a:solidFill>
                  <a:schemeClr val="accent4"/>
                </a:solidFill>
              </a:rPr>
              <a:t>Pubmed</a:t>
            </a:r>
            <a:r>
              <a:rPr lang="en-US" sz="12800" dirty="0" smtClean="0">
                <a:solidFill>
                  <a:schemeClr val="accent4"/>
                </a:solidFill>
              </a:rPr>
              <a:t> in 1992=</a:t>
            </a:r>
            <a:r>
              <a:rPr lang="en-US" sz="12800" b="1" dirty="0" smtClean="0">
                <a:solidFill>
                  <a:schemeClr val="accent4"/>
                </a:solidFill>
              </a:rPr>
              <a:t>1</a:t>
            </a:r>
          </a:p>
          <a:p>
            <a:pPr algn="l"/>
            <a:r>
              <a:rPr lang="en-US" sz="12800" b="1" dirty="0" err="1" smtClean="0">
                <a:solidFill>
                  <a:schemeClr val="accent4"/>
                </a:solidFill>
              </a:rPr>
              <a:t>Pubmed</a:t>
            </a:r>
            <a:r>
              <a:rPr lang="en-US" sz="12800" dirty="0" smtClean="0">
                <a:solidFill>
                  <a:schemeClr val="accent4"/>
                </a:solidFill>
              </a:rPr>
              <a:t> in 2011= </a:t>
            </a:r>
            <a:r>
              <a:rPr lang="en-GB" sz="12800" b="1" dirty="0" smtClean="0">
                <a:solidFill>
                  <a:schemeClr val="accent4"/>
                </a:solidFill>
              </a:rPr>
              <a:t>72,208</a:t>
            </a:r>
            <a:endParaRPr lang="en-US" sz="12800" dirty="0" smtClean="0">
              <a:solidFill>
                <a:schemeClr val="accent4"/>
              </a:solidFill>
            </a:endParaRPr>
          </a:p>
          <a:p>
            <a:pPr algn="l"/>
            <a:endParaRPr lang="en-US" sz="12800" dirty="0" smtClean="0">
              <a:solidFill>
                <a:schemeClr val="accent4"/>
              </a:solidFill>
            </a:endParaRPr>
          </a:p>
          <a:p>
            <a:pPr algn="l"/>
            <a:r>
              <a:rPr lang="en-US" sz="12800" b="1" dirty="0" smtClean="0">
                <a:solidFill>
                  <a:schemeClr val="accent4"/>
                </a:solidFill>
              </a:rPr>
              <a:t>Google</a:t>
            </a:r>
            <a:r>
              <a:rPr lang="en-US" sz="12800" dirty="0" smtClean="0">
                <a:solidFill>
                  <a:schemeClr val="accent4"/>
                </a:solidFill>
              </a:rPr>
              <a:t> = </a:t>
            </a:r>
            <a:r>
              <a:rPr lang="en-GB" sz="12800" b="1" dirty="0" smtClean="0">
                <a:solidFill>
                  <a:schemeClr val="accent4"/>
                </a:solidFill>
              </a:rPr>
              <a:t>14,200,000 </a:t>
            </a:r>
            <a:endParaRPr lang="en-US" sz="12800" b="1" dirty="0" smtClean="0">
              <a:solidFill>
                <a:schemeClr val="accent4"/>
              </a:solidFill>
            </a:endParaRPr>
          </a:p>
          <a:p>
            <a:pPr algn="l"/>
            <a:r>
              <a:rPr lang="en-US" sz="12800" b="1" dirty="0" smtClean="0">
                <a:solidFill>
                  <a:schemeClr val="accent4"/>
                </a:solidFill>
              </a:rPr>
              <a:t>Google scholar</a:t>
            </a:r>
            <a:r>
              <a:rPr lang="en-US" sz="12800" dirty="0" smtClean="0">
                <a:solidFill>
                  <a:schemeClr val="accent4"/>
                </a:solidFill>
              </a:rPr>
              <a:t>= </a:t>
            </a:r>
            <a:r>
              <a:rPr lang="en-GB" sz="12800" b="1" dirty="0" smtClean="0">
                <a:solidFill>
                  <a:schemeClr val="accent4"/>
                </a:solidFill>
              </a:rPr>
              <a:t>1,350,000</a:t>
            </a:r>
            <a:endParaRPr lang="en-US" sz="12800" dirty="0" smtClean="0">
              <a:solidFill>
                <a:schemeClr val="accent4"/>
              </a:solidFill>
            </a:endParaRPr>
          </a:p>
          <a:p>
            <a:endParaRPr lang="en-US" sz="9600" dirty="0">
              <a:solidFill>
                <a:schemeClr val="accent4"/>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Word.. By.. word</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3"/>
          <p:cNvSpPr txBox="1">
            <a:spLocks noChangeArrowheads="1"/>
          </p:cNvSpPr>
          <p:nvPr/>
        </p:nvSpPr>
        <p:spPr>
          <a:xfrm>
            <a:off x="381000" y="2971800"/>
            <a:ext cx="8534400" cy="3276600"/>
          </a:xfrm>
          <a:prstGeom prst="rect">
            <a:avLst/>
          </a:prstGeom>
        </p:spPr>
        <p:txBody>
          <a:bodyPr vert="horz" lIns="91440" tIns="45720" rIns="91440" bIns="45720" rtlCol="0">
            <a:normAutofit lnSpcReduction="10000"/>
          </a:bodyPr>
          <a:lstStyle/>
          <a:p>
            <a:pPr>
              <a:spcBef>
                <a:spcPct val="50000"/>
              </a:spcBef>
            </a:pPr>
            <a:r>
              <a:rPr lang="en-US" sz="3200" b="1" dirty="0" smtClean="0">
                <a:solidFill>
                  <a:srgbClr val="000099"/>
                </a:solidFill>
              </a:rPr>
              <a:t>Evidence:</a:t>
            </a:r>
            <a:br>
              <a:rPr lang="en-US" sz="3200" b="1" dirty="0" smtClean="0">
                <a:solidFill>
                  <a:srgbClr val="000099"/>
                </a:solidFill>
              </a:rPr>
            </a:br>
            <a:r>
              <a:rPr lang="en-US" sz="2800" dirty="0" smtClean="0">
                <a:solidFill>
                  <a:srgbClr val="000099"/>
                </a:solidFill>
              </a:rPr>
              <a:t>A thing or things helpful in forming a </a:t>
            </a:r>
            <a:r>
              <a:rPr lang="en-US" sz="2800" b="1" dirty="0" smtClean="0">
                <a:solidFill>
                  <a:srgbClr val="000099"/>
                </a:solidFill>
              </a:rPr>
              <a:t>conclusion</a:t>
            </a:r>
            <a:r>
              <a:rPr lang="en-US" sz="2800" dirty="0" smtClean="0">
                <a:solidFill>
                  <a:srgbClr val="000099"/>
                </a:solidFill>
              </a:rPr>
              <a:t> or </a:t>
            </a:r>
            <a:r>
              <a:rPr lang="en-US" sz="2800" b="1" dirty="0" smtClean="0">
                <a:solidFill>
                  <a:srgbClr val="000099"/>
                </a:solidFill>
              </a:rPr>
              <a:t>judgment</a:t>
            </a:r>
          </a:p>
          <a:p>
            <a:pPr lvl="0">
              <a:spcBef>
                <a:spcPct val="50000"/>
              </a:spcBef>
            </a:pPr>
            <a:r>
              <a:rPr lang="en-US" sz="3200" b="1" dirty="0" smtClean="0">
                <a:solidFill>
                  <a:srgbClr val="000099"/>
                </a:solidFill>
                <a:cs typeface="Times New Roman" pitchFamily="18" charset="0"/>
              </a:rPr>
              <a:t>Medicine:</a:t>
            </a:r>
            <a:br>
              <a:rPr lang="en-US" sz="3200" b="1" dirty="0" smtClean="0">
                <a:solidFill>
                  <a:srgbClr val="000099"/>
                </a:solidFill>
                <a:cs typeface="Times New Roman" pitchFamily="18" charset="0"/>
              </a:rPr>
            </a:br>
            <a:r>
              <a:rPr lang="en-US" sz="2800" dirty="0" smtClean="0">
                <a:solidFill>
                  <a:srgbClr val="000099"/>
                </a:solidFill>
                <a:cs typeface="Times New Roman" pitchFamily="18" charset="0"/>
              </a:rPr>
              <a:t>The </a:t>
            </a:r>
            <a:r>
              <a:rPr lang="en-US" sz="2800" b="1" dirty="0" smtClean="0">
                <a:solidFill>
                  <a:srgbClr val="000099"/>
                </a:solidFill>
                <a:cs typeface="Times New Roman" pitchFamily="18" charset="0"/>
              </a:rPr>
              <a:t>art</a:t>
            </a:r>
            <a:r>
              <a:rPr lang="en-US" sz="2800" dirty="0" smtClean="0">
                <a:solidFill>
                  <a:srgbClr val="000099"/>
                </a:solidFill>
                <a:cs typeface="Times New Roman" pitchFamily="18" charset="0"/>
              </a:rPr>
              <a:t> and </a:t>
            </a:r>
            <a:r>
              <a:rPr lang="en-US" sz="2800" b="1" dirty="0" smtClean="0">
                <a:solidFill>
                  <a:srgbClr val="000099"/>
                </a:solidFill>
                <a:cs typeface="Times New Roman" pitchFamily="18" charset="0"/>
              </a:rPr>
              <a:t>science</a:t>
            </a:r>
            <a:r>
              <a:rPr lang="en-US" sz="2800" dirty="0" smtClean="0">
                <a:solidFill>
                  <a:srgbClr val="000099"/>
                </a:solidFill>
                <a:cs typeface="Times New Roman" pitchFamily="18" charset="0"/>
              </a:rPr>
              <a:t> of the diagnosis, treatment, and prevention of disease and the maintenance of good health</a:t>
            </a:r>
          </a:p>
          <a:p>
            <a:pPr>
              <a:spcBef>
                <a:spcPct val="50000"/>
              </a:spcBef>
            </a:pPr>
            <a:endParaRPr lang="en-US" sz="2800" dirty="0" smtClean="0">
              <a:solidFill>
                <a:srgbClr val="000099"/>
              </a:solidFill>
            </a:endParaRPr>
          </a:p>
          <a:p>
            <a:pPr marL="0" marR="0" lvl="0" indent="0" defTabSz="914400" rtl="0" eaLnBrk="1" fontAlgn="auto" latinLnBrk="0" hangingPunct="1">
              <a:lnSpc>
                <a:spcPct val="100000"/>
              </a:lnSpc>
              <a:spcBef>
                <a:spcPct val="5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rgbClr val="000099"/>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219200"/>
          </a:xfrm>
        </p:spPr>
        <p:txBody>
          <a:bodyPr/>
          <a:lstStyle/>
          <a:p>
            <a:r>
              <a:rPr lang="en-US" dirty="0" smtClean="0"/>
              <a:t>Definition of EBM</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3"/>
          <p:cNvSpPr txBox="1">
            <a:spLocks noChangeArrowheads="1"/>
          </p:cNvSpPr>
          <p:nvPr/>
        </p:nvSpPr>
        <p:spPr>
          <a:xfrm>
            <a:off x="533400" y="2743200"/>
            <a:ext cx="8382000" cy="2971800"/>
          </a:xfrm>
          <a:prstGeom prst="rect">
            <a:avLst/>
          </a:prstGeom>
        </p:spPr>
        <p:txBody>
          <a:bodyPr vert="horz" lIns="91440" tIns="45720" rIns="91440" bIns="45720" rtlCol="0">
            <a:normAutofit fontScale="77500" lnSpcReduction="20000"/>
          </a:bodyPr>
          <a:lstStyle/>
          <a:p>
            <a:pPr marL="457200" marR="0" lvl="1" indent="0"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 Evidence-Based Medicine (EBM/EBHC) is the </a:t>
            </a:r>
            <a:r>
              <a:rPr kumimoji="0" lang="en-US" sz="3600" b="1" i="0" u="none" strike="noStrike" kern="1200" cap="none" spc="0" normalizeH="0" noProof="0" dirty="0" smtClean="0">
                <a:ln>
                  <a:noFill/>
                </a:ln>
                <a:solidFill>
                  <a:srgbClr val="000099"/>
                </a:solidFill>
                <a:effectLst/>
                <a:uLnTx/>
                <a:uFillTx/>
                <a:latin typeface="+mn-lt"/>
                <a:ea typeface="+mn-ea"/>
                <a:cs typeface="Times New Roman" pitchFamily="18" charset="0"/>
              </a:rPr>
              <a:t>integration</a:t>
            </a: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 of:</a:t>
            </a:r>
          </a:p>
          <a:p>
            <a:pPr lvl="1">
              <a:spcBef>
                <a:spcPct val="50000"/>
              </a:spcBef>
              <a:buFont typeface="Arial" pitchFamily="34" charset="0"/>
              <a:buChar char="•"/>
              <a:defRPr/>
            </a:pP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 the best research </a:t>
            </a:r>
            <a:r>
              <a:rPr kumimoji="0" lang="en-US" sz="3600" b="1" i="0" u="none" strike="noStrike" kern="1200" cap="none" spc="0" normalizeH="0" noProof="0" dirty="0" smtClean="0">
                <a:ln>
                  <a:noFill/>
                </a:ln>
                <a:solidFill>
                  <a:srgbClr val="00B050"/>
                </a:solidFill>
                <a:effectLst/>
                <a:uLnTx/>
                <a:uFillTx/>
                <a:latin typeface="+mn-lt"/>
                <a:ea typeface="+mn-ea"/>
                <a:cs typeface="Times New Roman" pitchFamily="18" charset="0"/>
              </a:rPr>
              <a:t>evidence </a:t>
            </a:r>
            <a:r>
              <a:rPr lang="en-US" sz="3600" dirty="0" smtClean="0">
                <a:solidFill>
                  <a:srgbClr val="000099"/>
                </a:solidFill>
                <a:cs typeface="Times New Roman" pitchFamily="18" charset="0"/>
              </a:rPr>
              <a:t>with </a:t>
            </a:r>
            <a:endParaRPr kumimoji="0" lang="en-US" sz="3600" b="1" i="0" u="none" strike="noStrike" kern="1200" cap="none" spc="0" normalizeH="0" noProof="0" dirty="0" smtClean="0">
              <a:ln>
                <a:noFill/>
              </a:ln>
              <a:solidFill>
                <a:srgbClr val="00B050"/>
              </a:solidFill>
              <a:effectLst/>
              <a:uLnTx/>
              <a:uFillTx/>
              <a:latin typeface="+mn-lt"/>
              <a:ea typeface="+mn-ea"/>
              <a:cs typeface="Times New Roman" pitchFamily="18" charset="0"/>
            </a:endParaRPr>
          </a:p>
          <a:p>
            <a:pPr marL="457200" marR="0" lvl="1" indent="0"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 clinical </a:t>
            </a:r>
            <a:r>
              <a:rPr kumimoji="0" lang="en-US" sz="3600" b="1" i="0" u="none" strike="noStrike" kern="1200" cap="none" spc="0" normalizeH="0" noProof="0" dirty="0" smtClean="0">
                <a:ln>
                  <a:noFill/>
                </a:ln>
                <a:solidFill>
                  <a:srgbClr val="00B050"/>
                </a:solidFill>
                <a:effectLst/>
                <a:uLnTx/>
                <a:uFillTx/>
                <a:latin typeface="+mn-lt"/>
                <a:ea typeface="+mn-ea"/>
                <a:cs typeface="Times New Roman" pitchFamily="18" charset="0"/>
              </a:rPr>
              <a:t>expertise</a:t>
            </a: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 and</a:t>
            </a:r>
          </a:p>
          <a:p>
            <a:pPr marL="457200" marR="0" lvl="1" indent="0"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 patient </a:t>
            </a:r>
            <a:r>
              <a:rPr kumimoji="0" lang="en-US" sz="3600" b="1" i="0" u="none" strike="noStrike" kern="1200" cap="none" spc="0" normalizeH="0" noProof="0" dirty="0" smtClean="0">
                <a:ln>
                  <a:noFill/>
                </a:ln>
                <a:solidFill>
                  <a:srgbClr val="00B050"/>
                </a:solidFill>
                <a:effectLst/>
                <a:uLnTx/>
                <a:uFillTx/>
                <a:latin typeface="+mn-lt"/>
                <a:ea typeface="+mn-ea"/>
                <a:cs typeface="Times New Roman" pitchFamily="18" charset="0"/>
              </a:rPr>
              <a:t>values</a:t>
            </a:r>
            <a:r>
              <a:rPr kumimoji="0" lang="en-US" sz="3600" b="0" i="0" u="none" strike="noStrike" kern="1200" cap="none" spc="0" normalizeH="0" noProof="0" dirty="0" smtClean="0">
                <a:ln>
                  <a:noFill/>
                </a:ln>
                <a:solidFill>
                  <a:srgbClr val="000099"/>
                </a:solidFill>
                <a:effectLst/>
                <a:uLnTx/>
                <a:uFillTx/>
                <a:latin typeface="+mn-lt"/>
                <a:ea typeface="+mn-ea"/>
                <a:cs typeface="Times New Roman" pitchFamily="18" charset="0"/>
              </a:rPr>
              <a:t>.”</a:t>
            </a:r>
          </a:p>
          <a:p>
            <a:pPr marL="457200" marR="0" lvl="1" indent="0" algn="ctr"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sz="3200" b="0" i="1" u="none" strike="noStrike" kern="1200" cap="none" spc="0" normalizeH="0" noProof="0" dirty="0" smtClean="0">
                <a:ln>
                  <a:noFill/>
                </a:ln>
                <a:solidFill>
                  <a:srgbClr val="000099"/>
                </a:solidFill>
                <a:effectLst/>
                <a:uLnTx/>
                <a:uFillTx/>
                <a:latin typeface="+mn-lt"/>
                <a:ea typeface="Arial Unicode MS" pitchFamily="34" charset="-128"/>
                <a:cs typeface="Arial Unicode MS" pitchFamily="34" charset="-128"/>
              </a:rPr>
              <a:t>David </a:t>
            </a:r>
            <a:r>
              <a:rPr kumimoji="0" lang="en-US" sz="3200" b="0" i="1" u="none" strike="noStrike" kern="1200" cap="none" spc="0" normalizeH="0" noProof="0" dirty="0" err="1" smtClean="0">
                <a:ln>
                  <a:noFill/>
                </a:ln>
                <a:solidFill>
                  <a:srgbClr val="000099"/>
                </a:solidFill>
                <a:effectLst/>
                <a:uLnTx/>
                <a:uFillTx/>
                <a:latin typeface="+mn-lt"/>
                <a:ea typeface="Arial Unicode MS" pitchFamily="34" charset="-128"/>
                <a:cs typeface="Arial Unicode MS" pitchFamily="34" charset="-128"/>
              </a:rPr>
              <a:t>Sackett</a:t>
            </a:r>
            <a:r>
              <a:rPr kumimoji="0" lang="en-US" sz="3200" b="0" i="1" u="none" strike="noStrike" kern="1200" cap="none" spc="0" normalizeH="0" noProof="0" dirty="0" smtClean="0">
                <a:ln>
                  <a:noFill/>
                </a:ln>
                <a:solidFill>
                  <a:srgbClr val="000099"/>
                </a:solidFill>
                <a:effectLst/>
                <a:uLnTx/>
                <a:uFillTx/>
                <a:latin typeface="+mn-lt"/>
                <a:ea typeface="Arial Unicode MS" pitchFamily="34" charset="-128"/>
                <a:cs typeface="Arial Unicode MS" pitchFamily="34" charset="-128"/>
              </a:rPr>
              <a:t> 2000</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three </a:t>
            </a:r>
            <a:r>
              <a:rPr lang="en-US" dirty="0" smtClean="0">
                <a:solidFill>
                  <a:srgbClr val="00B050"/>
                </a:solidFill>
              </a:rPr>
              <a:t>components</a:t>
            </a:r>
            <a:r>
              <a:rPr lang="en-US" dirty="0" smtClean="0"/>
              <a:t> of EBM</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pic>
        <p:nvPicPr>
          <p:cNvPr id="8193" name="Picture 1"/>
          <p:cNvPicPr>
            <a:picLocks noChangeAspect="1" noChangeArrowheads="1"/>
          </p:cNvPicPr>
          <p:nvPr/>
        </p:nvPicPr>
        <p:blipFill>
          <a:blip r:embed="rId3" cstate="print"/>
          <a:srcRect/>
          <a:stretch>
            <a:fillRect/>
          </a:stretch>
        </p:blipFill>
        <p:spPr bwMode="auto">
          <a:xfrm>
            <a:off x="1948543" y="2743200"/>
            <a:ext cx="5334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3200400"/>
          </a:xfrm>
        </p:spPr>
        <p:txBody>
          <a:bodyPr/>
          <a:lstStyle/>
          <a:p>
            <a:r>
              <a:rPr lang="en-GB" dirty="0" smtClean="0">
                <a:solidFill>
                  <a:srgbClr val="FF0000"/>
                </a:solidFill>
                <a:hlinkClick r:id="rId3"/>
              </a:rPr>
              <a:t>How Much Modern Medicine</a:t>
            </a:r>
            <a:br>
              <a:rPr lang="en-GB" dirty="0" smtClean="0">
                <a:solidFill>
                  <a:srgbClr val="FF0000"/>
                </a:solidFill>
                <a:hlinkClick r:id="rId3"/>
              </a:rPr>
            </a:br>
            <a:r>
              <a:rPr lang="en-GB" dirty="0" smtClean="0">
                <a:solidFill>
                  <a:srgbClr val="FF0000"/>
                </a:solidFill>
                <a:hlinkClick r:id="rId3"/>
              </a:rPr>
              <a:t> is Evidence-Based?</a:t>
            </a:r>
            <a:endParaRPr lang="en-US" dirty="0">
              <a:solidFill>
                <a:srgbClr val="FF0000"/>
              </a:solidFill>
              <a:hlinkClick r:id="rId3"/>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2057400"/>
          </a:xfrm>
        </p:spPr>
        <p:txBody>
          <a:bodyPr>
            <a:normAutofit fontScale="90000"/>
          </a:bodyPr>
          <a:lstStyle/>
          <a:p>
            <a:r>
              <a:rPr lang="en-US" dirty="0" smtClean="0"/>
              <a:t>The </a:t>
            </a:r>
            <a:r>
              <a:rPr lang="en-US" dirty="0" smtClean="0">
                <a:solidFill>
                  <a:srgbClr val="00B050"/>
                </a:solidFill>
              </a:rPr>
              <a:t>methods </a:t>
            </a:r>
            <a:r>
              <a:rPr lang="en-US" dirty="0" smtClean="0"/>
              <a:t>used in EBM</a:t>
            </a:r>
            <a:br>
              <a:rPr lang="en-US" dirty="0" smtClean="0"/>
            </a:br>
            <a:r>
              <a:rPr lang="en-US" dirty="0" smtClean="0"/>
              <a:t/>
            </a:r>
            <a:br>
              <a:rPr lang="en-US" dirty="0" smtClean="0"/>
            </a:br>
            <a:r>
              <a:rPr lang="en-US" dirty="0" smtClean="0"/>
              <a:t>are based on logic</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EBM 5 “A”s</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Subtitle 2"/>
          <p:cNvSpPr>
            <a:spLocks noGrp="1"/>
          </p:cNvSpPr>
          <p:nvPr>
            <p:ph type="subTitle" idx="1"/>
          </p:nvPr>
        </p:nvSpPr>
        <p:spPr>
          <a:xfrm>
            <a:off x="762000" y="2819400"/>
            <a:ext cx="7391400" cy="3200400"/>
          </a:xfrm>
        </p:spPr>
        <p:txBody>
          <a:bodyPr>
            <a:normAutofit fontScale="77500" lnSpcReduction="20000"/>
          </a:bodyPr>
          <a:lstStyle/>
          <a:p>
            <a:pPr algn="l"/>
            <a:r>
              <a:rPr lang="en-US" sz="5400" b="1" dirty="0" smtClean="0">
                <a:solidFill>
                  <a:srgbClr val="FFC000"/>
                </a:solidFill>
              </a:rPr>
              <a:t>A</a:t>
            </a:r>
            <a:r>
              <a:rPr lang="en-US" sz="5400" b="1" dirty="0" smtClean="0">
                <a:solidFill>
                  <a:srgbClr val="00B050"/>
                </a:solidFill>
              </a:rPr>
              <a:t>sking Answerable Question </a:t>
            </a:r>
            <a:r>
              <a:rPr lang="en-US" sz="5400" b="1" dirty="0" smtClean="0">
                <a:solidFill>
                  <a:schemeClr val="tx1"/>
                </a:solidFill>
              </a:rPr>
              <a:t/>
            </a:r>
            <a:br>
              <a:rPr lang="en-US" sz="5400" b="1" dirty="0" smtClean="0">
                <a:solidFill>
                  <a:schemeClr val="tx1"/>
                </a:solidFill>
              </a:rPr>
            </a:br>
            <a:r>
              <a:rPr lang="en-US" sz="5400" b="1" dirty="0" smtClean="0">
                <a:solidFill>
                  <a:srgbClr val="FFC000"/>
                </a:solidFill>
              </a:rPr>
              <a:t>A</a:t>
            </a:r>
            <a:r>
              <a:rPr lang="en-US" sz="5400" b="1" dirty="0" smtClean="0">
                <a:solidFill>
                  <a:srgbClr val="00B050"/>
                </a:solidFill>
              </a:rPr>
              <a:t>ccessing  current best evidence</a:t>
            </a:r>
            <a:r>
              <a:rPr lang="en-US" sz="5400" b="1" dirty="0" smtClean="0">
                <a:solidFill>
                  <a:schemeClr val="tx1"/>
                </a:solidFill>
              </a:rPr>
              <a:t/>
            </a:r>
            <a:br>
              <a:rPr lang="en-US" sz="5400" b="1" dirty="0" smtClean="0">
                <a:solidFill>
                  <a:schemeClr val="tx1"/>
                </a:solidFill>
              </a:rPr>
            </a:br>
            <a:r>
              <a:rPr lang="en-US" sz="5400" b="1" dirty="0" smtClean="0">
                <a:solidFill>
                  <a:srgbClr val="FFC000"/>
                </a:solidFill>
              </a:rPr>
              <a:t>A</a:t>
            </a:r>
            <a:r>
              <a:rPr lang="en-US" sz="5400" b="1" dirty="0" smtClean="0">
                <a:solidFill>
                  <a:srgbClr val="00B050"/>
                </a:solidFill>
              </a:rPr>
              <a:t>ppraising the evidence</a:t>
            </a:r>
            <a:r>
              <a:rPr lang="en-US" sz="5400" b="1" dirty="0" smtClean="0">
                <a:solidFill>
                  <a:schemeClr val="tx1"/>
                </a:solidFill>
              </a:rPr>
              <a:t/>
            </a:r>
            <a:br>
              <a:rPr lang="en-US" sz="5400" b="1" dirty="0" smtClean="0">
                <a:solidFill>
                  <a:schemeClr val="tx1"/>
                </a:solidFill>
              </a:rPr>
            </a:br>
            <a:r>
              <a:rPr lang="en-US" sz="5400" b="1" dirty="0" smtClean="0">
                <a:solidFill>
                  <a:srgbClr val="FFC000"/>
                </a:solidFill>
              </a:rPr>
              <a:t>A</a:t>
            </a:r>
            <a:r>
              <a:rPr lang="en-US" sz="5400" b="1" dirty="0" smtClean="0">
                <a:solidFill>
                  <a:srgbClr val="00B050"/>
                </a:solidFill>
              </a:rPr>
              <a:t>pplying it</a:t>
            </a:r>
            <a:r>
              <a:rPr lang="en-US" sz="5400" b="1" dirty="0" smtClean="0">
                <a:solidFill>
                  <a:schemeClr val="tx1"/>
                </a:solidFill>
              </a:rPr>
              <a:t/>
            </a:r>
            <a:br>
              <a:rPr lang="en-US" sz="5400" b="1" dirty="0" smtClean="0">
                <a:solidFill>
                  <a:schemeClr val="tx1"/>
                </a:solidFill>
              </a:rPr>
            </a:br>
            <a:r>
              <a:rPr lang="en-US" sz="5400" b="1" dirty="0" smtClean="0">
                <a:solidFill>
                  <a:srgbClr val="FFC000"/>
                </a:solidFill>
              </a:rPr>
              <a:t>A</a:t>
            </a:r>
            <a:r>
              <a:rPr lang="en-US" sz="5400" b="1" dirty="0" smtClean="0">
                <a:solidFill>
                  <a:srgbClr val="00B050"/>
                </a:solidFill>
              </a:rPr>
              <a:t>ssessing</a:t>
            </a:r>
            <a:endParaRPr lang="en-GB" sz="5400"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p:spPr>
        <p:txBody>
          <a:bodyPr/>
          <a:lstStyle/>
          <a:p>
            <a:r>
              <a:rPr lang="en-US" dirty="0" smtClean="0"/>
              <a:t>Aim </a:t>
            </a:r>
            <a:endParaRPr lang="en-US" dirty="0"/>
          </a:p>
        </p:txBody>
      </p:sp>
      <p:sp>
        <p:nvSpPr>
          <p:cNvPr id="3" name="Subtitle 2"/>
          <p:cNvSpPr>
            <a:spLocks noGrp="1"/>
          </p:cNvSpPr>
          <p:nvPr>
            <p:ph type="subTitle" idx="1"/>
          </p:nvPr>
        </p:nvSpPr>
        <p:spPr/>
        <p:txBody>
          <a:bodyPr/>
          <a:lstStyle/>
          <a:p>
            <a:r>
              <a:rPr lang="en-US" sz="4400" dirty="0" smtClean="0">
                <a:solidFill>
                  <a:srgbClr val="000099"/>
                </a:solidFill>
                <a:ea typeface="Arial Unicode MS" pitchFamily="34" charset="-128"/>
                <a:cs typeface="Arial Unicode MS" pitchFamily="34" charset="-128"/>
              </a:rPr>
              <a:t>To introduce you to the </a:t>
            </a:r>
            <a:br>
              <a:rPr lang="en-US" sz="4400" dirty="0" smtClean="0">
                <a:solidFill>
                  <a:srgbClr val="000099"/>
                </a:solidFill>
                <a:ea typeface="Arial Unicode MS" pitchFamily="34" charset="-128"/>
                <a:cs typeface="Arial Unicode MS" pitchFamily="34" charset="-128"/>
              </a:rPr>
            </a:br>
            <a:r>
              <a:rPr lang="en-US" sz="4400" dirty="0" smtClean="0">
                <a:solidFill>
                  <a:srgbClr val="000099"/>
                </a:solidFill>
                <a:ea typeface="Arial Unicode MS" pitchFamily="34" charset="-128"/>
                <a:cs typeface="Arial Unicode MS" pitchFamily="34" charset="-128"/>
              </a:rPr>
              <a:t>EBM/EBHC concept</a:t>
            </a:r>
            <a:endParaRPr lang="en-US" sz="4400" dirty="0" smtClean="0">
              <a:solidFill>
                <a:srgbClr val="000099"/>
              </a:solidFill>
            </a:endParaRPr>
          </a:p>
          <a:p>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Asking</a:t>
            </a:r>
            <a:r>
              <a:rPr lang="en-US" dirty="0" smtClean="0"/>
              <a:t>: Formulate a focused clinical question (</a:t>
            </a:r>
            <a:r>
              <a:rPr lang="en-US" dirty="0" smtClean="0">
                <a:solidFill>
                  <a:srgbClr val="FFC000"/>
                </a:solidFill>
              </a:rPr>
              <a:t>PICO</a:t>
            </a:r>
            <a:r>
              <a:rPr lang="en-US" dirty="0" smtClean="0"/>
              <a:t>)</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3"/>
          <p:cNvSpPr>
            <a:spLocks noGrp="1" noChangeArrowheads="1"/>
          </p:cNvSpPr>
          <p:nvPr>
            <p:ph type="subTitle" idx="1"/>
          </p:nvPr>
        </p:nvSpPr>
        <p:spPr>
          <a:xfrm>
            <a:off x="3276600" y="3276600"/>
            <a:ext cx="3962400" cy="2819400"/>
          </a:xfrm>
        </p:spPr>
        <p:txBody>
          <a:bodyPr>
            <a:normAutofit/>
          </a:bodyPr>
          <a:lstStyle/>
          <a:p>
            <a:pPr algn="l">
              <a:spcAft>
                <a:spcPct val="60000"/>
              </a:spcAft>
            </a:pPr>
            <a:r>
              <a:rPr lang="en-US" sz="3600" b="1" dirty="0" smtClean="0">
                <a:solidFill>
                  <a:srgbClr val="FFC000"/>
                </a:solidFill>
              </a:rPr>
              <a:t>P </a:t>
            </a:r>
            <a:r>
              <a:rPr lang="en-US" sz="3600" b="1" dirty="0" smtClean="0">
                <a:solidFill>
                  <a:srgbClr val="00B050"/>
                </a:solidFill>
              </a:rPr>
              <a:t> Patient</a:t>
            </a:r>
            <a:br>
              <a:rPr lang="en-US" sz="3600" b="1" dirty="0" smtClean="0">
                <a:solidFill>
                  <a:srgbClr val="00B050"/>
                </a:solidFill>
              </a:rPr>
            </a:br>
            <a:r>
              <a:rPr lang="en-US" sz="3600" b="1" dirty="0" smtClean="0">
                <a:solidFill>
                  <a:srgbClr val="FFC000"/>
                </a:solidFill>
              </a:rPr>
              <a:t>I   </a:t>
            </a:r>
            <a:r>
              <a:rPr lang="en-US" sz="3600" b="1" dirty="0" smtClean="0">
                <a:solidFill>
                  <a:srgbClr val="00B050"/>
                </a:solidFill>
              </a:rPr>
              <a:t>Intervention</a:t>
            </a:r>
            <a:br>
              <a:rPr lang="en-US" sz="3600" b="1" dirty="0" smtClean="0">
                <a:solidFill>
                  <a:srgbClr val="00B050"/>
                </a:solidFill>
              </a:rPr>
            </a:br>
            <a:r>
              <a:rPr lang="en-US" sz="3600" b="1" dirty="0" smtClean="0">
                <a:solidFill>
                  <a:srgbClr val="FFC000"/>
                </a:solidFill>
              </a:rPr>
              <a:t>C  </a:t>
            </a:r>
            <a:r>
              <a:rPr lang="en-US" sz="3600" b="1" dirty="0" smtClean="0">
                <a:solidFill>
                  <a:srgbClr val="00B050"/>
                </a:solidFill>
              </a:rPr>
              <a:t>Comparison</a:t>
            </a:r>
            <a:br>
              <a:rPr lang="en-US" sz="3600" b="1" dirty="0" smtClean="0">
                <a:solidFill>
                  <a:srgbClr val="00B050"/>
                </a:solidFill>
              </a:rPr>
            </a:br>
            <a:r>
              <a:rPr lang="en-US" sz="3600" b="1" dirty="0" smtClean="0">
                <a:solidFill>
                  <a:srgbClr val="FFC000"/>
                </a:solidFill>
              </a:rPr>
              <a:t>O </a:t>
            </a:r>
            <a:r>
              <a:rPr lang="en-US" sz="3600" b="1" dirty="0" smtClean="0">
                <a:solidFill>
                  <a:srgbClr val="00B050"/>
                </a:solidFill>
              </a:rPr>
              <a:t>Outcome</a:t>
            </a:r>
            <a:endParaRPr lang="en-US" sz="3600" b="1" dirty="0">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00B050"/>
                </a:solidFill>
              </a:rPr>
              <a:t>Accessing</a:t>
            </a:r>
            <a:r>
              <a:rPr lang="en-GB" dirty="0" smtClean="0"/>
              <a:t>: the evidence through</a:t>
            </a:r>
            <a:endParaRPr lang="en-US" dirty="0"/>
          </a:p>
        </p:txBody>
      </p:sp>
      <p:sp>
        <p:nvSpPr>
          <p:cNvPr id="3" name="Subtitle 2"/>
          <p:cNvSpPr>
            <a:spLocks noGrp="1"/>
          </p:cNvSpPr>
          <p:nvPr>
            <p:ph type="subTitle" idx="1"/>
          </p:nvPr>
        </p:nvSpPr>
        <p:spPr>
          <a:xfrm>
            <a:off x="2667000" y="2971800"/>
            <a:ext cx="5562600" cy="2819400"/>
          </a:xfrm>
        </p:spPr>
        <p:txBody>
          <a:bodyPr/>
          <a:lstStyle/>
          <a:p>
            <a:pPr algn="l">
              <a:buFont typeface="Arial" pitchFamily="34" charset="0"/>
              <a:buChar char="•"/>
            </a:pPr>
            <a:r>
              <a:rPr lang="en-GB" dirty="0" smtClean="0">
                <a:solidFill>
                  <a:schemeClr val="tx1"/>
                </a:solidFill>
              </a:rPr>
              <a:t>  </a:t>
            </a:r>
            <a:r>
              <a:rPr lang="en-GB" dirty="0" err="1" smtClean="0">
                <a:solidFill>
                  <a:srgbClr val="000099"/>
                </a:solidFill>
              </a:rPr>
              <a:t>Pubmed</a:t>
            </a:r>
            <a:r>
              <a:rPr lang="en-GB" dirty="0" smtClean="0">
                <a:solidFill>
                  <a:srgbClr val="000099"/>
                </a:solidFill>
              </a:rPr>
              <a:t>/ Medline</a:t>
            </a:r>
          </a:p>
          <a:p>
            <a:pPr algn="l">
              <a:buFont typeface="Arial" pitchFamily="34" charset="0"/>
              <a:buChar char="•"/>
            </a:pPr>
            <a:r>
              <a:rPr lang="en-GB" dirty="0" smtClean="0">
                <a:solidFill>
                  <a:srgbClr val="000099"/>
                </a:solidFill>
              </a:rPr>
              <a:t>  Cochrane  collaboration</a:t>
            </a:r>
          </a:p>
          <a:p>
            <a:pPr algn="l">
              <a:buFont typeface="Arial" pitchFamily="34" charset="0"/>
              <a:buChar char="•"/>
            </a:pPr>
            <a:r>
              <a:rPr lang="en-GB" dirty="0" smtClean="0">
                <a:solidFill>
                  <a:srgbClr val="000099"/>
                </a:solidFill>
              </a:rPr>
              <a:t>  Others</a:t>
            </a:r>
            <a:endParaRPr lang="en-US" dirty="0">
              <a:solidFill>
                <a:srgbClr val="000099"/>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00B050"/>
                </a:solidFill>
              </a:rPr>
              <a:t>Appraising</a:t>
            </a:r>
            <a:r>
              <a:rPr lang="en-GB" dirty="0" smtClean="0"/>
              <a:t> the evidence</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Subtitle 2"/>
          <p:cNvSpPr>
            <a:spLocks noGrp="1"/>
          </p:cNvSpPr>
          <p:nvPr>
            <p:ph type="subTitle" idx="1"/>
          </p:nvPr>
        </p:nvSpPr>
        <p:spPr/>
        <p:txBody>
          <a:bodyPr>
            <a:normAutofit/>
          </a:bodyPr>
          <a:lstStyle/>
          <a:p>
            <a:r>
              <a:rPr lang="en-GB" dirty="0" smtClean="0">
                <a:solidFill>
                  <a:srgbClr val="000099"/>
                </a:solidFill>
              </a:rPr>
              <a:t>To critically appraise the evidence</a:t>
            </a:r>
            <a:br>
              <a:rPr lang="en-GB" dirty="0" smtClean="0">
                <a:solidFill>
                  <a:srgbClr val="000099"/>
                </a:solidFill>
              </a:rPr>
            </a:br>
            <a:r>
              <a:rPr lang="en-GB" dirty="0" smtClean="0">
                <a:solidFill>
                  <a:srgbClr val="000099"/>
                </a:solidFill>
              </a:rPr>
              <a:t> to assess how rigorous the </a:t>
            </a:r>
            <a:br>
              <a:rPr lang="en-GB" dirty="0" smtClean="0">
                <a:solidFill>
                  <a:srgbClr val="000099"/>
                </a:solidFill>
              </a:rPr>
            </a:br>
            <a:r>
              <a:rPr lang="en-GB" dirty="0" smtClean="0">
                <a:solidFill>
                  <a:srgbClr val="000099"/>
                </a:solidFill>
              </a:rPr>
              <a:t>methods used were</a:t>
            </a:r>
            <a:endParaRPr lang="en-GB" b="1" dirty="0">
              <a:solidFill>
                <a:srgbClr val="0000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00B050"/>
                </a:solidFill>
              </a:rPr>
              <a:t>Applying</a:t>
            </a:r>
            <a:r>
              <a:rPr lang="en-GB" dirty="0" smtClean="0"/>
              <a:t> </a:t>
            </a:r>
            <a:endParaRPr lang="en-US" dirty="0"/>
          </a:p>
        </p:txBody>
      </p:sp>
      <p:sp>
        <p:nvSpPr>
          <p:cNvPr id="3" name="Subtitle 2"/>
          <p:cNvSpPr>
            <a:spLocks noGrp="1"/>
          </p:cNvSpPr>
          <p:nvPr>
            <p:ph type="subTitle" idx="1"/>
          </p:nvPr>
        </p:nvSpPr>
        <p:spPr>
          <a:xfrm>
            <a:off x="1143000" y="2743200"/>
            <a:ext cx="6934200" cy="2819400"/>
          </a:xfrm>
        </p:spPr>
        <p:txBody>
          <a:bodyPr/>
          <a:lstStyle/>
          <a:p>
            <a:r>
              <a:rPr lang="en-GB" dirty="0" smtClean="0">
                <a:solidFill>
                  <a:srgbClr val="000099"/>
                </a:solidFill>
              </a:rPr>
              <a:t>Integrating the research, results with clinical expertise and patience values</a:t>
            </a:r>
          </a:p>
          <a:p>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Assessing</a:t>
            </a:r>
            <a:r>
              <a:rPr lang="en-GB" dirty="0" smtClean="0">
                <a:solidFill>
                  <a:srgbClr val="00B050"/>
                </a:solidFill>
              </a:rPr>
              <a:t/>
            </a:r>
            <a:br>
              <a:rPr lang="en-GB" dirty="0" smtClean="0">
                <a:solidFill>
                  <a:srgbClr val="00B050"/>
                </a:solidFill>
              </a:rPr>
            </a:br>
            <a:endParaRPr lang="en-US" dirty="0">
              <a:solidFill>
                <a:srgbClr val="00B050"/>
              </a:solidFill>
            </a:endParaRPr>
          </a:p>
        </p:txBody>
      </p:sp>
      <p:sp>
        <p:nvSpPr>
          <p:cNvPr id="3" name="Subtitle 2"/>
          <p:cNvSpPr>
            <a:spLocks noGrp="1"/>
          </p:cNvSpPr>
          <p:nvPr>
            <p:ph type="subTitle" idx="1"/>
          </p:nvPr>
        </p:nvSpPr>
        <p:spPr>
          <a:xfrm>
            <a:off x="1066800" y="2819400"/>
            <a:ext cx="6934200" cy="2819400"/>
          </a:xfrm>
        </p:spPr>
        <p:txBody>
          <a:bodyPr/>
          <a:lstStyle/>
          <a:p>
            <a:r>
              <a:rPr lang="en-US" dirty="0" smtClean="0">
                <a:solidFill>
                  <a:srgbClr val="000099"/>
                </a:solidFill>
              </a:rPr>
              <a:t>How the EBM process has helped for caring for our patients</a:t>
            </a:r>
            <a:endParaRPr lang="en-US" dirty="0">
              <a:solidFill>
                <a:srgbClr val="000099"/>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066800"/>
          </a:xfrm>
        </p:spPr>
        <p:txBody>
          <a:bodyPr/>
          <a:lstStyle/>
          <a:p>
            <a:r>
              <a:rPr lang="en-US" dirty="0" smtClean="0"/>
              <a:t>The benefits of EBM 1</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3"/>
          <p:cNvSpPr txBox="1">
            <a:spLocks noChangeArrowheads="1"/>
          </p:cNvSpPr>
          <p:nvPr/>
        </p:nvSpPr>
        <p:spPr>
          <a:xfrm>
            <a:off x="609600" y="2819400"/>
            <a:ext cx="8305800" cy="32305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99"/>
                </a:solidFill>
                <a:effectLst/>
                <a:uLnTx/>
                <a:uFillTx/>
                <a:latin typeface="+mn-lt"/>
                <a:ea typeface="+mn-ea"/>
                <a:cs typeface="+mn-cs"/>
              </a:rPr>
              <a:t> Daily need for </a:t>
            </a:r>
            <a:r>
              <a:rPr kumimoji="0" lang="en-US" sz="3200" b="0" i="0" u="none" strike="noStrike" kern="1200" cap="none" spc="0" normalizeH="0" baseline="0" noProof="0" dirty="0" smtClean="0">
                <a:ln>
                  <a:noFill/>
                </a:ln>
                <a:solidFill>
                  <a:srgbClr val="00B050"/>
                </a:solidFill>
                <a:effectLst/>
                <a:uLnTx/>
                <a:uFillTx/>
                <a:latin typeface="+mn-lt"/>
                <a:ea typeface="+mn-ea"/>
                <a:cs typeface="+mn-cs"/>
              </a:rPr>
              <a:t>up-to-date</a:t>
            </a:r>
            <a:r>
              <a:rPr kumimoji="0" lang="en-US" sz="3200" b="0" i="0" u="none" strike="noStrike" kern="1200" cap="none" spc="0" normalizeH="0" baseline="0" noProof="0" dirty="0" smtClean="0">
                <a:ln>
                  <a:noFill/>
                </a:ln>
                <a:solidFill>
                  <a:srgbClr val="000099"/>
                </a:solidFill>
                <a:effectLst/>
                <a:uLnTx/>
                <a:uFillTx/>
                <a:latin typeface="+mn-lt"/>
                <a:ea typeface="+mn-ea"/>
                <a:cs typeface="+mn-cs"/>
              </a:rPr>
              <a:t> reliable information</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99"/>
                </a:solidFill>
                <a:effectLst/>
                <a:uLnTx/>
                <a:uFillTx/>
                <a:latin typeface="+mn-lt"/>
                <a:ea typeface="+mn-ea"/>
                <a:cs typeface="+mn-cs"/>
              </a:rPr>
              <a:t> </a:t>
            </a:r>
            <a:r>
              <a:rPr kumimoji="0" lang="en-US" sz="3200" b="0" i="0" u="none" strike="noStrike" kern="1200" cap="none" spc="0" normalizeH="0" baseline="0" noProof="0" dirty="0" smtClean="0">
                <a:ln>
                  <a:noFill/>
                </a:ln>
                <a:solidFill>
                  <a:srgbClr val="00B050"/>
                </a:solidFill>
                <a:effectLst/>
                <a:uLnTx/>
                <a:uFillTx/>
                <a:latin typeface="+mn-lt"/>
                <a:ea typeface="+mn-ea"/>
                <a:cs typeface="+mn-cs"/>
              </a:rPr>
              <a:t>Inadequacy </a:t>
            </a:r>
            <a:r>
              <a:rPr kumimoji="0" lang="en-US" sz="3200" b="0" i="0" u="none" strike="noStrike" kern="1200" cap="none" spc="0" normalizeH="0" baseline="0" noProof="0" dirty="0" smtClean="0">
                <a:ln>
                  <a:noFill/>
                </a:ln>
                <a:solidFill>
                  <a:srgbClr val="000099"/>
                </a:solidFill>
                <a:effectLst/>
                <a:uLnTx/>
                <a:uFillTx/>
                <a:latin typeface="+mn-lt"/>
                <a:ea typeface="+mn-ea"/>
                <a:cs typeface="+mn-cs"/>
              </a:rPr>
              <a:t>of traditional sources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99"/>
                </a:solidFill>
                <a:effectLst/>
                <a:uLnTx/>
                <a:uFillTx/>
                <a:latin typeface="+mn-lt"/>
                <a:ea typeface="+mn-ea"/>
                <a:cs typeface="+mn-cs"/>
              </a:rPr>
              <a:t> </a:t>
            </a:r>
            <a:r>
              <a:rPr kumimoji="0" lang="en-US" sz="3200" b="0" i="0" u="none" strike="noStrike" kern="1200" cap="none" spc="0" normalizeH="0" baseline="0" noProof="0" dirty="0" smtClean="0">
                <a:ln>
                  <a:noFill/>
                </a:ln>
                <a:solidFill>
                  <a:srgbClr val="00B050"/>
                </a:solidFill>
                <a:effectLst/>
                <a:uLnTx/>
                <a:uFillTx/>
                <a:latin typeface="+mn-lt"/>
                <a:ea typeface="+mn-ea"/>
                <a:cs typeface="+mn-cs"/>
              </a:rPr>
              <a:t>Disparity</a:t>
            </a:r>
            <a:r>
              <a:rPr kumimoji="0" lang="en-US" sz="3200" b="0" i="0" u="none" strike="noStrike" kern="1200" cap="none" spc="0" normalizeH="0" baseline="0" noProof="0" dirty="0" smtClean="0">
                <a:ln>
                  <a:noFill/>
                </a:ln>
                <a:solidFill>
                  <a:srgbClr val="000099"/>
                </a:solidFill>
                <a:effectLst/>
                <a:uLnTx/>
                <a:uFillTx/>
                <a:latin typeface="+mn-lt"/>
                <a:ea typeface="+mn-ea"/>
                <a:cs typeface="+mn-cs"/>
              </a:rPr>
              <a:t> between our clinical skills</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000099"/>
                </a:solidFill>
                <a:effectLst/>
                <a:uLnTx/>
                <a:uFillTx/>
                <a:latin typeface="+mn-lt"/>
                <a:ea typeface="+mn-ea"/>
                <a:cs typeface="+mn-cs"/>
              </a:rPr>
              <a:t>	(</a:t>
            </a:r>
            <a:r>
              <a:rPr kumimoji="0" lang="en-US" sz="3200" b="0" i="0" u="none" strike="noStrike" kern="1200" cap="none" spc="0" normalizeH="0" baseline="0" noProof="0" dirty="0" err="1" smtClean="0">
                <a:ln>
                  <a:noFill/>
                </a:ln>
                <a:solidFill>
                  <a:srgbClr val="000099"/>
                </a:solidFill>
                <a:effectLst/>
                <a:uLnTx/>
                <a:uFillTx/>
                <a:latin typeface="+mn-lt"/>
                <a:ea typeface="+mn-ea"/>
                <a:cs typeface="+mn-cs"/>
              </a:rPr>
              <a:t>vs</a:t>
            </a:r>
            <a:r>
              <a:rPr kumimoji="0" lang="en-US" sz="3200" b="0" i="0" u="none" strike="noStrike" kern="1200" cap="none" spc="0" normalizeH="0" baseline="0" noProof="0" dirty="0" smtClean="0">
                <a:ln>
                  <a:noFill/>
                </a:ln>
                <a:solidFill>
                  <a:srgbClr val="000099"/>
                </a:solidFill>
                <a:effectLst/>
                <a:uLnTx/>
                <a:uFillTx/>
                <a:latin typeface="+mn-lt"/>
                <a:ea typeface="+mn-ea"/>
                <a:cs typeface="+mn-cs"/>
              </a:rPr>
              <a:t>)</a:t>
            </a:r>
            <a:r>
              <a:rPr kumimoji="0" lang="en-US" sz="3200" b="0" i="0" u="none" strike="noStrike" kern="1200" cap="none" spc="0" normalizeH="0" noProof="0" dirty="0" smtClean="0">
                <a:ln>
                  <a:noFill/>
                </a:ln>
                <a:solidFill>
                  <a:srgbClr val="000099"/>
                </a:solidFill>
                <a:effectLst/>
                <a:uLnTx/>
                <a:uFillTx/>
                <a:latin typeface="+mn-lt"/>
                <a:ea typeface="+mn-ea"/>
                <a:cs typeface="+mn-cs"/>
              </a:rPr>
              <a:t> </a:t>
            </a:r>
            <a:r>
              <a:rPr kumimoji="0" lang="en-US" sz="3200" b="0" i="0" u="none" strike="noStrike" kern="1200" cap="none" spc="0" normalizeH="0" baseline="0" noProof="0" dirty="0" smtClean="0">
                <a:ln>
                  <a:noFill/>
                </a:ln>
                <a:solidFill>
                  <a:srgbClr val="000099"/>
                </a:solidFill>
                <a:effectLst/>
                <a:uLnTx/>
                <a:uFillTx/>
                <a:latin typeface="+mn-lt"/>
                <a:ea typeface="+mn-ea"/>
                <a:cs typeface="+mn-cs"/>
              </a:rPr>
              <a:t>up-to-date knowledge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99"/>
                </a:solidFill>
                <a:effectLst/>
                <a:uLnTx/>
                <a:uFillTx/>
                <a:latin typeface="+mn-lt"/>
                <a:ea typeface="+mn-ea"/>
                <a:cs typeface="+mn-cs"/>
              </a:rPr>
              <a:t> Develop </a:t>
            </a:r>
            <a:r>
              <a:rPr kumimoji="0" lang="en-US" sz="3200" b="0" i="0" u="none" strike="noStrike" kern="1200" cap="none" spc="0" normalizeH="0" baseline="0" noProof="0" dirty="0" smtClean="0">
                <a:ln>
                  <a:noFill/>
                </a:ln>
                <a:solidFill>
                  <a:srgbClr val="00B050"/>
                </a:solidFill>
                <a:effectLst/>
                <a:uLnTx/>
                <a:uFillTx/>
                <a:latin typeface="+mn-lt"/>
                <a:ea typeface="+mn-ea"/>
                <a:cs typeface="+mn-cs"/>
              </a:rPr>
              <a:t>skills for life long </a:t>
            </a:r>
            <a:r>
              <a:rPr kumimoji="0" lang="en-US" sz="3200" b="0" i="0" u="none" strike="noStrike" kern="1200" cap="none" spc="0" normalizeH="0" baseline="0" noProof="0" dirty="0" smtClean="0">
                <a:ln>
                  <a:noFill/>
                </a:ln>
                <a:solidFill>
                  <a:srgbClr val="000099"/>
                </a:solidFill>
                <a:effectLst/>
                <a:uLnTx/>
                <a:uFillTx/>
                <a:latin typeface="+mn-lt"/>
                <a:ea typeface="+mn-ea"/>
                <a:cs typeface="+mn-cs"/>
              </a:rPr>
              <a:t>learning</a:t>
            </a:r>
            <a:endParaRPr kumimoji="0" lang="en-US" sz="3200" b="0" i="0" u="none" strike="noStrike" kern="1200" cap="none" spc="0" normalizeH="0" baseline="0" noProof="0" dirty="0">
              <a:ln>
                <a:noFill/>
              </a:ln>
              <a:solidFill>
                <a:srgbClr val="00009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of EBM 2</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Subtitle 2"/>
          <p:cNvSpPr>
            <a:spLocks noGrp="1"/>
          </p:cNvSpPr>
          <p:nvPr>
            <p:ph type="subTitle" idx="1"/>
          </p:nvPr>
        </p:nvSpPr>
        <p:spPr>
          <a:xfrm>
            <a:off x="1447800" y="2590800"/>
            <a:ext cx="7010400" cy="2133600"/>
          </a:xfrm>
        </p:spPr>
        <p:txBody>
          <a:bodyPr>
            <a:normAutofit fontScale="77500" lnSpcReduction="20000"/>
          </a:bodyPr>
          <a:lstStyle/>
          <a:p>
            <a:endParaRPr lang="en-US" dirty="0" smtClean="0"/>
          </a:p>
          <a:p>
            <a:pPr algn="l">
              <a:buFont typeface="Arial" pitchFamily="34" charset="0"/>
              <a:buChar char="•"/>
            </a:pPr>
            <a:r>
              <a:rPr lang="en-US" sz="4800" b="1" dirty="0" smtClean="0">
                <a:solidFill>
                  <a:srgbClr val="00B050"/>
                </a:solidFill>
              </a:rPr>
              <a:t> Patient satisfaction</a:t>
            </a:r>
          </a:p>
          <a:p>
            <a:pPr algn="l">
              <a:buFont typeface="Arial" pitchFamily="34" charset="0"/>
              <a:buChar char="•"/>
            </a:pPr>
            <a:r>
              <a:rPr lang="en-US" sz="4800" b="1" dirty="0" smtClean="0">
                <a:solidFill>
                  <a:srgbClr val="00B050"/>
                </a:solidFill>
              </a:rPr>
              <a:t> Clinician’s fulfillment</a:t>
            </a:r>
          </a:p>
          <a:p>
            <a:pPr algn="l">
              <a:buFont typeface="Arial" pitchFamily="34" charset="0"/>
              <a:buChar char="•"/>
            </a:pPr>
            <a:r>
              <a:rPr lang="en-US" sz="4800" b="1" dirty="0" smtClean="0">
                <a:solidFill>
                  <a:srgbClr val="00B050"/>
                </a:solidFill>
              </a:rPr>
              <a:t> Healthier nation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Ok, We have found the evidence but how good is this evidence?</a:t>
            </a:r>
            <a:endParaRPr lang="en-US" dirty="0"/>
          </a:p>
        </p:txBody>
      </p:sp>
      <p:sp>
        <p:nvSpPr>
          <p:cNvPr id="3" name="Subtitle 2"/>
          <p:cNvSpPr>
            <a:spLocks noGrp="1"/>
          </p:cNvSpPr>
          <p:nvPr>
            <p:ph type="subTitle" idx="1"/>
          </p:nvPr>
        </p:nvSpPr>
        <p:spPr/>
        <p:txBody>
          <a:bodyPr/>
          <a:lstStyle/>
          <a:p>
            <a:pPr algn="l"/>
            <a:r>
              <a:rPr lang="en-US" sz="3600" b="1" dirty="0" smtClean="0">
                <a:solidFill>
                  <a:srgbClr val="00B050"/>
                </a:solidFill>
              </a:rPr>
              <a:t>The Hierarchy of Evidence list …</a:t>
            </a:r>
          </a:p>
          <a:p>
            <a:pPr lvl="1" algn="l">
              <a:buFont typeface="Arial" pitchFamily="34" charset="0"/>
              <a:buChar char="•"/>
            </a:pPr>
            <a:r>
              <a:rPr lang="en-US" sz="3600" b="1" dirty="0" smtClean="0">
                <a:solidFill>
                  <a:srgbClr val="00B050"/>
                </a:solidFill>
              </a:rPr>
              <a:t>  Systematic Review</a:t>
            </a:r>
          </a:p>
          <a:p>
            <a:pPr lvl="1" algn="l">
              <a:buFont typeface="Arial" pitchFamily="34" charset="0"/>
              <a:buChar char="•"/>
            </a:pPr>
            <a:r>
              <a:rPr lang="en-US" sz="3600" b="1" dirty="0" smtClean="0">
                <a:solidFill>
                  <a:srgbClr val="00B050"/>
                </a:solidFill>
              </a:rPr>
              <a:t>  RCT</a:t>
            </a:r>
          </a:p>
          <a:p>
            <a:pPr lvl="1" algn="l">
              <a:buFont typeface="Arial" pitchFamily="34" charset="0"/>
              <a:buChar char="•"/>
            </a:pPr>
            <a:r>
              <a:rPr lang="en-US" sz="3600" b="1" dirty="0" smtClean="0">
                <a:solidFill>
                  <a:srgbClr val="00B050"/>
                </a:solidFill>
              </a:rPr>
              <a:t>  Others</a:t>
            </a:r>
          </a:p>
          <a:p>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Imagine you have a relative with a serious condition</a:t>
            </a:r>
            <a:endParaRPr lang="en-US" dirty="0"/>
          </a:p>
        </p:txBody>
      </p:sp>
      <p:sp>
        <p:nvSpPr>
          <p:cNvPr id="3" name="Subtitle 2"/>
          <p:cNvSpPr>
            <a:spLocks noGrp="1"/>
          </p:cNvSpPr>
          <p:nvPr>
            <p:ph type="subTitle" idx="1"/>
          </p:nvPr>
        </p:nvSpPr>
        <p:spPr>
          <a:xfrm>
            <a:off x="533400" y="3429000"/>
            <a:ext cx="7467600" cy="2819400"/>
          </a:xfrm>
        </p:spPr>
        <p:txBody>
          <a:bodyPr>
            <a:normAutofit fontScale="92500" lnSpcReduction="10000"/>
          </a:bodyPr>
          <a:lstStyle/>
          <a:p>
            <a:pPr algn="l"/>
            <a:r>
              <a:rPr lang="en-GB" dirty="0" smtClean="0">
                <a:solidFill>
                  <a:srgbClr val="000099"/>
                </a:solidFill>
              </a:rPr>
              <a:t>You would </a:t>
            </a:r>
            <a:r>
              <a:rPr lang="en-GB" b="1" dirty="0" smtClean="0">
                <a:solidFill>
                  <a:schemeClr val="tx1"/>
                </a:solidFill>
              </a:rPr>
              <a:t>not be happy </a:t>
            </a:r>
            <a:r>
              <a:rPr lang="en-GB" dirty="0" smtClean="0">
                <a:solidFill>
                  <a:srgbClr val="000099"/>
                </a:solidFill>
              </a:rPr>
              <a:t>if… the doctor skills are: </a:t>
            </a:r>
          </a:p>
          <a:p>
            <a:pPr algn="l"/>
            <a:r>
              <a:rPr lang="en-GB" dirty="0" smtClean="0">
                <a:solidFill>
                  <a:srgbClr val="000099"/>
                </a:solidFill>
              </a:rPr>
              <a:t/>
            </a:r>
            <a:br>
              <a:rPr lang="en-GB" dirty="0" smtClean="0">
                <a:solidFill>
                  <a:srgbClr val="000099"/>
                </a:solidFill>
              </a:rPr>
            </a:br>
            <a:r>
              <a:rPr lang="en-GB" dirty="0" smtClean="0">
                <a:solidFill>
                  <a:srgbClr val="000099"/>
                </a:solidFill>
                <a:sym typeface="Wingdings" pitchFamily="2" charset="2"/>
              </a:rPr>
              <a:t> </a:t>
            </a:r>
            <a:r>
              <a:rPr lang="en-GB" b="1" dirty="0" smtClean="0">
                <a:solidFill>
                  <a:srgbClr val="000099"/>
                </a:solidFill>
              </a:rPr>
              <a:t>not up-to-date </a:t>
            </a:r>
            <a:r>
              <a:rPr lang="en-GB" dirty="0" smtClean="0">
                <a:solidFill>
                  <a:srgbClr val="000099"/>
                </a:solidFill>
              </a:rPr>
              <a:t>with the knowledge </a:t>
            </a:r>
            <a:br>
              <a:rPr lang="en-GB" dirty="0" smtClean="0">
                <a:solidFill>
                  <a:srgbClr val="000099"/>
                </a:solidFill>
              </a:rPr>
            </a:br>
            <a:r>
              <a:rPr lang="en-GB" dirty="0" smtClean="0">
                <a:solidFill>
                  <a:srgbClr val="000099"/>
                </a:solidFill>
                <a:sym typeface="Wingdings" pitchFamily="2" charset="2"/>
              </a:rPr>
              <a:t> </a:t>
            </a:r>
            <a:r>
              <a:rPr lang="en-GB" b="1" dirty="0" smtClean="0">
                <a:solidFill>
                  <a:srgbClr val="000099"/>
                </a:solidFill>
              </a:rPr>
              <a:t>does not listen </a:t>
            </a:r>
            <a:r>
              <a:rPr lang="en-GB" dirty="0" smtClean="0">
                <a:solidFill>
                  <a:srgbClr val="000099"/>
                </a:solidFill>
              </a:rPr>
              <a:t>to the patient’s  concern, worries and expectations  </a:t>
            </a:r>
          </a:p>
          <a:p>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Exercise 1</a:t>
            </a:r>
            <a:r>
              <a:rPr lang="en-GB" dirty="0" smtClean="0">
                <a:solidFill>
                  <a:schemeClr val="tx2"/>
                </a:solidFill>
              </a:rPr>
              <a:t>: Questions</a:t>
            </a:r>
            <a:endParaRPr lang="en-US" dirty="0"/>
          </a:p>
        </p:txBody>
      </p:sp>
      <p:sp>
        <p:nvSpPr>
          <p:cNvPr id="3" name="Subtitle 2"/>
          <p:cNvSpPr>
            <a:spLocks noGrp="1"/>
          </p:cNvSpPr>
          <p:nvPr>
            <p:ph type="subTitle" idx="1"/>
          </p:nvPr>
        </p:nvSpPr>
        <p:spPr>
          <a:xfrm>
            <a:off x="1066800" y="2971800"/>
            <a:ext cx="6934200" cy="2819400"/>
          </a:xfrm>
        </p:spPr>
        <p:txBody>
          <a:bodyPr/>
          <a:lstStyle/>
          <a:p>
            <a:r>
              <a:rPr lang="en-GB" b="1" dirty="0" smtClean="0">
                <a:solidFill>
                  <a:srgbClr val="00B050"/>
                </a:solidFill>
              </a:rPr>
              <a:t>What are the questions</a:t>
            </a:r>
            <a:r>
              <a:rPr lang="en-GB" dirty="0" smtClean="0">
                <a:solidFill>
                  <a:srgbClr val="00B050"/>
                </a:solidFill>
              </a:rPr>
              <a:t> </a:t>
            </a:r>
            <a:r>
              <a:rPr lang="en-GB" b="1" dirty="0" smtClean="0">
                <a:solidFill>
                  <a:srgbClr val="00B050"/>
                </a:solidFill>
              </a:rPr>
              <a:t>you want to ask</a:t>
            </a:r>
          </a:p>
          <a:p>
            <a:endParaRPr lang="en-GB" b="1" dirty="0" smtClean="0">
              <a:solidFill>
                <a:srgbClr val="00B050"/>
              </a:solidFill>
            </a:endParaRPr>
          </a:p>
          <a:p>
            <a:r>
              <a:rPr lang="en-GB" b="1" dirty="0" smtClean="0">
                <a:solidFill>
                  <a:srgbClr val="00B050"/>
                </a:solidFill>
              </a:rPr>
              <a:t> if you or someone you care for has diabetes mellitus DM type II ?</a:t>
            </a:r>
            <a:endParaRPr lang="en-US" b="1" dirty="0">
              <a:solidFill>
                <a:srgbClr val="00B050"/>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Objectives</a:t>
            </a:r>
            <a:endParaRPr lang="en-US" dirty="0"/>
          </a:p>
        </p:txBody>
      </p:sp>
      <p:sp>
        <p:nvSpPr>
          <p:cNvPr id="3" name="Subtitle 2"/>
          <p:cNvSpPr>
            <a:spLocks noGrp="1"/>
          </p:cNvSpPr>
          <p:nvPr>
            <p:ph type="subTitle" idx="1"/>
          </p:nvPr>
        </p:nvSpPr>
        <p:spPr>
          <a:xfrm>
            <a:off x="1371600" y="2743200"/>
            <a:ext cx="6400800" cy="3505200"/>
          </a:xfrm>
        </p:spPr>
        <p:txBody>
          <a:bodyPr>
            <a:normAutofit fontScale="92500" lnSpcReduction="10000"/>
          </a:bodyPr>
          <a:lstStyle/>
          <a:p>
            <a:pPr algn="l">
              <a:buFont typeface="Arial" pitchFamily="34" charset="0"/>
              <a:buChar char="•"/>
            </a:pPr>
            <a:r>
              <a:rPr lang="en-US" dirty="0" smtClean="0">
                <a:solidFill>
                  <a:srgbClr val="000099"/>
                </a:solidFill>
              </a:rPr>
              <a:t> How to be </a:t>
            </a:r>
            <a:r>
              <a:rPr lang="en-US" b="1" i="1" dirty="0" smtClean="0">
                <a:solidFill>
                  <a:srgbClr val="000099"/>
                </a:solidFill>
              </a:rPr>
              <a:t>successful</a:t>
            </a:r>
            <a:r>
              <a:rPr lang="en-US" dirty="0" smtClean="0">
                <a:solidFill>
                  <a:srgbClr val="000099"/>
                </a:solidFill>
              </a:rPr>
              <a:t> in you career</a:t>
            </a:r>
          </a:p>
          <a:p>
            <a:pPr algn="l">
              <a:buFont typeface="Arial" pitchFamily="34" charset="0"/>
              <a:buChar char="•"/>
            </a:pPr>
            <a:r>
              <a:rPr lang="en-US" dirty="0" smtClean="0">
                <a:solidFill>
                  <a:srgbClr val="000099"/>
                </a:solidFill>
              </a:rPr>
              <a:t> Explain the </a:t>
            </a:r>
            <a:r>
              <a:rPr lang="en-US" b="1" i="1" dirty="0" smtClean="0">
                <a:solidFill>
                  <a:srgbClr val="000099"/>
                </a:solidFill>
              </a:rPr>
              <a:t>components</a:t>
            </a:r>
            <a:r>
              <a:rPr lang="en-US" b="1" dirty="0" smtClean="0">
                <a:solidFill>
                  <a:srgbClr val="000099"/>
                </a:solidFill>
              </a:rPr>
              <a:t> </a:t>
            </a:r>
            <a:r>
              <a:rPr lang="en-US" dirty="0" smtClean="0">
                <a:solidFill>
                  <a:srgbClr val="000099"/>
                </a:solidFill>
              </a:rPr>
              <a:t>of EBM</a:t>
            </a:r>
          </a:p>
          <a:p>
            <a:pPr algn="l">
              <a:buFont typeface="Arial" pitchFamily="34" charset="0"/>
              <a:buChar char="•"/>
            </a:pPr>
            <a:r>
              <a:rPr lang="en-US" dirty="0" smtClean="0">
                <a:solidFill>
                  <a:srgbClr val="000099"/>
                </a:solidFill>
              </a:rPr>
              <a:t> Describe the </a:t>
            </a:r>
            <a:r>
              <a:rPr lang="en-US" b="1" i="1" dirty="0" smtClean="0">
                <a:solidFill>
                  <a:srgbClr val="000099"/>
                </a:solidFill>
              </a:rPr>
              <a:t>methods</a:t>
            </a:r>
            <a:r>
              <a:rPr lang="en-US" dirty="0" smtClean="0">
                <a:solidFill>
                  <a:srgbClr val="000099"/>
                </a:solidFill>
              </a:rPr>
              <a:t> used in EBM</a:t>
            </a:r>
          </a:p>
          <a:p>
            <a:pPr algn="l">
              <a:buFont typeface="Arial" pitchFamily="34" charset="0"/>
              <a:buChar char="•"/>
            </a:pPr>
            <a:r>
              <a:rPr lang="en-US" b="1" i="1" dirty="0" smtClean="0">
                <a:solidFill>
                  <a:srgbClr val="000099"/>
                </a:solidFill>
              </a:rPr>
              <a:t> Benefits</a:t>
            </a:r>
            <a:r>
              <a:rPr lang="en-US" dirty="0" smtClean="0">
                <a:solidFill>
                  <a:srgbClr val="000099"/>
                </a:solidFill>
              </a:rPr>
              <a:t> of EBM</a:t>
            </a:r>
          </a:p>
          <a:p>
            <a:pPr algn="l">
              <a:buFont typeface="Arial" pitchFamily="34" charset="0"/>
              <a:buChar char="•"/>
            </a:pPr>
            <a:r>
              <a:rPr lang="en-US" b="1" i="1" dirty="0" smtClean="0">
                <a:solidFill>
                  <a:srgbClr val="000099"/>
                </a:solidFill>
              </a:rPr>
              <a:t> Hierarchy</a:t>
            </a:r>
            <a:r>
              <a:rPr lang="en-US" dirty="0" smtClean="0">
                <a:solidFill>
                  <a:srgbClr val="000099"/>
                </a:solidFill>
              </a:rPr>
              <a:t> of evidence</a:t>
            </a:r>
          </a:p>
          <a:p>
            <a:pPr algn="l">
              <a:buFont typeface="Arial" pitchFamily="34" charset="0"/>
              <a:buChar char="•"/>
            </a:pPr>
            <a:r>
              <a:rPr lang="en-US" dirty="0" smtClean="0">
                <a:solidFill>
                  <a:srgbClr val="000099"/>
                </a:solidFill>
              </a:rPr>
              <a:t> Some </a:t>
            </a:r>
            <a:r>
              <a:rPr lang="en-US" b="1" i="1" dirty="0" smtClean="0">
                <a:solidFill>
                  <a:srgbClr val="000099"/>
                </a:solidFill>
              </a:rPr>
              <a:t>exercises</a:t>
            </a:r>
            <a:r>
              <a:rPr lang="en-US" dirty="0" smtClean="0">
                <a:solidFill>
                  <a:srgbClr val="000099"/>
                </a:solidFill>
              </a:rPr>
              <a:t> to illustrate the 	practical use of EBM </a:t>
            </a:r>
            <a:endParaRPr lang="en-US" dirty="0">
              <a:solidFill>
                <a:srgbClr val="000099"/>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 are related to... </a:t>
            </a:r>
            <a:endParaRPr lang="en-US" dirty="0"/>
          </a:p>
        </p:txBody>
      </p:sp>
      <p:sp>
        <p:nvSpPr>
          <p:cNvPr id="3" name="Subtitle 2"/>
          <p:cNvSpPr>
            <a:spLocks noGrp="1"/>
          </p:cNvSpPr>
          <p:nvPr>
            <p:ph type="subTitle" idx="1"/>
          </p:nvPr>
        </p:nvSpPr>
        <p:spPr>
          <a:xfrm>
            <a:off x="3200400" y="3048000"/>
            <a:ext cx="3505200" cy="2819400"/>
          </a:xfrm>
        </p:spPr>
        <p:txBody>
          <a:bodyPr/>
          <a:lstStyle/>
          <a:p>
            <a:pPr algn="l">
              <a:buFont typeface="Arial" pitchFamily="34" charset="0"/>
              <a:buChar char="•"/>
            </a:pPr>
            <a:r>
              <a:rPr lang="en-GB" b="1" dirty="0" smtClean="0">
                <a:solidFill>
                  <a:srgbClr val="00B050"/>
                </a:solidFill>
              </a:rPr>
              <a:t>  Therapy</a:t>
            </a:r>
          </a:p>
          <a:p>
            <a:pPr algn="l">
              <a:buFont typeface="Arial" pitchFamily="34" charset="0"/>
              <a:buChar char="•"/>
            </a:pPr>
            <a:r>
              <a:rPr lang="en-GB" b="1" dirty="0" smtClean="0">
                <a:solidFill>
                  <a:srgbClr val="00B050"/>
                </a:solidFill>
              </a:rPr>
              <a:t>  Diagnostics</a:t>
            </a:r>
          </a:p>
          <a:p>
            <a:pPr algn="l">
              <a:buFont typeface="Arial" pitchFamily="34" charset="0"/>
              <a:buChar char="•"/>
            </a:pPr>
            <a:r>
              <a:rPr lang="en-GB" b="1" dirty="0" smtClean="0">
                <a:solidFill>
                  <a:srgbClr val="00B050"/>
                </a:solidFill>
              </a:rPr>
              <a:t>  Causation</a:t>
            </a:r>
          </a:p>
          <a:p>
            <a:pPr algn="l">
              <a:buFont typeface="Arial" pitchFamily="34" charset="0"/>
              <a:buChar char="•"/>
            </a:pPr>
            <a:r>
              <a:rPr lang="en-GB" b="1" dirty="0" smtClean="0">
                <a:solidFill>
                  <a:srgbClr val="00B050"/>
                </a:solidFill>
              </a:rPr>
              <a:t>  Prognosis</a:t>
            </a:r>
            <a:endParaRPr lang="en-US" b="1" dirty="0">
              <a:solidFill>
                <a:srgbClr val="00B050"/>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normAutofit fontScale="90000"/>
          </a:bodyPr>
          <a:lstStyle/>
          <a:p>
            <a:r>
              <a:rPr lang="en-US" dirty="0" smtClean="0">
                <a:solidFill>
                  <a:srgbClr val="FF0000"/>
                </a:solidFill>
              </a:rPr>
              <a:t>Exercises 2</a:t>
            </a:r>
            <a:r>
              <a:rPr lang="en-US" dirty="0" smtClean="0"/>
              <a:t> Effectiveness of Tonsillectomy . How to find the answer?</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Google it? </a:t>
            </a:r>
            <a:endParaRPr lang="en-GB" dirty="0"/>
          </a:p>
        </p:txBody>
      </p:sp>
      <p:sp>
        <p:nvSpPr>
          <p:cNvPr id="3" name="Subtitle 2"/>
          <p:cNvSpPr>
            <a:spLocks noGrp="1"/>
          </p:cNvSpPr>
          <p:nvPr>
            <p:ph type="subTitle" idx="1"/>
          </p:nvPr>
        </p:nvSpPr>
        <p:spPr/>
        <p:txBody>
          <a:bodyPr>
            <a:normAutofit/>
          </a:bodyPr>
          <a:lstStyle/>
          <a:p>
            <a:r>
              <a:rPr lang="en-GB" sz="4400" dirty="0" smtClean="0">
                <a:solidFill>
                  <a:srgbClr val="000099"/>
                </a:solidFill>
              </a:rPr>
              <a:t>About 1,640,000 results !!!</a:t>
            </a:r>
            <a:endParaRPr lang="en-GB" sz="4400" dirty="0">
              <a:solidFill>
                <a:srgbClr val="000099"/>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447800"/>
          </a:xfrm>
        </p:spPr>
        <p:txBody>
          <a:bodyPr>
            <a:normAutofit fontScale="90000"/>
          </a:bodyPr>
          <a:lstStyle/>
          <a:p>
            <a:r>
              <a:rPr lang="en-US" dirty="0" smtClean="0">
                <a:solidFill>
                  <a:srgbClr val="FF0000"/>
                </a:solidFill>
              </a:rPr>
              <a:t>Exercises 2</a:t>
            </a:r>
            <a:r>
              <a:rPr lang="en-US" dirty="0" smtClean="0"/>
              <a:t> Effectiveness of Tonsillectomy . How to find the answer?</a:t>
            </a:r>
            <a:endParaRPr lang="en-US" dirty="0"/>
          </a:p>
        </p:txBody>
      </p:sp>
      <p:sp>
        <p:nvSpPr>
          <p:cNvPr id="3" name="Subtitle 2"/>
          <p:cNvSpPr>
            <a:spLocks noGrp="1"/>
          </p:cNvSpPr>
          <p:nvPr>
            <p:ph type="subTitle" idx="1"/>
          </p:nvPr>
        </p:nvSpPr>
        <p:spPr>
          <a:xfrm>
            <a:off x="304800" y="3581400"/>
            <a:ext cx="8229600" cy="2743200"/>
          </a:xfrm>
        </p:spPr>
        <p:txBody>
          <a:bodyPr>
            <a:normAutofit/>
          </a:bodyPr>
          <a:lstStyle/>
          <a:p>
            <a:pPr algn="l">
              <a:buFont typeface="Arial" pitchFamily="34" charset="0"/>
              <a:buChar char="•"/>
            </a:pPr>
            <a:r>
              <a:rPr lang="en-US" dirty="0" smtClean="0">
                <a:solidFill>
                  <a:srgbClr val="000099"/>
                </a:solidFill>
              </a:rPr>
              <a:t>  How do we frame the question (</a:t>
            </a:r>
            <a:r>
              <a:rPr lang="en-US" dirty="0" smtClean="0">
                <a:solidFill>
                  <a:srgbClr val="00B050"/>
                </a:solidFill>
              </a:rPr>
              <a:t>PICO</a:t>
            </a:r>
            <a:r>
              <a:rPr lang="en-US" dirty="0" smtClean="0">
                <a:solidFill>
                  <a:srgbClr val="000099"/>
                </a:solidFill>
              </a:rPr>
              <a:t>)?</a:t>
            </a:r>
          </a:p>
          <a:p>
            <a:pPr algn="l">
              <a:buFont typeface="Arial" pitchFamily="34" charset="0"/>
              <a:buChar char="•"/>
            </a:pPr>
            <a:r>
              <a:rPr lang="en-US" dirty="0" smtClean="0">
                <a:solidFill>
                  <a:srgbClr val="000099"/>
                </a:solidFill>
              </a:rPr>
              <a:t>  Where do we search </a:t>
            </a:r>
            <a:r>
              <a:rPr lang="en-US" dirty="0" smtClean="0">
                <a:solidFill>
                  <a:srgbClr val="00B050"/>
                </a:solidFill>
              </a:rPr>
              <a:t>first</a:t>
            </a:r>
            <a:r>
              <a:rPr lang="en-US" dirty="0" smtClean="0">
                <a:solidFill>
                  <a:srgbClr val="000099"/>
                </a:solidFill>
              </a:rPr>
              <a:t>?</a:t>
            </a:r>
          </a:p>
          <a:p>
            <a:endParaRPr lang="en-US" dirty="0" smtClean="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Asking</a:t>
            </a:r>
            <a:r>
              <a:rPr lang="en-US" dirty="0" smtClean="0"/>
              <a:t>: Formulate a focused clinical question (</a:t>
            </a:r>
            <a:r>
              <a:rPr lang="en-US" dirty="0" smtClean="0">
                <a:solidFill>
                  <a:srgbClr val="FFC000"/>
                </a:solidFill>
              </a:rPr>
              <a:t>PICO</a:t>
            </a:r>
            <a:r>
              <a:rPr lang="en-US" dirty="0" smtClean="0"/>
              <a:t>)</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3"/>
          <p:cNvSpPr>
            <a:spLocks noGrp="1" noChangeArrowheads="1"/>
          </p:cNvSpPr>
          <p:nvPr>
            <p:ph type="subTitle" idx="1"/>
          </p:nvPr>
        </p:nvSpPr>
        <p:spPr>
          <a:xfrm>
            <a:off x="3276600" y="3276600"/>
            <a:ext cx="3962400" cy="2819400"/>
          </a:xfrm>
        </p:spPr>
        <p:txBody>
          <a:bodyPr>
            <a:normAutofit/>
          </a:bodyPr>
          <a:lstStyle/>
          <a:p>
            <a:pPr algn="l">
              <a:spcAft>
                <a:spcPct val="60000"/>
              </a:spcAft>
            </a:pPr>
            <a:r>
              <a:rPr lang="en-US" sz="3600" b="1" dirty="0" smtClean="0">
                <a:solidFill>
                  <a:srgbClr val="FFC000"/>
                </a:solidFill>
              </a:rPr>
              <a:t>P </a:t>
            </a:r>
            <a:r>
              <a:rPr lang="en-US" sz="3600" b="1" dirty="0" smtClean="0">
                <a:solidFill>
                  <a:srgbClr val="00B050"/>
                </a:solidFill>
              </a:rPr>
              <a:t> Patient</a:t>
            </a:r>
            <a:br>
              <a:rPr lang="en-US" sz="3600" b="1" dirty="0" smtClean="0">
                <a:solidFill>
                  <a:srgbClr val="00B050"/>
                </a:solidFill>
              </a:rPr>
            </a:br>
            <a:r>
              <a:rPr lang="en-US" sz="3600" b="1" dirty="0" smtClean="0">
                <a:solidFill>
                  <a:srgbClr val="FFC000"/>
                </a:solidFill>
              </a:rPr>
              <a:t>I   </a:t>
            </a:r>
            <a:r>
              <a:rPr lang="en-US" sz="3600" b="1" dirty="0" smtClean="0">
                <a:solidFill>
                  <a:srgbClr val="00B050"/>
                </a:solidFill>
              </a:rPr>
              <a:t>Intervention</a:t>
            </a:r>
            <a:br>
              <a:rPr lang="en-US" sz="3600" b="1" dirty="0" smtClean="0">
                <a:solidFill>
                  <a:srgbClr val="00B050"/>
                </a:solidFill>
              </a:rPr>
            </a:br>
            <a:r>
              <a:rPr lang="en-US" sz="3600" b="1" dirty="0" smtClean="0">
                <a:solidFill>
                  <a:srgbClr val="FFC000"/>
                </a:solidFill>
              </a:rPr>
              <a:t>C  </a:t>
            </a:r>
            <a:r>
              <a:rPr lang="en-US" sz="3600" b="1" dirty="0" smtClean="0">
                <a:solidFill>
                  <a:srgbClr val="00B050"/>
                </a:solidFill>
              </a:rPr>
              <a:t>Comparison</a:t>
            </a:r>
            <a:br>
              <a:rPr lang="en-US" sz="3600" b="1" dirty="0" smtClean="0">
                <a:solidFill>
                  <a:srgbClr val="00B050"/>
                </a:solidFill>
              </a:rPr>
            </a:br>
            <a:r>
              <a:rPr lang="en-US" sz="3600" b="1" dirty="0" smtClean="0">
                <a:solidFill>
                  <a:srgbClr val="FFC000"/>
                </a:solidFill>
              </a:rPr>
              <a:t>O </a:t>
            </a:r>
            <a:r>
              <a:rPr lang="en-US" sz="3600" b="1" dirty="0" smtClean="0">
                <a:solidFill>
                  <a:srgbClr val="00B050"/>
                </a:solidFill>
              </a:rPr>
              <a:t>Outcome</a:t>
            </a:r>
            <a:endParaRPr lang="en-US" sz="3600" b="1"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838199"/>
          </a:xfrm>
        </p:spPr>
        <p:txBody>
          <a:bodyPr>
            <a:normAutofit fontScale="90000"/>
          </a:bodyPr>
          <a:lstStyle/>
          <a:p>
            <a:r>
              <a:rPr lang="en-US" sz="3600" dirty="0" smtClean="0"/>
              <a:t>“Home” </a:t>
            </a:r>
            <a:r>
              <a:rPr lang="en-US" sz="3600" dirty="0" err="1" smtClean="0"/>
              <a:t>pubmed</a:t>
            </a:r>
            <a:r>
              <a:rPr lang="en-US" sz="3600" dirty="0" smtClean="0"/>
              <a:t> looks like this </a:t>
            </a:r>
            <a:r>
              <a:rPr lang="en-US" sz="3100" dirty="0" smtClean="0"/>
              <a:t>n= </a:t>
            </a:r>
            <a:r>
              <a:rPr lang="en-GB" sz="3100" dirty="0" smtClean="0"/>
              <a:t>more than 21 million citations </a:t>
            </a:r>
            <a:endParaRPr lang="en-US" sz="3100" dirty="0"/>
          </a:p>
        </p:txBody>
      </p:sp>
      <p:pic>
        <p:nvPicPr>
          <p:cNvPr id="4" name="Picture 3"/>
          <p:cNvPicPr/>
          <p:nvPr/>
        </p:nvPicPr>
        <p:blipFill>
          <a:blip r:embed="rId3" cstate="print"/>
          <a:srcRect/>
          <a:stretch>
            <a:fillRect/>
          </a:stretch>
        </p:blipFill>
        <p:spPr bwMode="auto">
          <a:xfrm>
            <a:off x="1524000" y="2209800"/>
            <a:ext cx="5734050" cy="4236720"/>
          </a:xfrm>
          <a:prstGeom prst="rect">
            <a:avLst/>
          </a:prstGeom>
          <a:noFill/>
          <a:ln w="9525">
            <a:noFill/>
            <a:miter lim="800000"/>
            <a:headEnd/>
            <a:tailEnd/>
          </a:ln>
        </p:spPr>
      </p:pic>
      <p:sp>
        <p:nvSpPr>
          <p:cNvPr id="5" name="TextBox 4"/>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pic>
        <p:nvPicPr>
          <p:cNvPr id="63490" name="Picture 2"/>
          <p:cNvPicPr>
            <a:picLocks noChangeAspect="1" noChangeArrowheads="1"/>
          </p:cNvPicPr>
          <p:nvPr/>
        </p:nvPicPr>
        <p:blipFill>
          <a:blip r:embed="rId3" cstate="print"/>
          <a:srcRect/>
          <a:stretch>
            <a:fillRect/>
          </a:stretch>
        </p:blipFill>
        <p:spPr bwMode="auto">
          <a:xfrm>
            <a:off x="1219200" y="2209800"/>
            <a:ext cx="6531430" cy="4267201"/>
          </a:xfrm>
          <a:prstGeom prst="rect">
            <a:avLst/>
          </a:prstGeom>
          <a:noFill/>
          <a:ln w="9525">
            <a:noFill/>
            <a:miter lim="800000"/>
            <a:headEnd/>
            <a:tailEnd/>
          </a:ln>
        </p:spPr>
      </p:pic>
      <p:sp>
        <p:nvSpPr>
          <p:cNvPr id="5" name="Title 1"/>
          <p:cNvSpPr>
            <a:spLocks noGrp="1"/>
          </p:cNvSpPr>
          <p:nvPr>
            <p:ph type="ctrTitle"/>
          </p:nvPr>
        </p:nvSpPr>
        <p:spPr>
          <a:xfrm>
            <a:off x="609600" y="1219201"/>
            <a:ext cx="7772400" cy="1295400"/>
          </a:xfrm>
        </p:spPr>
        <p:txBody>
          <a:bodyPr>
            <a:normAutofit/>
          </a:bodyPr>
          <a:lstStyle/>
          <a:p>
            <a:r>
              <a:rPr lang="en-US" sz="3600" dirty="0" smtClean="0"/>
              <a:t>Tonsillectomy in </a:t>
            </a:r>
            <a:r>
              <a:rPr lang="en-US" sz="3600" dirty="0" err="1" smtClean="0"/>
              <a:t>Pubmed</a:t>
            </a:r>
            <a:r>
              <a:rPr lang="en-US" sz="3600" dirty="0" smtClean="0"/>
              <a:t> n= </a:t>
            </a:r>
            <a:r>
              <a:rPr lang="en-GB" sz="3600" dirty="0" smtClean="0"/>
              <a:t>8520</a:t>
            </a:r>
            <a:r>
              <a:rPr lang="en-US" sz="3600" dirty="0" smtClean="0"/>
              <a:t> </a:t>
            </a:r>
            <a:endParaRPr lang="en-US" sz="3600" dirty="0"/>
          </a:p>
        </p:txBody>
      </p:sp>
      <p:pic>
        <p:nvPicPr>
          <p:cNvPr id="6" name="Picture 1"/>
          <p:cNvPicPr>
            <a:picLocks noChangeAspect="1" noChangeArrowheads="1"/>
          </p:cNvPicPr>
          <p:nvPr/>
        </p:nvPicPr>
        <p:blipFill>
          <a:blip r:embed="rId4" cstate="print"/>
          <a:srcRect/>
          <a:stretch>
            <a:fillRect/>
          </a:stretch>
        </p:blipFill>
        <p:spPr bwMode="auto">
          <a:xfrm>
            <a:off x="-19050" y="6477000"/>
            <a:ext cx="9163050" cy="381000"/>
          </a:xfrm>
          <a:prstGeom prst="rect">
            <a:avLst/>
          </a:prstGeom>
          <a:noFill/>
          <a:ln w="9525">
            <a:noFill/>
            <a:miter lim="800000"/>
            <a:headEnd/>
            <a:tailEnd/>
          </a:ln>
        </p:spPr>
      </p:pic>
      <p:sp>
        <p:nvSpPr>
          <p:cNvPr id="7" name="TextBox 6"/>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609600"/>
          </a:xfrm>
        </p:spPr>
        <p:txBody>
          <a:bodyPr>
            <a:normAutofit fontScale="90000"/>
          </a:bodyPr>
          <a:lstStyle/>
          <a:p>
            <a:r>
              <a:rPr lang="en-US" dirty="0" smtClean="0"/>
              <a:t>Cochrane library looks like this… </a:t>
            </a:r>
            <a:endParaRPr lang="en-US" dirty="0"/>
          </a:p>
        </p:txBody>
      </p:sp>
      <p:pic>
        <p:nvPicPr>
          <p:cNvPr id="4" name="Picture 3"/>
          <p:cNvPicPr/>
          <p:nvPr/>
        </p:nvPicPr>
        <p:blipFill>
          <a:blip r:embed="rId3" cstate="print"/>
          <a:srcRect/>
          <a:stretch>
            <a:fillRect/>
          </a:stretch>
        </p:blipFill>
        <p:spPr bwMode="auto">
          <a:xfrm>
            <a:off x="1828800" y="2057400"/>
            <a:ext cx="5512594" cy="4379595"/>
          </a:xfrm>
          <a:prstGeom prst="rect">
            <a:avLst/>
          </a:prstGeom>
          <a:noFill/>
          <a:ln w="9525">
            <a:noFill/>
            <a:miter lim="800000"/>
            <a:headEnd/>
            <a:tailEnd/>
          </a:ln>
        </p:spPr>
      </p:pic>
      <p:sp>
        <p:nvSpPr>
          <p:cNvPr id="5" name="TextBox 4"/>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772400" cy="838200"/>
          </a:xfrm>
        </p:spPr>
        <p:txBody>
          <a:bodyPr>
            <a:normAutofit fontScale="90000"/>
          </a:bodyPr>
          <a:lstStyle/>
          <a:p>
            <a:r>
              <a:rPr lang="en-US" sz="3200" dirty="0" smtClean="0"/>
              <a:t>Number of systematic reviews for tonsillectomy in CLB n= 37</a:t>
            </a:r>
            <a:endParaRPr lang="en-US" sz="3200" dirty="0"/>
          </a:p>
        </p:txBody>
      </p:sp>
      <p:pic>
        <p:nvPicPr>
          <p:cNvPr id="5" name="Picture 4"/>
          <p:cNvPicPr/>
          <p:nvPr/>
        </p:nvPicPr>
        <p:blipFill>
          <a:blip r:embed="rId3" cstate="print"/>
          <a:srcRect/>
          <a:stretch>
            <a:fillRect/>
          </a:stretch>
        </p:blipFill>
        <p:spPr bwMode="auto">
          <a:xfrm>
            <a:off x="2133600" y="2362200"/>
            <a:ext cx="4981575" cy="4152900"/>
          </a:xfrm>
          <a:prstGeom prst="rect">
            <a:avLst/>
          </a:prstGeom>
          <a:noFill/>
          <a:ln w="9525">
            <a:noFill/>
            <a:miter lim="800000"/>
            <a:headEnd/>
            <a:tailEnd/>
          </a:ln>
        </p:spPr>
      </p:pic>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609599"/>
          </a:xfrm>
        </p:spPr>
        <p:txBody>
          <a:bodyPr>
            <a:normAutofit fontScale="90000"/>
          </a:bodyPr>
          <a:lstStyle/>
          <a:p>
            <a:r>
              <a:rPr lang="en-US" dirty="0" smtClean="0"/>
              <a:t>Tonsillectomy systematic review</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pic>
        <p:nvPicPr>
          <p:cNvPr id="5" name="Picture 4"/>
          <p:cNvPicPr/>
          <p:nvPr/>
        </p:nvPicPr>
        <p:blipFill>
          <a:blip r:embed="rId3" cstate="print"/>
          <a:srcRect/>
          <a:stretch>
            <a:fillRect/>
          </a:stretch>
        </p:blipFill>
        <p:spPr bwMode="auto">
          <a:xfrm>
            <a:off x="1676400" y="2133600"/>
            <a:ext cx="5715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be successful in the</a:t>
            </a:r>
            <a:br>
              <a:rPr lang="en-US" dirty="0" smtClean="0"/>
            </a:br>
            <a:r>
              <a:rPr lang="en-US" dirty="0" smtClean="0"/>
              <a:t> job you do </a:t>
            </a:r>
            <a:r>
              <a:rPr lang="en-GB" dirty="0" smtClean="0">
                <a:ea typeface="Arial Unicode MS" pitchFamily="34" charset="-128"/>
                <a:cs typeface="Arial Unicode MS" pitchFamily="34" charset="-128"/>
              </a:rPr>
              <a:t>need </a:t>
            </a:r>
            <a:r>
              <a:rPr lang="en-US" dirty="0" smtClean="0"/>
              <a:t>…</a:t>
            </a:r>
            <a:endParaRPr lang="en-US" dirty="0"/>
          </a:p>
        </p:txBody>
      </p:sp>
      <p:sp>
        <p:nvSpPr>
          <p:cNvPr id="3" name="Subtitle 2"/>
          <p:cNvSpPr>
            <a:spLocks noGrp="1"/>
          </p:cNvSpPr>
          <p:nvPr>
            <p:ph type="subTitle" idx="1"/>
          </p:nvPr>
        </p:nvSpPr>
        <p:spPr/>
        <p:txBody>
          <a:bodyPr>
            <a:normAutofit/>
          </a:bodyPr>
          <a:lstStyle/>
          <a:p>
            <a:r>
              <a:rPr lang="en-GB" dirty="0" smtClean="0">
                <a:solidFill>
                  <a:srgbClr val="000099"/>
                </a:solidFill>
                <a:ea typeface="Arial Unicode MS" pitchFamily="34" charset="-128"/>
                <a:cs typeface="Arial Unicode MS" pitchFamily="34" charset="-128"/>
              </a:rPr>
              <a:t>Two things...</a:t>
            </a:r>
          </a:p>
          <a:p>
            <a:endParaRPr lang="en-GB" dirty="0" smtClean="0">
              <a:solidFill>
                <a:srgbClr val="000099"/>
              </a:solidFill>
              <a:ea typeface="Arial Unicode MS" pitchFamily="34" charset="-128"/>
              <a:cs typeface="Arial Unicode MS" pitchFamily="34" charset="-128"/>
            </a:endParaRPr>
          </a:p>
          <a:p>
            <a:r>
              <a:rPr lang="en-GB" dirty="0" smtClean="0">
                <a:solidFill>
                  <a:srgbClr val="000099"/>
                </a:solidFill>
                <a:ea typeface="Arial Unicode MS" pitchFamily="34" charset="-128"/>
                <a:cs typeface="Arial Unicode MS" pitchFamily="34" charset="-128"/>
              </a:rPr>
              <a:t>What are they?</a:t>
            </a:r>
            <a:endParaRPr lang="en-US" dirty="0">
              <a:solidFill>
                <a:srgbClr val="000099"/>
              </a:solidFill>
              <a:ea typeface="Arial Unicode MS" pitchFamily="34" charset="-128"/>
              <a:cs typeface="Arial Unicode MS" pitchFamily="34" charset="-128"/>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6" name="Rectangle 5"/>
          <p:cNvSpPr/>
          <p:nvPr/>
        </p:nvSpPr>
        <p:spPr>
          <a:xfrm>
            <a:off x="533400" y="1524000"/>
            <a:ext cx="8153400" cy="3662541"/>
          </a:xfrm>
          <a:prstGeom prst="rect">
            <a:avLst/>
          </a:prstGeom>
        </p:spPr>
        <p:txBody>
          <a:bodyPr wrap="square">
            <a:spAutoFit/>
          </a:bodyPr>
          <a:lstStyle/>
          <a:p>
            <a:r>
              <a:rPr lang="en-GB" sz="4000" b="1" dirty="0" smtClean="0"/>
              <a:t>		Authors’ conclusions</a:t>
            </a:r>
          </a:p>
          <a:p>
            <a:r>
              <a:rPr lang="en-GB" sz="3200" dirty="0" smtClean="0"/>
              <a:t>“Children </a:t>
            </a:r>
            <a:r>
              <a:rPr lang="en-GB" sz="3200" b="1" dirty="0" smtClean="0"/>
              <a:t>severely</a:t>
            </a:r>
            <a:r>
              <a:rPr lang="en-GB" sz="3200" dirty="0" smtClean="0"/>
              <a:t> affected by recurrent tonsillitis may benefit  (17 </a:t>
            </a:r>
            <a:r>
              <a:rPr lang="en-GB" sz="3200" dirty="0" err="1" smtClean="0"/>
              <a:t>vs</a:t>
            </a:r>
            <a:r>
              <a:rPr lang="en-GB" sz="3200" dirty="0" smtClean="0"/>
              <a:t> 22 sore throat days) from it but these benefits must be considered in the light of the </a:t>
            </a:r>
            <a:r>
              <a:rPr lang="en-GB" sz="3200" dirty="0" smtClean="0">
                <a:solidFill>
                  <a:srgbClr val="FF0000"/>
                </a:solidFill>
              </a:rPr>
              <a:t>risks of surgery </a:t>
            </a:r>
            <a:r>
              <a:rPr lang="en-GB" sz="3200" dirty="0" smtClean="0"/>
              <a:t>and the possibility that they my </a:t>
            </a:r>
            <a:r>
              <a:rPr lang="en-GB" sz="3200" dirty="0" smtClean="0">
                <a:solidFill>
                  <a:srgbClr val="FF0000"/>
                </a:solidFill>
              </a:rPr>
              <a:t>’grow out</a:t>
            </a:r>
            <a:r>
              <a:rPr lang="en-GB" sz="3200" dirty="0" smtClean="0"/>
              <a:t>’ of the problem…” </a:t>
            </a:r>
            <a:endParaRPr lang="en-GB"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686800" cy="1470025"/>
          </a:xfrm>
        </p:spPr>
        <p:txBody>
          <a:bodyPr>
            <a:normAutofit/>
          </a:bodyPr>
          <a:lstStyle/>
          <a:p>
            <a:r>
              <a:rPr lang="en-US" dirty="0" smtClean="0">
                <a:solidFill>
                  <a:srgbClr val="FF0000"/>
                </a:solidFill>
              </a:rPr>
              <a:t>Complications of Tonsillectomy in 14%</a:t>
            </a:r>
            <a:endParaRPr lang="en-US" dirty="0">
              <a:solidFill>
                <a:srgbClr val="FF0000"/>
              </a:solidFill>
            </a:endParaRPr>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6" name="Rectangle 5"/>
          <p:cNvSpPr/>
          <p:nvPr/>
        </p:nvSpPr>
        <p:spPr>
          <a:xfrm>
            <a:off x="533400" y="2971800"/>
            <a:ext cx="8305800" cy="2677656"/>
          </a:xfrm>
          <a:prstGeom prst="rect">
            <a:avLst/>
          </a:prstGeom>
        </p:spPr>
        <p:txBody>
          <a:bodyPr wrap="square">
            <a:spAutoFit/>
          </a:bodyPr>
          <a:lstStyle/>
          <a:p>
            <a:pPr>
              <a:buFont typeface="Arial" pitchFamily="34" charset="0"/>
              <a:buChar char="•"/>
            </a:pPr>
            <a:r>
              <a:rPr lang="en-US" sz="2800" dirty="0" smtClean="0">
                <a:latin typeface="Verdana" pitchFamily="34" charset="0"/>
                <a:ea typeface="Verdana" pitchFamily="34" charset="0"/>
                <a:cs typeface="Verdana" pitchFamily="34" charset="0"/>
              </a:rPr>
              <a:t> General anesthesia</a:t>
            </a:r>
          </a:p>
          <a:p>
            <a:pPr>
              <a:buFont typeface="Arial" pitchFamily="34" charset="0"/>
              <a:buChar char="•"/>
            </a:pPr>
            <a:r>
              <a:rPr lang="en-US" sz="2800" dirty="0" smtClean="0">
                <a:latin typeface="Verdana" pitchFamily="34" charset="0"/>
                <a:ea typeface="Verdana" pitchFamily="34" charset="0"/>
                <a:cs typeface="Verdana" pitchFamily="34" charset="0"/>
              </a:rPr>
              <a:t> Hospital infections</a:t>
            </a:r>
          </a:p>
          <a:p>
            <a:pPr>
              <a:buFont typeface="Arial" pitchFamily="34" charset="0"/>
              <a:buChar char="•"/>
            </a:pPr>
            <a:r>
              <a:rPr lang="en-US" sz="2800" dirty="0" smtClean="0">
                <a:latin typeface="Verdana" pitchFamily="34" charset="0"/>
                <a:ea typeface="Verdana" pitchFamily="34" charset="0"/>
                <a:cs typeface="Verdana" pitchFamily="34" charset="0"/>
              </a:rPr>
              <a:t> Hemorrhage needs treatment in </a:t>
            </a:r>
            <a:r>
              <a:rPr lang="en-US" sz="2800" u="sng" dirty="0" smtClean="0">
                <a:latin typeface="Verdana" pitchFamily="34" charset="0"/>
                <a:ea typeface="Verdana" pitchFamily="34" charset="0"/>
                <a:cs typeface="Verdana" pitchFamily="34" charset="0"/>
              </a:rPr>
              <a:t>3.5% </a:t>
            </a:r>
          </a:p>
          <a:p>
            <a:pPr>
              <a:buFont typeface="Arial" pitchFamily="34" charset="0"/>
              <a:buChar char="•"/>
            </a:pPr>
            <a:r>
              <a:rPr lang="en-US" sz="2800" dirty="0" smtClean="0">
                <a:latin typeface="Verdana" pitchFamily="34" charset="0"/>
                <a:ea typeface="Verdana" pitchFamily="34" charset="0"/>
                <a:cs typeface="Verdana" pitchFamily="34" charset="0"/>
              </a:rPr>
              <a:t> Pain</a:t>
            </a:r>
          </a:p>
          <a:p>
            <a:pPr>
              <a:buFont typeface="Arial" pitchFamily="34" charset="0"/>
              <a:buChar char="•"/>
            </a:pPr>
            <a:r>
              <a:rPr lang="en-US" sz="2800" dirty="0" smtClean="0">
                <a:latin typeface="Verdana" pitchFamily="34" charset="0"/>
                <a:ea typeface="Verdana" pitchFamily="34" charset="0"/>
                <a:cs typeface="Verdana" pitchFamily="34" charset="0"/>
              </a:rPr>
              <a:t> Dehydration</a:t>
            </a:r>
          </a:p>
          <a:p>
            <a:pPr>
              <a:buFont typeface="Arial" pitchFamily="34" charset="0"/>
              <a:buChar char="•"/>
            </a:pPr>
            <a:r>
              <a:rPr lang="en-US" sz="2800" dirty="0" smtClean="0">
                <a:latin typeface="Verdana" pitchFamily="34" charset="0"/>
                <a:ea typeface="Verdana" pitchFamily="34" charset="0"/>
                <a:cs typeface="Verdana" pitchFamily="34" charset="0"/>
              </a:rPr>
              <a:t> Revision tonsillectomy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lstStyle/>
          <a:p>
            <a:r>
              <a:rPr lang="en-US" dirty="0" smtClean="0">
                <a:solidFill>
                  <a:srgbClr val="FF0000"/>
                </a:solidFill>
              </a:rPr>
              <a:t>Exercise 3 </a:t>
            </a:r>
            <a:r>
              <a:rPr lang="en-US" sz="3600" dirty="0" smtClean="0"/>
              <a:t>Magic treatment for “cold”</a:t>
            </a:r>
            <a:endParaRPr lang="en-US" sz="3600"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6" name="Content Placeholder 3"/>
          <p:cNvSpPr txBox="1">
            <a:spLocks/>
          </p:cNvSpPr>
          <p:nvPr/>
        </p:nvSpPr>
        <p:spPr>
          <a:xfrm>
            <a:off x="1828800" y="4953000"/>
            <a:ext cx="6096000" cy="1752600"/>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rgbClr val="000099"/>
                </a:solidFill>
                <a:effectLst/>
                <a:uLnTx/>
                <a:uFillTx/>
                <a:latin typeface="+mn-lt"/>
                <a:ea typeface="+mn-ea"/>
                <a:cs typeface="+mn-cs"/>
              </a:rPr>
              <a:t>	</a:t>
            </a:r>
            <a:endParaRPr kumimoji="0" lang="en-GB"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rgbClr val="000099"/>
                </a:solidFill>
                <a:effectLst/>
                <a:uLnTx/>
                <a:uFillTx/>
                <a:latin typeface="+mn-lt"/>
                <a:ea typeface="+mn-ea"/>
                <a:cs typeface="+mn-cs"/>
              </a:rPr>
              <a:t>	</a:t>
            </a:r>
            <a:endParaRPr kumimoji="0" lang="en-GB"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rgbClr val="000099"/>
              </a:solidFill>
              <a:effectLst/>
              <a:uLnTx/>
              <a:uFillTx/>
              <a:latin typeface="+mn-lt"/>
              <a:ea typeface="+mn-ea"/>
              <a:cs typeface="+mn-cs"/>
            </a:endParaRPr>
          </a:p>
        </p:txBody>
      </p:sp>
      <p:sp>
        <p:nvSpPr>
          <p:cNvPr id="8" name="Subtitle 7"/>
          <p:cNvSpPr>
            <a:spLocks noGrp="1"/>
          </p:cNvSpPr>
          <p:nvPr>
            <p:ph type="subTitle" idx="1"/>
          </p:nvPr>
        </p:nvSpPr>
        <p:spPr>
          <a:xfrm>
            <a:off x="990600" y="2514600"/>
            <a:ext cx="7010400" cy="3733800"/>
          </a:xfrm>
        </p:spPr>
        <p:txBody>
          <a:bodyPr>
            <a:normAutofit/>
          </a:bodyPr>
          <a:lstStyle/>
          <a:p>
            <a:pPr algn="l"/>
            <a:r>
              <a:rPr lang="en-US" b="1" dirty="0" smtClean="0">
                <a:solidFill>
                  <a:srgbClr val="000099"/>
                </a:solidFill>
              </a:rPr>
              <a:t>A friend sent this advert by an email with several contacts of people cured. “85% who used it have cured in less than 3 days”.</a:t>
            </a:r>
            <a:r>
              <a:rPr lang="en-GB" b="1" dirty="0" smtClean="0">
                <a:solidFill>
                  <a:schemeClr val="tx2"/>
                </a:solidFill>
              </a:rPr>
              <a:t> </a:t>
            </a:r>
            <a:r>
              <a:rPr lang="en-GB" dirty="0" smtClean="0">
                <a:solidFill>
                  <a:schemeClr val="tx2"/>
                </a:solidFill>
              </a:rPr>
              <a:t/>
            </a:r>
            <a:br>
              <a:rPr lang="en-GB" dirty="0" smtClean="0">
                <a:solidFill>
                  <a:schemeClr val="tx2"/>
                </a:solidFill>
              </a:rPr>
            </a:br>
            <a:r>
              <a:rPr lang="en-GB" b="1" dirty="0" smtClean="0">
                <a:solidFill>
                  <a:srgbClr val="00B050"/>
                </a:solidFill>
              </a:rPr>
              <a:t>Do you recommend it to a relative of yours?</a:t>
            </a:r>
            <a:r>
              <a:rPr lang="en-GB" b="1" dirty="0" smtClean="0">
                <a:solidFill>
                  <a:schemeClr val="tx2"/>
                </a:solidFill>
              </a:rPr>
              <a:t> </a:t>
            </a:r>
            <a:r>
              <a:rPr lang="en-GB" dirty="0" smtClean="0">
                <a:solidFill>
                  <a:schemeClr val="tx2"/>
                </a:solidFill>
              </a:rPr>
              <a:t/>
            </a:r>
            <a:br>
              <a:rPr lang="en-GB" dirty="0" smtClean="0">
                <a:solidFill>
                  <a:schemeClr val="tx2"/>
                </a:solidFill>
              </a:rPr>
            </a:br>
            <a:r>
              <a:rPr lang="en-GB" b="1" dirty="0" smtClean="0">
                <a:solidFill>
                  <a:srgbClr val="FF0000"/>
                </a:solidFill>
              </a:rPr>
              <a:t>Yes or no and …why ?</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761999"/>
          </a:xfrm>
        </p:spPr>
        <p:txBody>
          <a:bodyPr>
            <a:normAutofit fontScale="90000"/>
          </a:bodyPr>
          <a:lstStyle/>
          <a:p>
            <a:r>
              <a:rPr lang="en-US" dirty="0" smtClean="0"/>
              <a:t>Unjustified statement because: </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pic>
        <p:nvPicPr>
          <p:cNvPr id="5" name="Picture 1"/>
          <p:cNvPicPr>
            <a:picLocks noChangeAspect="1" noChangeArrowheads="1"/>
          </p:cNvPicPr>
          <p:nvPr/>
        </p:nvPicPr>
        <p:blipFill>
          <a:blip r:embed="rId3" cstate="print"/>
          <a:srcRect/>
          <a:stretch>
            <a:fillRect/>
          </a:stretch>
        </p:blipFill>
        <p:spPr bwMode="auto">
          <a:xfrm>
            <a:off x="-19050" y="6477000"/>
            <a:ext cx="9163050" cy="381000"/>
          </a:xfrm>
          <a:prstGeom prst="rect">
            <a:avLst/>
          </a:prstGeom>
          <a:noFill/>
          <a:ln w="9525">
            <a:noFill/>
            <a:miter lim="800000"/>
            <a:headEnd/>
            <a:tailEnd/>
          </a:ln>
        </p:spPr>
      </p:pic>
      <p:sp>
        <p:nvSpPr>
          <p:cNvPr id="6" name="Rectangle 5"/>
          <p:cNvSpPr/>
          <p:nvPr/>
        </p:nvSpPr>
        <p:spPr>
          <a:xfrm>
            <a:off x="304800" y="2209801"/>
            <a:ext cx="8610600" cy="3108543"/>
          </a:xfrm>
          <a:prstGeom prst="rect">
            <a:avLst/>
          </a:prstGeom>
        </p:spPr>
        <p:txBody>
          <a:bodyPr wrap="square">
            <a:spAutoFit/>
          </a:bodyPr>
          <a:lstStyle/>
          <a:p>
            <a:pPr marL="514350" indent="-514350"/>
            <a:r>
              <a:rPr lang="en-GB" sz="2800" b="1" dirty="0" smtClean="0">
                <a:solidFill>
                  <a:srgbClr val="00B050"/>
                </a:solidFill>
              </a:rPr>
              <a:t>(P)</a:t>
            </a:r>
            <a:r>
              <a:rPr lang="en-GB" sz="2800" dirty="0" smtClean="0">
                <a:solidFill>
                  <a:srgbClr val="00B050"/>
                </a:solidFill>
              </a:rPr>
              <a:t> </a:t>
            </a:r>
            <a:r>
              <a:rPr lang="en-GB" sz="2800" dirty="0" smtClean="0">
                <a:solidFill>
                  <a:srgbClr val="000099"/>
                </a:solidFill>
              </a:rPr>
              <a:t>Who are these people with “cold” young , elderly, fit?</a:t>
            </a:r>
          </a:p>
          <a:p>
            <a:pPr marL="514350" indent="-514350"/>
            <a:r>
              <a:rPr lang="en-GB" sz="2800" b="1" dirty="0" smtClean="0">
                <a:solidFill>
                  <a:srgbClr val="00B050"/>
                </a:solidFill>
              </a:rPr>
              <a:t>(I ) </a:t>
            </a:r>
            <a:r>
              <a:rPr lang="en-GB" sz="2800" dirty="0" smtClean="0">
                <a:solidFill>
                  <a:srgbClr val="000099"/>
                </a:solidFill>
              </a:rPr>
              <a:t>What is this treatment made of? </a:t>
            </a:r>
          </a:p>
          <a:p>
            <a:pPr marL="514350" indent="-514350"/>
            <a:r>
              <a:rPr lang="en-GB" sz="2800" b="1" dirty="0" smtClean="0">
                <a:solidFill>
                  <a:srgbClr val="00B050"/>
                </a:solidFill>
              </a:rPr>
              <a:t>(C) </a:t>
            </a:r>
            <a:r>
              <a:rPr lang="en-GB" sz="2800" dirty="0" smtClean="0">
                <a:solidFill>
                  <a:srgbClr val="00B050"/>
                </a:solidFill>
              </a:rPr>
              <a:t> </a:t>
            </a:r>
            <a:r>
              <a:rPr lang="en-GB" sz="2800" dirty="0" smtClean="0">
                <a:solidFill>
                  <a:srgbClr val="000099"/>
                </a:solidFill>
              </a:rPr>
              <a:t>No comparison, placebo effect</a:t>
            </a:r>
          </a:p>
          <a:p>
            <a:pPr marL="514350" indent="-514350"/>
            <a:r>
              <a:rPr lang="en-GB" sz="2800" b="1" dirty="0" smtClean="0">
                <a:solidFill>
                  <a:srgbClr val="00B050"/>
                </a:solidFill>
              </a:rPr>
              <a:t>(O)</a:t>
            </a:r>
            <a:r>
              <a:rPr lang="en-GB" sz="2800" dirty="0" smtClean="0">
                <a:solidFill>
                  <a:srgbClr val="00B050"/>
                </a:solidFill>
              </a:rPr>
              <a:t> </a:t>
            </a:r>
            <a:r>
              <a:rPr lang="en-GB" sz="2800" dirty="0" smtClean="0">
                <a:solidFill>
                  <a:srgbClr val="FF0000"/>
                </a:solidFill>
              </a:rPr>
              <a:t>The “cure in less than 3 days” the cold could have been a </a:t>
            </a:r>
            <a:r>
              <a:rPr lang="en-GB" sz="2800" b="1" dirty="0" smtClean="0">
                <a:solidFill>
                  <a:srgbClr val="FF0000"/>
                </a:solidFill>
              </a:rPr>
              <a:t>self-limited </a:t>
            </a:r>
            <a:r>
              <a:rPr lang="en-GB" sz="2800" dirty="0" smtClean="0">
                <a:solidFill>
                  <a:srgbClr val="FF0000"/>
                </a:solidFill>
              </a:rPr>
              <a:t>without any treatment, 15% not cured may be dead because of a </a:t>
            </a:r>
            <a:r>
              <a:rPr lang="en-GB" sz="2800" b="1" dirty="0" smtClean="0">
                <a:solidFill>
                  <a:srgbClr val="FF0000"/>
                </a:solidFill>
              </a:rPr>
              <a:t>toxic effect</a:t>
            </a:r>
            <a:r>
              <a:rPr lang="en-GB" sz="2800" dirty="0" smtClean="0">
                <a:solidFill>
                  <a:srgbClr val="FF0000"/>
                </a:solidFill>
              </a:rPr>
              <a:t>!</a:t>
            </a:r>
          </a:p>
          <a:p>
            <a:pPr marL="514350" indent="-514350">
              <a:buAutoNum type="arabicPeriod"/>
            </a:pPr>
            <a:endParaRPr lang="en-GB"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6" name="Rectangle 3"/>
          <p:cNvSpPr txBox="1">
            <a:spLocks noChangeArrowheads="1"/>
          </p:cNvSpPr>
          <p:nvPr/>
        </p:nvSpPr>
        <p:spPr>
          <a:xfrm>
            <a:off x="304800" y="2743200"/>
            <a:ext cx="8610600" cy="26670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00B0F0"/>
                </a:solidFill>
                <a:effectLst/>
                <a:uLnTx/>
                <a:uFillTx/>
                <a:latin typeface="+mn-lt"/>
                <a:ea typeface="+mn-ea"/>
                <a:cs typeface="+mn-cs"/>
              </a:rPr>
              <a:t>Evidence-based medicine is a systematic approach to care for your patients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7030A0"/>
                </a:solidFill>
                <a:effectLst/>
                <a:uLnTx/>
                <a:uFillTx/>
                <a:latin typeface="+mn-lt"/>
                <a:ea typeface="+mn-ea"/>
                <a:cs typeface="+mn-cs"/>
              </a:rPr>
              <a:t>EBM requires Skills that are needed to integrate the available </a:t>
            </a:r>
            <a:r>
              <a:rPr kumimoji="0" lang="en-US" sz="2800" b="1" i="0" u="none" strike="noStrike" kern="1200" cap="none" spc="0" normalizeH="0" baseline="0" noProof="0" dirty="0" smtClean="0">
                <a:ln>
                  <a:noFill/>
                </a:ln>
                <a:solidFill>
                  <a:srgbClr val="00B050"/>
                </a:solidFill>
                <a:effectLst/>
                <a:uLnTx/>
                <a:uFillTx/>
                <a:latin typeface="+mn-lt"/>
                <a:ea typeface="+mn-ea"/>
                <a:cs typeface="+mn-cs"/>
              </a:rPr>
              <a:t>evidence</a:t>
            </a:r>
            <a:r>
              <a:rPr kumimoji="0" lang="en-US" sz="2800" b="1" i="0" u="none" strike="noStrike" kern="1200" cap="none" spc="0" normalizeH="0" baseline="0" noProof="0" dirty="0" smtClean="0">
                <a:ln>
                  <a:noFill/>
                </a:ln>
                <a:solidFill>
                  <a:srgbClr val="7030A0"/>
                </a:solidFill>
                <a:effectLst/>
                <a:uLnTx/>
                <a:uFillTx/>
                <a:latin typeface="+mn-lt"/>
                <a:ea typeface="+mn-ea"/>
                <a:cs typeface="+mn-cs"/>
              </a:rPr>
              <a:t> with clinical </a:t>
            </a:r>
            <a:r>
              <a:rPr kumimoji="0" lang="en-US" sz="2800" b="1" i="0" u="none" strike="noStrike" kern="1200" cap="none" spc="0" normalizeH="0" baseline="0" noProof="0" dirty="0" smtClean="0">
                <a:ln>
                  <a:noFill/>
                </a:ln>
                <a:solidFill>
                  <a:srgbClr val="00B050"/>
                </a:solidFill>
                <a:effectLst/>
                <a:uLnTx/>
                <a:uFillTx/>
                <a:latin typeface="+mn-lt"/>
                <a:ea typeface="+mn-ea"/>
                <a:cs typeface="+mn-cs"/>
              </a:rPr>
              <a:t>experience</a:t>
            </a:r>
            <a:r>
              <a:rPr kumimoji="0" lang="en-US" sz="2800" b="1" i="0" u="none" strike="noStrike" kern="1200" cap="none" spc="0" normalizeH="0" baseline="0" noProof="0" dirty="0" smtClean="0">
                <a:ln>
                  <a:noFill/>
                </a:ln>
                <a:solidFill>
                  <a:srgbClr val="7030A0"/>
                </a:solidFill>
                <a:effectLst/>
                <a:uLnTx/>
                <a:uFillTx/>
                <a:latin typeface="+mn-lt"/>
                <a:ea typeface="+mn-ea"/>
                <a:cs typeface="+mn-cs"/>
              </a:rPr>
              <a:t> and patient </a:t>
            </a:r>
            <a:r>
              <a:rPr kumimoji="0" lang="en-US" sz="2800" b="1" i="0" u="none" strike="noStrike" kern="1200" cap="none" spc="0" normalizeH="0" baseline="0" noProof="0" dirty="0" smtClean="0">
                <a:ln>
                  <a:noFill/>
                </a:ln>
                <a:solidFill>
                  <a:srgbClr val="00B050"/>
                </a:solidFill>
                <a:effectLst/>
                <a:uLnTx/>
                <a:uFillTx/>
                <a:latin typeface="+mn-lt"/>
                <a:ea typeface="+mn-ea"/>
                <a:cs typeface="+mn-cs"/>
              </a:rPr>
              <a:t>concern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75000"/>
                  </a:schemeClr>
                </a:solidFill>
                <a:effectLst/>
                <a:uLnTx/>
                <a:uFillTx/>
                <a:latin typeface="+mn-lt"/>
                <a:ea typeface="+mn-ea"/>
                <a:cs typeface="+mn-cs"/>
              </a:rPr>
              <a:t>EBM skills will provide a frame work for life-long learning.</a:t>
            </a:r>
            <a:endParaRPr kumimoji="0" lang="en-US" sz="28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sp>
        <p:nvSpPr>
          <p:cNvPr id="7" name="Title 1"/>
          <p:cNvSpPr>
            <a:spLocks noGrp="1"/>
          </p:cNvSpPr>
          <p:nvPr>
            <p:ph type="ctrTitle"/>
          </p:nvPr>
        </p:nvSpPr>
        <p:spPr>
          <a:xfrm>
            <a:off x="685800" y="1524001"/>
            <a:ext cx="7772400" cy="1143000"/>
          </a:xfrm>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pic>
        <p:nvPicPr>
          <p:cNvPr id="5" name="Picture 5" descr="thank_you_comment_21"/>
          <p:cNvPicPr>
            <a:picLocks noChangeAspect="1" noChangeArrowheads="1"/>
          </p:cNvPicPr>
          <p:nvPr/>
        </p:nvPicPr>
        <p:blipFill>
          <a:blip r:embed="rId3" cstate="print"/>
          <a:srcRect/>
          <a:stretch>
            <a:fillRect/>
          </a:stretch>
        </p:blipFill>
        <p:spPr bwMode="auto">
          <a:xfrm>
            <a:off x="2133600" y="1676400"/>
            <a:ext cx="4762500" cy="3190875"/>
          </a:xfrm>
          <a:prstGeom prst="rect">
            <a:avLst/>
          </a:prstGeom>
          <a:noFill/>
        </p:spPr>
      </p:pic>
      <p:sp>
        <p:nvSpPr>
          <p:cNvPr id="7" name="Rectangle 6"/>
          <p:cNvSpPr/>
          <p:nvPr/>
        </p:nvSpPr>
        <p:spPr>
          <a:xfrm>
            <a:off x="838200" y="5486400"/>
            <a:ext cx="7391400" cy="707886"/>
          </a:xfrm>
          <a:prstGeom prst="rect">
            <a:avLst/>
          </a:prstGeom>
        </p:spPr>
        <p:txBody>
          <a:bodyPr wrap="square">
            <a:spAutoFit/>
          </a:bodyPr>
          <a:lstStyle/>
          <a:p>
            <a:pPr algn="ctr"/>
            <a:r>
              <a:rPr lang="en-GB" sz="4000" dirty="0" smtClean="0">
                <a:hlinkClick r:id="rId4"/>
              </a:rPr>
              <a:t>http://ebhc-kt.ksu.edu.sa</a:t>
            </a:r>
            <a:endParaRPr lang="en-GB"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Competence</a:t>
            </a:r>
            <a:endParaRPr lang="en-US" dirty="0"/>
          </a:p>
        </p:txBody>
      </p:sp>
      <p:sp>
        <p:nvSpPr>
          <p:cNvPr id="3" name="Subtitle 2"/>
          <p:cNvSpPr>
            <a:spLocks noGrp="1"/>
          </p:cNvSpPr>
          <p:nvPr>
            <p:ph type="subTitle" idx="1"/>
          </p:nvPr>
        </p:nvSpPr>
        <p:spPr/>
        <p:txBody>
          <a:bodyPr/>
          <a:lstStyle/>
          <a:p>
            <a:r>
              <a:rPr lang="en-US" dirty="0" smtClean="0">
                <a:solidFill>
                  <a:srgbClr val="000099"/>
                </a:solidFill>
              </a:rPr>
              <a:t>Is the </a:t>
            </a:r>
            <a:r>
              <a:rPr lang="en-US" b="1" dirty="0" smtClean="0">
                <a:solidFill>
                  <a:srgbClr val="00B050"/>
                </a:solidFill>
              </a:rPr>
              <a:t>ability</a:t>
            </a:r>
            <a:r>
              <a:rPr lang="en-US" dirty="0" smtClean="0">
                <a:solidFill>
                  <a:schemeClr val="tx1"/>
                </a:solidFill>
              </a:rPr>
              <a:t> </a:t>
            </a:r>
            <a:r>
              <a:rPr lang="en-US" dirty="0" smtClean="0">
                <a:solidFill>
                  <a:srgbClr val="000099"/>
                </a:solidFill>
              </a:rPr>
              <a:t>to perform a specific task successfully.</a:t>
            </a:r>
          </a:p>
          <a:p>
            <a:pPr algn="l"/>
            <a:endParaRPr lang="en-US" dirty="0" smtClean="0">
              <a:solidFill>
                <a:srgbClr val="000099"/>
              </a:solidFill>
            </a:endParaRPr>
          </a:p>
          <a:p>
            <a:r>
              <a:rPr lang="en-US" dirty="0" smtClean="0">
                <a:solidFill>
                  <a:srgbClr val="000099"/>
                </a:solidFill>
              </a:rPr>
              <a:t>Incompetence is the (opposite)</a:t>
            </a:r>
          </a:p>
          <a:p>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Confidence </a:t>
            </a:r>
            <a:endParaRPr lang="en-US" dirty="0"/>
          </a:p>
        </p:txBody>
      </p:sp>
      <p:sp>
        <p:nvSpPr>
          <p:cNvPr id="3" name="Subtitle 2"/>
          <p:cNvSpPr>
            <a:spLocks noGrp="1"/>
          </p:cNvSpPr>
          <p:nvPr>
            <p:ph type="subTitle" idx="1"/>
          </p:nvPr>
        </p:nvSpPr>
        <p:spPr/>
        <p:txBody>
          <a:bodyPr/>
          <a:lstStyle/>
          <a:p>
            <a:r>
              <a:rPr lang="en-GB" dirty="0" smtClean="0">
                <a:solidFill>
                  <a:srgbClr val="000099"/>
                </a:solidFill>
              </a:rPr>
              <a:t>A</a:t>
            </a:r>
            <a:r>
              <a:rPr lang="en-GB" dirty="0" smtClean="0">
                <a:solidFill>
                  <a:srgbClr val="00B050"/>
                </a:solidFill>
              </a:rPr>
              <a:t> </a:t>
            </a:r>
            <a:r>
              <a:rPr lang="en-GB" b="1" dirty="0" smtClean="0">
                <a:solidFill>
                  <a:srgbClr val="00B050"/>
                </a:solidFill>
              </a:rPr>
              <a:t>belief</a:t>
            </a:r>
            <a:r>
              <a:rPr lang="en-GB" dirty="0" smtClean="0">
                <a:solidFill>
                  <a:srgbClr val="00B050"/>
                </a:solidFill>
              </a:rPr>
              <a:t> </a:t>
            </a:r>
            <a:r>
              <a:rPr lang="en-GB" dirty="0" smtClean="0">
                <a:solidFill>
                  <a:srgbClr val="000099"/>
                </a:solidFill>
              </a:rPr>
              <a:t>in yourself that you can do this job and do it well</a:t>
            </a:r>
          </a:p>
          <a:p>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Competence &amp; Confidence</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1" name="Object 1"/>
          <p:cNvGraphicFramePr>
            <a:graphicFrameLocks noChangeAspect="1"/>
          </p:cNvGraphicFramePr>
          <p:nvPr/>
        </p:nvGraphicFramePr>
        <p:xfrm>
          <a:off x="1981200" y="2590800"/>
          <a:ext cx="5181600" cy="3886200"/>
        </p:xfrm>
        <a:graphic>
          <a:graphicData uri="http://schemas.openxmlformats.org/presentationml/2006/ole">
            <p:oleObj spid="_x0000_s40961" name="Slide" r:id="rId4" imgW="3991288" imgH="2993218" progId="PowerPoint.Slide.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3505200"/>
          </a:xfrm>
        </p:spPr>
        <p:txBody>
          <a:bodyPr>
            <a:normAutofit/>
          </a:bodyPr>
          <a:lstStyle/>
          <a:p>
            <a:r>
              <a:rPr lang="en-US" dirty="0" smtClean="0"/>
              <a:t>How are We going to be both</a:t>
            </a:r>
            <a:br>
              <a:rPr lang="en-US" dirty="0" smtClean="0"/>
            </a:br>
            <a:r>
              <a:rPr lang="en-US" dirty="0" smtClean="0">
                <a:solidFill>
                  <a:srgbClr val="00B050"/>
                </a:solidFill>
              </a:rPr>
              <a:t>Competent &amp; confident</a:t>
            </a:r>
            <a:r>
              <a:rPr lang="en-US" dirty="0" smtClean="0"/>
              <a:t/>
            </a:r>
            <a:br>
              <a:rPr lang="en-US" dirty="0" smtClean="0"/>
            </a:br>
            <a:r>
              <a:rPr lang="en-US" dirty="0" smtClean="0"/>
              <a:t>in </a:t>
            </a:r>
            <a:br>
              <a:rPr lang="en-US" dirty="0" smtClean="0"/>
            </a:br>
            <a:r>
              <a:rPr lang="en-US" dirty="0" smtClean="0"/>
              <a:t>Medical education? </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There is a boring method of education </a:t>
            </a:r>
            <a:endParaRPr lang="en-US" dirty="0"/>
          </a:p>
        </p:txBody>
      </p:sp>
      <p:sp>
        <p:nvSpPr>
          <p:cNvPr id="4" name="TextBox 3"/>
          <p:cNvSpPr txBox="1"/>
          <p:nvPr/>
        </p:nvSpPr>
        <p:spPr>
          <a:xfrm>
            <a:off x="0" y="6477000"/>
            <a:ext cx="9144000" cy="381000"/>
          </a:xfrm>
          <a:prstGeom prst="rect">
            <a:avLst/>
          </a:prstGeom>
          <a:solidFill>
            <a:srgbClr val="002060"/>
          </a:solidFill>
        </p:spPr>
        <p:txBody>
          <a:bodyPr wrap="square" rtlCol="0">
            <a:spAutoFit/>
          </a:bodyPr>
          <a:lstStyle/>
          <a:p>
            <a:endParaRPr lang="en-US" dirty="0">
              <a:solidFill>
                <a:srgbClr val="002060"/>
              </a:solidFill>
            </a:endParaRPr>
          </a:p>
        </p:txBody>
      </p:sp>
      <p:sp>
        <p:nvSpPr>
          <p:cNvPr id="5" name="Rectangle 17"/>
          <p:cNvSpPr txBox="1">
            <a:spLocks noChangeArrowheads="1"/>
          </p:cNvSpPr>
          <p:nvPr/>
        </p:nvSpPr>
        <p:spPr>
          <a:xfrm>
            <a:off x="1981200" y="3200400"/>
            <a:ext cx="2895600" cy="2895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noProof="0" dirty="0" smtClean="0">
                <a:ln>
                  <a:noFill/>
                </a:ln>
                <a:solidFill>
                  <a:srgbClr val="000099"/>
                </a:solidFill>
                <a:effectLst/>
                <a:uLnTx/>
                <a:uFillTx/>
                <a:latin typeface="+mn-lt"/>
                <a:ea typeface="+mn-ea"/>
                <a:cs typeface="+mn-cs"/>
              </a:rPr>
              <a:t>Filling </a:t>
            </a:r>
            <a:r>
              <a:rPr kumimoji="0" lang="es-ES_tradnl" sz="4000" b="0" i="0" u="none" strike="noStrike" kern="1200" cap="none" spc="0" normalizeH="0" noProof="0" dirty="0" err="1" smtClean="0">
                <a:ln>
                  <a:noFill/>
                </a:ln>
                <a:solidFill>
                  <a:srgbClr val="000099"/>
                </a:solidFill>
                <a:effectLst/>
                <a:uLnTx/>
                <a:uFillTx/>
                <a:latin typeface="+mn-lt"/>
                <a:ea typeface="+mn-ea"/>
                <a:cs typeface="+mn-cs"/>
              </a:rPr>
              <a:t>the</a:t>
            </a:r>
            <a:r>
              <a:rPr kumimoji="0" lang="es-ES_tradnl" sz="4000" b="0" i="0" u="none" strike="noStrike" kern="1200" cap="none" spc="0" normalizeH="0" noProof="0" dirty="0" smtClean="0">
                <a:ln>
                  <a:noFill/>
                </a:ln>
                <a:solidFill>
                  <a:srgbClr val="000099"/>
                </a:solidFill>
                <a:effectLst/>
                <a:uLnTx/>
                <a:uFillTx/>
                <a:latin typeface="+mn-lt"/>
                <a:ea typeface="+mn-ea"/>
                <a:cs typeface="+mn-cs"/>
              </a:rPr>
              <a:t> </a:t>
            </a:r>
            <a:r>
              <a:rPr kumimoji="0" lang="es-ES_tradnl" sz="4000" b="0" i="0" u="none" strike="noStrike" kern="1200" cap="none" spc="0" normalizeH="0" noProof="0" dirty="0" err="1" smtClean="0">
                <a:ln>
                  <a:noFill/>
                </a:ln>
                <a:solidFill>
                  <a:srgbClr val="000099"/>
                </a:solidFill>
                <a:effectLst/>
                <a:uLnTx/>
                <a:uFillTx/>
                <a:latin typeface="+mn-lt"/>
                <a:ea typeface="+mn-ea"/>
                <a:cs typeface="+mn-cs"/>
              </a:rPr>
              <a:t>empty</a:t>
            </a:r>
            <a:r>
              <a:rPr kumimoji="0" lang="es-ES_tradnl" sz="4000" b="0" i="0" u="none" strike="noStrike" kern="1200" cap="none" spc="0" normalizeH="0" noProof="0" dirty="0" smtClean="0">
                <a:ln>
                  <a:noFill/>
                </a:ln>
                <a:solidFill>
                  <a:srgbClr val="000099"/>
                </a:solidFill>
                <a:effectLst/>
                <a:uLnTx/>
                <a:uFillTx/>
                <a:latin typeface="+mn-lt"/>
                <a:ea typeface="+mn-ea"/>
                <a:cs typeface="+mn-cs"/>
              </a:rPr>
              <a:t> </a:t>
            </a:r>
            <a:r>
              <a:rPr kumimoji="0" lang="es-ES_tradnl" sz="4000" b="0" i="0" u="none" strike="noStrike" kern="1200" cap="none" spc="0" normalizeH="0" noProof="0" dirty="0" err="1" smtClean="0">
                <a:ln>
                  <a:noFill/>
                </a:ln>
                <a:solidFill>
                  <a:srgbClr val="000099"/>
                </a:solidFill>
                <a:effectLst/>
                <a:uLnTx/>
                <a:uFillTx/>
                <a:latin typeface="+mn-lt"/>
                <a:ea typeface="+mn-ea"/>
                <a:cs typeface="+mn-cs"/>
              </a:rPr>
              <a:t>vessel</a:t>
            </a:r>
            <a:endParaRPr kumimoji="0" lang="en-US" sz="4000" b="0" i="0" u="none" strike="noStrike" kern="1200" cap="none" spc="0" normalizeH="0" noProof="0" dirty="0" smtClean="0">
              <a:ln>
                <a:noFill/>
              </a:ln>
              <a:solidFill>
                <a:srgbClr val="000099"/>
              </a:solidFill>
              <a:effectLst/>
              <a:uLnTx/>
              <a:uFillTx/>
              <a:latin typeface="+mn-lt"/>
              <a:ea typeface="+mn-ea"/>
              <a:cs typeface="+mn-cs"/>
            </a:endParaRPr>
          </a:p>
        </p:txBody>
      </p:sp>
      <p:pic>
        <p:nvPicPr>
          <p:cNvPr id="6" name="Picture 12" descr="j0345447"/>
          <p:cNvPicPr>
            <a:picLocks noChangeAspect="1" noChangeArrowheads="1"/>
          </p:cNvPicPr>
          <p:nvPr/>
        </p:nvPicPr>
        <p:blipFill>
          <a:blip r:embed="rId3" cstate="print"/>
          <a:srcRect/>
          <a:stretch>
            <a:fillRect/>
          </a:stretch>
        </p:blipFill>
        <p:spPr>
          <a:xfrm>
            <a:off x="6378575" y="4235450"/>
            <a:ext cx="2305050" cy="1966912"/>
          </a:xfrm>
          <a:prstGeom prst="rect">
            <a:avLst/>
          </a:prstGeom>
        </p:spPr>
      </p:pic>
      <p:pic>
        <p:nvPicPr>
          <p:cNvPr id="7" name="Picture 9" descr="j0350038"/>
          <p:cNvPicPr>
            <a:picLocks noChangeAspect="1" noChangeArrowheads="1"/>
          </p:cNvPicPr>
          <p:nvPr/>
        </p:nvPicPr>
        <p:blipFill>
          <a:blip r:embed="rId4" cstate="print"/>
          <a:srcRect/>
          <a:stretch>
            <a:fillRect/>
          </a:stretch>
        </p:blipFill>
        <p:spPr>
          <a:xfrm>
            <a:off x="6019800" y="2362200"/>
            <a:ext cx="1287463" cy="251936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257028,Picture 4,307,Slide52"/>
  <p:tag name="PPTXSS_SETTINGS" val="0,10,10,150,50,3,True,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TotalTime>
  <Words>2832</Words>
  <Application>Microsoft Office PowerPoint</Application>
  <PresentationFormat>On-screen Show (4:3)</PresentationFormat>
  <Paragraphs>350</Paragraphs>
  <Slides>45</Slides>
  <Notes>45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0" baseType="lpstr">
      <vt:lpstr>Office Theme</vt:lpstr>
      <vt:lpstr>Custom Design</vt:lpstr>
      <vt:lpstr>1_Custom Design</vt:lpstr>
      <vt:lpstr>2_Custom Design</vt:lpstr>
      <vt:lpstr>Slide</vt:lpstr>
      <vt:lpstr>Introduction to  Evidence Based Medicine</vt:lpstr>
      <vt:lpstr>Aim </vt:lpstr>
      <vt:lpstr>Objectives</vt:lpstr>
      <vt:lpstr>To be successful in the  job you do need …</vt:lpstr>
      <vt:lpstr>Competence</vt:lpstr>
      <vt:lpstr>Confidence </vt:lpstr>
      <vt:lpstr>Competence &amp; Confidence</vt:lpstr>
      <vt:lpstr>How are We going to be both Competent &amp; confident in  Medical education? </vt:lpstr>
      <vt:lpstr>There is a boring method of education </vt:lpstr>
      <vt:lpstr>The results </vt:lpstr>
      <vt:lpstr>There is also an interesting learning method</vt:lpstr>
      <vt:lpstr>The difference is…</vt:lpstr>
      <vt:lpstr>What is Evidence based medicine (EBM)?</vt:lpstr>
      <vt:lpstr>Word.. By.. word</vt:lpstr>
      <vt:lpstr>Definition of EBM</vt:lpstr>
      <vt:lpstr>The three components of EBM</vt:lpstr>
      <vt:lpstr>How Much Modern Medicine  is Evidence-Based?</vt:lpstr>
      <vt:lpstr>The methods used in EBM  are based on logic</vt:lpstr>
      <vt:lpstr>EBM 5 “A”s</vt:lpstr>
      <vt:lpstr>Asking: Formulate a focused clinical question (PICO)</vt:lpstr>
      <vt:lpstr>Accessing: the evidence through</vt:lpstr>
      <vt:lpstr>Appraising the evidence</vt:lpstr>
      <vt:lpstr>Applying </vt:lpstr>
      <vt:lpstr>Assessing </vt:lpstr>
      <vt:lpstr>The benefits of EBM 1</vt:lpstr>
      <vt:lpstr>Benefits of EBM 2</vt:lpstr>
      <vt:lpstr>Ok, We have found the evidence but how good is this evidence?</vt:lpstr>
      <vt:lpstr>Imagine you have a relative with a serious condition</vt:lpstr>
      <vt:lpstr>Exercise 1: Questions</vt:lpstr>
      <vt:lpstr>Questions are related to... </vt:lpstr>
      <vt:lpstr>Exercises 2 Effectiveness of Tonsillectomy . How to find the answer?</vt:lpstr>
      <vt:lpstr>Google it? </vt:lpstr>
      <vt:lpstr>Exercises 2 Effectiveness of Tonsillectomy . How to find the answer?</vt:lpstr>
      <vt:lpstr>Asking: Formulate a focused clinical question (PICO)</vt:lpstr>
      <vt:lpstr>“Home” pubmed looks like this n= more than 21 million citations </vt:lpstr>
      <vt:lpstr>Tonsillectomy in Pubmed n= 8520 </vt:lpstr>
      <vt:lpstr>Cochrane library looks like this… </vt:lpstr>
      <vt:lpstr>Number of systematic reviews for tonsillectomy in CLB n= 37</vt:lpstr>
      <vt:lpstr>Tonsillectomy systematic review</vt:lpstr>
      <vt:lpstr>Slide 40</vt:lpstr>
      <vt:lpstr>Complications of Tonsillectomy in 14%</vt:lpstr>
      <vt:lpstr>Exercise 3 Magic treatment for “cold”</vt:lpstr>
      <vt:lpstr>Unjustified statement because: </vt:lpstr>
      <vt:lpstr>Summary</vt:lpstr>
      <vt:lpstr>Slide 45</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Yadi</dc:creator>
  <cp:lastModifiedBy>ksupy</cp:lastModifiedBy>
  <cp:revision>291</cp:revision>
  <dcterms:created xsi:type="dcterms:W3CDTF">2010-10-05T12:09:18Z</dcterms:created>
  <dcterms:modified xsi:type="dcterms:W3CDTF">2011-10-02T13:12:45Z</dcterms:modified>
</cp:coreProperties>
</file>